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1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26-08-2018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08"/>
            <a:ext cx="9144000" cy="77874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HR Analytics Case Study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2996" y="2367604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marL="285750" indent="-285750" algn="r">
              <a:buFontTx/>
              <a:buChar char="-"/>
            </a:pPr>
            <a:r>
              <a:rPr lang="en-IN" sz="1800" i="1" dirty="0"/>
              <a:t>Submitted by </a:t>
            </a:r>
          </a:p>
          <a:p>
            <a:pPr algn="r"/>
            <a:r>
              <a:rPr lang="en-IN" sz="1800" dirty="0"/>
              <a:t>Vinay R M</a:t>
            </a:r>
          </a:p>
          <a:p>
            <a:pPr algn="r"/>
            <a:r>
              <a:rPr lang="en-IN" sz="1800" dirty="0" err="1"/>
              <a:t>Pallavy</a:t>
            </a:r>
            <a:r>
              <a:rPr lang="en-IN" sz="1800" dirty="0"/>
              <a:t> Vyas</a:t>
            </a:r>
          </a:p>
          <a:p>
            <a:pPr algn="r"/>
            <a:r>
              <a:rPr lang="en-IN" sz="1800" dirty="0"/>
              <a:t>Naveen Kumar </a:t>
            </a:r>
            <a:r>
              <a:rPr lang="en-IN" sz="1800" dirty="0" err="1"/>
              <a:t>Chittipolu</a:t>
            </a:r>
            <a:endParaRPr lang="en-IN" sz="1800" dirty="0"/>
          </a:p>
          <a:p>
            <a:pPr algn="r"/>
            <a:r>
              <a:rPr lang="en-GB" sz="1800" dirty="0" err="1"/>
              <a:t>Madhusudhan</a:t>
            </a:r>
            <a:r>
              <a:rPr lang="en-GB" sz="1800" dirty="0"/>
              <a:t> C</a:t>
            </a:r>
            <a:endParaRPr lang="en-IN" sz="1800" dirty="0"/>
          </a:p>
          <a:p>
            <a:pPr algn="r"/>
            <a:endParaRPr lang="en-IN" sz="1800" dirty="0"/>
          </a:p>
        </p:txBody>
      </p:sp>
      <p:pic>
        <p:nvPicPr>
          <p:cNvPr id="6" name="Graphic 16">
            <a:extLst>
              <a:ext uri="{FF2B5EF4-FFF2-40B4-BE49-F238E27FC236}">
                <a16:creationId xmlns:a16="http://schemas.microsoft.com/office/drawing/2014/main" id="{8E2E0D13-895A-4C40-95C8-6DFFD256A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9318" y="3133562"/>
            <a:ext cx="2633364" cy="26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Model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BB2C0-E4D0-4E41-BB85-829BDCC6DDE6}"/>
              </a:ext>
            </a:extLst>
          </p:cNvPr>
          <p:cNvSpPr txBox="1"/>
          <p:nvPr/>
        </p:nvSpPr>
        <p:spPr>
          <a:xfrm>
            <a:off x="1045670" y="1749287"/>
            <a:ext cx="97933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We have taken 0.4 probability as the cut-off benchmark and arrived with following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Accuracy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i="1" dirty="0"/>
              <a:t>0.8359788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Sensitivity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i="1" dirty="0"/>
              <a:t>0.3398058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Specificity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i="1" dirty="0"/>
              <a:t>0.9341749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5053A4-B069-4E5B-91E3-CC6C998D4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37478"/>
              </p:ext>
            </p:extLst>
          </p:nvPr>
        </p:nvGraphicFramePr>
        <p:xfrm>
          <a:off x="1742629" y="274654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1809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02297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179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2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9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2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9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BB2C0-E4D0-4E41-BB85-829BDCC6DDE6}"/>
              </a:ext>
            </a:extLst>
          </p:cNvPr>
          <p:cNvSpPr txBox="1"/>
          <p:nvPr/>
        </p:nvSpPr>
        <p:spPr>
          <a:xfrm>
            <a:off x="1045670" y="1749287"/>
            <a:ext cx="9793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Following are the major driving factors in Employee attrition rate.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TotalWorkingYears</a:t>
            </a:r>
            <a:r>
              <a:rPr lang="en-US" sz="20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YearsSinceLastPromotion</a:t>
            </a:r>
            <a:r>
              <a:rPr lang="en-US" sz="20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YearsWithCurrManager</a:t>
            </a:r>
            <a:r>
              <a:rPr lang="en-US" sz="20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work_duration</a:t>
            </a:r>
            <a:r>
              <a:rPr lang="en-US" sz="20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BusinessTravelTravel_Frequently</a:t>
            </a:r>
            <a:r>
              <a:rPr lang="en-US" sz="20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DepartmentResearch</a:t>
            </a:r>
            <a:r>
              <a:rPr lang="en-US" sz="2000" dirty="0"/>
              <a:t> &amp; Development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DepartmentSales</a:t>
            </a:r>
            <a:r>
              <a:rPr lang="en-US" sz="20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JobRoleManufacturing</a:t>
            </a:r>
            <a:r>
              <a:rPr lang="en-US" sz="2000" dirty="0"/>
              <a:t> Director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err="1"/>
              <a:t>MaritalStatusSingle</a:t>
            </a:r>
            <a:r>
              <a:rPr lang="en-US" sz="20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EnvironmentSatisfaction4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JobSatisfaction4</a:t>
            </a:r>
          </a:p>
        </p:txBody>
      </p:sp>
    </p:spTree>
    <p:extLst>
      <p:ext uri="{BB962C8B-B14F-4D97-AF65-F5344CB8AC3E}">
        <p14:creationId xmlns:p14="http://schemas.microsoft.com/office/powerpoint/2010/main" val="217666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0749" y="3000931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5440" y="253985"/>
            <a:ext cx="9313817" cy="856138"/>
          </a:xfrm>
        </p:spPr>
        <p:txBody>
          <a:bodyPr/>
          <a:lstStyle/>
          <a:p>
            <a:r>
              <a:rPr lang="en-IN" sz="2800" dirty="0"/>
              <a:t>Business Understanding &amp; 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C4021-5A9B-40ED-A4AE-9ABB0AC7C469}"/>
              </a:ext>
            </a:extLst>
          </p:cNvPr>
          <p:cNvSpPr txBox="1"/>
          <p:nvPr/>
        </p:nvSpPr>
        <p:spPr>
          <a:xfrm>
            <a:off x="1045670" y="1749287"/>
            <a:ext cx="9793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XYZ is a large company which has around 4000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percentage of attrition in this company is around 15% hindering the efficiency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need to analyze the data given to understand why the company loses employees so that the HR department can work on decreasing the rate of attrition</a:t>
            </a:r>
            <a:r>
              <a:rPr lang="en-US" sz="2000" b="1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r>
              <a:rPr lang="en-US" sz="2000" b="1" i="1" dirty="0">
                <a:solidFill>
                  <a:schemeClr val="accent1"/>
                </a:solidFill>
              </a:rPr>
              <a:t>Objective is to model the attrition rate and find out the deriving factors leading to employee attrition</a:t>
            </a:r>
            <a:endParaRPr lang="en-IN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Data sets and Data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BB2C0-E4D0-4E41-BB85-829BDCC6DDE6}"/>
              </a:ext>
            </a:extLst>
          </p:cNvPr>
          <p:cNvSpPr txBox="1"/>
          <p:nvPr/>
        </p:nvSpPr>
        <p:spPr>
          <a:xfrm>
            <a:off x="1045670" y="1749287"/>
            <a:ext cx="9793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given with four data sets and the primary linkage between all the dataset is based on “</a:t>
            </a:r>
            <a:r>
              <a:rPr lang="en-US" sz="2000" dirty="0" err="1"/>
              <a:t>EmployeeID</a:t>
            </a:r>
            <a:r>
              <a:rPr lang="en-US" sz="20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In-time &amp; Out-time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Manager survey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Survey done by managers on “Job Involvement” and “Performance Rating” of the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survey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Survey done by employees on “</a:t>
            </a:r>
            <a:r>
              <a:rPr lang="en-IN" sz="2000" dirty="0"/>
              <a:t>Job Satisfaction” and “Work Life Balance”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data about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N</a:t>
            </a:r>
            <a:r>
              <a:rPr lang="en-IN" sz="2000" b="1" dirty="0" err="1"/>
              <a:t>ote</a:t>
            </a:r>
            <a:r>
              <a:rPr lang="en-IN" sz="2000" b="1" dirty="0"/>
              <a:t>: We have used R v3.4.4 (2018-03-15) </a:t>
            </a:r>
            <a:r>
              <a:rPr lang="en-IN" sz="2000" b="1"/>
              <a:t>for  modelling the problem in 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975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Data sets and Data dictionary Cont..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D421-92F4-49E7-9223-1C76BE82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4" y="1495155"/>
            <a:ext cx="6020640" cy="386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6EB8D-D363-4014-A6FB-8205396AA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94" y="1495156"/>
            <a:ext cx="541991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Data clean-up  and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BB2C0-E4D0-4E41-BB85-829BDCC6DDE6}"/>
              </a:ext>
            </a:extLst>
          </p:cNvPr>
          <p:cNvSpPr txBox="1"/>
          <p:nvPr/>
        </p:nvSpPr>
        <p:spPr>
          <a:xfrm>
            <a:off x="1045670" y="1749287"/>
            <a:ext cx="9793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Derived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work duration based on Employee Intime and out-time</a:t>
            </a:r>
            <a:endParaRPr lang="en-IN" sz="2000" dirty="0"/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/>
              <a:t>Assumptions: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000" dirty="0"/>
              <a:t> If the in-time is NA considering them as Leave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000" dirty="0"/>
              <a:t>If the in-time is NA for all users then considering them as public holiday and removing it from the analysis.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Employee annual leaves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000" dirty="0"/>
              <a:t>Count of annual leaves employee takes based on above assumptions.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chemeClr val="accent1"/>
                </a:solidFill>
              </a:rPr>
              <a:t>NA Value treatment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We are considering all the NA values as ‘Unknow’ category and including them in the analyse.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chemeClr val="accent1"/>
                </a:solidFill>
              </a:rPr>
              <a:t>Master dataset preparation – (</a:t>
            </a:r>
            <a:r>
              <a:rPr lang="en-IN" sz="2000" b="1" i="1" dirty="0" err="1">
                <a:solidFill>
                  <a:schemeClr val="accent1"/>
                </a:solidFill>
              </a:rPr>
              <a:t>employee_data</a:t>
            </a:r>
            <a:r>
              <a:rPr lang="en-IN" sz="2000" b="1" i="1" dirty="0">
                <a:solidFill>
                  <a:schemeClr val="accent1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Created master dataset by merging all the four datasets and derived datasets based on “</a:t>
            </a:r>
            <a:r>
              <a:rPr lang="en-IN" sz="2000" dirty="0" err="1"/>
              <a:t>EmployeeId</a:t>
            </a:r>
            <a:r>
              <a:rPr lang="en-IN" sz="2000" dirty="0"/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38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Data clean-up  and Preparation Cont..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BB2C0-E4D0-4E41-BB85-829BDCC6DDE6}"/>
              </a:ext>
            </a:extLst>
          </p:cNvPr>
          <p:cNvSpPr txBox="1"/>
          <p:nvPr/>
        </p:nvSpPr>
        <p:spPr>
          <a:xfrm>
            <a:off x="1045670" y="1749287"/>
            <a:ext cx="9793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Convert the categorical variables to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To get the numerical significance of the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Scale all the continuous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To get the all numerical variables on the same scale.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algn="ctr"/>
            <a:r>
              <a:rPr lang="en-IN" sz="2000" b="1" i="1" dirty="0" err="1"/>
              <a:t>employee_data</a:t>
            </a:r>
            <a:r>
              <a:rPr lang="en-IN" sz="2000" b="1" i="1" dirty="0"/>
              <a:t> </a:t>
            </a:r>
            <a:r>
              <a:rPr lang="en-IN" sz="2000" dirty="0"/>
              <a:t>has the final dataset which is ready for modelling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9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Data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BB2C0-E4D0-4E41-BB85-829BDCC6DDE6}"/>
              </a:ext>
            </a:extLst>
          </p:cNvPr>
          <p:cNvSpPr txBox="1"/>
          <p:nvPr/>
        </p:nvSpPr>
        <p:spPr>
          <a:xfrm>
            <a:off x="1045670" y="1749287"/>
            <a:ext cx="97933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Since it is predictive analysis – We are modelling using Logistic Regression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We have removed all insignificant variables using </a:t>
            </a:r>
            <a:r>
              <a:rPr lang="en-IN" dirty="0" err="1"/>
              <a:t>stepAIC</a:t>
            </a:r>
            <a:r>
              <a:rPr lang="en-IN" dirty="0"/>
              <a:t>() and found following significant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 </a:t>
            </a:r>
            <a:r>
              <a:rPr lang="en-IN" sz="1500" dirty="0"/>
              <a:t>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</a:t>
            </a:r>
            <a:r>
              <a:rPr lang="en-IN" sz="1500" dirty="0" err="1"/>
              <a:t>MonthlyIncome</a:t>
            </a:r>
            <a:endParaRPr lang="en-IN" sz="1500" dirty="0"/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</a:t>
            </a:r>
            <a:r>
              <a:rPr lang="en-IN" sz="1500" dirty="0" err="1"/>
              <a:t>NumCompaniesWorked</a:t>
            </a:r>
            <a:endParaRPr lang="en-IN" sz="1500" dirty="0"/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</a:t>
            </a:r>
            <a:r>
              <a:rPr lang="en-IN" sz="1500" dirty="0" err="1"/>
              <a:t>StockOptionLevel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TotalWorkingYears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TrainingTimesLastYear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YearsAtCompany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YearsSinceLastPromotion</a:t>
            </a:r>
            <a:endParaRPr lang="en-IN" sz="1500" dirty="0"/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</a:t>
            </a:r>
            <a:r>
              <a:rPr lang="en-IN" sz="1500" dirty="0" err="1"/>
              <a:t>YearsWithCurrManager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work_duration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BusinessTravelTravel_Frequently</a:t>
            </a:r>
            <a:endParaRPr lang="en-IN" sz="1500" dirty="0"/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</a:t>
            </a:r>
            <a:r>
              <a:rPr lang="en-IN" sz="1500" dirty="0" err="1"/>
              <a:t>BusinessTravelTravel_Rarely</a:t>
            </a:r>
            <a:endParaRPr lang="en-IN" sz="1500" dirty="0"/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`</a:t>
            </a:r>
            <a:r>
              <a:rPr lang="en-IN" sz="1500" dirty="0" err="1"/>
              <a:t>DepartmentResearch</a:t>
            </a:r>
            <a:r>
              <a:rPr lang="en-IN" sz="1500" dirty="0"/>
              <a:t> &amp; Development`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</a:t>
            </a:r>
            <a:r>
              <a:rPr lang="en-IN" sz="1500" dirty="0" err="1"/>
              <a:t>DepartmentSales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 Education5 </a:t>
            </a:r>
          </a:p>
          <a:p>
            <a:r>
              <a:rPr lang="en-IN" sz="1200" dirty="0"/>
              <a:t> </a:t>
            </a:r>
            <a:endParaRPr lang="en-I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32B3F-5C19-4514-BE0D-098F96303890}"/>
              </a:ext>
            </a:extLst>
          </p:cNvPr>
          <p:cNvSpPr txBox="1"/>
          <p:nvPr/>
        </p:nvSpPr>
        <p:spPr>
          <a:xfrm>
            <a:off x="4209742" y="2835965"/>
            <a:ext cx="32644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`</a:t>
            </a:r>
            <a:r>
              <a:rPr lang="en-IN" sz="1500" dirty="0" err="1"/>
              <a:t>EducationFieldLife</a:t>
            </a:r>
            <a:r>
              <a:rPr lang="en-IN" sz="1500" dirty="0"/>
              <a:t> Sciences`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 </a:t>
            </a:r>
            <a:r>
              <a:rPr lang="en-IN" sz="1500" dirty="0" err="1"/>
              <a:t>EducationFieldMarketing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 </a:t>
            </a:r>
            <a:r>
              <a:rPr lang="en-IN" sz="1500" dirty="0" err="1"/>
              <a:t>EducationFieldMedical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 err="1"/>
              <a:t>EducationFieldOther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 `</a:t>
            </a:r>
            <a:r>
              <a:rPr lang="en-IN" sz="1500" dirty="0" err="1"/>
              <a:t>EducationFieldTechnical</a:t>
            </a:r>
            <a:r>
              <a:rPr lang="en-IN" sz="1500" dirty="0"/>
              <a:t> Degree`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 </a:t>
            </a:r>
            <a:r>
              <a:rPr lang="en-IN" sz="1500" dirty="0" err="1"/>
              <a:t>JobRoleManager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 `</a:t>
            </a:r>
            <a:r>
              <a:rPr lang="en-IN" sz="1500" dirty="0" err="1"/>
              <a:t>JobRoleManufacturing</a:t>
            </a:r>
            <a:r>
              <a:rPr lang="en-IN" sz="1500" dirty="0"/>
              <a:t> Director`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 `</a:t>
            </a:r>
            <a:r>
              <a:rPr lang="en-IN" sz="1500" dirty="0" err="1"/>
              <a:t>JobRoleResearch</a:t>
            </a:r>
            <a:r>
              <a:rPr lang="en-IN" sz="1500" dirty="0"/>
              <a:t> Director` 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500" dirty="0"/>
              <a:t> `</a:t>
            </a:r>
            <a:r>
              <a:rPr lang="en-IN" sz="1500" dirty="0" err="1"/>
              <a:t>JobRoleSales</a:t>
            </a:r>
            <a:r>
              <a:rPr lang="en-IN" sz="1500" dirty="0"/>
              <a:t> Executive` </a:t>
            </a:r>
          </a:p>
          <a:p>
            <a:pPr marL="914400" lvl="1" indent="-457200">
              <a:buFont typeface="+mj-lt"/>
              <a:buAutoNum type="arabicPeriod"/>
            </a:pPr>
            <a:endParaRPr lang="en-IN" sz="12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586F-9EBC-4209-BF52-438526AA6B69}"/>
              </a:ext>
            </a:extLst>
          </p:cNvPr>
          <p:cNvSpPr txBox="1"/>
          <p:nvPr/>
        </p:nvSpPr>
        <p:spPr>
          <a:xfrm>
            <a:off x="7818782" y="2822713"/>
            <a:ext cx="302024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</a:t>
            </a:r>
            <a:r>
              <a:rPr lang="en-IN" sz="1500" dirty="0" err="1"/>
              <a:t>MaritalStatusMarried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</a:t>
            </a:r>
            <a:r>
              <a:rPr lang="en-IN" sz="1500" dirty="0" err="1"/>
              <a:t>MaritalStatusSingle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EnvironmentSatisfaction2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EnvironmentSatisfaction3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EnvironmentSatisfaction4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JobSatisfaction2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JobSatisfaction3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JobSatisfaction4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WorkLifeBalance2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WorkLifeBalance3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WorkLifeBalance4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</a:t>
            </a:r>
            <a:r>
              <a:rPr lang="en-IN" sz="1500" dirty="0" err="1"/>
              <a:t>WorkLifeBalanceunknown</a:t>
            </a:r>
            <a:r>
              <a:rPr lang="en-IN" sz="1500" dirty="0"/>
              <a:t>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JobInvolvement3 </a:t>
            </a:r>
          </a:p>
          <a:p>
            <a:pPr marL="342900" indent="-342900">
              <a:buFont typeface="+mj-lt"/>
              <a:buAutoNum type="arabicPeriod" startAt="25"/>
            </a:pPr>
            <a:r>
              <a:rPr lang="en-IN" sz="1500" dirty="0"/>
              <a:t> JobLevel5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4251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Data Modelling Cont..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BB2C0-E4D0-4E41-BB85-829BDCC6DDE6}"/>
              </a:ext>
            </a:extLst>
          </p:cNvPr>
          <p:cNvSpPr txBox="1"/>
          <p:nvPr/>
        </p:nvSpPr>
        <p:spPr>
          <a:xfrm>
            <a:off x="1045670" y="1749287"/>
            <a:ext cx="9793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</a:t>
            </a:r>
            <a:r>
              <a:rPr lang="en-IN" sz="2000" dirty="0" err="1"/>
              <a:t>fter</a:t>
            </a:r>
            <a:r>
              <a:rPr lang="en-IN" sz="2000" dirty="0"/>
              <a:t> removing all the insignificant variables based on p-value and </a:t>
            </a:r>
            <a:r>
              <a:rPr lang="en-IN" sz="2000" dirty="0" err="1"/>
              <a:t>vif</a:t>
            </a:r>
            <a:r>
              <a:rPr lang="en-IN" sz="2000" dirty="0"/>
              <a:t> we left with following major metrics which are majorly responsible for  attrition 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32B3F-5C19-4514-BE0D-098F96303890}"/>
              </a:ext>
            </a:extLst>
          </p:cNvPr>
          <p:cNvSpPr txBox="1"/>
          <p:nvPr/>
        </p:nvSpPr>
        <p:spPr>
          <a:xfrm>
            <a:off x="3697356" y="2746943"/>
            <a:ext cx="3922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NumCompaniesWorked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</a:t>
            </a:r>
            <a:r>
              <a:rPr lang="en-IN" dirty="0" err="1"/>
              <a:t>TotalWorkingYears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</a:t>
            </a:r>
            <a:r>
              <a:rPr lang="en-IN" dirty="0" err="1"/>
              <a:t>YearsSinceLastPromotion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</a:t>
            </a:r>
            <a:r>
              <a:rPr lang="en-IN" dirty="0" err="1"/>
              <a:t>YearsWithCurrManager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</a:t>
            </a:r>
            <a:r>
              <a:rPr lang="en-IN" dirty="0" err="1"/>
              <a:t>work_duration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</a:t>
            </a:r>
            <a:r>
              <a:rPr lang="en-IN" dirty="0" err="1"/>
              <a:t>BusinessTravelTravel_Frequently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`</a:t>
            </a:r>
            <a:r>
              <a:rPr lang="en-IN" dirty="0" err="1"/>
              <a:t>DepartmentResearch</a:t>
            </a:r>
            <a:r>
              <a:rPr lang="en-IN" dirty="0"/>
              <a:t> &amp; Development`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</a:t>
            </a:r>
            <a:r>
              <a:rPr lang="en-IN" dirty="0" err="1"/>
              <a:t>DepartmentSales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`</a:t>
            </a:r>
            <a:r>
              <a:rPr lang="en-IN" dirty="0" err="1"/>
              <a:t>JobRoleManufacturing</a:t>
            </a:r>
            <a:r>
              <a:rPr lang="en-IN" dirty="0"/>
              <a:t> Director`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MaritalStatusSingle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EnvironmentSatisfaction4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JobSatisfaction4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38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8820-DFBD-459B-BC38-ACEA231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Data Modelling p-value &amp; VIF for final metrics Cont..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C8433-4DB4-444C-8DEA-7B7719C7CB63}"/>
              </a:ext>
            </a:extLst>
          </p:cNvPr>
          <p:cNvSpPr txBox="1"/>
          <p:nvPr/>
        </p:nvSpPr>
        <p:spPr>
          <a:xfrm>
            <a:off x="381094" y="1786455"/>
            <a:ext cx="4306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NumCompaniesWorked</a:t>
            </a:r>
            <a:r>
              <a:rPr lang="en-IN" dirty="0"/>
              <a:t> - 1.193153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TotalWorkingYears</a:t>
            </a:r>
            <a:r>
              <a:rPr lang="en-IN" dirty="0"/>
              <a:t> - 1.725248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YearsSinceLastPromotion</a:t>
            </a:r>
            <a:r>
              <a:rPr lang="en-IN" dirty="0"/>
              <a:t> - 1.805324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YearsWithCurrManager</a:t>
            </a:r>
            <a:r>
              <a:rPr lang="en-IN" dirty="0"/>
              <a:t> - 1.740295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work_duration</a:t>
            </a:r>
            <a:r>
              <a:rPr lang="en-IN" dirty="0"/>
              <a:t>  - 1.058570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BusinessTravelTravel_Frequently</a:t>
            </a:r>
            <a:r>
              <a:rPr lang="en-IN" dirty="0"/>
              <a:t> - 1.033562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DepartmentResearch</a:t>
            </a:r>
            <a:r>
              <a:rPr lang="en-IN" dirty="0"/>
              <a:t> &amp; Development - 4.338506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DepartmentSales</a:t>
            </a:r>
            <a:r>
              <a:rPr lang="en-IN" dirty="0"/>
              <a:t> - 4.348257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JobRoleManufacturing</a:t>
            </a:r>
            <a:r>
              <a:rPr lang="en-IN" dirty="0"/>
              <a:t> Director - 1.021507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MaritalStatusSingle</a:t>
            </a:r>
            <a:r>
              <a:rPr lang="en-IN" dirty="0"/>
              <a:t> -  1.039754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EnvironmentSatisfaction4 - 1.028495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JobSatisfaction4 - 1.028165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60F09-73D5-4ADC-9484-33228545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28" y="2218911"/>
            <a:ext cx="7239000" cy="2976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DA252-195A-46E7-9DCE-7BA4905E37B1}"/>
              </a:ext>
            </a:extLst>
          </p:cNvPr>
          <p:cNvSpPr txBox="1"/>
          <p:nvPr/>
        </p:nvSpPr>
        <p:spPr>
          <a:xfrm>
            <a:off x="622852" y="1254027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chemeClr val="accent1"/>
                </a:solidFill>
              </a:rPr>
              <a:t>VIF</a:t>
            </a:r>
            <a:endParaRPr lang="en-IN" sz="2000" b="1" i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B196D-5541-4EDA-A126-7A4678BBC0E2}"/>
              </a:ext>
            </a:extLst>
          </p:cNvPr>
          <p:cNvSpPr txBox="1"/>
          <p:nvPr/>
        </p:nvSpPr>
        <p:spPr>
          <a:xfrm>
            <a:off x="4688050" y="1236613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chemeClr val="accent1"/>
                </a:solidFill>
              </a:rPr>
              <a:t>p-Value</a:t>
            </a:r>
            <a:endParaRPr lang="en-IN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506</TotalTime>
  <Words>539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HR Analytics Case Study </vt:lpstr>
      <vt:lpstr>Business Understanding &amp; Problem statement</vt:lpstr>
      <vt:lpstr>Data sets and Data dictionary</vt:lpstr>
      <vt:lpstr>Data sets and Data dictionary Cont..</vt:lpstr>
      <vt:lpstr>Data clean-up  and Preparation</vt:lpstr>
      <vt:lpstr>Data clean-up  and Preparation Cont..</vt:lpstr>
      <vt:lpstr>Data Modelling</vt:lpstr>
      <vt:lpstr>Data Modelling Cont..</vt:lpstr>
      <vt:lpstr>Data Modelling p-value &amp; VIF for final metrics Cont..</vt:lpstr>
      <vt:lpstr>Model evaluation</vt:lpstr>
      <vt:lpstr>Summary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Devdhar</cp:lastModifiedBy>
  <cp:revision>183</cp:revision>
  <dcterms:created xsi:type="dcterms:W3CDTF">2016-06-09T08:16:28Z</dcterms:created>
  <dcterms:modified xsi:type="dcterms:W3CDTF">2018-08-26T18:02:35Z</dcterms:modified>
</cp:coreProperties>
</file>