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71" r:id="rId2"/>
    <p:sldId id="257" r:id="rId3"/>
    <p:sldId id="258" r:id="rId4"/>
    <p:sldId id="261" r:id="rId5"/>
    <p:sldId id="262" r:id="rId6"/>
    <p:sldId id="263" r:id="rId7"/>
    <p:sldId id="264" r:id="rId8"/>
    <p:sldId id="272" r:id="rId9"/>
    <p:sldId id="259" r:id="rId10"/>
    <p:sldId id="273" r:id="rId11"/>
    <p:sldId id="274" r:id="rId12"/>
    <p:sldId id="283" r:id="rId13"/>
    <p:sldId id="285" r:id="rId14"/>
    <p:sldId id="286" r:id="rId15"/>
    <p:sldId id="284" r:id="rId16"/>
    <p:sldId id="276" r:id="rId17"/>
    <p:sldId id="275" r:id="rId18"/>
    <p:sldId id="277" r:id="rId19"/>
    <p:sldId id="278" r:id="rId20"/>
    <p:sldId id="279" r:id="rId21"/>
    <p:sldId id="280" r:id="rId22"/>
    <p:sldId id="281" r:id="rId23"/>
    <p:sldId id="282" r:id="rId24"/>
    <p:sldId id="267"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529" autoAdjust="0"/>
  </p:normalViewPr>
  <p:slideViewPr>
    <p:cSldViewPr snapToGrid="0">
      <p:cViewPr varScale="1">
        <p:scale>
          <a:sx n="84" d="100"/>
          <a:sy n="84"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190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670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0585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1305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85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972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946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443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54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4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838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44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761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08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543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777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44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bright="70000" contrast="-70000"/>
            <a:extLst>
              <a:ext uri="{BEBA8EAE-BF5A-486C-A8C5-ECC9F3942E4B}">
                <a14:imgProps xmlns:a14="http://schemas.microsoft.com/office/drawing/2010/main">
                  <a14:imgLayer r:embed="rId20">
                    <a14:imgEffect>
                      <a14:colorTemperature colorTemp="15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221332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36C67-0DB4-41C9-A184-BEB99DDFC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864" y="369173"/>
            <a:ext cx="2393541" cy="2181520"/>
          </a:xfrm>
          <a:prstGeom prst="rect">
            <a:avLst/>
          </a:prstGeom>
        </p:spPr>
      </p:pic>
      <p:sp>
        <p:nvSpPr>
          <p:cNvPr id="3" name="Title 1">
            <a:extLst>
              <a:ext uri="{FF2B5EF4-FFF2-40B4-BE49-F238E27FC236}">
                <a16:creationId xmlns:a16="http://schemas.microsoft.com/office/drawing/2014/main" id="{C88A5D37-374A-44CA-92CA-EC69E9B3833D}"/>
              </a:ext>
            </a:extLst>
          </p:cNvPr>
          <p:cNvSpPr txBox="1">
            <a:spLocks/>
          </p:cNvSpPr>
          <p:nvPr/>
        </p:nvSpPr>
        <p:spPr>
          <a:xfrm>
            <a:off x="1682932" y="1459933"/>
            <a:ext cx="6475301" cy="87830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Web Based Data Retrieval and</a:t>
            </a:r>
          </a:p>
          <a:p>
            <a:pPr algn="ctr"/>
            <a:r>
              <a:rPr lang="en-IN" sz="2800" b="1" dirty="0">
                <a:solidFill>
                  <a:srgbClr val="FF0000"/>
                </a:solidFill>
                <a:latin typeface="Times New Roman" panose="02020603050405020304" pitchFamily="18" charset="0"/>
                <a:cs typeface="Times New Roman" panose="02020603050405020304" pitchFamily="18" charset="0"/>
              </a:rPr>
              <a:t>Manipulation System for multiple databases</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F0D825-CCFD-40E1-983E-C9D57AB0341E}"/>
              </a:ext>
            </a:extLst>
          </p:cNvPr>
          <p:cNvSpPr txBox="1"/>
          <p:nvPr/>
        </p:nvSpPr>
        <p:spPr>
          <a:xfrm>
            <a:off x="1682932" y="2920994"/>
            <a:ext cx="4441371" cy="707886"/>
          </a:xfrm>
          <a:prstGeom prst="rect">
            <a:avLst/>
          </a:prstGeom>
          <a:noFill/>
        </p:spPr>
        <p:txBody>
          <a:bodyPr wrap="square" rtlCol="0">
            <a:spAutoFit/>
          </a:bodyPr>
          <a:lstStyle/>
          <a:p>
            <a:r>
              <a:rPr lang="en-IN" sz="2000" b="1" dirty="0">
                <a:solidFill>
                  <a:srgbClr val="92D050"/>
                </a:solidFill>
                <a:latin typeface="Times New Roman" panose="02020603050405020304" pitchFamily="18" charset="0"/>
                <a:cs typeface="Times New Roman" panose="02020603050405020304" pitchFamily="18" charset="0"/>
              </a:rPr>
              <a:t>Project Mentor Name:</a:t>
            </a:r>
          </a:p>
          <a:p>
            <a:r>
              <a:rPr lang="en-IN" sz="2000" dirty="0">
                <a:solidFill>
                  <a:schemeClr val="tx2">
                    <a:lumMod val="50000"/>
                  </a:schemeClr>
                </a:solidFill>
                <a:latin typeface="Times New Roman" panose="02020603050405020304" pitchFamily="18" charset="0"/>
                <a:cs typeface="Times New Roman" panose="02020603050405020304" pitchFamily="18" charset="0"/>
              </a:rPr>
              <a:t>Mr. P. DASTAGIRI REDDY, </a:t>
            </a:r>
            <a:r>
              <a:rPr lang="en-IN" sz="1400" dirty="0">
                <a:solidFill>
                  <a:schemeClr val="tx2">
                    <a:lumMod val="50000"/>
                  </a:schemeClr>
                </a:solidFill>
                <a:latin typeface="Times New Roman" panose="02020603050405020304" pitchFamily="18" charset="0"/>
                <a:cs typeface="Times New Roman" panose="02020603050405020304" pitchFamily="18" charset="0"/>
              </a:rPr>
              <a:t>M. Tech</a:t>
            </a:r>
            <a:endParaRPr lang="en-IN" sz="2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144124-E1F1-4BE6-9542-163B0C535D8A}"/>
              </a:ext>
            </a:extLst>
          </p:cNvPr>
          <p:cNvSpPr txBox="1"/>
          <p:nvPr/>
        </p:nvSpPr>
        <p:spPr>
          <a:xfrm>
            <a:off x="7047412" y="2920994"/>
            <a:ext cx="4380411" cy="1938992"/>
          </a:xfrm>
          <a:prstGeom prst="rect">
            <a:avLst/>
          </a:prstGeom>
          <a:noFill/>
        </p:spPr>
        <p:txBody>
          <a:bodyPr wrap="square" rtlCol="0">
            <a:spAutoFit/>
          </a:bodyPr>
          <a:lstStyle/>
          <a:p>
            <a:r>
              <a:rPr lang="en-IN" sz="2000" b="1" dirty="0">
                <a:solidFill>
                  <a:srgbClr val="92D050"/>
                </a:solidFill>
                <a:latin typeface="Times New Roman" panose="02020603050405020304" pitchFamily="18" charset="0"/>
                <a:cs typeface="Times New Roman" panose="02020603050405020304" pitchFamily="18" charset="0"/>
              </a:rPr>
              <a:t>Team Members: </a:t>
            </a:r>
          </a:p>
          <a:p>
            <a:r>
              <a:rPr lang="en-IN" sz="2000" dirty="0">
                <a:solidFill>
                  <a:schemeClr val="tx2">
                    <a:lumMod val="50000"/>
                  </a:schemeClr>
                </a:solidFill>
                <a:latin typeface="Times New Roman" panose="02020603050405020304" pitchFamily="18" charset="0"/>
                <a:cs typeface="Times New Roman" panose="02020603050405020304" pitchFamily="18" charset="0"/>
              </a:rPr>
              <a:t>1)A. NAVEEN  		:   16091A0577 </a:t>
            </a:r>
          </a:p>
          <a:p>
            <a:r>
              <a:rPr lang="en-IN" sz="2000" dirty="0">
                <a:solidFill>
                  <a:schemeClr val="tx2">
                    <a:lumMod val="50000"/>
                  </a:schemeClr>
                </a:solidFill>
                <a:latin typeface="Times New Roman" panose="02020603050405020304" pitchFamily="18" charset="0"/>
                <a:cs typeface="Times New Roman" panose="02020603050405020304" pitchFamily="18" charset="0"/>
              </a:rPr>
              <a:t>2)K. RAVI TEJA     	:   16091A05A3</a:t>
            </a:r>
          </a:p>
          <a:p>
            <a:r>
              <a:rPr lang="en-IN" sz="2000" dirty="0">
                <a:solidFill>
                  <a:schemeClr val="tx2">
                    <a:lumMod val="50000"/>
                  </a:schemeClr>
                </a:solidFill>
                <a:latin typeface="Times New Roman" panose="02020603050405020304" pitchFamily="18" charset="0"/>
                <a:cs typeface="Times New Roman" panose="02020603050405020304" pitchFamily="18" charset="0"/>
              </a:rPr>
              <a:t>3)A. MOUNIKA     	:   16091A0571</a:t>
            </a:r>
          </a:p>
          <a:p>
            <a:r>
              <a:rPr lang="en-IN" sz="2000" dirty="0">
                <a:solidFill>
                  <a:schemeClr val="tx2">
                    <a:lumMod val="50000"/>
                  </a:schemeClr>
                </a:solidFill>
                <a:latin typeface="Times New Roman" panose="02020603050405020304" pitchFamily="18" charset="0"/>
                <a:cs typeface="Times New Roman" panose="02020603050405020304" pitchFamily="18" charset="0"/>
              </a:rPr>
              <a:t>4)K. RAJENDRA    	:   16091A0595</a:t>
            </a:r>
          </a:p>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8897B3-C9EA-4DA6-A4FF-5B154CD56A13}"/>
              </a:ext>
            </a:extLst>
          </p:cNvPr>
          <p:cNvSpPr txBox="1"/>
          <p:nvPr/>
        </p:nvSpPr>
        <p:spPr>
          <a:xfrm>
            <a:off x="1453896" y="256032"/>
            <a:ext cx="7004304" cy="523220"/>
          </a:xfrm>
          <a:prstGeom prst="rect">
            <a:avLst/>
          </a:prstGeom>
          <a:noFill/>
        </p:spPr>
        <p:txBody>
          <a:bodyPr wrap="square" rtlCol="0">
            <a:spAutoFit/>
          </a:bodyPr>
          <a:lstStyle/>
          <a:p>
            <a:pPr algn="ctr"/>
            <a:r>
              <a:rPr lang="en-US" sz="2800" b="1" dirty="0">
                <a:solidFill>
                  <a:srgbClr val="7030A0"/>
                </a:solidFill>
              </a:rPr>
              <a:t>DEPARTMENT OF CSE</a:t>
            </a:r>
            <a:endParaRPr lang="en-IN" sz="2800" b="1" dirty="0">
              <a:solidFill>
                <a:srgbClr val="7030A0"/>
              </a:solidFill>
            </a:endParaRPr>
          </a:p>
        </p:txBody>
      </p:sp>
    </p:spTree>
    <p:extLst>
      <p:ext uri="{BB962C8B-B14F-4D97-AF65-F5344CB8AC3E}">
        <p14:creationId xmlns:p14="http://schemas.microsoft.com/office/powerpoint/2010/main" val="358712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65E3E5-4CBD-42DB-8F25-FEA6E0B75831}"/>
              </a:ext>
            </a:extLst>
          </p:cNvPr>
          <p:cNvSpPr>
            <a:spLocks noGrp="1"/>
          </p:cNvSpPr>
          <p:nvPr>
            <p:ph type="title"/>
          </p:nvPr>
        </p:nvSpPr>
        <p:spPr>
          <a:xfrm>
            <a:off x="1526254" y="287001"/>
            <a:ext cx="8880411" cy="555426"/>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modules</a:t>
            </a:r>
          </a:p>
        </p:txBody>
      </p:sp>
      <p:sp>
        <p:nvSpPr>
          <p:cNvPr id="7" name="TextBox 6">
            <a:extLst>
              <a:ext uri="{FF2B5EF4-FFF2-40B4-BE49-F238E27FC236}">
                <a16:creationId xmlns:a16="http://schemas.microsoft.com/office/drawing/2014/main" id="{CE01892F-5A9E-4904-BBF4-3E73C143BF91}"/>
              </a:ext>
            </a:extLst>
          </p:cNvPr>
          <p:cNvSpPr txBox="1"/>
          <p:nvPr/>
        </p:nvSpPr>
        <p:spPr>
          <a:xfrm>
            <a:off x="1278572" y="1819656"/>
            <a:ext cx="9995980" cy="50443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endParaRPr lang="en-IN" sz="2000" dirty="0"/>
          </a:p>
        </p:txBody>
      </p:sp>
      <p:sp>
        <p:nvSpPr>
          <p:cNvPr id="4" name="TextBox 3">
            <a:extLst>
              <a:ext uri="{FF2B5EF4-FFF2-40B4-BE49-F238E27FC236}">
                <a16:creationId xmlns:a16="http://schemas.microsoft.com/office/drawing/2014/main" id="{5DDD0B96-E1C2-4171-9FFA-62B7520558D5}"/>
              </a:ext>
            </a:extLst>
          </p:cNvPr>
          <p:cNvSpPr txBox="1"/>
          <p:nvPr/>
        </p:nvSpPr>
        <p:spPr>
          <a:xfrm>
            <a:off x="1526254" y="1353312"/>
            <a:ext cx="9500616" cy="3785652"/>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system after analysis has been found to have the following modules.</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Connection module:</a:t>
            </a:r>
            <a:r>
              <a:rPr lang="en-US" sz="2000" dirty="0">
                <a:solidFill>
                  <a:schemeClr val="bg1"/>
                </a:solidFill>
                <a:latin typeface="Times New Roman" panose="02020603050405020304" pitchFamily="18" charset="0"/>
                <a:cs typeface="Times New Roman" panose="02020603050405020304" pitchFamily="18" charset="0"/>
              </a:rPr>
              <a:t> This module specifically provides the Connection form Database by getting the </a:t>
            </a:r>
            <a:r>
              <a:rPr lang="en-US" sz="2000">
                <a:solidFill>
                  <a:schemeClr val="bg1"/>
                </a:solidFill>
                <a:latin typeface="Times New Roman" panose="02020603050405020304" pitchFamily="18" charset="0"/>
                <a:cs typeface="Times New Roman" panose="02020603050405020304" pitchFamily="18" charset="0"/>
              </a:rPr>
              <a:t>values from </a:t>
            </a:r>
            <a:r>
              <a:rPr lang="en-US" sz="2000" dirty="0">
                <a:solidFill>
                  <a:schemeClr val="bg1"/>
                </a:solidFill>
                <a:latin typeface="Times New Roman" panose="02020603050405020304" pitchFamily="18" charset="0"/>
                <a:cs typeface="Times New Roman" panose="02020603050405020304" pitchFamily="18" charset="0"/>
              </a:rPr>
              <a:t>page.</a:t>
            </a:r>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DB Operations module:</a:t>
            </a:r>
            <a:r>
              <a:rPr lang="en-US" sz="2000" dirty="0">
                <a:solidFill>
                  <a:schemeClr val="bg1"/>
                </a:solidFill>
                <a:latin typeface="Times New Roman" panose="02020603050405020304" pitchFamily="18" charset="0"/>
                <a:cs typeface="Times New Roman" panose="02020603050405020304" pitchFamily="18" charset="0"/>
              </a:rPr>
              <a:t> This module maintains the information specific to all the Operations of Database.</a:t>
            </a:r>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Create module:</a:t>
            </a:r>
            <a:r>
              <a:rPr lang="en-US" sz="2000" dirty="0">
                <a:solidFill>
                  <a:schemeClr val="bg1"/>
                </a:solidFill>
                <a:latin typeface="Times New Roman" panose="02020603050405020304" pitchFamily="18" charset="0"/>
                <a:cs typeface="Times New Roman" panose="02020603050405020304" pitchFamily="18" charset="0"/>
              </a:rPr>
              <a:t> This module creates the tables by getting the values from create page.</a:t>
            </a:r>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50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A3149-D907-4BDE-A4CB-5F36C5BA2796}"/>
              </a:ext>
            </a:extLst>
          </p:cNvPr>
          <p:cNvSpPr txBox="1"/>
          <p:nvPr/>
        </p:nvSpPr>
        <p:spPr>
          <a:xfrm>
            <a:off x="1807464" y="1005840"/>
            <a:ext cx="8577072" cy="4401205"/>
          </a:xfrm>
          <a:prstGeom prst="rect">
            <a:avLst/>
          </a:prstGeom>
          <a:noFill/>
        </p:spPr>
        <p:txBody>
          <a:bodyPr wrap="square" rtlCol="0">
            <a:spAutoFit/>
          </a:bodyPr>
          <a:lstStyle/>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Drop module:</a:t>
            </a:r>
            <a:r>
              <a:rPr lang="en-US" sz="2000" dirty="0">
                <a:solidFill>
                  <a:schemeClr val="bg1"/>
                </a:solidFill>
                <a:latin typeface="Times New Roman" panose="02020603050405020304" pitchFamily="18" charset="0"/>
                <a:cs typeface="Times New Roman" panose="02020603050405020304" pitchFamily="18" charset="0"/>
              </a:rPr>
              <a:t> The module maintains the information related to the total sales that are executed upon the system by the sales people as part of their marketing activity. The total atomic information related to the sales is maintained here along with the technical and non-technical information that becomes more important for future reference.</a:t>
            </a:r>
            <a:endParaRPr lang="en-IN" sz="2000" dirty="0">
              <a:solidFill>
                <a:schemeClr val="bg1"/>
              </a:solidFill>
              <a:latin typeface="Times New Roman" panose="02020603050405020304" pitchFamily="18" charset="0"/>
              <a:cs typeface="Times New Roman" panose="02020603050405020304" pitchFamily="18" charset="0"/>
            </a:endParaRPr>
          </a:p>
          <a:p>
            <a:pPr lvl="0"/>
            <a:endParaRPr lang="en-US" sz="2000" b="1"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Insert module: </a:t>
            </a:r>
            <a:r>
              <a:rPr lang="en-US" sz="2000" dirty="0">
                <a:solidFill>
                  <a:schemeClr val="bg1"/>
                </a:solidFill>
                <a:latin typeface="Times New Roman" panose="02020603050405020304" pitchFamily="18" charset="0"/>
                <a:cs typeface="Times New Roman" panose="02020603050405020304" pitchFamily="18" charset="0"/>
              </a:rPr>
              <a:t>This module allows to insert the values into tables created by the users.</a:t>
            </a:r>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Select module: </a:t>
            </a:r>
            <a:r>
              <a:rPr lang="en-US" sz="2000" dirty="0">
                <a:solidFill>
                  <a:schemeClr val="bg1"/>
                </a:solidFill>
                <a:latin typeface="Times New Roman" panose="02020603050405020304" pitchFamily="18" charset="0"/>
                <a:cs typeface="Times New Roman" panose="02020603050405020304" pitchFamily="18" charset="0"/>
              </a:rPr>
              <a:t>This module displays the user table values on the browser.</a:t>
            </a:r>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Delete module:</a:t>
            </a:r>
            <a:r>
              <a:rPr lang="en-US" sz="2000" dirty="0">
                <a:solidFill>
                  <a:schemeClr val="bg1"/>
                </a:solidFill>
                <a:latin typeface="Times New Roman" panose="02020603050405020304" pitchFamily="18" charset="0"/>
                <a:cs typeface="Times New Roman" panose="02020603050405020304" pitchFamily="18" charset="0"/>
              </a:rPr>
              <a:t> This module allows the user to delete table rows in the DB from browser.</a:t>
            </a:r>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8536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16A378-4718-473D-8F39-6D03B3BB4F96}"/>
              </a:ext>
            </a:extLst>
          </p:cNvPr>
          <p:cNvSpPr txBox="1">
            <a:spLocks/>
          </p:cNvSpPr>
          <p:nvPr/>
        </p:nvSpPr>
        <p:spPr>
          <a:xfrm>
            <a:off x="1280458" y="135265"/>
            <a:ext cx="9905998" cy="806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Design</a:t>
            </a:r>
          </a:p>
        </p:txBody>
      </p:sp>
      <p:pic>
        <p:nvPicPr>
          <p:cNvPr id="7170" name="Picture 2">
            <a:extLst>
              <a:ext uri="{FF2B5EF4-FFF2-40B4-BE49-F238E27FC236}">
                <a16:creationId xmlns:a16="http://schemas.microsoft.com/office/drawing/2014/main" id="{B70344BA-8F32-4355-B8EB-8AA054064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755" y="707263"/>
            <a:ext cx="6065837" cy="506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AFBA6C7-BF63-4D28-A227-800CFD6DA9B7}"/>
              </a:ext>
            </a:extLst>
          </p:cNvPr>
          <p:cNvSpPr txBox="1">
            <a:spLocks/>
          </p:cNvSpPr>
          <p:nvPr/>
        </p:nvSpPr>
        <p:spPr>
          <a:xfrm>
            <a:off x="1449674" y="5535295"/>
            <a:ext cx="9905998" cy="806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000" b="1" dirty="0">
                <a:solidFill>
                  <a:schemeClr val="bg1"/>
                </a:solidFill>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98033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FBA6C7-BF63-4D28-A227-800CFD6DA9B7}"/>
              </a:ext>
            </a:extLst>
          </p:cNvPr>
          <p:cNvSpPr txBox="1">
            <a:spLocks/>
          </p:cNvSpPr>
          <p:nvPr/>
        </p:nvSpPr>
        <p:spPr>
          <a:xfrm>
            <a:off x="1449674" y="5535295"/>
            <a:ext cx="9905998" cy="806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000" b="1" dirty="0">
                <a:solidFill>
                  <a:schemeClr val="bg1"/>
                </a:solidFill>
                <a:latin typeface="Times New Roman" panose="02020603050405020304" pitchFamily="18" charset="0"/>
                <a:cs typeface="Times New Roman" panose="02020603050405020304" pitchFamily="18" charset="0"/>
              </a:rPr>
              <a:t>sequence diagram</a:t>
            </a:r>
          </a:p>
        </p:txBody>
      </p:sp>
      <p:pic>
        <p:nvPicPr>
          <p:cNvPr id="8194" name="Picture 1">
            <a:extLst>
              <a:ext uri="{FF2B5EF4-FFF2-40B4-BE49-F238E27FC236}">
                <a16:creationId xmlns:a16="http://schemas.microsoft.com/office/drawing/2014/main" id="{A861A628-C1C0-426E-A3FA-92CF8177F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871220"/>
            <a:ext cx="5943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21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FBA6C7-BF63-4D28-A227-800CFD6DA9B7}"/>
              </a:ext>
            </a:extLst>
          </p:cNvPr>
          <p:cNvSpPr txBox="1">
            <a:spLocks/>
          </p:cNvSpPr>
          <p:nvPr/>
        </p:nvSpPr>
        <p:spPr>
          <a:xfrm>
            <a:off x="1449674" y="5535295"/>
            <a:ext cx="9905998" cy="806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000" b="1" dirty="0">
                <a:solidFill>
                  <a:schemeClr val="bg1"/>
                </a:solidFill>
                <a:latin typeface="Times New Roman" panose="02020603050405020304" pitchFamily="18" charset="0"/>
                <a:cs typeface="Times New Roman" panose="02020603050405020304" pitchFamily="18" charset="0"/>
              </a:rPr>
              <a:t>Collaboration diagram</a:t>
            </a:r>
          </a:p>
        </p:txBody>
      </p:sp>
      <p:pic>
        <p:nvPicPr>
          <p:cNvPr id="9218" name="Picture 2">
            <a:extLst>
              <a:ext uri="{FF2B5EF4-FFF2-40B4-BE49-F238E27FC236}">
                <a16:creationId xmlns:a16="http://schemas.microsoft.com/office/drawing/2014/main" id="{44E8A8A1-0DCF-4EDF-BD25-8EEE9EF12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939" y="626803"/>
            <a:ext cx="59436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43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FBA6C7-BF63-4D28-A227-800CFD6DA9B7}"/>
              </a:ext>
            </a:extLst>
          </p:cNvPr>
          <p:cNvSpPr txBox="1">
            <a:spLocks/>
          </p:cNvSpPr>
          <p:nvPr/>
        </p:nvSpPr>
        <p:spPr>
          <a:xfrm>
            <a:off x="1403954" y="5498719"/>
            <a:ext cx="9905998" cy="806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000" b="1" dirty="0">
                <a:solidFill>
                  <a:schemeClr val="bg1"/>
                </a:solidFill>
                <a:latin typeface="Times New Roman" panose="02020603050405020304" pitchFamily="18" charset="0"/>
                <a:cs typeface="Times New Roman" panose="02020603050405020304" pitchFamily="18" charset="0"/>
              </a:rPr>
              <a:t>Use case diagram</a:t>
            </a:r>
          </a:p>
        </p:txBody>
      </p:sp>
      <p:pic>
        <p:nvPicPr>
          <p:cNvPr id="10242" name="Picture 3">
            <a:extLst>
              <a:ext uri="{FF2B5EF4-FFF2-40B4-BE49-F238E27FC236}">
                <a16:creationId xmlns:a16="http://schemas.microsoft.com/office/drawing/2014/main" id="{26D05753-8A5C-4470-9A73-8E3542D13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816" y="1868551"/>
            <a:ext cx="9015983" cy="317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24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529B884-8489-4816-82E8-9BEC8B498C5D}"/>
              </a:ext>
            </a:extLst>
          </p:cNvPr>
          <p:cNvSpPr txBox="1">
            <a:spLocks/>
          </p:cNvSpPr>
          <p:nvPr/>
        </p:nvSpPr>
        <p:spPr>
          <a:xfrm>
            <a:off x="1143001" y="428099"/>
            <a:ext cx="9905998" cy="705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screenshots</a:t>
            </a:r>
          </a:p>
        </p:txBody>
      </p:sp>
      <p:pic>
        <p:nvPicPr>
          <p:cNvPr id="1026" name="Picture 43">
            <a:extLst>
              <a:ext uri="{FF2B5EF4-FFF2-40B4-BE49-F238E27FC236}">
                <a16:creationId xmlns:a16="http://schemas.microsoft.com/office/drawing/2014/main" id="{2B37AB88-E58A-425F-8719-5B2B549FB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5" t="20201" b="9235"/>
          <a:stretch/>
        </p:blipFill>
        <p:spPr bwMode="auto">
          <a:xfrm>
            <a:off x="896111" y="1554480"/>
            <a:ext cx="4498849" cy="252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0">
            <a:extLst>
              <a:ext uri="{FF2B5EF4-FFF2-40B4-BE49-F238E27FC236}">
                <a16:creationId xmlns:a16="http://schemas.microsoft.com/office/drawing/2014/main" id="{8F45736A-384F-468F-8A81-A8488F4FDD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7" t="20201" r="513" b="10466"/>
          <a:stretch/>
        </p:blipFill>
        <p:spPr bwMode="auto">
          <a:xfrm>
            <a:off x="5833872" y="1554480"/>
            <a:ext cx="5705856" cy="252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911B96C-CEB8-44D6-8A8F-2C6752113D3E}"/>
              </a:ext>
            </a:extLst>
          </p:cNvPr>
          <p:cNvSpPr txBox="1"/>
          <p:nvPr/>
        </p:nvSpPr>
        <p:spPr>
          <a:xfrm>
            <a:off x="2331720" y="4233672"/>
            <a:ext cx="2980944"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Home Page</a:t>
            </a:r>
          </a:p>
        </p:txBody>
      </p:sp>
      <p:sp>
        <p:nvSpPr>
          <p:cNvPr id="10" name="TextBox 9">
            <a:extLst>
              <a:ext uri="{FF2B5EF4-FFF2-40B4-BE49-F238E27FC236}">
                <a16:creationId xmlns:a16="http://schemas.microsoft.com/office/drawing/2014/main" id="{06E79F60-D50E-44E1-9B12-2B8CA9E3A25B}"/>
              </a:ext>
            </a:extLst>
          </p:cNvPr>
          <p:cNvSpPr txBox="1"/>
          <p:nvPr/>
        </p:nvSpPr>
        <p:spPr>
          <a:xfrm>
            <a:off x="7741920" y="4233672"/>
            <a:ext cx="2980944"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New User Registration</a:t>
            </a:r>
          </a:p>
        </p:txBody>
      </p:sp>
    </p:spTree>
    <p:extLst>
      <p:ext uri="{BB962C8B-B14F-4D97-AF65-F5344CB8AC3E}">
        <p14:creationId xmlns:p14="http://schemas.microsoft.com/office/powerpoint/2010/main" val="89702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A6BDEE9C-6BF9-4462-B079-4165E0C154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13" t="19791" b="10466"/>
          <a:stretch/>
        </p:blipFill>
        <p:spPr bwMode="auto">
          <a:xfrm>
            <a:off x="996695" y="978407"/>
            <a:ext cx="4968243" cy="310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7">
            <a:extLst>
              <a:ext uri="{FF2B5EF4-FFF2-40B4-BE49-F238E27FC236}">
                <a16:creationId xmlns:a16="http://schemas.microsoft.com/office/drawing/2014/main" id="{4F347B19-A852-492B-920F-7207C3B599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13" t="20611" b="11491"/>
          <a:stretch/>
        </p:blipFill>
        <p:spPr bwMode="auto">
          <a:xfrm>
            <a:off x="6096000" y="978407"/>
            <a:ext cx="5477257" cy="310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71596A5-5478-432C-9130-824D1F58A783}"/>
              </a:ext>
            </a:extLst>
          </p:cNvPr>
          <p:cNvSpPr txBox="1"/>
          <p:nvPr/>
        </p:nvSpPr>
        <p:spPr>
          <a:xfrm>
            <a:off x="2331720" y="4233672"/>
            <a:ext cx="2980944"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Sign-in Page</a:t>
            </a:r>
          </a:p>
        </p:txBody>
      </p:sp>
      <p:sp>
        <p:nvSpPr>
          <p:cNvPr id="6" name="TextBox 5">
            <a:extLst>
              <a:ext uri="{FF2B5EF4-FFF2-40B4-BE49-F238E27FC236}">
                <a16:creationId xmlns:a16="http://schemas.microsoft.com/office/drawing/2014/main" id="{0001C0B2-5DB2-4A36-9368-9E18050729D1}"/>
              </a:ext>
            </a:extLst>
          </p:cNvPr>
          <p:cNvSpPr txBox="1"/>
          <p:nvPr/>
        </p:nvSpPr>
        <p:spPr>
          <a:xfrm>
            <a:off x="8217408" y="4233672"/>
            <a:ext cx="2980944"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Select Database</a:t>
            </a:r>
          </a:p>
        </p:txBody>
      </p:sp>
    </p:spTree>
    <p:extLst>
      <p:ext uri="{BB962C8B-B14F-4D97-AF65-F5344CB8AC3E}">
        <p14:creationId xmlns:p14="http://schemas.microsoft.com/office/powerpoint/2010/main" val="72330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596A5-5478-432C-9130-824D1F58A783}"/>
              </a:ext>
            </a:extLst>
          </p:cNvPr>
          <p:cNvSpPr txBox="1"/>
          <p:nvPr/>
        </p:nvSpPr>
        <p:spPr>
          <a:xfrm>
            <a:off x="2331720" y="4233672"/>
            <a:ext cx="2980944" cy="369332"/>
          </a:xfrm>
          <a:prstGeom prst="rect">
            <a:avLst/>
          </a:prstGeom>
          <a:noFill/>
        </p:spPr>
        <p:txBody>
          <a:bodyPr wrap="square" rtlCol="0">
            <a:spAutoFit/>
          </a:bodyPr>
          <a:lstStyle/>
          <a:p>
            <a:pPr lvl="1"/>
            <a:r>
              <a:rPr lang="en-IN" dirty="0">
                <a:solidFill>
                  <a:schemeClr val="bg1"/>
                </a:solidFill>
                <a:latin typeface="Times New Roman" panose="02020603050405020304" pitchFamily="18" charset="0"/>
                <a:cs typeface="Times New Roman" panose="02020603050405020304" pitchFamily="18" charset="0"/>
              </a:rPr>
              <a:t>Select Operation</a:t>
            </a:r>
          </a:p>
        </p:txBody>
      </p:sp>
      <p:sp>
        <p:nvSpPr>
          <p:cNvPr id="6" name="TextBox 5">
            <a:extLst>
              <a:ext uri="{FF2B5EF4-FFF2-40B4-BE49-F238E27FC236}">
                <a16:creationId xmlns:a16="http://schemas.microsoft.com/office/drawing/2014/main" id="{0001C0B2-5DB2-4A36-9368-9E18050729D1}"/>
              </a:ext>
            </a:extLst>
          </p:cNvPr>
          <p:cNvSpPr txBox="1"/>
          <p:nvPr/>
        </p:nvSpPr>
        <p:spPr>
          <a:xfrm>
            <a:off x="8016240" y="4233672"/>
            <a:ext cx="298094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Create Table</a:t>
            </a:r>
          </a:p>
        </p:txBody>
      </p:sp>
      <p:pic>
        <p:nvPicPr>
          <p:cNvPr id="3074" name="Picture 10">
            <a:extLst>
              <a:ext uri="{FF2B5EF4-FFF2-40B4-BE49-F238E27FC236}">
                <a16:creationId xmlns:a16="http://schemas.microsoft.com/office/drawing/2014/main" id="{094F87F4-87A7-4BA0-99EF-82ABD32B04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93" t="20042" b="10768"/>
          <a:stretch/>
        </p:blipFill>
        <p:spPr bwMode="auto">
          <a:xfrm>
            <a:off x="335281" y="923544"/>
            <a:ext cx="5760719" cy="308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3">
            <a:extLst>
              <a:ext uri="{FF2B5EF4-FFF2-40B4-BE49-F238E27FC236}">
                <a16:creationId xmlns:a16="http://schemas.microsoft.com/office/drawing/2014/main" id="{27C1DBC1-2CE2-4740-AE5E-B90D90A524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9" t="20102" b="10770"/>
          <a:stretch/>
        </p:blipFill>
        <p:spPr bwMode="auto">
          <a:xfrm>
            <a:off x="6245351" y="923544"/>
            <a:ext cx="5783771" cy="308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49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596A5-5478-432C-9130-824D1F58A783}"/>
              </a:ext>
            </a:extLst>
          </p:cNvPr>
          <p:cNvSpPr txBox="1"/>
          <p:nvPr/>
        </p:nvSpPr>
        <p:spPr>
          <a:xfrm>
            <a:off x="2331720" y="4233672"/>
            <a:ext cx="2980944" cy="369332"/>
          </a:xfrm>
          <a:prstGeom prst="rect">
            <a:avLst/>
          </a:prstGeom>
          <a:noFill/>
        </p:spPr>
        <p:txBody>
          <a:bodyPr wrap="square" rtlCol="0">
            <a:spAutoFit/>
          </a:bodyPr>
          <a:lstStyle/>
          <a:p>
            <a:pPr lvl="1"/>
            <a:r>
              <a:rPr lang="en-IN" dirty="0">
                <a:solidFill>
                  <a:schemeClr val="bg1"/>
                </a:solidFill>
                <a:latin typeface="Times New Roman" panose="02020603050405020304" pitchFamily="18" charset="0"/>
                <a:cs typeface="Times New Roman" panose="02020603050405020304" pitchFamily="18" charset="0"/>
              </a:rPr>
              <a:t>Select Table</a:t>
            </a:r>
          </a:p>
        </p:txBody>
      </p:sp>
      <p:sp>
        <p:nvSpPr>
          <p:cNvPr id="6" name="TextBox 5">
            <a:extLst>
              <a:ext uri="{FF2B5EF4-FFF2-40B4-BE49-F238E27FC236}">
                <a16:creationId xmlns:a16="http://schemas.microsoft.com/office/drawing/2014/main" id="{0001C0B2-5DB2-4A36-9368-9E18050729D1}"/>
              </a:ext>
            </a:extLst>
          </p:cNvPr>
          <p:cNvSpPr txBox="1"/>
          <p:nvPr/>
        </p:nvSpPr>
        <p:spPr>
          <a:xfrm>
            <a:off x="8016240" y="4233672"/>
            <a:ext cx="298094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Insert into Table</a:t>
            </a:r>
          </a:p>
        </p:txBody>
      </p:sp>
      <p:pic>
        <p:nvPicPr>
          <p:cNvPr id="4098" name="Picture 16">
            <a:extLst>
              <a:ext uri="{FF2B5EF4-FFF2-40B4-BE49-F238E27FC236}">
                <a16:creationId xmlns:a16="http://schemas.microsoft.com/office/drawing/2014/main" id="{44C83E9E-3C9F-40C3-B2EF-9B5A06C5BE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3" t="20611" b="10260"/>
          <a:stretch/>
        </p:blipFill>
        <p:spPr bwMode="auto">
          <a:xfrm>
            <a:off x="246887" y="923543"/>
            <a:ext cx="5701475" cy="308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9">
            <a:extLst>
              <a:ext uri="{FF2B5EF4-FFF2-40B4-BE49-F238E27FC236}">
                <a16:creationId xmlns:a16="http://schemas.microsoft.com/office/drawing/2014/main" id="{53F53AA2-19E9-4001-B71D-5692227428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73" t="21601" b="9271"/>
          <a:stretch/>
        </p:blipFill>
        <p:spPr bwMode="auto">
          <a:xfrm>
            <a:off x="6243637" y="923543"/>
            <a:ext cx="5701476" cy="308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63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2" y="947702"/>
            <a:ext cx="3942651" cy="90853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List of contents</a:t>
            </a:r>
          </a:p>
        </p:txBody>
      </p:sp>
      <p:sp>
        <p:nvSpPr>
          <p:cNvPr id="5" name="Content Placeholder 4"/>
          <p:cNvSpPr>
            <a:spLocks noGrp="1"/>
          </p:cNvSpPr>
          <p:nvPr>
            <p:ph idx="1"/>
          </p:nvPr>
        </p:nvSpPr>
        <p:spPr>
          <a:xfrm>
            <a:off x="1143000" y="1709928"/>
            <a:ext cx="9905999" cy="5038344"/>
          </a:xfrm>
        </p:spPr>
        <p:txBody>
          <a:bodyPr>
            <a:normAutofit/>
          </a:bodyPr>
          <a:lstStyle/>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Disadvantages       </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Advantages </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Software and Hardware requirements</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Design</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596A5-5478-432C-9130-824D1F58A783}"/>
              </a:ext>
            </a:extLst>
          </p:cNvPr>
          <p:cNvSpPr txBox="1"/>
          <p:nvPr/>
        </p:nvSpPr>
        <p:spPr>
          <a:xfrm>
            <a:off x="2331720" y="4233672"/>
            <a:ext cx="2980944" cy="369332"/>
          </a:xfrm>
          <a:prstGeom prst="rect">
            <a:avLst/>
          </a:prstGeom>
          <a:noFill/>
        </p:spPr>
        <p:txBody>
          <a:bodyPr wrap="square" rtlCol="0">
            <a:spAutoFit/>
          </a:bodyPr>
          <a:lstStyle/>
          <a:p>
            <a:pPr lvl="1"/>
            <a:r>
              <a:rPr lang="en-IN" dirty="0">
                <a:solidFill>
                  <a:schemeClr val="bg1"/>
                </a:solidFill>
                <a:latin typeface="Times New Roman" panose="02020603050405020304" pitchFamily="18" charset="0"/>
                <a:cs typeface="Times New Roman" panose="02020603050405020304" pitchFamily="18" charset="0"/>
              </a:rPr>
              <a:t>Update Table</a:t>
            </a:r>
          </a:p>
        </p:txBody>
      </p:sp>
      <p:sp>
        <p:nvSpPr>
          <p:cNvPr id="6" name="TextBox 5">
            <a:extLst>
              <a:ext uri="{FF2B5EF4-FFF2-40B4-BE49-F238E27FC236}">
                <a16:creationId xmlns:a16="http://schemas.microsoft.com/office/drawing/2014/main" id="{0001C0B2-5DB2-4A36-9368-9E18050729D1}"/>
              </a:ext>
            </a:extLst>
          </p:cNvPr>
          <p:cNvSpPr txBox="1"/>
          <p:nvPr/>
        </p:nvSpPr>
        <p:spPr>
          <a:xfrm>
            <a:off x="8016240" y="4233672"/>
            <a:ext cx="298094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Delete Table Values</a:t>
            </a:r>
          </a:p>
        </p:txBody>
      </p:sp>
      <p:pic>
        <p:nvPicPr>
          <p:cNvPr id="5122" name="Picture 46">
            <a:extLst>
              <a:ext uri="{FF2B5EF4-FFF2-40B4-BE49-F238E27FC236}">
                <a16:creationId xmlns:a16="http://schemas.microsoft.com/office/drawing/2014/main" id="{01297C5B-C7F0-49DC-919D-9611C66C44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3" t="20611" b="10260"/>
          <a:stretch/>
        </p:blipFill>
        <p:spPr bwMode="auto">
          <a:xfrm>
            <a:off x="246885" y="923543"/>
            <a:ext cx="5701477" cy="308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25">
            <a:extLst>
              <a:ext uri="{FF2B5EF4-FFF2-40B4-BE49-F238E27FC236}">
                <a16:creationId xmlns:a16="http://schemas.microsoft.com/office/drawing/2014/main" id="{54564996-6103-4417-B6B4-9C5E1F7C73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73" t="20615" b="10257"/>
          <a:stretch/>
        </p:blipFill>
        <p:spPr bwMode="auto">
          <a:xfrm>
            <a:off x="6330314" y="923543"/>
            <a:ext cx="5701477" cy="308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00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596A5-5478-432C-9130-824D1F58A783}"/>
              </a:ext>
            </a:extLst>
          </p:cNvPr>
          <p:cNvSpPr txBox="1"/>
          <p:nvPr/>
        </p:nvSpPr>
        <p:spPr>
          <a:xfrm>
            <a:off x="2331720" y="4233672"/>
            <a:ext cx="2980944" cy="369332"/>
          </a:xfrm>
          <a:prstGeom prst="rect">
            <a:avLst/>
          </a:prstGeom>
          <a:noFill/>
        </p:spPr>
        <p:txBody>
          <a:bodyPr wrap="square" rtlCol="0">
            <a:spAutoFit/>
          </a:bodyPr>
          <a:lstStyle/>
          <a:p>
            <a:pPr lvl="1"/>
            <a:r>
              <a:rPr lang="en-IN" dirty="0">
                <a:solidFill>
                  <a:schemeClr val="bg1"/>
                </a:solidFill>
                <a:latin typeface="Times New Roman" panose="02020603050405020304" pitchFamily="18" charset="0"/>
                <a:cs typeface="Times New Roman" panose="02020603050405020304" pitchFamily="18" charset="0"/>
              </a:rPr>
              <a:t>Display Table Values</a:t>
            </a:r>
          </a:p>
        </p:txBody>
      </p:sp>
      <p:sp>
        <p:nvSpPr>
          <p:cNvPr id="6" name="TextBox 5">
            <a:extLst>
              <a:ext uri="{FF2B5EF4-FFF2-40B4-BE49-F238E27FC236}">
                <a16:creationId xmlns:a16="http://schemas.microsoft.com/office/drawing/2014/main" id="{0001C0B2-5DB2-4A36-9368-9E18050729D1}"/>
              </a:ext>
            </a:extLst>
          </p:cNvPr>
          <p:cNvSpPr txBox="1"/>
          <p:nvPr/>
        </p:nvSpPr>
        <p:spPr>
          <a:xfrm>
            <a:off x="8016240" y="4233672"/>
            <a:ext cx="2980944"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Drop Table</a:t>
            </a:r>
          </a:p>
        </p:txBody>
      </p:sp>
      <p:pic>
        <p:nvPicPr>
          <p:cNvPr id="6146" name="Picture 28">
            <a:extLst>
              <a:ext uri="{FF2B5EF4-FFF2-40B4-BE49-F238E27FC236}">
                <a16:creationId xmlns:a16="http://schemas.microsoft.com/office/drawing/2014/main" id="{3E99CA26-4E4C-40EF-9CD1-096F6E46E4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3" t="20611" b="10260"/>
          <a:stretch/>
        </p:blipFill>
        <p:spPr bwMode="auto">
          <a:xfrm>
            <a:off x="246885" y="923543"/>
            <a:ext cx="5701478" cy="308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1">
            <a:extLst>
              <a:ext uri="{FF2B5EF4-FFF2-40B4-BE49-F238E27FC236}">
                <a16:creationId xmlns:a16="http://schemas.microsoft.com/office/drawing/2014/main" id="{6FAC5F51-A989-4C3C-B3EB-4E15411EB4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5" t="19743" b="10307"/>
          <a:stretch/>
        </p:blipFill>
        <p:spPr bwMode="auto">
          <a:xfrm>
            <a:off x="6336792" y="923543"/>
            <a:ext cx="5766816" cy="311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00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3E1E-1A4E-4308-9C5C-55A4F89A6EA5}"/>
              </a:ext>
            </a:extLst>
          </p:cNvPr>
          <p:cNvSpPr txBox="1">
            <a:spLocks/>
          </p:cNvSpPr>
          <p:nvPr/>
        </p:nvSpPr>
        <p:spPr>
          <a:xfrm>
            <a:off x="1143001" y="428099"/>
            <a:ext cx="9905998" cy="705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Future enhancement</a:t>
            </a:r>
          </a:p>
        </p:txBody>
      </p:sp>
      <p:sp>
        <p:nvSpPr>
          <p:cNvPr id="3" name="TextBox 2">
            <a:extLst>
              <a:ext uri="{FF2B5EF4-FFF2-40B4-BE49-F238E27FC236}">
                <a16:creationId xmlns:a16="http://schemas.microsoft.com/office/drawing/2014/main" id="{1C51D09D-F1D6-4DE8-8B02-A1B2F8B03C00}"/>
              </a:ext>
            </a:extLst>
          </p:cNvPr>
          <p:cNvSpPr txBox="1"/>
          <p:nvPr/>
        </p:nvSpPr>
        <p:spPr>
          <a:xfrm>
            <a:off x="1545336" y="2167128"/>
            <a:ext cx="8878824" cy="1631216"/>
          </a:xfrm>
          <a:prstGeom prst="rect">
            <a:avLst/>
          </a:prstGeom>
          <a:noFill/>
        </p:spPr>
        <p:txBody>
          <a:bodyPr wrap="square" rtlCol="0">
            <a:spAutoFit/>
          </a:bodyPr>
          <a:lstStyle/>
          <a:p>
            <a:pPr algn="just"/>
            <a:r>
              <a:rPr lang="en-IN" sz="2000" dirty="0">
                <a:solidFill>
                  <a:schemeClr val="bg1"/>
                </a:solidFill>
                <a:latin typeface="Times New Roman" panose="02020603050405020304" pitchFamily="18" charset="0"/>
                <a:cs typeface="Times New Roman" panose="02020603050405020304" pitchFamily="18" charset="0"/>
              </a:rPr>
              <a:t>	With the current project we can just perform the basic queries regarding the database. As a future enhancement this project can be further extended to perform various operations that can be performed in a database. With in this project we have just used two different databases that can be accessed from an interface, this can be further extended for multiple databases.</a:t>
            </a:r>
          </a:p>
        </p:txBody>
      </p:sp>
    </p:spTree>
    <p:extLst>
      <p:ext uri="{BB962C8B-B14F-4D97-AF65-F5344CB8AC3E}">
        <p14:creationId xmlns:p14="http://schemas.microsoft.com/office/powerpoint/2010/main" val="45392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3E1E-1A4E-4308-9C5C-55A4F89A6EA5}"/>
              </a:ext>
            </a:extLst>
          </p:cNvPr>
          <p:cNvSpPr txBox="1">
            <a:spLocks/>
          </p:cNvSpPr>
          <p:nvPr/>
        </p:nvSpPr>
        <p:spPr>
          <a:xfrm>
            <a:off x="1143001" y="428099"/>
            <a:ext cx="9905998" cy="705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C51D09D-F1D6-4DE8-8B02-A1B2F8B03C00}"/>
              </a:ext>
            </a:extLst>
          </p:cNvPr>
          <p:cNvSpPr txBox="1"/>
          <p:nvPr/>
        </p:nvSpPr>
        <p:spPr>
          <a:xfrm>
            <a:off x="1545336" y="2167128"/>
            <a:ext cx="8878824" cy="707886"/>
          </a:xfrm>
          <a:prstGeom prst="rect">
            <a:avLst/>
          </a:prstGeom>
          <a:noFill/>
        </p:spPr>
        <p:txBody>
          <a:bodyPr wrap="square" rtlCol="0">
            <a:spAutoFit/>
          </a:bodyPr>
          <a:lstStyle/>
          <a:p>
            <a:pPr algn="just"/>
            <a:r>
              <a:rPr lang="en-IN" sz="2000" dirty="0">
                <a:solidFill>
                  <a:schemeClr val="bg1"/>
                </a:solidFill>
                <a:latin typeface="Times New Roman" panose="02020603050405020304" pitchFamily="18" charset="0"/>
                <a:cs typeface="Times New Roman" panose="02020603050405020304" pitchFamily="18" charset="0"/>
              </a:rPr>
              <a:t>We conclude here by that this website is very useful to those who needs to perform the basic operations in the database in different databases.</a:t>
            </a:r>
          </a:p>
        </p:txBody>
      </p:sp>
    </p:spTree>
    <p:extLst>
      <p:ext uri="{BB962C8B-B14F-4D97-AF65-F5344CB8AC3E}">
        <p14:creationId xmlns:p14="http://schemas.microsoft.com/office/powerpoint/2010/main" val="202462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044341-0215-4AD2-BA0C-8FB399457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69" y="583474"/>
            <a:ext cx="9918384" cy="5521234"/>
          </a:xfrm>
          <a:prstGeom prst="rect">
            <a:avLst/>
          </a:prstGeom>
          <a:ln>
            <a:noFill/>
          </a:ln>
          <a:effectLst>
            <a:softEdge rad="112500"/>
          </a:effectLst>
        </p:spPr>
      </p:pic>
    </p:spTree>
    <p:extLst>
      <p:ext uri="{BB962C8B-B14F-4D97-AF65-F5344CB8AC3E}">
        <p14:creationId xmlns:p14="http://schemas.microsoft.com/office/powerpoint/2010/main" val="428974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FAB589-94AB-41A4-B87A-088FDB59173D}"/>
              </a:ext>
            </a:extLst>
          </p:cNvPr>
          <p:cNvSpPr/>
          <p:nvPr/>
        </p:nvSpPr>
        <p:spPr>
          <a:xfrm>
            <a:off x="2599690" y="1425918"/>
            <a:ext cx="6992620" cy="3785652"/>
          </a:xfrm>
          <a:prstGeom prst="rect">
            <a:avLst/>
          </a:prstGeom>
          <a:noFill/>
        </p:spPr>
        <p:txBody>
          <a:bodyPr wrap="none" lIns="91440" tIns="45720" rIns="91440" bIns="45720">
            <a:spAutoFit/>
          </a:bodyPr>
          <a:lstStyle/>
          <a:p>
            <a:pPr algn="ctr"/>
            <a:r>
              <a:rPr lang="en-US" sz="15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Than</a:t>
            </a:r>
            <a:r>
              <a:rPr lang="en-US" sz="24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116379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18518"/>
            <a:ext cx="2625915" cy="844522"/>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abstract</a:t>
            </a:r>
          </a:p>
        </p:txBody>
      </p:sp>
      <p:sp>
        <p:nvSpPr>
          <p:cNvPr id="5" name="Content Placeholder 4"/>
          <p:cNvSpPr>
            <a:spLocks noGrp="1"/>
          </p:cNvSpPr>
          <p:nvPr>
            <p:ph idx="1"/>
          </p:nvPr>
        </p:nvSpPr>
        <p:spPr>
          <a:xfrm>
            <a:off x="1143000" y="1532631"/>
            <a:ext cx="10113264" cy="5188209"/>
          </a:xfrm>
        </p:spPr>
        <p:txBody>
          <a:bodyPr>
            <a:normAutofit/>
          </a:bodyPr>
          <a:lstStyle/>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The Database interface is designed and developed to test the database connectivity features of JDBC drivers and their supported databases. </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The DBI covers all methods defined in the JDBC specification. </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DBI provides facility for processing queries.</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The DBI provides an abstract format and interface to submit an SQL statement and view the results. </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When different companies provide different drivers to connect to their databases, we seldom found a server side application to interact with any database like Oracle, My-SQL offered by a database providers.</a:t>
            </a:r>
          </a:p>
        </p:txBody>
      </p:sp>
    </p:spTree>
    <p:extLst>
      <p:ext uri="{BB962C8B-B14F-4D97-AF65-F5344CB8AC3E}">
        <p14:creationId xmlns:p14="http://schemas.microsoft.com/office/powerpoint/2010/main" val="41474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65E3E5-4CBD-42DB-8F25-FEA6E0B75831}"/>
              </a:ext>
            </a:extLst>
          </p:cNvPr>
          <p:cNvSpPr>
            <a:spLocks noGrp="1"/>
          </p:cNvSpPr>
          <p:nvPr>
            <p:ph type="title"/>
          </p:nvPr>
        </p:nvSpPr>
        <p:spPr>
          <a:xfrm>
            <a:off x="1278573" y="655094"/>
            <a:ext cx="8880411" cy="113713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7" name="TextBox 6">
            <a:extLst>
              <a:ext uri="{FF2B5EF4-FFF2-40B4-BE49-F238E27FC236}">
                <a16:creationId xmlns:a16="http://schemas.microsoft.com/office/drawing/2014/main" id="{CE01892F-5A9E-4904-BBF4-3E73C143BF91}"/>
              </a:ext>
            </a:extLst>
          </p:cNvPr>
          <p:cNvSpPr txBox="1"/>
          <p:nvPr/>
        </p:nvSpPr>
        <p:spPr>
          <a:xfrm>
            <a:off x="1278572" y="1819656"/>
            <a:ext cx="9995980" cy="50443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endParaRPr lang="en-IN" sz="2000" dirty="0"/>
          </a:p>
        </p:txBody>
      </p:sp>
      <p:sp>
        <p:nvSpPr>
          <p:cNvPr id="4" name="TextBox 3">
            <a:extLst>
              <a:ext uri="{FF2B5EF4-FFF2-40B4-BE49-F238E27FC236}">
                <a16:creationId xmlns:a16="http://schemas.microsoft.com/office/drawing/2014/main" id="{5DDD0B96-E1C2-4171-9FFA-62B7520558D5}"/>
              </a:ext>
            </a:extLst>
          </p:cNvPr>
          <p:cNvSpPr txBox="1"/>
          <p:nvPr/>
        </p:nvSpPr>
        <p:spPr>
          <a:xfrm>
            <a:off x="1345692" y="2071872"/>
            <a:ext cx="9500616" cy="1908215"/>
          </a:xfrm>
          <a:prstGeom prst="rect">
            <a:avLst/>
          </a:prstGeom>
          <a:noFill/>
        </p:spPr>
        <p:txBody>
          <a:bodyPr wrap="square" rtlCol="0">
            <a:spAutoFit/>
          </a:bodyPr>
          <a:lstStyle/>
          <a:p>
            <a:pPr marL="285750" indent="-285750">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User needs to make queries on his own.</a:t>
            </a:r>
          </a:p>
          <a:p>
            <a:pPr marL="285750" indent="-285750" algn="just">
              <a:lnSpc>
                <a:spcPct val="150000"/>
              </a:lnSpc>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With current existing systems we can interact with only one type of database.</a:t>
            </a:r>
          </a:p>
          <a:p>
            <a:pPr marL="285750" indent="-285750" algn="just">
              <a:lnSpc>
                <a:spcPct val="150000"/>
              </a:lnSpc>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Current systems have an UI where the user forms a query based on his requirement.</a:t>
            </a:r>
          </a:p>
          <a:p>
            <a:pPr marL="285750" indent="-285750">
              <a:buFont typeface="Wingdings" panose="05000000000000000000" pitchFamily="2" charset="2"/>
              <a:buChar char="q"/>
            </a:pP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183561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disadvantages</a:t>
            </a:r>
          </a:p>
        </p:txBody>
      </p:sp>
      <p:sp>
        <p:nvSpPr>
          <p:cNvPr id="4" name="Content Placeholder 3">
            <a:extLst>
              <a:ext uri="{FF2B5EF4-FFF2-40B4-BE49-F238E27FC236}">
                <a16:creationId xmlns:a16="http://schemas.microsoft.com/office/drawing/2014/main" id="{2ED28A5C-803C-429C-A86D-7E92D9D25E04}"/>
              </a:ext>
            </a:extLst>
          </p:cNvPr>
          <p:cNvSpPr>
            <a:spLocks noGrp="1"/>
          </p:cNvSpPr>
          <p:nvPr>
            <p:ph idx="1"/>
          </p:nvPr>
        </p:nvSpPr>
        <p:spPr>
          <a:xfrm>
            <a:off x="1141412" y="1975167"/>
            <a:ext cx="9905999" cy="2706561"/>
          </a:xfrm>
        </p:spPr>
        <p:txBody>
          <a:bodyPr>
            <a:normAutofit/>
          </a:bodyPr>
          <a:lstStyle/>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Heavy load on memory to remember syntaxes.</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User sometimes may not form correct query for requirement.</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Different consoles for different databases.</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Different syntaxes for different databases.</a:t>
            </a:r>
          </a:p>
          <a:p>
            <a:pPr algn="just">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User feels uneasy to shift between databases to meet his requirements.</a:t>
            </a:r>
          </a:p>
        </p:txBody>
      </p:sp>
    </p:spTree>
    <p:extLst>
      <p:ext uri="{BB962C8B-B14F-4D97-AF65-F5344CB8AC3E}">
        <p14:creationId xmlns:p14="http://schemas.microsoft.com/office/powerpoint/2010/main" val="107905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Proposed system</a:t>
            </a:r>
          </a:p>
        </p:txBody>
      </p:sp>
      <p:sp>
        <p:nvSpPr>
          <p:cNvPr id="4" name="Content Placeholder 3">
            <a:extLst>
              <a:ext uri="{FF2B5EF4-FFF2-40B4-BE49-F238E27FC236}">
                <a16:creationId xmlns:a16="http://schemas.microsoft.com/office/drawing/2014/main" id="{A3378EDB-324B-43CD-B569-0FF02514E93B}"/>
              </a:ext>
            </a:extLst>
          </p:cNvPr>
          <p:cNvSpPr>
            <a:spLocks noGrp="1"/>
          </p:cNvSpPr>
          <p:nvPr>
            <p:ph idx="1"/>
          </p:nvPr>
        </p:nvSpPr>
        <p:spPr>
          <a:xfrm>
            <a:off x="1141412" y="2249487"/>
            <a:ext cx="10069132" cy="2669985"/>
          </a:xfrm>
        </p:spPr>
        <p:txBody>
          <a:bodyPr>
            <a:normAutofit/>
          </a:bodyPr>
          <a:lstStyle/>
          <a:p>
            <a:pPr algn="just">
              <a:lnSpc>
                <a:spcPct val="100000"/>
              </a:lnSpc>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The proposed system provides a single interface to interact with different databases.</a:t>
            </a:r>
          </a:p>
          <a:p>
            <a:pPr algn="just">
              <a:lnSpc>
                <a:spcPct val="100000"/>
              </a:lnSpc>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We can run different SQL statements from the browser.</a:t>
            </a:r>
          </a:p>
          <a:p>
            <a:pPr algn="just">
              <a:lnSpc>
                <a:spcPct val="100000"/>
              </a:lnSpc>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The results will be displayed on the user interface.</a:t>
            </a:r>
          </a:p>
          <a:p>
            <a:pPr algn="just">
              <a:lnSpc>
                <a:spcPct val="100000"/>
              </a:lnSpc>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User is able to create his own account to utilize the services.</a:t>
            </a:r>
          </a:p>
          <a:p>
            <a:pPr algn="just">
              <a:lnSpc>
                <a:spcPct val="100000"/>
              </a:lnSpc>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User feels easy to perform tasks while using the user interface.</a:t>
            </a:r>
          </a:p>
        </p:txBody>
      </p:sp>
    </p:spTree>
    <p:extLst>
      <p:ext uri="{BB962C8B-B14F-4D97-AF65-F5344CB8AC3E}">
        <p14:creationId xmlns:p14="http://schemas.microsoft.com/office/powerpoint/2010/main" val="183315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89658"/>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advantages</a:t>
            </a:r>
          </a:p>
        </p:txBody>
      </p:sp>
      <p:sp>
        <p:nvSpPr>
          <p:cNvPr id="4" name="Content Placeholder 3">
            <a:extLst>
              <a:ext uri="{FF2B5EF4-FFF2-40B4-BE49-F238E27FC236}">
                <a16:creationId xmlns:a16="http://schemas.microsoft.com/office/drawing/2014/main" id="{9971B0E3-9EDC-48BC-9E07-D3C9F3139EA9}"/>
              </a:ext>
            </a:extLst>
          </p:cNvPr>
          <p:cNvSpPr>
            <a:spLocks noGrp="1"/>
          </p:cNvSpPr>
          <p:nvPr>
            <p:ph idx="1"/>
          </p:nvPr>
        </p:nvSpPr>
        <p:spPr/>
        <p:txBody>
          <a:bodyPr>
            <a:normAutofit/>
          </a:bodyPr>
          <a:lstStyle/>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No need to remember queries to perform operations on databases.</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User friendly interface.</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We can handle multiple databases using a single console.</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Only registered users can utilize the website.</a:t>
            </a:r>
          </a:p>
          <a:p>
            <a:pPr>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The results will be displayed on the user interface (UI).</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70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317-FE0E-4479-866B-F605CAED9B15}"/>
              </a:ext>
            </a:extLst>
          </p:cNvPr>
          <p:cNvSpPr txBox="1">
            <a:spLocks/>
          </p:cNvSpPr>
          <p:nvPr/>
        </p:nvSpPr>
        <p:spPr>
          <a:xfrm>
            <a:off x="1280458" y="135265"/>
            <a:ext cx="9905998" cy="806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software requirements</a:t>
            </a:r>
          </a:p>
        </p:txBody>
      </p:sp>
      <p:sp>
        <p:nvSpPr>
          <p:cNvPr id="3" name="Rectangle 2">
            <a:extLst>
              <a:ext uri="{FF2B5EF4-FFF2-40B4-BE49-F238E27FC236}">
                <a16:creationId xmlns:a16="http://schemas.microsoft.com/office/drawing/2014/main" id="{8B88CA70-564A-4844-A9CE-6A5114E293F3}"/>
              </a:ext>
            </a:extLst>
          </p:cNvPr>
          <p:cNvSpPr/>
          <p:nvPr/>
        </p:nvSpPr>
        <p:spPr>
          <a:xfrm>
            <a:off x="1545336" y="1230193"/>
            <a:ext cx="9180576" cy="4268926"/>
          </a:xfrm>
          <a:prstGeom prst="rect">
            <a:avLst/>
          </a:prstGeom>
        </p:spPr>
        <p:txBody>
          <a:bodyPr wrap="square">
            <a:spAutoFit/>
          </a:bodyPr>
          <a:lstStyle/>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Web Presentation                                    :                    HTML</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Client Side Validation                             :                    JAVASCRIPT</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Programming Language                         :                     Java</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Database Connectivity API                     :                    JDBC</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Backend Database                                   :                    Oracle, My-SQL</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Operating System                                    :                    Windows XP/2000/2003</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Web Server                                              :                    Tomcat</a:t>
            </a:r>
            <a:endParaRPr lang="en-IN" sz="2000" dirty="0">
              <a:solidFill>
                <a:schemeClr val="bg1"/>
              </a:solidFill>
              <a:latin typeface="Times New Roman" panose="02020603050405020304" pitchFamily="18" charset="0"/>
              <a:ea typeface="Times New Roman" panose="02020603050405020304" pitchFamily="18" charset="0"/>
            </a:endParaRPr>
          </a:p>
          <a:p>
            <a:pPr marL="342900" lvl="0" indent="-342900">
              <a:lnSpc>
                <a:spcPct val="150000"/>
              </a:lnSpc>
              <a:spcBef>
                <a:spcPts val="600"/>
              </a:spcBef>
              <a:spcAft>
                <a:spcPts val="0"/>
              </a:spcAft>
              <a:buFont typeface="+mj-lt"/>
              <a:buAutoNum type="arabicPeriod"/>
              <a:tabLst>
                <a:tab pos="1143000" algn="l"/>
              </a:tabLst>
            </a:pPr>
            <a:r>
              <a:rPr lang="en-US" sz="2000" dirty="0">
                <a:solidFill>
                  <a:schemeClr val="bg1"/>
                </a:solidFill>
                <a:latin typeface="Times New Roman" panose="02020603050405020304" pitchFamily="18" charset="0"/>
                <a:ea typeface="Times New Roman" panose="02020603050405020304" pitchFamily="18" charset="0"/>
              </a:rPr>
              <a:t>Browser                                                   :                    IE/Mozilla/Opera</a:t>
            </a:r>
            <a:endParaRPr lang="en-IN" sz="20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632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7FC04853-26B4-422D-8BD7-718306BF8DB4}"/>
              </a:ext>
            </a:extLst>
          </p:cNvPr>
          <p:cNvSpPr txBox="1">
            <a:spLocks/>
          </p:cNvSpPr>
          <p:nvPr/>
        </p:nvSpPr>
        <p:spPr>
          <a:xfrm>
            <a:off x="1618489" y="2046081"/>
            <a:ext cx="9582912" cy="1785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System RAM                                               :               3 Gb                                                       </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Hard disk                                                     :               20Gb</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Processor                                                     :               </a:t>
            </a:r>
            <a:r>
              <a:rPr lang="en-US" sz="2000" dirty="0">
                <a:solidFill>
                  <a:schemeClr val="bg1"/>
                </a:solidFill>
                <a:latin typeface="Times New Roman" panose="02020603050405020304" pitchFamily="18" charset="0"/>
                <a:cs typeface="Times New Roman" panose="02020603050405020304" pitchFamily="18" charset="0"/>
              </a:rPr>
              <a:t>Intel Pentium-IV based</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529B884-8489-4816-82E8-9BEC8B498C5D}"/>
              </a:ext>
            </a:extLst>
          </p:cNvPr>
          <p:cNvSpPr txBox="1">
            <a:spLocks/>
          </p:cNvSpPr>
          <p:nvPr/>
        </p:nvSpPr>
        <p:spPr>
          <a:xfrm>
            <a:off x="1143001" y="428099"/>
            <a:ext cx="9905998" cy="705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hardware requirements</a:t>
            </a:r>
          </a:p>
        </p:txBody>
      </p:sp>
    </p:spTree>
    <p:extLst>
      <p:ext uri="{BB962C8B-B14F-4D97-AF65-F5344CB8AC3E}">
        <p14:creationId xmlns:p14="http://schemas.microsoft.com/office/powerpoint/2010/main" val="218469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2163</TotalTime>
  <Words>729</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Tw Cen MT</vt:lpstr>
      <vt:lpstr>Wingdings</vt:lpstr>
      <vt:lpstr>Circuit</vt:lpstr>
      <vt:lpstr>PowerPoint Presentation</vt:lpstr>
      <vt:lpstr>List of contents</vt:lpstr>
      <vt:lpstr>abstract</vt:lpstr>
      <vt:lpstr>Existing system</vt:lpstr>
      <vt:lpstr>disadvantages</vt:lpstr>
      <vt:lpstr>Proposed system</vt:lpstr>
      <vt:lpstr>advantages</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solution</dc:title>
  <dc:creator>Naveen</dc:creator>
  <cp:lastModifiedBy>ADIKE NAVEEN</cp:lastModifiedBy>
  <cp:revision>180</cp:revision>
  <dcterms:created xsi:type="dcterms:W3CDTF">2019-08-26T12:52:18Z</dcterms:created>
  <dcterms:modified xsi:type="dcterms:W3CDTF">2020-03-06T05:18:35Z</dcterms:modified>
</cp:coreProperties>
</file>