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github.com/JahnaviNalamada/Jahnavi.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33425" y="2913931"/>
            <a:ext cx="6858000" cy="509114"/>
          </a:xfrm>
          <a:prstGeom prst="rect">
            <a:avLst/>
          </a:prstGeom>
        </p:spPr>
        <p:txBody>
          <a:bodyPr vert="horz" wrap="square" lIns="0" tIns="16510" rIns="0" bIns="0" rtlCol="0">
            <a:spAutoFit/>
          </a:bodyPr>
          <a:lstStyle/>
          <a:p>
            <a:pPr marL="3213735" algn="ctr">
              <a:lnSpc>
                <a:spcPct val="100000"/>
              </a:lnSpc>
              <a:spcBef>
                <a:spcPts val="130"/>
              </a:spcBef>
            </a:pPr>
            <a:r>
              <a:rPr lang="en-US" spc="15" dirty="0"/>
              <a:t>DEVU SURESHMITHA</a:t>
            </a:r>
            <a:endParaRPr spc="15" dirty="0"/>
          </a:p>
        </p:txBody>
      </p:sp>
      <p:sp>
        <p:nvSpPr>
          <p:cNvPr id="8" name="object 8"/>
          <p:cNvSpPr txBox="1"/>
          <p:nvPr/>
        </p:nvSpPr>
        <p:spPr>
          <a:xfrm>
            <a:off x="4648200" y="37338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descr="1st image.png"/>
          <p:cNvPicPr>
            <a:picLocks noChangeAspect="1"/>
          </p:cNvPicPr>
          <p:nvPr/>
        </p:nvPicPr>
        <p:blipFill>
          <a:blip r:embed="rId3" cstate="print"/>
          <a:stretch>
            <a:fillRect/>
          </a:stretch>
        </p:blipFill>
        <p:spPr>
          <a:xfrm>
            <a:off x="609600" y="1676400"/>
            <a:ext cx="3581400" cy="3048000"/>
          </a:xfrm>
          <a:prstGeom prst="rect">
            <a:avLst/>
          </a:prstGeom>
        </p:spPr>
      </p:pic>
      <p:pic>
        <p:nvPicPr>
          <p:cNvPr id="11" name="Picture 10" descr="Screenshot 2024-06-13 154853.png"/>
          <p:cNvPicPr>
            <a:picLocks noChangeAspect="1"/>
          </p:cNvPicPr>
          <p:nvPr/>
        </p:nvPicPr>
        <p:blipFill>
          <a:blip r:embed="rId4" cstate="print"/>
          <a:stretch>
            <a:fillRect/>
          </a:stretch>
        </p:blipFill>
        <p:spPr>
          <a:xfrm>
            <a:off x="4572000" y="1600200"/>
            <a:ext cx="3505200" cy="3048000"/>
          </a:xfrm>
          <a:prstGeom prst="rect">
            <a:avLst/>
          </a:prstGeom>
        </p:spPr>
      </p:pic>
      <p:pic>
        <p:nvPicPr>
          <p:cNvPr id="12" name="Picture 11" descr="3rd.png"/>
          <p:cNvPicPr>
            <a:picLocks noChangeAspect="1"/>
          </p:cNvPicPr>
          <p:nvPr/>
        </p:nvPicPr>
        <p:blipFill>
          <a:blip r:embed="rId5" cstate="print"/>
          <a:stretch>
            <a:fillRect/>
          </a:stretch>
        </p:blipFill>
        <p:spPr>
          <a:xfrm>
            <a:off x="8610600" y="1676400"/>
            <a:ext cx="3200400" cy="2971800"/>
          </a:xfrm>
          <a:prstGeom prst="rect">
            <a:avLst/>
          </a:prstGeom>
        </p:spPr>
      </p:pic>
      <p:sp>
        <p:nvSpPr>
          <p:cNvPr id="13" name="TextBox 12"/>
          <p:cNvSpPr txBox="1"/>
          <p:nvPr/>
        </p:nvSpPr>
        <p:spPr>
          <a:xfrm>
            <a:off x="1371600" y="4876800"/>
            <a:ext cx="2514600" cy="523220"/>
          </a:xfrm>
          <a:prstGeom prst="rect">
            <a:avLst/>
          </a:prstGeom>
          <a:noFill/>
        </p:spPr>
        <p:txBody>
          <a:bodyPr wrap="square" rtlCol="0">
            <a:spAutoFit/>
          </a:bodyPr>
          <a:lstStyle/>
          <a:p>
            <a:r>
              <a:rPr lang="en-US" sz="2800" b="1" dirty="0"/>
              <a:t>Step 1</a:t>
            </a:r>
          </a:p>
        </p:txBody>
      </p:sp>
      <p:sp>
        <p:nvSpPr>
          <p:cNvPr id="14" name="TextBox 13"/>
          <p:cNvSpPr txBox="1"/>
          <p:nvPr/>
        </p:nvSpPr>
        <p:spPr>
          <a:xfrm>
            <a:off x="5334000" y="4876800"/>
            <a:ext cx="2133600" cy="523220"/>
          </a:xfrm>
          <a:prstGeom prst="rect">
            <a:avLst/>
          </a:prstGeom>
          <a:noFill/>
        </p:spPr>
        <p:txBody>
          <a:bodyPr wrap="square" rtlCol="0">
            <a:spAutoFit/>
          </a:bodyPr>
          <a:lstStyle/>
          <a:p>
            <a:r>
              <a:rPr lang="en-US" sz="2800" b="1" dirty="0"/>
              <a:t>Step 2</a:t>
            </a:r>
          </a:p>
        </p:txBody>
      </p:sp>
      <p:sp>
        <p:nvSpPr>
          <p:cNvPr id="15" name="TextBox 14"/>
          <p:cNvSpPr txBox="1"/>
          <p:nvPr/>
        </p:nvSpPr>
        <p:spPr>
          <a:xfrm>
            <a:off x="9525000" y="4876800"/>
            <a:ext cx="1828800" cy="523220"/>
          </a:xfrm>
          <a:prstGeom prst="rect">
            <a:avLst/>
          </a:prstGeom>
          <a:noFill/>
        </p:spPr>
        <p:txBody>
          <a:bodyPr wrap="square" rtlCol="0">
            <a:spAutoFit/>
          </a:bodyPr>
          <a:lstStyle/>
          <a:p>
            <a:r>
              <a:rPr lang="en-US" sz="2800" b="1" dirty="0"/>
              <a:t>Step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 name="Picture 9" descr="output.png"/>
          <p:cNvPicPr>
            <a:picLocks noChangeAspect="1"/>
          </p:cNvPicPr>
          <p:nvPr/>
        </p:nvPicPr>
        <p:blipFill>
          <a:blip r:embed="rId3" cstate="print"/>
          <a:stretch>
            <a:fillRect/>
          </a:stretch>
        </p:blipFill>
        <p:spPr>
          <a:xfrm>
            <a:off x="1066800" y="1371600"/>
            <a:ext cx="4201112" cy="3505200"/>
          </a:xfrm>
          <a:prstGeom prst="rect">
            <a:avLst/>
          </a:prstGeom>
        </p:spPr>
      </p:pic>
      <p:sp>
        <p:nvSpPr>
          <p:cNvPr id="11" name="TextBox 10"/>
          <p:cNvSpPr txBox="1"/>
          <p:nvPr/>
        </p:nvSpPr>
        <p:spPr>
          <a:xfrm>
            <a:off x="2590800" y="4419600"/>
            <a:ext cx="6248400" cy="1569660"/>
          </a:xfrm>
          <a:prstGeom prst="rect">
            <a:avLst/>
          </a:prstGeom>
          <a:noFill/>
        </p:spPr>
        <p:txBody>
          <a:bodyPr wrap="square" rtlCol="0">
            <a:spAutoFit/>
          </a:bodyPr>
          <a:lstStyle/>
          <a:p>
            <a:r>
              <a:rPr lang="en-US" sz="2400" dirty="0"/>
              <a:t>The keylogger project demonstrates a practical implementation of capturing and recording keyboard input while utilizing effective GUI design principles for user interaction. </a:t>
            </a:r>
          </a:p>
        </p:txBody>
      </p:sp>
      <p:sp>
        <p:nvSpPr>
          <p:cNvPr id="12" name="TextBox 11"/>
          <p:cNvSpPr txBox="1"/>
          <p:nvPr/>
        </p:nvSpPr>
        <p:spPr>
          <a:xfrm>
            <a:off x="762000" y="4191000"/>
            <a:ext cx="1828800" cy="400110"/>
          </a:xfrm>
          <a:prstGeom prst="rect">
            <a:avLst/>
          </a:prstGeom>
          <a:noFill/>
        </p:spPr>
        <p:txBody>
          <a:bodyPr wrap="square" rtlCol="0">
            <a:spAutoFit/>
          </a:bodyPr>
          <a:lstStyle/>
          <a:p>
            <a:r>
              <a:rPr lang="en-US" sz="2000" b="1" dirty="0"/>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10681335" cy="758190"/>
          </a:xfrm>
        </p:spPr>
        <p:txBody>
          <a:bodyPr/>
          <a:lstStyle/>
          <a:p>
            <a:r>
              <a:rPr lang="en-US" dirty="0"/>
              <a:t>PROJECT LINK</a:t>
            </a:r>
          </a:p>
        </p:txBody>
      </p:sp>
      <p:sp>
        <p:nvSpPr>
          <p:cNvPr id="4" name="Rectangle 3">
            <a:hlinkClick r:id="rId2"/>
          </p:cNvPr>
          <p:cNvSpPr/>
          <p:nvPr/>
        </p:nvSpPr>
        <p:spPr>
          <a:xfrm>
            <a:off x="685800" y="3244334"/>
            <a:ext cx="9525000" cy="584775"/>
          </a:xfrm>
          <a:prstGeom prst="rect">
            <a:avLst/>
          </a:prstGeom>
        </p:spPr>
        <p:txBody>
          <a:bodyPr wrap="square">
            <a:spAutoFit/>
          </a:bodyPr>
          <a:lstStyle/>
          <a:p>
            <a:r>
              <a:rPr lang="en-US" sz="3200" dirty="0">
                <a:hlinkClick r:id="rId3" action="ppaction://hlinksldjump"/>
              </a:rPr>
              <a:t>https://github.com/Sureshmitha/reshmitha_project.git</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extBox 23"/>
          <p:cNvSpPr txBox="1"/>
          <p:nvPr/>
        </p:nvSpPr>
        <p:spPr>
          <a:xfrm>
            <a:off x="1295400" y="2743200"/>
            <a:ext cx="7772400" cy="830997"/>
          </a:xfrm>
          <a:prstGeom prst="rect">
            <a:avLst/>
          </a:prstGeom>
          <a:noFill/>
        </p:spPr>
        <p:txBody>
          <a:bodyPr wrap="square" rtlCol="0">
            <a:spAutoFit/>
          </a:bodyPr>
          <a:lstStyle/>
          <a:p>
            <a:r>
              <a:rPr lang="en-US" sz="4800" b="1" dirty="0">
                <a:solidFill>
                  <a:srgbClr val="FF0000"/>
                </a:solidFill>
              </a:rPr>
              <a:t> KEY 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981200" y="1600200"/>
            <a:ext cx="5486400" cy="4893647"/>
          </a:xfrm>
          <a:prstGeom prst="rect">
            <a:avLst/>
          </a:prstGeom>
          <a:noFill/>
        </p:spPr>
        <p:txBody>
          <a:bodyPr wrap="square" rtlCol="0">
            <a:spAutoFit/>
          </a:bodyPr>
          <a:lstStyle/>
          <a:p>
            <a:pPr>
              <a:buFont typeface="Arial" pitchFamily="34" charset="0"/>
              <a:buChar char="•"/>
            </a:pPr>
            <a:r>
              <a:rPr lang="en-US" sz="2400" dirty="0"/>
              <a:t> Introduction</a:t>
            </a:r>
          </a:p>
          <a:p>
            <a:pPr>
              <a:buFont typeface="Arial" pitchFamily="34" charset="0"/>
              <a:buChar char="•"/>
            </a:pPr>
            <a:r>
              <a:rPr lang="en-US" sz="2400" dirty="0"/>
              <a:t> Problem statement</a:t>
            </a:r>
          </a:p>
          <a:p>
            <a:pPr>
              <a:buFont typeface="Arial" pitchFamily="34" charset="0"/>
              <a:buChar char="•"/>
            </a:pPr>
            <a:r>
              <a:rPr lang="en-US" sz="2400" dirty="0"/>
              <a:t> Project Overview</a:t>
            </a:r>
          </a:p>
          <a:p>
            <a:pPr>
              <a:buFont typeface="Arial" pitchFamily="34" charset="0"/>
              <a:buChar char="•"/>
            </a:pPr>
            <a:r>
              <a:rPr lang="en-US" sz="2400" dirty="0"/>
              <a:t> Who are the end users</a:t>
            </a:r>
          </a:p>
          <a:p>
            <a:pPr>
              <a:buFont typeface="Arial" pitchFamily="34" charset="0"/>
              <a:buChar char="•"/>
            </a:pPr>
            <a:r>
              <a:rPr lang="en-US" sz="2400" dirty="0"/>
              <a:t> Solution</a:t>
            </a:r>
          </a:p>
          <a:p>
            <a:pPr>
              <a:buFont typeface="Arial" pitchFamily="34" charset="0"/>
              <a:buChar char="•"/>
            </a:pPr>
            <a:r>
              <a:rPr lang="en-US" sz="2400" dirty="0"/>
              <a:t> Wow In your solution</a:t>
            </a:r>
          </a:p>
          <a:p>
            <a:pPr>
              <a:buFont typeface="Arial" pitchFamily="34" charset="0"/>
              <a:buChar char="•"/>
            </a:pPr>
            <a:r>
              <a:rPr lang="en-US" sz="2400" dirty="0"/>
              <a:t> Modelling</a:t>
            </a:r>
          </a:p>
          <a:p>
            <a:pPr>
              <a:buFont typeface="Arial" pitchFamily="34" charset="0"/>
              <a:buChar char="•"/>
            </a:pPr>
            <a:r>
              <a:rPr lang="en-US" sz="2400" dirty="0"/>
              <a:t> Results</a:t>
            </a:r>
          </a:p>
          <a:p>
            <a:pPr>
              <a:buFont typeface="Arial" pitchFamily="34" charset="0"/>
              <a:buChar char="•"/>
            </a:pPr>
            <a:r>
              <a:rPr lang="en-US" sz="2400" dirty="0"/>
              <a:t> Project Link</a:t>
            </a:r>
          </a:p>
          <a:p>
            <a:pPr>
              <a:buFont typeface="Arial" pitchFamily="34" charset="0"/>
              <a:buChar char="•"/>
            </a:pPr>
            <a:endParaRPr lang="en-US" sz="2400"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8200" y="2133600"/>
            <a:ext cx="6934200" cy="3785652"/>
          </a:xfrm>
          <a:prstGeom prst="rect">
            <a:avLst/>
          </a:prstGeom>
          <a:noFill/>
        </p:spPr>
        <p:txBody>
          <a:bodyPr wrap="square" rtlCol="0">
            <a:spAutoFit/>
          </a:bodyPr>
          <a:lstStyle/>
          <a:p>
            <a:pPr algn="just"/>
            <a:r>
              <a:rPr lang="en-US" sz="2400" dirty="0"/>
              <a:t>Key loggers are tools that record the keystrokes of a user, capturing sensitive information such as passwords, credit card numbers, and private messages. While keyloggers can be used for legitimate purposes, such as monitoring employee activity or recovering lost data, they are often associated with malicious activities, such as identity theft and unauthorized access to personal and corporate information. The increasing sophistication of keyloggers poses a significant threat to cybersecurity.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914400" y="2209800"/>
            <a:ext cx="6477000" cy="3970318"/>
          </a:xfrm>
          <a:prstGeom prst="rect">
            <a:avLst/>
          </a:prstGeom>
          <a:noFill/>
        </p:spPr>
        <p:txBody>
          <a:bodyPr wrap="square" rtlCol="0">
            <a:spAutoFit/>
          </a:bodyPr>
          <a:lstStyle/>
          <a:p>
            <a:pPr algn="just"/>
            <a:r>
              <a:rPr lang="en-US" sz="2800" dirty="0"/>
              <a:t>This project aims to explore the functionality of keyloggers and develop robust security measures to detect and prevent such threats. The increasing sophistication of keylogging techniques poses significant risks to cybersecurity, necessitating a comprehensive approach to understanding and countering these threats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066800" y="2286000"/>
            <a:ext cx="7924800" cy="3416320"/>
          </a:xfrm>
          <a:prstGeom prst="rect">
            <a:avLst/>
          </a:prstGeom>
          <a:noFill/>
        </p:spPr>
        <p:txBody>
          <a:bodyPr wrap="square" rtlCol="0">
            <a:spAutoFit/>
          </a:bodyPr>
          <a:lstStyle/>
          <a:p>
            <a:r>
              <a:rPr lang="en-US" sz="2400" dirty="0"/>
              <a:t>The primary end users of this project include a diverse group of stakeholders who will benefit from the educational insights, practical applications, and enhanced security measures developed. Here are the key end users:</a:t>
            </a:r>
          </a:p>
          <a:p>
            <a:endParaRPr lang="en-US" sz="2400" dirty="0"/>
          </a:p>
          <a:p>
            <a:pPr>
              <a:buFont typeface="Arial" pitchFamily="34" charset="0"/>
              <a:buChar char="•"/>
            </a:pPr>
            <a:r>
              <a:rPr lang="en-US" sz="2400" dirty="0"/>
              <a:t> Cybersecurity professionals</a:t>
            </a:r>
          </a:p>
          <a:p>
            <a:pPr>
              <a:buFont typeface="Arial" pitchFamily="34" charset="0"/>
              <a:buChar char="•"/>
            </a:pPr>
            <a:r>
              <a:rPr lang="en-US" sz="2400" dirty="0"/>
              <a:t> IT Administrators</a:t>
            </a:r>
          </a:p>
          <a:p>
            <a:pPr>
              <a:buFont typeface="Arial" pitchFamily="34" charset="0"/>
              <a:buChar char="•"/>
            </a:pPr>
            <a:r>
              <a:rPr lang="en-US" sz="2400" dirty="0"/>
              <a:t> Software Developers</a:t>
            </a:r>
          </a:p>
          <a:p>
            <a:pPr>
              <a:buFont typeface="Arial" pitchFamily="34" charset="0"/>
              <a:buChar char="•"/>
            </a:pPr>
            <a:r>
              <a:rPr lang="en-US" sz="2400" dirty="0"/>
              <a:t> Government and Law Enforcement Agencies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743200" y="2133600"/>
            <a:ext cx="6934200" cy="3785652"/>
          </a:xfrm>
          <a:prstGeom prst="rect">
            <a:avLst/>
          </a:prstGeom>
          <a:noFill/>
        </p:spPr>
        <p:txBody>
          <a:bodyPr wrap="square" rtlCol="0">
            <a:spAutoFit/>
          </a:bodyPr>
          <a:lstStyle/>
          <a:p>
            <a:r>
              <a:rPr lang="en-US" sz="2000" b="1" dirty="0"/>
              <a:t>Keylogger Development </a:t>
            </a:r>
          </a:p>
          <a:p>
            <a:endParaRPr lang="en-US" sz="2000" dirty="0"/>
          </a:p>
          <a:p>
            <a:r>
              <a:rPr lang="en-US" sz="2000" b="1" dirty="0"/>
              <a:t> Design: </a:t>
            </a:r>
            <a:r>
              <a:rPr lang="en-US" sz="2000" dirty="0"/>
              <a:t>Create a blueprint for a basic keylogger, defining its core functionalities, such as keystroke capture, data storage, and optional data transmission.</a:t>
            </a:r>
          </a:p>
          <a:p>
            <a:endParaRPr lang="en-US" sz="2000" dirty="0"/>
          </a:p>
          <a:p>
            <a:r>
              <a:rPr lang="en-US" sz="2000" b="1" dirty="0"/>
              <a:t> Implementation: </a:t>
            </a:r>
            <a:r>
              <a:rPr lang="en-US" sz="2000" dirty="0"/>
              <a:t>Develop the keylogger using a programming language (e.g., Python). Ensure it can log keystrokes efficiently and securely. </a:t>
            </a:r>
          </a:p>
          <a:p>
            <a:endParaRPr lang="en-US" sz="2000" dirty="0"/>
          </a:p>
          <a:p>
            <a:r>
              <a:rPr lang="en-US" sz="2000" b="1" dirty="0"/>
              <a:t>Testing: </a:t>
            </a:r>
            <a:r>
              <a:rPr lang="en-US" sz="2000" dirty="0"/>
              <a:t>Validate the keylogger’s performance and accuracy in capturing keystrokes without affecting system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7093268" cy="758190"/>
          </a:xfrm>
        </p:spPr>
        <p:txBody>
          <a:bodyPr/>
          <a:lstStyle/>
          <a:p>
            <a:r>
              <a:rPr lang="en-US" dirty="0"/>
              <a:t>VALUE PROPOSITION</a:t>
            </a:r>
          </a:p>
        </p:txBody>
      </p:sp>
      <p:sp>
        <p:nvSpPr>
          <p:cNvPr id="3" name="TextBox 2"/>
          <p:cNvSpPr txBox="1"/>
          <p:nvPr/>
        </p:nvSpPr>
        <p:spPr>
          <a:xfrm>
            <a:off x="990600" y="1905000"/>
            <a:ext cx="8915400" cy="3477875"/>
          </a:xfrm>
          <a:prstGeom prst="rect">
            <a:avLst/>
          </a:prstGeom>
          <a:noFill/>
        </p:spPr>
        <p:txBody>
          <a:bodyPr wrap="square" rtlCol="0">
            <a:spAutoFit/>
          </a:bodyPr>
          <a:lstStyle/>
          <a:p>
            <a:pPr algn="just">
              <a:buFont typeface="Wingdings" pitchFamily="2" charset="2"/>
              <a:buChar char="Ø"/>
            </a:pPr>
            <a:r>
              <a:rPr lang="en-US" sz="2000" dirty="0"/>
              <a:t>Provides an in-depth understanding of keyloggers, their functionalities, and potential threats, contributing to the knowledge base of cybersecurity professionals and researchers.</a:t>
            </a:r>
          </a:p>
          <a:p>
            <a:pPr algn="just">
              <a:buFont typeface="Wingdings" pitchFamily="2" charset="2"/>
              <a:buChar char="Ø"/>
            </a:pPr>
            <a:r>
              <a:rPr lang="en-US" sz="2000" dirty="0"/>
              <a:t> Develops advanced behavior-based and signature-based detection techniques that enhance the ability of existing security systems to identify and neutralize keyloggers.</a:t>
            </a:r>
          </a:p>
          <a:p>
            <a:pPr algn="just">
              <a:buFont typeface="Wingdings" pitchFamily="2" charset="2"/>
              <a:buChar char="Ø"/>
            </a:pPr>
            <a:r>
              <a:rPr lang="en-US" sz="2000" dirty="0"/>
              <a:t>Provides valuable educational resources for cybersecurity students, educators, and professionals. Facilitates hands-on learning experiences and enhances cybersecurity training programs.</a:t>
            </a:r>
          </a:p>
          <a:p>
            <a:pPr algn="just">
              <a:buFont typeface="Wingdings" pitchFamily="2" charset="2"/>
              <a:buChar char="Ø"/>
            </a:pPr>
            <a:r>
              <a:rPr lang="en-US" sz="2000" dirty="0"/>
              <a:t>Promotes awareness of the ethical implications of keylogger development and use, ensuring that all activities are conducted responsibly and legally.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p:cNvSpPr txBox="1"/>
          <p:nvPr/>
        </p:nvSpPr>
        <p:spPr>
          <a:xfrm>
            <a:off x="2438400" y="2286000"/>
            <a:ext cx="6858000" cy="2862322"/>
          </a:xfrm>
          <a:prstGeom prst="rect">
            <a:avLst/>
          </a:prstGeom>
          <a:noFill/>
        </p:spPr>
        <p:txBody>
          <a:bodyPr wrap="square" rtlCol="0">
            <a:spAutoFit/>
          </a:bodyPr>
          <a:lstStyle/>
          <a:p>
            <a:pPr algn="just">
              <a:buFont typeface="Wingdings" pitchFamily="2" charset="2"/>
              <a:buChar char="ü"/>
            </a:pPr>
            <a:r>
              <a:rPr lang="en-US" sz="2000" b="1" dirty="0"/>
              <a:t>Hands-On Learning</a:t>
            </a:r>
            <a:r>
              <a:rPr lang="en-US" sz="2000" dirty="0"/>
              <a:t>: The project provides a practical, hands-on experience that goes beyond theoretical knowledge.</a:t>
            </a:r>
          </a:p>
          <a:p>
            <a:pPr algn="just">
              <a:buFont typeface="Wingdings" pitchFamily="2" charset="2"/>
              <a:buChar char="ü"/>
            </a:pPr>
            <a:r>
              <a:rPr lang="en-US" sz="2000" b="1" dirty="0"/>
              <a:t>Behavior-</a:t>
            </a:r>
            <a:r>
              <a:rPr lang="en-US" sz="2000" b="1" dirty="0" err="1"/>
              <a:t>BasedDetection</a:t>
            </a:r>
            <a:r>
              <a:rPr lang="en-US" sz="2000" dirty="0"/>
              <a:t>: Our solution employs sophisticated behavior-based detection methods that identify keyloggers based on their activities and patterns, rather than just known signatures.</a:t>
            </a:r>
          </a:p>
          <a:p>
            <a:pPr algn="just">
              <a:buFont typeface="Wingdings" pitchFamily="2" charset="2"/>
              <a:buChar char="ü"/>
            </a:pPr>
            <a:r>
              <a:rPr lang="en-US" sz="2000" b="1" dirty="0"/>
              <a:t>Ethical Considerations</a:t>
            </a:r>
            <a:r>
              <a:rPr lang="en-US" sz="2000" dirty="0"/>
              <a:t>: A strong emphasis on ethical use and legal compliance ensures that the project is conducted responsibly.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1993</TotalTime>
  <Words>550</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vt:lpstr>
      <vt:lpstr>Office Theme</vt:lpstr>
      <vt:lpstr>DEVU SURESHMITHA</vt:lpstr>
      <vt:lpstr>PROJECT TITLE</vt:lpstr>
      <vt:lpstr>AGENDA</vt:lpstr>
      <vt:lpstr>PROBLEM STATEMENT</vt:lpstr>
      <vt:lpstr>PROJECT OVERVIEW</vt:lpstr>
      <vt:lpstr>WHO ARE THE END USERS?</vt:lpstr>
      <vt:lpstr>YOUR SOLUTION AND ITS VALUE PROPOSITION</vt:lpstr>
      <vt:lpstr>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Nalamada Jahnavi</dc:title>
  <dc:creator>DELL</dc:creator>
  <cp:lastModifiedBy>RAVI DEVU</cp:lastModifiedBy>
  <cp:revision>19</cp:revision>
  <dcterms:created xsi:type="dcterms:W3CDTF">2024-06-03T05:48:59Z</dcterms:created>
  <dcterms:modified xsi:type="dcterms:W3CDTF">2024-06-16T13:27:03Z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