
<file path=[Content_Types].xml><?xml version="1.0" encoding="utf-8"?>
<Types xmlns="http://schemas.openxmlformats.org/package/2006/content-types">
  <Override PartName="/_rels/.rels" ContentType="application/vnd.openxmlformats-package.relationships+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9.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8.jpeg" ContentType="image/jpeg"/>
  <Override PartName="/ppt/media/image11.png" ContentType="image/png"/>
  <Override PartName="/ppt/media/image4.png" ContentType="image/png"/>
  <Override PartName="/ppt/media/image3.png" ContentType="image/png"/>
  <Override PartName="/ppt/media/image2.png" ContentType="image/png"/>
  <Override PartName="/ppt/media/image19.jpeg" ContentType="image/jpe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C90A8C76-E451-4C8C-BFC4-0FAB11D741B5}"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6" name="TextShape 2"/>
          <p:cNvSpPr txBox="1"/>
          <p:nvPr/>
        </p:nvSpPr>
        <p:spPr>
          <a:xfrm>
            <a:off x="3884760" y="8685360"/>
            <a:ext cx="2971440" cy="456840"/>
          </a:xfrm>
          <a:prstGeom prst="rect">
            <a:avLst/>
          </a:prstGeom>
          <a:noFill/>
          <a:ln>
            <a:noFill/>
          </a:ln>
        </p:spPr>
        <p:txBody>
          <a:bodyPr anchor="b"/>
          <a:p>
            <a:pPr algn="r">
              <a:lnSpc>
                <a:spcPct val="100000"/>
              </a:lnSpc>
            </a:pPr>
            <a:fld id="{2F538A1C-71AA-4033-8211-5FF4FC0A44E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8" name="TextShape 2"/>
          <p:cNvSpPr txBox="1"/>
          <p:nvPr/>
        </p:nvSpPr>
        <p:spPr>
          <a:xfrm>
            <a:off x="3884760" y="8685360"/>
            <a:ext cx="2971440" cy="456840"/>
          </a:xfrm>
          <a:prstGeom prst="rect">
            <a:avLst/>
          </a:prstGeom>
          <a:noFill/>
          <a:ln>
            <a:noFill/>
          </a:ln>
        </p:spPr>
        <p:txBody>
          <a:bodyPr anchor="b"/>
          <a:p>
            <a:pPr algn="r">
              <a:lnSpc>
                <a:spcPct val="100000"/>
              </a:lnSpc>
            </a:pPr>
            <a:fld id="{C52C16C6-DD42-495C-8076-998A778E5F7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70" name="TextShape 2"/>
          <p:cNvSpPr txBox="1"/>
          <p:nvPr/>
        </p:nvSpPr>
        <p:spPr>
          <a:xfrm>
            <a:off x="3884760" y="8685360"/>
            <a:ext cx="2971440" cy="456840"/>
          </a:xfrm>
          <a:prstGeom prst="rect">
            <a:avLst/>
          </a:prstGeom>
          <a:noFill/>
          <a:ln>
            <a:noFill/>
          </a:ln>
        </p:spPr>
        <p:txBody>
          <a:bodyPr anchor="b"/>
          <a:p>
            <a:pPr algn="r">
              <a:lnSpc>
                <a:spcPct val="100000"/>
              </a:lnSpc>
            </a:pPr>
            <a:fld id="{2A8D3975-5426-47D3-98AA-919C4FE8F6C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685800" y="4343400"/>
            <a:ext cx="5486040" cy="4114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64" name="TextShape 2"/>
          <p:cNvSpPr txBox="1"/>
          <p:nvPr/>
        </p:nvSpPr>
        <p:spPr>
          <a:xfrm>
            <a:off x="3884760" y="8685360"/>
            <a:ext cx="2971440" cy="456840"/>
          </a:xfrm>
          <a:prstGeom prst="rect">
            <a:avLst/>
          </a:prstGeom>
          <a:noFill/>
          <a:ln>
            <a:noFill/>
          </a:ln>
        </p:spPr>
        <p:txBody>
          <a:bodyPr anchor="b"/>
          <a:p>
            <a:pPr algn="r">
              <a:lnSpc>
                <a:spcPct val="100000"/>
              </a:lnSpc>
            </a:pPr>
            <a:fld id="{B95C66AF-5D98-485C-9BC4-A045C51F0DBF}"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27" name="PlaceHolder 2"/>
          <p:cNvSpPr>
            <a:spLocks noGrp="1"/>
          </p:cNvSpPr>
          <p:nvPr>
            <p:ph type="body"/>
          </p:nvPr>
        </p:nvSpPr>
        <p:spPr>
          <a:xfrm>
            <a:off x="609480" y="160020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8" name="PlaceHolder 3"/>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30"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1"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2"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3" name="PlaceHolder 5"/>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35"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36" name="PlaceHolder 3"/>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pic>
        <p:nvPicPr>
          <p:cNvPr id="37" name="" descr=""/>
          <p:cNvPicPr/>
          <p:nvPr/>
        </p:nvPicPr>
        <p:blipFill>
          <a:blip r:embed="rId2"/>
          <a:stretch/>
        </p:blipFill>
        <p:spPr>
          <a:xfrm>
            <a:off x="3144600" y="1600200"/>
            <a:ext cx="5901480" cy="4708800"/>
          </a:xfrm>
          <a:prstGeom prst="rect">
            <a:avLst/>
          </a:prstGeom>
          <a:ln>
            <a:noFill/>
          </a:ln>
        </p:spPr>
      </p:pic>
      <p:pic>
        <p:nvPicPr>
          <p:cNvPr id="38" name="" descr=""/>
          <p:cNvPicPr/>
          <p:nvPr/>
        </p:nvPicPr>
        <p:blipFill>
          <a:blip r:embed="rId3"/>
          <a:stretch/>
        </p:blipFill>
        <p:spPr>
          <a:xfrm>
            <a:off x="3144600" y="1600200"/>
            <a:ext cx="5901480" cy="47088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45" name="PlaceHolder 2"/>
          <p:cNvSpPr>
            <a:spLocks noGrp="1"/>
          </p:cNvSpPr>
          <p:nvPr>
            <p:ph type="subTitle"/>
          </p:nvPr>
        </p:nvSpPr>
        <p:spPr>
          <a:xfrm>
            <a:off x="609480" y="1600200"/>
            <a:ext cx="10972440" cy="4708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47"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49"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0" name="PlaceHolder 3"/>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4680"/>
            <a:ext cx="109724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54"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5" name="PlaceHolder 3"/>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6" name="PlaceHolder 4"/>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 name="PlaceHolder 2"/>
          <p:cNvSpPr>
            <a:spLocks noGrp="1"/>
          </p:cNvSpPr>
          <p:nvPr>
            <p:ph type="subTitle"/>
          </p:nvPr>
        </p:nvSpPr>
        <p:spPr>
          <a:xfrm>
            <a:off x="609480" y="1600200"/>
            <a:ext cx="10972440" cy="4708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58"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59"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0"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2"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3"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4" name="PlaceHolder 4"/>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6" name="PlaceHolder 2"/>
          <p:cNvSpPr>
            <a:spLocks noGrp="1"/>
          </p:cNvSpPr>
          <p:nvPr>
            <p:ph type="body"/>
          </p:nvPr>
        </p:nvSpPr>
        <p:spPr>
          <a:xfrm>
            <a:off x="609480" y="160020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67" name="PlaceHolder 3"/>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69"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0"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1"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2" name="PlaceHolder 5"/>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74"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75" name="PlaceHolder 3"/>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pic>
        <p:nvPicPr>
          <p:cNvPr id="76" name="" descr=""/>
          <p:cNvPicPr/>
          <p:nvPr/>
        </p:nvPicPr>
        <p:blipFill>
          <a:blip r:embed="rId2"/>
          <a:stretch/>
        </p:blipFill>
        <p:spPr>
          <a:xfrm>
            <a:off x="3144600" y="1600200"/>
            <a:ext cx="5901480" cy="4708800"/>
          </a:xfrm>
          <a:prstGeom prst="rect">
            <a:avLst/>
          </a:prstGeom>
          <a:ln>
            <a:noFill/>
          </a:ln>
        </p:spPr>
      </p:pic>
      <p:pic>
        <p:nvPicPr>
          <p:cNvPr id="77" name="" descr=""/>
          <p:cNvPicPr/>
          <p:nvPr/>
        </p:nvPicPr>
        <p:blipFill>
          <a:blip r:embed="rId3"/>
          <a:stretch/>
        </p:blipFill>
        <p:spPr>
          <a:xfrm>
            <a:off x="3144600" y="1600200"/>
            <a:ext cx="5901480" cy="47088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8" name="PlaceHolder 2"/>
          <p:cNvSpPr>
            <a:spLocks noGrp="1"/>
          </p:cNvSpPr>
          <p:nvPr>
            <p:ph type="body"/>
          </p:nvPr>
        </p:nvSpPr>
        <p:spPr>
          <a:xfrm>
            <a:off x="609480" y="1600200"/>
            <a:ext cx="1097244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10"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11" name="PlaceHolder 3"/>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4680"/>
            <a:ext cx="10972440" cy="52977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15"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16" name="PlaceHolder 3"/>
          <p:cNvSpPr>
            <a:spLocks noGrp="1"/>
          </p:cNvSpPr>
          <p:nvPr>
            <p:ph type="body"/>
          </p:nvPr>
        </p:nvSpPr>
        <p:spPr>
          <a:xfrm>
            <a:off x="60948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17" name="PlaceHolder 4"/>
          <p:cNvSpPr>
            <a:spLocks noGrp="1"/>
          </p:cNvSpPr>
          <p:nvPr>
            <p:ph type="body"/>
          </p:nvPr>
        </p:nvSpPr>
        <p:spPr>
          <a:xfrm>
            <a:off x="623196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19" name="PlaceHolder 2"/>
          <p:cNvSpPr>
            <a:spLocks noGrp="1"/>
          </p:cNvSpPr>
          <p:nvPr>
            <p:ph type="body"/>
          </p:nvPr>
        </p:nvSpPr>
        <p:spPr>
          <a:xfrm>
            <a:off x="609480" y="1600200"/>
            <a:ext cx="5354280" cy="470880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0"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1" name="PlaceHolder 4"/>
          <p:cNvSpPr>
            <a:spLocks noGrp="1"/>
          </p:cNvSpPr>
          <p:nvPr>
            <p:ph type="body"/>
          </p:nvPr>
        </p:nvSpPr>
        <p:spPr>
          <a:xfrm>
            <a:off x="6231960" y="406008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4680"/>
            <a:ext cx="10972440" cy="1142640"/>
          </a:xfrm>
          <a:prstGeom prst="rect">
            <a:avLst/>
          </a:prstGeom>
        </p:spPr>
        <p:txBody>
          <a:bodyPr lIns="0" rIns="0" tIns="0" bIns="0" anchor="ctr"/>
          <a:p>
            <a:endParaRPr b="0" lang="en-US" sz="1800" spc="-1" strike="noStrike">
              <a:solidFill>
                <a:srgbClr val="ffffff"/>
              </a:solidFill>
              <a:uFill>
                <a:solidFill>
                  <a:srgbClr val="ffffff"/>
                </a:solidFill>
              </a:uFill>
              <a:latin typeface="Book Antiqua"/>
            </a:endParaRPr>
          </a:p>
        </p:txBody>
      </p:sp>
      <p:sp>
        <p:nvSpPr>
          <p:cNvPr id="23" name="PlaceHolder 2"/>
          <p:cNvSpPr>
            <a:spLocks noGrp="1"/>
          </p:cNvSpPr>
          <p:nvPr>
            <p:ph type="body"/>
          </p:nvPr>
        </p:nvSpPr>
        <p:spPr>
          <a:xfrm>
            <a:off x="60948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4" name="PlaceHolder 3"/>
          <p:cNvSpPr>
            <a:spLocks noGrp="1"/>
          </p:cNvSpPr>
          <p:nvPr>
            <p:ph type="body"/>
          </p:nvPr>
        </p:nvSpPr>
        <p:spPr>
          <a:xfrm>
            <a:off x="6231960" y="1600200"/>
            <a:ext cx="535428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
        <p:nvSpPr>
          <p:cNvPr id="25" name="PlaceHolder 4"/>
          <p:cNvSpPr>
            <a:spLocks noGrp="1"/>
          </p:cNvSpPr>
          <p:nvPr>
            <p:ph type="body"/>
          </p:nvPr>
        </p:nvSpPr>
        <p:spPr>
          <a:xfrm>
            <a:off x="609480" y="4060080"/>
            <a:ext cx="10972440" cy="2246040"/>
          </a:xfrm>
          <a:prstGeom prst="rect">
            <a:avLst/>
          </a:prstGeom>
        </p:spPr>
        <p:txBody>
          <a:bodyPr lIns="0" rIns="0" tIns="0" bIns="0"/>
          <a:p>
            <a:endParaRPr b="0" lang="en-US" sz="2800" spc="-1" strike="noStrike">
              <a:solidFill>
                <a:srgbClr val="ffffff"/>
              </a:solidFill>
              <a:uFill>
                <a:solidFill>
                  <a:srgbClr val="ffffff"/>
                </a:solidFill>
              </a:u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62680" y="1371600"/>
            <a:ext cx="10972440" cy="1828440"/>
          </a:xfrm>
          <a:prstGeom prst="rect">
            <a:avLst/>
          </a:prstGeom>
        </p:spPr>
        <p:txBody>
          <a:bodyPr lIns="45720" rIns="45720" tIns="0" bIns="0" anchor="b"/>
          <a:p>
            <a:pPr algn="ctr">
              <a:lnSpc>
                <a:spcPct val="100000"/>
              </a:lnSpc>
            </a:pPr>
            <a:r>
              <a:rPr b="1" lang="en-US" sz="4800" spc="-1" strike="noStrike" cap="all">
                <a:solidFill>
                  <a:srgbClr val="e9d596"/>
                </a:solidFill>
                <a:uFill>
                  <a:solidFill>
                    <a:srgbClr val="ffffff"/>
                  </a:solidFill>
                </a:uFill>
                <a:latin typeface="Lucida Sans"/>
              </a:rPr>
              <a:t>Click to edit Master title style</a:t>
            </a:r>
            <a:endParaRPr b="0" lang="en-US" sz="1800" spc="-1" strike="noStrike">
              <a:solidFill>
                <a:srgbClr val="ffffff"/>
              </a:solidFill>
              <a:uFill>
                <a:solidFill>
                  <a:srgbClr val="ffffff"/>
                </a:solidFill>
              </a:uFill>
              <a:latin typeface="Book Antiqua"/>
            </a:endParaRPr>
          </a:p>
        </p:txBody>
      </p:sp>
      <p:sp>
        <p:nvSpPr>
          <p:cNvPr id="1" name="PlaceHolder 2"/>
          <p:cNvSpPr>
            <a:spLocks noGrp="1"/>
          </p:cNvSpPr>
          <p:nvPr>
            <p:ph type="dt"/>
          </p:nvPr>
        </p:nvSpPr>
        <p:spPr>
          <a:xfrm>
            <a:off x="609480" y="6416640"/>
            <a:ext cx="2844360" cy="364680"/>
          </a:xfrm>
          <a:prstGeom prst="rect">
            <a:avLst/>
          </a:prstGeom>
        </p:spPr>
        <p:txBody>
          <a:bodyPr lIns="90000" rIns="90000" tIns="45000" bIns="45000" anchor="b"/>
          <a:p>
            <a:pPr>
              <a:lnSpc>
                <a:spcPct val="100000"/>
              </a:lnSpc>
            </a:pPr>
            <a:r>
              <a:rPr b="0" lang="en-US" sz="1200" spc="-1" strike="noStrike">
                <a:solidFill>
                  <a:srgbClr val="bcbcbc"/>
                </a:solidFill>
                <a:uFill>
                  <a:solidFill>
                    <a:srgbClr val="ffffff"/>
                  </a:solidFill>
                </a:uFill>
                <a:latin typeface="Book Antiqua"/>
              </a:rPr>
              <a:t>8/1/17</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165560" y="6416640"/>
            <a:ext cx="386028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0566360" y="6416640"/>
            <a:ext cx="1015560" cy="364680"/>
          </a:xfrm>
          <a:prstGeom prst="rect">
            <a:avLst/>
          </a:prstGeom>
        </p:spPr>
        <p:txBody>
          <a:bodyPr lIns="0" rIns="0" tIns="45000" bIns="45000" anchor="b"/>
          <a:p>
            <a:pPr algn="r">
              <a:lnSpc>
                <a:spcPct val="100000"/>
              </a:lnSpc>
            </a:pPr>
            <a:fld id="{3065E0B0-C2A9-483F-8239-E826C943ED0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Click to edit the outline text format</a:t>
            </a:r>
            <a:endParaRPr b="0" lang="en-US" sz="2800" spc="-1" strike="noStrike">
              <a:solidFill>
                <a:srgbClr val="ffffff"/>
              </a:solidFill>
              <a:uFill>
                <a:solidFill>
                  <a:srgbClr val="ffffff"/>
                </a:solidFill>
              </a:uFill>
              <a:latin typeface="Book Antiqua"/>
            </a:endParaRPr>
          </a:p>
          <a:p>
            <a:pPr lvl="1" marL="864000" indent="-324000">
              <a:buClr>
                <a:srgbClr val="000000"/>
              </a:buClr>
              <a:buSzPct val="75000"/>
              <a:buFont typeface="Symbol" charset="2"/>
              <a:buChar char=""/>
            </a:pPr>
            <a:r>
              <a:rPr b="0" lang="en-US" sz="2200" spc="-1" strike="noStrike">
                <a:solidFill>
                  <a:srgbClr val="ffffff"/>
                </a:solidFill>
                <a:uFill>
                  <a:solidFill>
                    <a:srgbClr val="ffffff"/>
                  </a:solidFill>
                </a:uFill>
                <a:latin typeface="Book Antiqua"/>
              </a:rPr>
              <a:t>Second Outline Level</a:t>
            </a:r>
            <a:endParaRPr b="0" lang="en-US" sz="2200" spc="-1" strike="noStrike">
              <a:solidFill>
                <a:srgbClr val="ffffff"/>
              </a:solidFill>
              <a:uFill>
                <a:solidFill>
                  <a:srgbClr val="ffffff"/>
                </a:solidFill>
              </a:uFill>
              <a:latin typeface="Book Antiqua"/>
            </a:endParaRPr>
          </a:p>
          <a:p>
            <a:pPr lvl="2" marL="1296000" indent="-288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Third Outline Level</a:t>
            </a:r>
            <a:endParaRPr b="0" lang="en-US" sz="2000" spc="-1" strike="noStrike">
              <a:solidFill>
                <a:srgbClr val="ffffff"/>
              </a:solidFill>
              <a:uFill>
                <a:solidFill>
                  <a:srgbClr val="ffffff"/>
                </a:solidFill>
              </a:uFill>
              <a:latin typeface="Book Antiqua"/>
            </a:endParaRPr>
          </a:p>
          <a:p>
            <a:pPr lvl="3" marL="1728000" indent="-216000">
              <a:buClr>
                <a:srgbClr val="000000"/>
              </a:buClr>
              <a:buSzPct val="75000"/>
              <a:buFont typeface="Symbol" charset="2"/>
              <a:buChar char=""/>
            </a:pPr>
            <a:r>
              <a:rPr b="0" lang="en-US" sz="2000" spc="-1" strike="noStrike">
                <a:solidFill>
                  <a:srgbClr val="ffffff"/>
                </a:solidFill>
                <a:uFill>
                  <a:solidFill>
                    <a:srgbClr val="ffffff"/>
                  </a:solidFill>
                </a:uFill>
                <a:latin typeface="Book Antiqua"/>
              </a:rPr>
              <a:t>Fourth Outline Level</a:t>
            </a:r>
            <a:endParaRPr b="0" lang="en-US" sz="2000" spc="-1" strike="noStrike">
              <a:solidFill>
                <a:srgbClr val="ffffff"/>
              </a:solidFill>
              <a:uFill>
                <a:solidFill>
                  <a:srgbClr val="ffffff"/>
                </a:solidFill>
              </a:uFill>
              <a:latin typeface="Book Antiqua"/>
            </a:endParaRPr>
          </a:p>
          <a:p>
            <a:pPr lvl="4" marL="2160000" indent="-216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Fifth Outline Level</a:t>
            </a:r>
            <a:endParaRPr b="0" lang="en-US" sz="2000" spc="-1" strike="noStrike">
              <a:solidFill>
                <a:srgbClr val="ffffff"/>
              </a:solidFill>
              <a:uFill>
                <a:solidFill>
                  <a:srgbClr val="ffffff"/>
                </a:solidFill>
              </a:uFill>
              <a:latin typeface="Book Antiqua"/>
            </a:endParaRPr>
          </a:p>
          <a:p>
            <a:pPr lvl="5" marL="2592000" indent="-216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Sixth Outline Level</a:t>
            </a:r>
            <a:endParaRPr b="0" lang="en-US" sz="2000" spc="-1" strike="noStrike">
              <a:solidFill>
                <a:srgbClr val="ffffff"/>
              </a:solidFill>
              <a:uFill>
                <a:solidFill>
                  <a:srgbClr val="ffffff"/>
                </a:solidFill>
              </a:uFill>
              <a:latin typeface="Book Antiqua"/>
            </a:endParaRPr>
          </a:p>
          <a:p>
            <a:pPr lvl="6" marL="3024000" indent="-216000">
              <a:buClr>
                <a:srgbClr val="000000"/>
              </a:buClr>
              <a:buSzPct val="45000"/>
              <a:buFont typeface="Wingdings" charset="2"/>
              <a:buChar char=""/>
            </a:pPr>
            <a:r>
              <a:rPr b="0" lang="en-US" sz="2000" spc="-1" strike="noStrike">
                <a:solidFill>
                  <a:srgbClr val="ffffff"/>
                </a:solidFill>
                <a:uFill>
                  <a:solidFill>
                    <a:srgbClr val="ffffff"/>
                  </a:solidFill>
                </a:uFill>
                <a:latin typeface="Book Antiqua"/>
              </a:rPr>
              <a:t>Seventh Outline Level</a:t>
            </a:r>
            <a:endParaRPr b="0" lang="en-US" sz="2000" spc="-1" strike="noStrike">
              <a:solidFill>
                <a:srgbClr val="ffffff"/>
              </a:solidFill>
              <a:uFill>
                <a:solidFill>
                  <a:srgbClr val="ffffff"/>
                </a:solidFill>
              </a:uFill>
              <a:latin typeface="Book Antiq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4680"/>
            <a:ext cx="10972440" cy="1142640"/>
          </a:xfrm>
          <a:prstGeom prst="rect">
            <a:avLst/>
          </a:prstGeom>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Click to edit Master title style</a:t>
            </a:r>
            <a:endParaRPr b="0" lang="en-US" sz="1800" spc="-1" strike="noStrike">
              <a:solidFill>
                <a:srgbClr val="ffffff"/>
              </a:solidFill>
              <a:uFill>
                <a:solidFill>
                  <a:srgbClr val="ffffff"/>
                </a:solidFill>
              </a:uFill>
              <a:latin typeface="Book Antiqua"/>
            </a:endParaRPr>
          </a:p>
        </p:txBody>
      </p:sp>
      <p:sp>
        <p:nvSpPr>
          <p:cNvPr id="40" name="PlaceHolder 2"/>
          <p:cNvSpPr>
            <a:spLocks noGrp="1"/>
          </p:cNvSpPr>
          <p:nvPr>
            <p:ph type="body"/>
          </p:nvPr>
        </p:nvSpPr>
        <p:spPr>
          <a:xfrm>
            <a:off x="609480" y="1600200"/>
            <a:ext cx="10972440" cy="4708800"/>
          </a:xfrm>
          <a:prstGeom prst="rect">
            <a:avLst/>
          </a:prstGeom>
        </p:spPr>
        <p:txBody>
          <a:bodyPr lIns="90000" rIns="90000" tIns="45000" bIns="45000"/>
          <a:p>
            <a:pPr marL="432000" indent="-324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Click to edit the outline text format</a:t>
            </a:r>
            <a:endParaRPr b="0" lang="en-US" sz="2800" spc="-1" strike="noStrike">
              <a:solidFill>
                <a:srgbClr val="ffffff"/>
              </a:solidFill>
              <a:uFill>
                <a:solidFill>
                  <a:srgbClr val="ffffff"/>
                </a:solidFill>
              </a:uFill>
              <a:latin typeface="Book Antiqua"/>
            </a:endParaRPr>
          </a:p>
          <a:p>
            <a:pPr lvl="1" marL="864000" indent="-324000">
              <a:buClr>
                <a:srgbClr val="000000"/>
              </a:buClr>
              <a:buSzPct val="75000"/>
              <a:buFont typeface="Symbol" charset="2"/>
              <a:buChar char=""/>
            </a:pPr>
            <a:r>
              <a:rPr b="0" lang="en-US" sz="2800" spc="-1" strike="noStrike">
                <a:solidFill>
                  <a:srgbClr val="ffffff"/>
                </a:solidFill>
                <a:uFill>
                  <a:solidFill>
                    <a:srgbClr val="ffffff"/>
                  </a:solidFill>
                </a:uFill>
                <a:latin typeface="Book Antiqua"/>
              </a:rPr>
              <a:t>Second Outline Level</a:t>
            </a:r>
            <a:endParaRPr b="0" lang="en-US" sz="2800" spc="-1" strike="noStrike">
              <a:solidFill>
                <a:srgbClr val="ffffff"/>
              </a:solidFill>
              <a:uFill>
                <a:solidFill>
                  <a:srgbClr val="ffffff"/>
                </a:solidFill>
              </a:uFill>
              <a:latin typeface="Book Antiqua"/>
            </a:endParaRPr>
          </a:p>
          <a:p>
            <a:pPr lvl="2" marL="1296000" indent="-288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Third Outline Level</a:t>
            </a:r>
            <a:endParaRPr b="0" lang="en-US" sz="2800" spc="-1" strike="noStrike">
              <a:solidFill>
                <a:srgbClr val="ffffff"/>
              </a:solidFill>
              <a:uFill>
                <a:solidFill>
                  <a:srgbClr val="ffffff"/>
                </a:solidFill>
              </a:uFill>
              <a:latin typeface="Book Antiqua"/>
            </a:endParaRPr>
          </a:p>
          <a:p>
            <a:pPr lvl="3" marL="1728000" indent="-216000">
              <a:buClr>
                <a:srgbClr val="000000"/>
              </a:buClr>
              <a:buSzPct val="75000"/>
              <a:buFont typeface="Symbol" charset="2"/>
              <a:buChar char=""/>
            </a:pPr>
            <a:r>
              <a:rPr b="0" lang="en-US" sz="2800" spc="-1" strike="noStrike">
                <a:solidFill>
                  <a:srgbClr val="ffffff"/>
                </a:solidFill>
                <a:uFill>
                  <a:solidFill>
                    <a:srgbClr val="ffffff"/>
                  </a:solidFill>
                </a:uFill>
                <a:latin typeface="Book Antiqua"/>
              </a:rPr>
              <a:t>Fourth Outline Level</a:t>
            </a:r>
            <a:endParaRPr b="0" lang="en-US" sz="2800" spc="-1" strike="noStrike">
              <a:solidFill>
                <a:srgbClr val="ffffff"/>
              </a:solidFill>
              <a:uFill>
                <a:solidFill>
                  <a:srgbClr val="ffffff"/>
                </a:solidFill>
              </a:uFill>
              <a:latin typeface="Book Antiqua"/>
            </a:endParaRPr>
          </a:p>
          <a:p>
            <a:pPr lvl="4" marL="2160000" indent="-216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Fifth Outline Level</a:t>
            </a:r>
            <a:endParaRPr b="0" lang="en-US" sz="2800" spc="-1" strike="noStrike">
              <a:solidFill>
                <a:srgbClr val="ffffff"/>
              </a:solidFill>
              <a:uFill>
                <a:solidFill>
                  <a:srgbClr val="ffffff"/>
                </a:solidFill>
              </a:uFill>
              <a:latin typeface="Book Antiqua"/>
            </a:endParaRPr>
          </a:p>
          <a:p>
            <a:pPr lvl="5" marL="2592000" indent="-216000">
              <a:buClr>
                <a:srgbClr val="000000"/>
              </a:buClr>
              <a:buSzPct val="45000"/>
              <a:buFont typeface="Wingdings" charset="2"/>
              <a:buChar char=""/>
            </a:pPr>
            <a:r>
              <a:rPr b="0" lang="en-US" sz="2800" spc="-1" strike="noStrike">
                <a:solidFill>
                  <a:srgbClr val="ffffff"/>
                </a:solidFill>
                <a:uFill>
                  <a:solidFill>
                    <a:srgbClr val="ffffff"/>
                  </a:solidFill>
                </a:uFill>
                <a:latin typeface="Book Antiqua"/>
              </a:rPr>
              <a:t>Sixth Outline Level</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Seventh Outline LevelClick to edit Master text styles</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Second level</a:t>
            </a:r>
            <a:endParaRPr b="0" lang="en-US" sz="2800" spc="-1" strike="noStrike">
              <a:solidFill>
                <a:srgbClr val="ffffff"/>
              </a:solidFill>
              <a:uFill>
                <a:solidFill>
                  <a:srgbClr val="ffffff"/>
                </a:solidFill>
              </a:uFill>
              <a:latin typeface="Book Antiqua"/>
            </a:endParaRPr>
          </a:p>
          <a:p>
            <a:pPr lvl="2" marL="1134000" indent="-228240">
              <a:lnSpc>
                <a:spcPct val="100000"/>
              </a:lnSpc>
              <a:buClr>
                <a:srgbClr val="ffffff"/>
              </a:buClr>
              <a:buSzPct val="95000"/>
              <a:buFont typeface="Wingdings" charset="2"/>
              <a:buChar char=""/>
            </a:pPr>
            <a:r>
              <a:rPr b="0" lang="en-US" sz="2200" spc="-1" strike="noStrike">
                <a:solidFill>
                  <a:srgbClr val="ffffff"/>
                </a:solidFill>
                <a:uFill>
                  <a:solidFill>
                    <a:srgbClr val="ffffff"/>
                  </a:solidFill>
                </a:uFill>
                <a:latin typeface="Book Antiqua"/>
              </a:rPr>
              <a:t>Third level</a:t>
            </a:r>
            <a:endParaRPr b="0" lang="en-US" sz="2800" spc="-1" strike="noStrike">
              <a:solidFill>
                <a:srgbClr val="ffffff"/>
              </a:solidFill>
              <a:uFill>
                <a:solidFill>
                  <a:srgbClr val="ffffff"/>
                </a:solidFill>
              </a:uFill>
              <a:latin typeface="Book Antiqua"/>
            </a:endParaRPr>
          </a:p>
          <a:p>
            <a:pPr lvl="3" marL="1353240" indent="-182520">
              <a:lnSpc>
                <a:spcPct val="100000"/>
              </a:lnSpc>
              <a:buClr>
                <a:srgbClr val="ffffff"/>
              </a:buClr>
              <a:buFont typeface="Wingdings 3" charset="2"/>
              <a:buChar char=""/>
            </a:pPr>
            <a:r>
              <a:rPr b="0" lang="en-US" sz="2000" spc="-1" strike="noStrike">
                <a:solidFill>
                  <a:srgbClr val="ffffff"/>
                </a:solidFill>
                <a:uFill>
                  <a:solidFill>
                    <a:srgbClr val="ffffff"/>
                  </a:solidFill>
                </a:uFill>
                <a:latin typeface="Book Antiqua"/>
              </a:rPr>
              <a:t>Fourth level</a:t>
            </a:r>
            <a:endParaRPr b="0" lang="en-US" sz="2800" spc="-1" strike="noStrike">
              <a:solidFill>
                <a:srgbClr val="ffffff"/>
              </a:solidFill>
              <a:uFill>
                <a:solidFill>
                  <a:srgbClr val="ffffff"/>
                </a:solidFill>
              </a:uFill>
              <a:latin typeface="Book Antiqua"/>
            </a:endParaRPr>
          </a:p>
          <a:p>
            <a:pPr lvl="4" marL="1545480" indent="-182520">
              <a:lnSpc>
                <a:spcPct val="100000"/>
              </a:lnSpc>
              <a:buClr>
                <a:srgbClr val="ffffff"/>
              </a:buClr>
              <a:buFont typeface="Wingdings 2" charset="2"/>
              <a:buChar char=""/>
            </a:pPr>
            <a:r>
              <a:rPr b="0" lang="en-US" sz="2000" spc="-1" strike="noStrike">
                <a:solidFill>
                  <a:srgbClr val="ffffff"/>
                </a:solidFill>
                <a:uFill>
                  <a:solidFill>
                    <a:srgbClr val="ffffff"/>
                  </a:solidFill>
                </a:uFill>
                <a:latin typeface="Book Antiqua"/>
              </a:rPr>
              <a:t>Fifth level</a:t>
            </a:r>
            <a:endParaRPr b="0" lang="en-US" sz="2800" spc="-1" strike="noStrike">
              <a:solidFill>
                <a:srgbClr val="ffffff"/>
              </a:solidFill>
              <a:uFill>
                <a:solidFill>
                  <a:srgbClr val="ffffff"/>
                </a:solidFill>
              </a:uFill>
              <a:latin typeface="Book Antiqua"/>
            </a:endParaRPr>
          </a:p>
        </p:txBody>
      </p:sp>
      <p:sp>
        <p:nvSpPr>
          <p:cNvPr id="41" name="PlaceHolder 3"/>
          <p:cNvSpPr>
            <a:spLocks noGrp="1"/>
          </p:cNvSpPr>
          <p:nvPr>
            <p:ph type="dt"/>
          </p:nvPr>
        </p:nvSpPr>
        <p:spPr>
          <a:xfrm>
            <a:off x="609480" y="6416640"/>
            <a:ext cx="2844360" cy="364680"/>
          </a:xfrm>
          <a:prstGeom prst="rect">
            <a:avLst/>
          </a:prstGeom>
        </p:spPr>
        <p:txBody>
          <a:bodyPr lIns="90000" rIns="90000" tIns="45000" bIns="45000" anchor="b"/>
          <a:p>
            <a:pPr>
              <a:lnSpc>
                <a:spcPct val="100000"/>
              </a:lnSpc>
            </a:pPr>
            <a:r>
              <a:rPr b="0" lang="en-US" sz="1200" spc="-1" strike="noStrike">
                <a:solidFill>
                  <a:srgbClr val="bcbcbc"/>
                </a:solidFill>
                <a:uFill>
                  <a:solidFill>
                    <a:srgbClr val="ffffff"/>
                  </a:solidFill>
                </a:uFill>
                <a:latin typeface="Book Antiqua"/>
              </a:rPr>
              <a:t>8/1/17</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165560" y="6416640"/>
            <a:ext cx="3860280" cy="364680"/>
          </a:xfrm>
          <a:prstGeom prst="rect">
            <a:avLst/>
          </a:prstGeom>
        </p:spPr>
        <p:txBody>
          <a:bodyPr lIns="90000" rIns="90000" tIns="45000" bIns="45000" anchor="b"/>
          <a:p>
            <a:endParaRPr b="0" lang="en-US"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10566360" y="6416640"/>
            <a:ext cx="1015560" cy="364680"/>
          </a:xfrm>
          <a:prstGeom prst="rect">
            <a:avLst/>
          </a:prstGeom>
        </p:spPr>
        <p:txBody>
          <a:bodyPr lIns="0" rIns="0" tIns="45000" bIns="45000" anchor="b"/>
          <a:p>
            <a:pPr algn="r">
              <a:lnSpc>
                <a:spcPct val="100000"/>
              </a:lnSpc>
            </a:pPr>
            <a:fld id="{5FFC299E-18BD-43F4-80A3-2E7417DE0173}" type="slidenum">
              <a:rPr b="0" lang="en-US" sz="1200" spc="-1" strike="noStrike">
                <a:solidFill>
                  <a:srgbClr val="bcbcbc"/>
                </a:solidFill>
                <a:uFill>
                  <a:solidFill>
                    <a:srgbClr val="ffffff"/>
                  </a:solidFill>
                </a:uFill>
                <a:latin typeface="Book Antiqua"/>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62680" y="1371600"/>
            <a:ext cx="10972440" cy="1828440"/>
          </a:xfrm>
          <a:prstGeom prst="rect">
            <a:avLst/>
          </a:prstGeom>
          <a:noFill/>
          <a:ln>
            <a:noFill/>
          </a:ln>
        </p:spPr>
        <p:txBody>
          <a:bodyPr lIns="45720" rIns="45720" tIns="0" bIns="0" anchor="b"/>
          <a:p>
            <a:pPr algn="ctr">
              <a:lnSpc>
                <a:spcPct val="100000"/>
              </a:lnSpc>
            </a:pPr>
            <a:r>
              <a:rPr b="1" lang="en-US" sz="4800" spc="-1" strike="noStrike" cap="all">
                <a:solidFill>
                  <a:srgbClr val="e9d596"/>
                </a:solidFill>
                <a:uFill>
                  <a:solidFill>
                    <a:srgbClr val="ffffff"/>
                  </a:solidFill>
                </a:uFill>
                <a:latin typeface="Lucida Sans"/>
              </a:rPr>
              <a:t>Mid TERM Presentation</a:t>
            </a:r>
            <a:r>
              <a:rPr b="1" lang="en-US" sz="4800" spc="-1" strike="noStrike" cap="all">
                <a:solidFill>
                  <a:srgbClr val="e9d596"/>
                </a:solidFill>
                <a:uFill>
                  <a:solidFill>
                    <a:srgbClr val="ffffff"/>
                  </a:solidFill>
                </a:uFill>
                <a:latin typeface="Lucida Sans"/>
              </a:rPr>
              <a:t>
</a:t>
            </a:r>
            <a:r>
              <a:rPr b="1" lang="en-US" sz="4800" spc="-1" strike="noStrike" cap="all">
                <a:solidFill>
                  <a:srgbClr val="e9d596"/>
                </a:solidFill>
                <a:uFill>
                  <a:solidFill>
                    <a:srgbClr val="ffffff"/>
                  </a:solidFill>
                </a:uFill>
                <a:latin typeface="Lucida Sans"/>
              </a:rPr>
              <a:t> “Amis quatre” </a:t>
            </a:r>
            <a:endParaRPr b="0" lang="en-US" sz="1800" spc="-1" strike="noStrike">
              <a:solidFill>
                <a:srgbClr val="ffffff"/>
              </a:solidFill>
              <a:uFill>
                <a:solidFill>
                  <a:srgbClr val="ffffff"/>
                </a:solidFill>
              </a:uFill>
              <a:latin typeface="Book Antiqua"/>
            </a:endParaRPr>
          </a:p>
        </p:txBody>
      </p:sp>
      <p:sp>
        <p:nvSpPr>
          <p:cNvPr id="84" name="TextShape 2"/>
          <p:cNvSpPr txBox="1"/>
          <p:nvPr/>
        </p:nvSpPr>
        <p:spPr>
          <a:xfrm>
            <a:off x="1828800" y="3331800"/>
            <a:ext cx="8534160" cy="1752120"/>
          </a:xfrm>
          <a:prstGeom prst="rect">
            <a:avLst/>
          </a:prstGeom>
          <a:noFill/>
          <a:ln>
            <a:noFill/>
          </a:ln>
        </p:spPr>
        <p:txBody>
          <a:bodyPr lIns="90000" rIns="90000" tIns="45000" bIns="45000"/>
          <a:p>
            <a:pPr algn="ctr">
              <a:lnSpc>
                <a:spcPct val="100000"/>
              </a:lnSpc>
            </a:pP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ffffff"/>
                </a:solidFill>
                <a:uFill>
                  <a:solidFill>
                    <a:srgbClr val="ffffff"/>
                  </a:solidFill>
                </a:uFill>
                <a:latin typeface="Book Antiqua"/>
              </a:rPr>
              <a:t>Presented By : </a:t>
            </a:r>
            <a:endParaRPr b="0" lang="en-US" sz="3200" spc="-1" strike="noStrike">
              <a:solidFill>
                <a:srgbClr val="000000"/>
              </a:solidFill>
              <a:uFill>
                <a:solidFill>
                  <a:srgbClr val="ffffff"/>
                </a:solidFill>
              </a:uFill>
              <a:latin typeface="Arial"/>
            </a:endParaRPr>
          </a:p>
          <a:p>
            <a:pPr algn="ctr">
              <a:lnSpc>
                <a:spcPct val="100000"/>
              </a:lnSpc>
            </a:pPr>
            <a:r>
              <a:rPr b="0" lang="en-US" sz="2800" spc="-1" strike="noStrike">
                <a:solidFill>
                  <a:srgbClr val="ffffff"/>
                </a:solidFill>
                <a:uFill>
                  <a:solidFill>
                    <a:srgbClr val="ffffff"/>
                  </a:solidFill>
                </a:uFill>
                <a:latin typeface="Book Antiqua"/>
              </a:rPr>
              <a:t>NAVEEN KUMAR</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12"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Plot for US War Cost in Afghanistan to number of terror attacks in Afghanistan</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Regression line doesn’t show much of details as the scatter plot is pretty scattered so in the next slide we have line plot</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Note : Cost is annual </a:t>
            </a:r>
            <a:endParaRPr b="0" lang="en-US" sz="2800" spc="-1" strike="noStrike">
              <a:solidFill>
                <a:srgbClr val="ffffff"/>
              </a:solidFill>
              <a:uFill>
                <a:solidFill>
                  <a:srgbClr val="ffffff"/>
                </a:solidFill>
              </a:uFill>
              <a:latin typeface="Book Antiqua"/>
            </a:endParaRPr>
          </a:p>
        </p:txBody>
      </p:sp>
      <p:pic>
        <p:nvPicPr>
          <p:cNvPr id="113" name="Picture 2" descr=""/>
          <p:cNvPicPr/>
          <p:nvPr/>
        </p:nvPicPr>
        <p:blipFill>
          <a:blip r:embed="rId1"/>
          <a:stretch/>
        </p:blipFill>
        <p:spPr>
          <a:xfrm>
            <a:off x="6013440" y="1853640"/>
            <a:ext cx="5718600" cy="3931560"/>
          </a:xfrm>
          <a:prstGeom prst="rect">
            <a:avLst/>
          </a:prstGeom>
          <a:ln>
            <a:noFill/>
          </a:ln>
        </p:spPr>
      </p:pic>
      <p:sp>
        <p:nvSpPr>
          <p:cNvPr id="114"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40F47AD4-A3E5-4BED-A025-3B8737DDC459}"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16"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US War Cost in Afghanistan to number of terror attacks in Afghanistan</a:t>
            </a:r>
            <a:endParaRPr b="0" lang="en-US" sz="2800" spc="-1" strike="noStrike">
              <a:solidFill>
                <a:srgbClr val="ffffff"/>
              </a:solidFill>
              <a:uFill>
                <a:solidFill>
                  <a:srgbClr val="ffffff"/>
                </a:solidFill>
              </a:uFill>
              <a:latin typeface="Book Antiqua"/>
            </a:endParaRPr>
          </a:p>
        </p:txBody>
      </p:sp>
      <p:pic>
        <p:nvPicPr>
          <p:cNvPr id="117" name="Picture 2" descr=""/>
          <p:cNvPicPr/>
          <p:nvPr/>
        </p:nvPicPr>
        <p:blipFill>
          <a:blip r:embed="rId1"/>
          <a:stretch/>
        </p:blipFill>
        <p:spPr>
          <a:xfrm>
            <a:off x="5878440" y="1853640"/>
            <a:ext cx="5712840" cy="3927600"/>
          </a:xfrm>
          <a:prstGeom prst="rect">
            <a:avLst/>
          </a:prstGeom>
          <a:ln>
            <a:noFill/>
          </a:ln>
        </p:spPr>
      </p:pic>
      <p:sp>
        <p:nvSpPr>
          <p:cNvPr id="118"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395914A2-9DF0-4793-8105-F26B4A90FF3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20" name="TextShape 2"/>
          <p:cNvSpPr txBox="1"/>
          <p:nvPr/>
        </p:nvSpPr>
        <p:spPr>
          <a:xfrm>
            <a:off x="1451520" y="2015640"/>
            <a:ext cx="9603000" cy="16977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Data Source: American Statistical Association, IMDB Data Set</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American Statistical Association :  Data is in tab separated file with data structure as shown in figure. We have total of 50 Movies. There are some categories in which every movie is lined up into such as “Biggest Gross”, ”Best Picture” , “SERIES” ,etc.</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pic>
        <p:nvPicPr>
          <p:cNvPr id="121" name="Picture 3" descr=""/>
          <p:cNvPicPr/>
          <p:nvPr/>
        </p:nvPicPr>
        <p:blipFill>
          <a:blip r:embed="rId1"/>
          <a:stretch/>
        </p:blipFill>
        <p:spPr>
          <a:xfrm>
            <a:off x="3142080" y="4267080"/>
            <a:ext cx="5428800" cy="2149200"/>
          </a:xfrm>
          <a:prstGeom prst="rect">
            <a:avLst/>
          </a:prstGeom>
          <a:ln w="9360">
            <a:noFill/>
          </a:ln>
        </p:spPr>
      </p:pic>
      <p:sp>
        <p:nvSpPr>
          <p:cNvPr id="122"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F136DAED-5613-415B-ABD5-A1FAD24B50AE}"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24" name="TextShape 2"/>
          <p:cNvSpPr txBox="1"/>
          <p:nvPr/>
        </p:nvSpPr>
        <p:spPr>
          <a:xfrm>
            <a:off x="1451520" y="2015640"/>
            <a:ext cx="9603000" cy="16977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IMDB Data Set : It provides us with a API IMDBPy , through which we can get release dates , ratings and other details of the movie.</a:t>
            </a:r>
            <a:endParaRPr b="0" lang="en-US" sz="2800" spc="-1" strike="noStrike">
              <a:solidFill>
                <a:srgbClr val="ffffff"/>
              </a:solidFill>
              <a:uFill>
                <a:solidFill>
                  <a:srgbClr val="ffffff"/>
                </a:solidFill>
              </a:uFill>
              <a:latin typeface="Book Antiqua"/>
            </a:endParaRPr>
          </a:p>
          <a:p>
            <a:pPr marL="548640" indent="-411120">
              <a:lnSpc>
                <a:spcPct val="100000"/>
              </a:lnSpc>
            </a:pPr>
            <a:r>
              <a:rPr b="0" lang="en-US" sz="2800" spc="-1" strike="noStrike">
                <a:solidFill>
                  <a:srgbClr val="ffffff"/>
                </a:solidFill>
                <a:uFill>
                  <a:solidFill>
                    <a:srgbClr val="ffffff"/>
                  </a:solidFill>
                </a:uFill>
                <a:latin typeface="Book Antiqua"/>
              </a:rPr>
              <a:t>  </a:t>
            </a:r>
            <a:endParaRPr b="0" lang="en-US" sz="2800" spc="-1" strike="noStrike">
              <a:solidFill>
                <a:srgbClr val="ffffff"/>
              </a:solidFill>
              <a:uFill>
                <a:solidFill>
                  <a:srgbClr val="ffffff"/>
                </a:solidFill>
              </a:uFill>
              <a:latin typeface="Book Antiqua"/>
            </a:endParaRPr>
          </a:p>
        </p:txBody>
      </p:sp>
      <p:sp>
        <p:nvSpPr>
          <p:cNvPr id="125"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9C66B0F2-E515-4A0A-9DB7-1530BB33FEA1}"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27"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Revenue of movies which are in category “Biggest Gross” w.r.t years </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Here you can see regression line is not convincing because of “Star Wars” </a:t>
            </a:r>
            <a:endParaRPr b="0" lang="en-US" sz="2800" spc="-1" strike="noStrike">
              <a:solidFill>
                <a:srgbClr val="ffffff"/>
              </a:solidFill>
              <a:uFill>
                <a:solidFill>
                  <a:srgbClr val="ffffff"/>
                </a:solidFill>
              </a:uFill>
              <a:latin typeface="Book Antiqua"/>
            </a:endParaRPr>
          </a:p>
        </p:txBody>
      </p:sp>
      <p:sp>
        <p:nvSpPr>
          <p:cNvPr id="128"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0FFEAC11-7DC1-4097-9376-08944451AD6A}"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29" name="Picture 2" descr=""/>
          <p:cNvPicPr/>
          <p:nvPr/>
        </p:nvPicPr>
        <p:blipFill>
          <a:blip r:embed="rId1"/>
          <a:stretch/>
        </p:blipFill>
        <p:spPr>
          <a:xfrm>
            <a:off x="5982120" y="1842840"/>
            <a:ext cx="5851800" cy="402300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31"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Line Plot for Revenue of movies which are in category “Biggest Gross” w.r.t years . </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Here we have removed Star Wars and line now show for the increase in revenue with year.</a:t>
            </a:r>
            <a:endParaRPr b="0" lang="en-US" sz="2800" spc="-1" strike="noStrike">
              <a:solidFill>
                <a:srgbClr val="ffffff"/>
              </a:solidFill>
              <a:uFill>
                <a:solidFill>
                  <a:srgbClr val="ffffff"/>
                </a:solidFill>
              </a:uFill>
              <a:latin typeface="Book Antiqua"/>
            </a:endParaRPr>
          </a:p>
        </p:txBody>
      </p:sp>
      <p:sp>
        <p:nvSpPr>
          <p:cNvPr id="132"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6B73889-437C-421E-B9DE-4FF212B35080}"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33" name="Picture 2" descr=""/>
          <p:cNvPicPr/>
          <p:nvPr/>
        </p:nvPicPr>
        <p:blipFill>
          <a:blip r:embed="rId1"/>
          <a:stretch/>
        </p:blipFill>
        <p:spPr>
          <a:xfrm>
            <a:off x="5697360" y="1776240"/>
            <a:ext cx="6255360" cy="430056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35"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Bar Graph for Movies with their Revenue for movies of type “Biggest Gross”</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3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28D0963-54CE-4D4A-A1FF-F66803C379A7}"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37" name="Picture 2" descr=""/>
          <p:cNvPicPr/>
          <p:nvPr/>
        </p:nvPicPr>
        <p:blipFill>
          <a:blip r:embed="rId1"/>
          <a:stretch/>
        </p:blipFill>
        <p:spPr>
          <a:xfrm>
            <a:off x="5697360" y="1751760"/>
            <a:ext cx="6405120" cy="440352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39"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Bar Graph for Revenue of movies which are in category “Biggest Gross” w.r.t years </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Filter of movies having rating greater than 7</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40"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9EBBE718-7C04-4F8E-AF67-EDCB36AB42D1}"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41" name="Picture 3" descr=""/>
          <p:cNvPicPr/>
          <p:nvPr/>
        </p:nvPicPr>
        <p:blipFill>
          <a:blip r:embed="rId1"/>
          <a:stretch/>
        </p:blipFill>
        <p:spPr>
          <a:xfrm>
            <a:off x="5697360" y="1627920"/>
            <a:ext cx="6293160" cy="432648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MOVIES DATA </a:t>
            </a:r>
            <a:endParaRPr b="0" lang="en-US" sz="1800" spc="-1" strike="noStrike">
              <a:solidFill>
                <a:srgbClr val="ffffff"/>
              </a:solidFill>
              <a:uFill>
                <a:solidFill>
                  <a:srgbClr val="ffffff"/>
                </a:solidFill>
              </a:uFill>
              <a:latin typeface="Book Antiqua"/>
            </a:endParaRPr>
          </a:p>
        </p:txBody>
      </p:sp>
      <p:sp>
        <p:nvSpPr>
          <p:cNvPr id="143"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Trend Plot for Rating on different Movie series in data</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44"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1DBD6FAB-9EC4-406A-BD85-C92B159CCBE0}"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45" name="Picture 2" descr=""/>
          <p:cNvPicPr/>
          <p:nvPr/>
        </p:nvPicPr>
        <p:blipFill>
          <a:blip r:embed="rId1"/>
          <a:stretch/>
        </p:blipFill>
        <p:spPr>
          <a:xfrm>
            <a:off x="5500440" y="1742760"/>
            <a:ext cx="6494400" cy="446472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White House Popularity</a:t>
            </a:r>
            <a:endParaRPr b="0" lang="en-US" sz="1800" spc="-1" strike="noStrike">
              <a:solidFill>
                <a:srgbClr val="ffffff"/>
              </a:solidFill>
              <a:uFill>
                <a:solidFill>
                  <a:srgbClr val="ffffff"/>
                </a:solidFill>
              </a:uFill>
              <a:latin typeface="Book Antiqua"/>
            </a:endParaRPr>
          </a:p>
        </p:txBody>
      </p:sp>
      <p:sp>
        <p:nvSpPr>
          <p:cNvPr id="147" name="TextShape 2"/>
          <p:cNvSpPr txBox="1"/>
          <p:nvPr/>
        </p:nvSpPr>
        <p:spPr>
          <a:xfrm>
            <a:off x="1451520" y="2015640"/>
            <a:ext cx="9603000" cy="16977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Data Set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Appointment dates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Number of people</a:t>
            </a:r>
            <a:endParaRPr b="0" lang="en-US" sz="2200" spc="-1" strike="noStrike">
              <a:solidFill>
                <a:srgbClr val="ffffff"/>
              </a:solidFill>
              <a:uFill>
                <a:solidFill>
                  <a:srgbClr val="ffffff"/>
                </a:solidFill>
              </a:uFill>
              <a:latin typeface="Book Antiqua"/>
            </a:endParaRPr>
          </a:p>
          <a:p>
            <a:pPr marL="548640" indent="-411120">
              <a:lnSpc>
                <a:spcPct val="100000"/>
              </a:lnSpc>
            </a:pPr>
            <a:r>
              <a:rPr b="0" lang="en-US" sz="2800" spc="-1" strike="noStrike">
                <a:solidFill>
                  <a:srgbClr val="ffffff"/>
                </a:solidFill>
                <a:uFill>
                  <a:solidFill>
                    <a:srgbClr val="ffffff"/>
                  </a:solidFill>
                </a:uFill>
                <a:latin typeface="Book Antiqua"/>
              </a:rPr>
              <a:t>  </a:t>
            </a:r>
            <a:endParaRPr b="0" lang="en-US" sz="2800" spc="-1" strike="noStrike">
              <a:solidFill>
                <a:srgbClr val="ffffff"/>
              </a:solidFill>
              <a:uFill>
                <a:solidFill>
                  <a:srgbClr val="ffffff"/>
                </a:solidFill>
              </a:uFill>
              <a:latin typeface="Book Antiqua"/>
            </a:endParaRPr>
          </a:p>
        </p:txBody>
      </p:sp>
      <p:sp>
        <p:nvSpPr>
          <p:cNvPr id="148"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4C10A6DD-739C-4AF9-B437-FF44B8DB9721}"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Research statement</a:t>
            </a:r>
            <a:endParaRPr b="0" lang="en-US" sz="1800" spc="-1" strike="noStrike">
              <a:solidFill>
                <a:srgbClr val="ffffff"/>
              </a:solidFill>
              <a:uFill>
                <a:solidFill>
                  <a:srgbClr val="ffffff"/>
                </a:solidFill>
              </a:uFill>
              <a:latin typeface="Book Antiqua"/>
            </a:endParaRPr>
          </a:p>
        </p:txBody>
      </p:sp>
      <p:sp>
        <p:nvSpPr>
          <p:cNvPr id="86"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Afghanistan Index : Insights on country’s development and conditions there</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Trend of visitors in White house on some events impacting popularity of white house</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Insights from data of American Statistical Association(ASA) on Movies with their revenues  based on the release year and ratings of movie.</a:t>
            </a:r>
            <a:endParaRPr b="0" lang="en-US" sz="2800" spc="-1" strike="noStrike">
              <a:solidFill>
                <a:srgbClr val="ffffff"/>
              </a:solidFill>
              <a:uFill>
                <a:solidFill>
                  <a:srgbClr val="ffffff"/>
                </a:solidFill>
              </a:uFill>
              <a:latin typeface="Book Antiqua"/>
            </a:endParaRPr>
          </a:p>
        </p:txBody>
      </p:sp>
      <p:sp>
        <p:nvSpPr>
          <p:cNvPr id="87"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66BC0A89-A07A-40BB-B966-45592A5ADEFD}"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White House Popularity</a:t>
            </a:r>
            <a:endParaRPr b="0" lang="en-US" sz="1800" spc="-1" strike="noStrike">
              <a:solidFill>
                <a:srgbClr val="ffffff"/>
              </a:solidFill>
              <a:uFill>
                <a:solidFill>
                  <a:srgbClr val="ffffff"/>
                </a:solidFill>
              </a:uFill>
              <a:latin typeface="Book Antiqua"/>
            </a:endParaRPr>
          </a:p>
        </p:txBody>
      </p:sp>
      <p:sp>
        <p:nvSpPr>
          <p:cNvPr id="150"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Cuba agreement on 17 December 2014</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51"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FB176BF-E6F5-472A-8557-BD79CD858A00}"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52" name="Picture 3" descr=""/>
          <p:cNvPicPr/>
          <p:nvPr/>
        </p:nvPicPr>
        <p:blipFill>
          <a:blip r:embed="rId1"/>
          <a:stretch/>
        </p:blipFill>
        <p:spPr>
          <a:xfrm>
            <a:off x="6444000" y="1254960"/>
            <a:ext cx="4826880" cy="482688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White House Popularity</a:t>
            </a:r>
            <a:endParaRPr b="0" lang="en-US" sz="1800" spc="-1" strike="noStrike">
              <a:solidFill>
                <a:srgbClr val="ffffff"/>
              </a:solidFill>
              <a:uFill>
                <a:solidFill>
                  <a:srgbClr val="ffffff"/>
                </a:solidFill>
              </a:uFill>
              <a:latin typeface="Book Antiqua"/>
            </a:endParaRPr>
          </a:p>
        </p:txBody>
      </p:sp>
      <p:sp>
        <p:nvSpPr>
          <p:cNvPr id="154"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Obama’s Speech on same sex ruling marriage on 26 June 2015</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55"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11D97B92-C82B-405A-8DFB-D7E613AA8D4B}"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156" name="Picture 5" descr=""/>
          <p:cNvPicPr/>
          <p:nvPr/>
        </p:nvPicPr>
        <p:blipFill>
          <a:blip r:embed="rId1"/>
          <a:stretch/>
        </p:blipFill>
        <p:spPr>
          <a:xfrm>
            <a:off x="7076520" y="1417680"/>
            <a:ext cx="4087800" cy="4087800"/>
          </a:xfrm>
          <a:prstGeom prst="rect">
            <a:avLst/>
          </a:prstGeom>
          <a:ln>
            <a:noFill/>
          </a:ln>
        </p:spPr>
      </p:pic>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FUTURE WORK </a:t>
            </a:r>
            <a:endParaRPr b="0" lang="en-US" sz="1800" spc="-1" strike="noStrike">
              <a:solidFill>
                <a:srgbClr val="ffffff"/>
              </a:solidFill>
              <a:uFill>
                <a:solidFill>
                  <a:srgbClr val="ffffff"/>
                </a:solidFill>
              </a:uFill>
              <a:latin typeface="Book Antiqua"/>
            </a:endParaRPr>
          </a:p>
        </p:txBody>
      </p:sp>
      <p:sp>
        <p:nvSpPr>
          <p:cNvPr id="158" name="TextShape 2"/>
          <p:cNvSpPr txBox="1"/>
          <p:nvPr/>
        </p:nvSpPr>
        <p:spPr>
          <a:xfrm>
            <a:off x="1451520" y="2015640"/>
            <a:ext cx="10130400" cy="42159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Use Case : White House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Analyzing data in more depth with more events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Making graphs more presentable</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Use Case : Movies Data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Analyze correlation between ratings and revenue</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Try to get some correlation between White House Data and Movies Data(ext)</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Use Case : Afghanistan Index:-</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Get more insights from IMF Data and Statista data , such as correlation between soldiers killed with war cost</a:t>
            </a:r>
            <a:endParaRPr b="0" lang="en-US" sz="22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59"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1CB567C2-223A-4990-B4E1-83E7D84F40B3}"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Summary </a:t>
            </a:r>
            <a:endParaRPr b="0" lang="en-US" sz="1800" spc="-1" strike="noStrike">
              <a:solidFill>
                <a:srgbClr val="ffffff"/>
              </a:solidFill>
              <a:uFill>
                <a:solidFill>
                  <a:srgbClr val="ffffff"/>
                </a:solidFill>
              </a:uFill>
              <a:latin typeface="Book Antiqua"/>
            </a:endParaRPr>
          </a:p>
        </p:txBody>
      </p:sp>
      <p:sp>
        <p:nvSpPr>
          <p:cNvPr id="161" name="TextShape 2"/>
          <p:cNvSpPr txBox="1"/>
          <p:nvPr/>
        </p:nvSpPr>
        <p:spPr>
          <a:xfrm>
            <a:off x="1451520" y="2015640"/>
            <a:ext cx="10130400" cy="421596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Data : Some events which are directly related to US Govt actions , do have an impact on white house visitors data</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Movies Data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Movie Series : Most of them have lower rating for the sequels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Revenue : Generally , revenue has increased with years</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Afghanistan Index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War Cost spending and number of terrorist attack seems correlated</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Afghanistan GDP is increasing every year </a:t>
            </a:r>
            <a:endParaRPr b="0" lang="en-US" sz="22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p:txBody>
      </p:sp>
      <p:sp>
        <p:nvSpPr>
          <p:cNvPr id="162"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E7B313CB-35B0-4246-8166-A2D79C43BFF9}"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Datasets used</a:t>
            </a:r>
            <a:endParaRPr b="0" lang="en-US" sz="1800" spc="-1" strike="noStrike">
              <a:solidFill>
                <a:srgbClr val="ffffff"/>
              </a:solidFill>
              <a:uFill>
                <a:solidFill>
                  <a:srgbClr val="ffffff"/>
                </a:solidFill>
              </a:uFill>
              <a:latin typeface="Book Antiqua"/>
            </a:endParaRPr>
          </a:p>
        </p:txBody>
      </p:sp>
      <p:sp>
        <p:nvSpPr>
          <p:cNvPr id="89"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IMDB Data Set</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American Statistical Association DataSet on movies</a:t>
            </a:r>
            <a:endParaRPr b="0" lang="en-US" sz="2800" spc="-1" strike="noStrike">
              <a:solidFill>
                <a:srgbClr val="ffffff"/>
              </a:solidFill>
              <a:uFill>
                <a:solidFill>
                  <a:srgbClr val="ffffff"/>
                </a:solidFill>
              </a:uFill>
              <a:latin typeface="Book Antiqua"/>
            </a:endParaRPr>
          </a:p>
          <a:p>
            <a:pPr marL="548640" indent="-411120">
              <a:lnSpc>
                <a:spcPct val="100000"/>
              </a:lnSpc>
            </a:pPr>
            <a:r>
              <a:rPr b="0" lang="en-US" sz="2800" spc="-1" strike="noStrike">
                <a:solidFill>
                  <a:srgbClr val="ffffff"/>
                </a:solidFill>
                <a:uFill>
                  <a:solidFill>
                    <a:srgbClr val="ffffff"/>
                  </a:solidFill>
                </a:uFill>
                <a:latin typeface="Book Antiqua"/>
              </a:rPr>
              <a:t>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White House Visitors</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Statista Data : Afghanistan Index</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IMF Data : Afghanistan Index</a:t>
            </a:r>
            <a:endParaRPr b="0" lang="en-US" sz="2800" spc="-1" strike="noStrike">
              <a:solidFill>
                <a:srgbClr val="ffffff"/>
              </a:solidFill>
              <a:uFill>
                <a:solidFill>
                  <a:srgbClr val="ffffff"/>
                </a:solidFill>
              </a:uFill>
              <a:latin typeface="Book Antiqua"/>
            </a:endParaRPr>
          </a:p>
        </p:txBody>
      </p:sp>
      <p:sp>
        <p:nvSpPr>
          <p:cNvPr id="90"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6DAAD046-60A8-4227-BA29-2A7D7AB00C5D}"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Tools used</a:t>
            </a:r>
            <a:endParaRPr b="0" lang="en-US" sz="1800" spc="-1" strike="noStrike">
              <a:solidFill>
                <a:srgbClr val="ffffff"/>
              </a:solidFill>
              <a:uFill>
                <a:solidFill>
                  <a:srgbClr val="ffffff"/>
                </a:solidFill>
              </a:uFill>
              <a:latin typeface="Book Antiqua"/>
            </a:endParaRPr>
          </a:p>
        </p:txBody>
      </p:sp>
      <p:sp>
        <p:nvSpPr>
          <p:cNvPr id="92"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Ipython</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Python Libraries : panda, matplotlib , numpy ,seaborn </a:t>
            </a:r>
            <a:endParaRPr b="0" lang="en-US" sz="2800" spc="-1" strike="noStrike">
              <a:solidFill>
                <a:srgbClr val="ffffff"/>
              </a:solidFill>
              <a:uFill>
                <a:solidFill>
                  <a:srgbClr val="ffffff"/>
                </a:solidFill>
              </a:uFill>
              <a:latin typeface="Book Antiqua"/>
            </a:endParaRPr>
          </a:p>
          <a:p>
            <a:pPr marL="548640" indent="-411120">
              <a:lnSpc>
                <a:spcPct val="100000"/>
              </a:lnSpc>
            </a:pPr>
            <a:endParaRPr b="0" lang="en-US" sz="2800" spc="-1" strike="noStrike">
              <a:solidFill>
                <a:srgbClr val="ffffff"/>
              </a:solidFill>
              <a:uFill>
                <a:solidFill>
                  <a:srgbClr val="ffffff"/>
                </a:solidFill>
              </a:uFill>
              <a:latin typeface="Book Antiqua"/>
            </a:endParaRPr>
          </a:p>
        </p:txBody>
      </p:sp>
      <p:sp>
        <p:nvSpPr>
          <p:cNvPr id="93"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5381A84C-D58C-4E0F-A865-C039EAB9FAE2}"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95"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Data Source : Statista Data  , IMF Report Data for Afghanistan</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IMF Data Structure :  Data is in tab separated file with following columns</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&lt;Country ,</a:t>
            </a:r>
            <a:r>
              <a:rPr b="0" lang="en-US" sz="2400" spc="-1" strike="noStrike">
                <a:solidFill>
                  <a:srgbClr val="ff0000"/>
                </a:solidFill>
                <a:uFill>
                  <a:solidFill>
                    <a:srgbClr val="ffffff"/>
                  </a:solidFill>
                </a:uFill>
                <a:latin typeface="Book Antiqua"/>
              </a:rPr>
              <a:t>Subject Descriptor</a:t>
            </a:r>
            <a:r>
              <a:rPr b="0" lang="en-US" sz="2400" spc="-1" strike="noStrike">
                <a:solidFill>
                  <a:srgbClr val="ffffff"/>
                </a:solidFill>
                <a:uFill>
                  <a:solidFill>
                    <a:srgbClr val="ffffff"/>
                  </a:solidFill>
                </a:uFill>
                <a:latin typeface="Book Antiqua"/>
              </a:rPr>
              <a:t>, Units Scale, Country/Series-specific Notes, 2002 ,2003 2004 ,2005 ,2006 ,2007 ,2008 ,2009 ,2010, 2011 ,2012, 2013,2014 ,2015, 2016, 2017 ,2018&gt; </a:t>
            </a:r>
            <a:endParaRPr b="0" lang="en-US" sz="22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Subject Descriptor  :  Label like GDP ,Total Investment ,Inflation , etc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In the next slide , there is a sample data figure.</a:t>
            </a:r>
            <a:endParaRPr b="0" lang="en-US" sz="2800" spc="-1" strike="noStrike">
              <a:solidFill>
                <a:srgbClr val="ffffff"/>
              </a:solidFill>
              <a:uFill>
                <a:solidFill>
                  <a:srgbClr val="ffffff"/>
                </a:solidFill>
              </a:uFill>
              <a:latin typeface="Book Antiqua"/>
            </a:endParaRPr>
          </a:p>
        </p:txBody>
      </p:sp>
      <p:sp>
        <p:nvSpPr>
          <p:cNvPr id="9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7C06CA4F-D31D-439F-AE0D-FDED54A30405}"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98" name="TextShape 2"/>
          <p:cNvSpPr txBox="1"/>
          <p:nvPr/>
        </p:nvSpPr>
        <p:spPr>
          <a:xfrm>
            <a:off x="10566360" y="6416640"/>
            <a:ext cx="1015560" cy="364680"/>
          </a:xfrm>
          <a:prstGeom prst="rect">
            <a:avLst/>
          </a:prstGeom>
          <a:noFill/>
          <a:ln>
            <a:noFill/>
          </a:ln>
        </p:spPr>
        <p:txBody>
          <a:bodyPr lIns="0" rIns="0" tIns="45000" bIns="45000" anchor="b"/>
          <a:p>
            <a:pPr algn="r">
              <a:lnSpc>
                <a:spcPct val="100000"/>
              </a:lnSpc>
            </a:pPr>
            <a:fld id="{07783A79-F85C-40FC-968A-C3FBD37FBC47}"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pic>
        <p:nvPicPr>
          <p:cNvPr id="99" name="Picture 2" descr=""/>
          <p:cNvPicPr/>
          <p:nvPr/>
        </p:nvPicPr>
        <p:blipFill>
          <a:blip r:embed="rId1"/>
          <a:stretch/>
        </p:blipFill>
        <p:spPr>
          <a:xfrm>
            <a:off x="778320" y="2041560"/>
            <a:ext cx="10972440" cy="323532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01" name="TextShape 2"/>
          <p:cNvSpPr txBox="1"/>
          <p:nvPr/>
        </p:nvSpPr>
        <p:spPr>
          <a:xfrm>
            <a:off x="609480" y="1600200"/>
            <a:ext cx="10972440" cy="470880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Statista Data : </a:t>
            </a:r>
            <a:endParaRPr b="0" lang="en-US" sz="28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Data for US war cost in different year in Afghanistan and Iraq</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Terror Attacks in the country in different years</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Number of people killed </a:t>
            </a:r>
            <a:endParaRPr b="0" lang="en-US" sz="2200" spc="-1" strike="noStrike">
              <a:solidFill>
                <a:srgbClr val="ffffff"/>
              </a:solidFill>
              <a:uFill>
                <a:solidFill>
                  <a:srgbClr val="ffffff"/>
                </a:solidFill>
              </a:uFill>
              <a:latin typeface="Book Antiqua"/>
            </a:endParaRPr>
          </a:p>
          <a:p>
            <a:pPr lvl="1" marL="868680" indent="-282960">
              <a:lnSpc>
                <a:spcPct val="100000"/>
              </a:lnSpc>
              <a:buClr>
                <a:srgbClr val="ffffff"/>
              </a:buClr>
              <a:buSzPct val="80000"/>
              <a:buFont typeface="Wingdings 2" charset="2"/>
              <a:buChar char=""/>
            </a:pPr>
            <a:r>
              <a:rPr b="0" lang="en-US" sz="2400" spc="-1" strike="noStrike">
                <a:solidFill>
                  <a:srgbClr val="ffffff"/>
                </a:solidFill>
                <a:uFill>
                  <a:solidFill>
                    <a:srgbClr val="ffffff"/>
                  </a:solidFill>
                </a:uFill>
                <a:latin typeface="Book Antiqua"/>
              </a:rPr>
              <a:t>Many other</a:t>
            </a:r>
            <a:endParaRPr b="0" lang="en-US" sz="2200" spc="-1" strike="noStrike">
              <a:solidFill>
                <a:srgbClr val="ffffff"/>
              </a:solidFill>
              <a:uFill>
                <a:solidFill>
                  <a:srgbClr val="ffffff"/>
                </a:solidFill>
              </a:uFill>
              <a:latin typeface="Book Antiqua"/>
            </a:endParaRPr>
          </a:p>
          <a:p>
            <a:endParaRPr b="0" lang="en-US" sz="2800" spc="-1" strike="noStrike">
              <a:solidFill>
                <a:srgbClr val="ffffff"/>
              </a:solidFill>
              <a:uFill>
                <a:solidFill>
                  <a:srgbClr val="ffffff"/>
                </a:solidFill>
              </a:uFill>
              <a:latin typeface="Book Antiqua"/>
            </a:endParaRPr>
          </a:p>
        </p:txBody>
      </p:sp>
      <p:sp>
        <p:nvSpPr>
          <p:cNvPr id="102"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FDFB6D58-AC21-49DD-B332-E14C94629ADE}"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04"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GDP figures in different year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We can see the increase with each year </a:t>
            </a: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After 2012 , IMF has provided its predicted data.  </a:t>
            </a:r>
            <a:endParaRPr b="0" lang="en-US" sz="2800" spc="-1" strike="noStrike">
              <a:solidFill>
                <a:srgbClr val="ffffff"/>
              </a:solidFill>
              <a:uFill>
                <a:solidFill>
                  <a:srgbClr val="ffffff"/>
                </a:solidFill>
              </a:uFill>
              <a:latin typeface="Book Antiqua"/>
            </a:endParaRPr>
          </a:p>
        </p:txBody>
      </p:sp>
      <p:pic>
        <p:nvPicPr>
          <p:cNvPr id="105" name="Picture 3" descr=""/>
          <p:cNvPicPr/>
          <p:nvPr/>
        </p:nvPicPr>
        <p:blipFill>
          <a:blip r:embed="rId1"/>
          <a:stretch/>
        </p:blipFill>
        <p:spPr>
          <a:xfrm>
            <a:off x="6156000" y="1853640"/>
            <a:ext cx="5254200" cy="3612240"/>
          </a:xfrm>
          <a:prstGeom prst="rect">
            <a:avLst/>
          </a:prstGeom>
          <a:ln>
            <a:noFill/>
          </a:ln>
        </p:spPr>
      </p:pic>
      <p:sp>
        <p:nvSpPr>
          <p:cNvPr id="106"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F7DB908F-1E7B-4231-BA7B-F776E7414BA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609480" y="274680"/>
            <a:ext cx="10972440" cy="1142640"/>
          </a:xfrm>
          <a:prstGeom prst="rect">
            <a:avLst/>
          </a:prstGeom>
          <a:noFill/>
          <a:ln>
            <a:noFill/>
          </a:ln>
        </p:spPr>
        <p:txBody>
          <a:bodyPr lIns="90000" rIns="90000" tIns="45000" bIns="45000" anchor="ctr"/>
          <a:p>
            <a:pPr algn="ctr">
              <a:lnSpc>
                <a:spcPct val="100000"/>
              </a:lnSpc>
            </a:pPr>
            <a:r>
              <a:rPr b="1" lang="en-US" sz="4100" spc="-1" strike="noStrike">
                <a:solidFill>
                  <a:srgbClr val="e9d596"/>
                </a:solidFill>
                <a:uFill>
                  <a:solidFill>
                    <a:srgbClr val="ffffff"/>
                  </a:solidFill>
                </a:uFill>
                <a:latin typeface="Lucida Sans"/>
              </a:rPr>
              <a:t>Use Case : Afghanistan Index</a:t>
            </a:r>
            <a:endParaRPr b="0" lang="en-US" sz="1800" spc="-1" strike="noStrike">
              <a:solidFill>
                <a:srgbClr val="ffffff"/>
              </a:solidFill>
              <a:uFill>
                <a:solidFill>
                  <a:srgbClr val="ffffff"/>
                </a:solidFill>
              </a:uFill>
              <a:latin typeface="Book Antiqua"/>
            </a:endParaRPr>
          </a:p>
        </p:txBody>
      </p:sp>
      <p:sp>
        <p:nvSpPr>
          <p:cNvPr id="108" name="TextShape 2"/>
          <p:cNvSpPr txBox="1"/>
          <p:nvPr/>
        </p:nvSpPr>
        <p:spPr>
          <a:xfrm>
            <a:off x="1451520" y="2015640"/>
            <a:ext cx="4245480" cy="3450240"/>
          </a:xfrm>
          <a:prstGeom prst="rect">
            <a:avLst/>
          </a:prstGeom>
          <a:noFill/>
          <a:ln>
            <a:noFill/>
          </a:ln>
        </p:spPr>
        <p:txBody>
          <a:bodyPr lIns="90000" rIns="90000" tIns="45000" bIns="45000"/>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GDP figures Vs Total Investment In the country</a:t>
            </a:r>
            <a:endParaRPr b="0" lang="en-US" sz="2800" spc="-1" strike="noStrike">
              <a:solidFill>
                <a:srgbClr val="ffffff"/>
              </a:solidFill>
              <a:uFill>
                <a:solidFill>
                  <a:srgbClr val="ffffff"/>
                </a:solidFill>
              </a:uFill>
              <a:latin typeface="Book Antiqua"/>
            </a:endParaRPr>
          </a:p>
          <a:p>
            <a:pPr>
              <a:lnSpc>
                <a:spcPct val="100000"/>
              </a:lnSpc>
            </a:pPr>
            <a:endParaRPr b="0" lang="en-US" sz="2800" spc="-1" strike="noStrike">
              <a:solidFill>
                <a:srgbClr val="ffffff"/>
              </a:solidFill>
              <a:uFill>
                <a:solidFill>
                  <a:srgbClr val="ffffff"/>
                </a:solidFill>
              </a:uFill>
              <a:latin typeface="Book Antiqua"/>
            </a:endParaRPr>
          </a:p>
          <a:p>
            <a:pPr marL="548640" indent="-411120">
              <a:lnSpc>
                <a:spcPct val="100000"/>
              </a:lnSpc>
              <a:buClr>
                <a:srgbClr val="f9f9f9"/>
              </a:buClr>
              <a:buSzPct val="65000"/>
              <a:buFont typeface="Wingdings 2" charset="2"/>
              <a:buChar char=""/>
            </a:pPr>
            <a:r>
              <a:rPr b="0" lang="en-US" sz="2800" spc="-1" strike="noStrike">
                <a:solidFill>
                  <a:srgbClr val="ffffff"/>
                </a:solidFill>
                <a:uFill>
                  <a:solidFill>
                    <a:srgbClr val="ffffff"/>
                  </a:solidFill>
                </a:uFill>
                <a:latin typeface="Book Antiqua"/>
              </a:rPr>
              <a:t>Regression line shows that with the increase in GDP there is a decrease in total investment , that’s not a good sign for developing economy</a:t>
            </a:r>
            <a:endParaRPr b="0" lang="en-US" sz="2800" spc="-1" strike="noStrike">
              <a:solidFill>
                <a:srgbClr val="ffffff"/>
              </a:solidFill>
              <a:uFill>
                <a:solidFill>
                  <a:srgbClr val="ffffff"/>
                </a:solidFill>
              </a:uFill>
              <a:latin typeface="Book Antiqua"/>
            </a:endParaRPr>
          </a:p>
        </p:txBody>
      </p:sp>
      <p:pic>
        <p:nvPicPr>
          <p:cNvPr id="109" name="Picture 2" descr=""/>
          <p:cNvPicPr/>
          <p:nvPr/>
        </p:nvPicPr>
        <p:blipFill>
          <a:blip r:embed="rId1"/>
          <a:stretch/>
        </p:blipFill>
        <p:spPr>
          <a:xfrm>
            <a:off x="6135840" y="1853640"/>
            <a:ext cx="5821200" cy="4002120"/>
          </a:xfrm>
          <a:prstGeom prst="rect">
            <a:avLst/>
          </a:prstGeom>
          <a:ln>
            <a:noFill/>
          </a:ln>
        </p:spPr>
      </p:pic>
      <p:sp>
        <p:nvSpPr>
          <p:cNvPr id="110" name="TextShape 3"/>
          <p:cNvSpPr txBox="1"/>
          <p:nvPr/>
        </p:nvSpPr>
        <p:spPr>
          <a:xfrm>
            <a:off x="10566360" y="6416640"/>
            <a:ext cx="1015560" cy="364680"/>
          </a:xfrm>
          <a:prstGeom prst="rect">
            <a:avLst/>
          </a:prstGeom>
          <a:noFill/>
          <a:ln>
            <a:noFill/>
          </a:ln>
        </p:spPr>
        <p:txBody>
          <a:bodyPr lIns="0" rIns="0" tIns="45000" bIns="45000" anchor="b"/>
          <a:p>
            <a:pPr algn="r">
              <a:lnSpc>
                <a:spcPct val="100000"/>
              </a:lnSpc>
            </a:pPr>
            <a:fld id="{3130FAF7-2F5A-495D-8F76-A5908D7C225C}" type="slidenum">
              <a:rPr b="0" lang="en-US" sz="1200" spc="-1" strike="noStrike">
                <a:solidFill>
                  <a:srgbClr val="bcbcbc"/>
                </a:solidFill>
                <a:uFill>
                  <a:solidFill>
                    <a:srgbClr val="ffffff"/>
                  </a:solidFill>
                </a:uFill>
                <a:latin typeface="Book Antiqua"/>
              </a:rPr>
              <a:t>&lt;number&gt;</a:t>
            </a:fld>
            <a:endParaRPr b="0" lang="en-US" sz="1400" spc="-1" strike="noStrike">
              <a:solidFill>
                <a:srgbClr val="000000"/>
              </a:solidFill>
              <a:uFill>
                <a:solidFill>
                  <a:srgbClr val="ffffff"/>
                </a:solidFill>
              </a:uFill>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Apex</Template>
  <TotalTime>606</TotalTime>
  <Application>LibreOffice/5.1.6.2$Linux_X86_64 LibreOffice_project/10m0$Build-2</Application>
  <Words>833</Words>
  <Paragraphs>138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2016-04-24T23:27:11Z</dcterms:created>
  <dc:creator>Naveen</dc:creator>
  <dc:description/>
  <dc:language>en-US</dc:language>
  <cp:lastModifiedBy/>
  <dcterms:modified xsi:type="dcterms:W3CDTF">2017-08-01T19:07:12Z</dcterms:modified>
  <cp:revision>74</cp:revision>
  <dc:subject/>
  <dc:title>Project Pitch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