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5"/>
  </p:notesMasterIdLst>
  <p:handoutMasterIdLst>
    <p:handoutMasterId r:id="rId26"/>
  </p:handoutMasterIdLst>
  <p:sldIdLst>
    <p:sldId id="256" r:id="rId2"/>
    <p:sldId id="257" r:id="rId3"/>
    <p:sldId id="258" r:id="rId4"/>
    <p:sldId id="260" r:id="rId5"/>
    <p:sldId id="259" r:id="rId6"/>
    <p:sldId id="27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74" autoAdjust="0"/>
    <p:restoredTop sz="94696"/>
  </p:normalViewPr>
  <p:slideViewPr>
    <p:cSldViewPr snapToGrid="0" snapToObjects="1">
      <p:cViewPr varScale="1">
        <p:scale>
          <a:sx n="68" d="100"/>
          <a:sy n="68" d="100"/>
        </p:scale>
        <p:origin x="-81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86CEE0-719B-424E-A5E7-577824215700}" type="datetimeFigureOut">
              <a:rPr lang="en-US" smtClean="0"/>
              <a:pPr/>
              <a:t>6/6/2016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6F4309-022D-4E12-AF00-A99D52A11E28}" type="slidenum">
              <a:rPr lang="en-US" smtClean="0"/>
              <a:pPr/>
              <a:t>‹#›</a:t>
            </a:fld>
            <a:endParaRPr lang="en-US"/>
          </a:p>
        </p:txBody>
      </p:sp>
    </p:spTree>
    <p:extLst>
      <p:ext uri="{BB962C8B-B14F-4D97-AF65-F5344CB8AC3E}">
        <p14:creationId xmlns:p14="http://schemas.microsoft.com/office/powerpoint/2010/main" xmlns="" val="3122684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450D21-FD70-485E-BDA9-29CD5FA773AF}" type="datetimeFigureOut">
              <a:rPr lang="en-US" smtClean="0"/>
              <a:pPr/>
              <a:t>6/6/2016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75B09-5B72-4CEB-83F0-F504A36072D0}" type="slidenum">
              <a:rPr lang="en-US" smtClean="0"/>
              <a:pPr/>
              <a:t>‹#›</a:t>
            </a:fld>
            <a:endParaRPr lang="en-US"/>
          </a:p>
        </p:txBody>
      </p:sp>
    </p:spTree>
    <p:extLst>
      <p:ext uri="{BB962C8B-B14F-4D97-AF65-F5344CB8AC3E}">
        <p14:creationId xmlns:p14="http://schemas.microsoft.com/office/powerpoint/2010/main" xmlns="" val="33051995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475B09-5B72-4CEB-83F0-F504A36072D0}" type="slidenum">
              <a:rPr lang="en-US" smtClean="0"/>
              <a:pPr/>
              <a:t>2</a:t>
            </a:fld>
            <a:endParaRPr lang="en-US"/>
          </a:p>
        </p:txBody>
      </p:sp>
    </p:spTree>
    <p:extLst>
      <p:ext uri="{BB962C8B-B14F-4D97-AF65-F5344CB8AC3E}">
        <p14:creationId xmlns:p14="http://schemas.microsoft.com/office/powerpoint/2010/main" xmlns="" val="3339186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475B09-5B72-4CEB-83F0-F504A36072D0}" type="slidenum">
              <a:rPr lang="en-US" smtClean="0"/>
              <a:pPr/>
              <a:t>12</a:t>
            </a:fld>
            <a:endParaRPr lang="en-US"/>
          </a:p>
        </p:txBody>
      </p:sp>
    </p:spTree>
    <p:extLst>
      <p:ext uri="{BB962C8B-B14F-4D97-AF65-F5344CB8AC3E}">
        <p14:creationId xmlns:p14="http://schemas.microsoft.com/office/powerpoint/2010/main" xmlns="" val="394057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475B09-5B72-4CEB-83F0-F504A36072D0}" type="slidenum">
              <a:rPr lang="en-US" smtClean="0"/>
              <a:pPr/>
              <a:t>13</a:t>
            </a:fld>
            <a:endParaRPr lang="en-US"/>
          </a:p>
        </p:txBody>
      </p:sp>
    </p:spTree>
    <p:extLst>
      <p:ext uri="{BB962C8B-B14F-4D97-AF65-F5344CB8AC3E}">
        <p14:creationId xmlns:p14="http://schemas.microsoft.com/office/powerpoint/2010/main" xmlns="" val="275654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475B09-5B72-4CEB-83F0-F504A36072D0}" type="slidenum">
              <a:rPr lang="en-US" smtClean="0"/>
              <a:pPr/>
              <a:t>19</a:t>
            </a:fld>
            <a:endParaRPr lang="en-US"/>
          </a:p>
        </p:txBody>
      </p:sp>
    </p:spTree>
    <p:extLst>
      <p:ext uri="{BB962C8B-B14F-4D97-AF65-F5344CB8AC3E}">
        <p14:creationId xmlns:p14="http://schemas.microsoft.com/office/powerpoint/2010/main" xmlns="" val="65241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001903F-88AF-45A4-A62D-FA4037B5B70C}" type="datetime1">
              <a:rPr lang="en-US" smtClean="0"/>
              <a:pPr/>
              <a:t>6/6/2016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A09C81-7818-4B93-B3F6-3A5074C73E07}" type="datetime1">
              <a:rPr lang="en-US" smtClean="0"/>
              <a:pPr/>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74CBDA-5A05-45AC-93AC-F3B9E8090AEB}" type="datetime1">
              <a:rPr lang="en-US" smtClean="0"/>
              <a:pPr/>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A09976-B836-4D86-955C-A90BB9043C97}" type="datetime1">
              <a:rPr lang="en-US" smtClean="0"/>
              <a:pPr/>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7410E9-C364-4DD3-A8B1-F7037CAE7D16}" type="datetime1">
              <a:rPr lang="en-US" smtClean="0"/>
              <a:pPr/>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834B79-5702-4BE4-84F7-0DFA57B51FBF}" type="datetime1">
              <a:rPr lang="en-US" smtClean="0"/>
              <a:pPr/>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EB4DF6-5AD9-4889-9690-12F93AA7CB08}" type="datetime1">
              <a:rPr lang="en-US" smtClean="0"/>
              <a:pPr/>
              <a:t>6/6/2016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6A4DCE-7C58-47D7-9C73-14A4B69A8343}" type="datetime1">
              <a:rPr lang="en-US" smtClean="0"/>
              <a:pPr/>
              <a:t>6/6/2016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8B834-17A7-4585-A85B-9FBD794BF89F}" type="datetime1">
              <a:rPr lang="en-US" smtClean="0"/>
              <a:pPr/>
              <a:t>6/6/2016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7E994F-EBFA-440A-B88E-D380CC424C86}" type="datetime1">
              <a:rPr lang="en-US" smtClean="0"/>
              <a:pPr/>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AC1875-421E-4C52-99B5-1D90DB697F35}" type="datetime1">
              <a:rPr lang="en-US" smtClean="0"/>
              <a:pPr/>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4CE9BA9-C347-4F64-BB65-13907470E3A4}" type="datetime1">
              <a:rPr lang="en-US" smtClean="0"/>
              <a:pPr/>
              <a:t>6/6/2016</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Mid TERM Presentation</a:t>
            </a:r>
            <a:br>
              <a:rPr lang="en-US" dirty="0" smtClean="0"/>
            </a:br>
            <a:r>
              <a:rPr lang="en-US" dirty="0" smtClean="0"/>
              <a:t> “Amis </a:t>
            </a:r>
            <a:r>
              <a:rPr lang="en-US" dirty="0" err="1" smtClean="0"/>
              <a:t>quatre</a:t>
            </a:r>
            <a:r>
              <a:rPr lang="en-US" dirty="0" smtClean="0"/>
              <a:t>” </a:t>
            </a:r>
            <a:endParaRPr lang="en-US" dirty="0"/>
          </a:p>
        </p:txBody>
      </p:sp>
      <p:sp>
        <p:nvSpPr>
          <p:cNvPr id="3" name="Subtitle 2"/>
          <p:cNvSpPr>
            <a:spLocks noGrp="1"/>
          </p:cNvSpPr>
          <p:nvPr>
            <p:ph type="subTitle" idx="1"/>
          </p:nvPr>
        </p:nvSpPr>
        <p:spPr/>
        <p:txBody>
          <a:bodyPr>
            <a:normAutofit fontScale="92500" lnSpcReduction="20000"/>
          </a:bodyPr>
          <a:lstStyle/>
          <a:p>
            <a:endParaRPr lang="en-US" dirty="0" smtClean="0"/>
          </a:p>
          <a:p>
            <a:r>
              <a:rPr lang="en-US" dirty="0" smtClean="0"/>
              <a:t>Presented By : </a:t>
            </a:r>
          </a:p>
          <a:p>
            <a:r>
              <a:rPr lang="en-US" dirty="0" err="1" smtClean="0"/>
              <a:t>Naveen</a:t>
            </a:r>
            <a:r>
              <a:rPr lang="en-US" dirty="0" smtClean="0"/>
              <a:t> Kumar</a:t>
            </a:r>
          </a:p>
          <a:p>
            <a:r>
              <a:rPr lang="en-US" dirty="0" smtClean="0"/>
              <a:t>Email</a:t>
            </a:r>
            <a:r>
              <a:rPr lang="en-US" smtClean="0"/>
              <a:t>: nksaxena2507@gmail.com</a:t>
            </a:r>
            <a:endParaRPr lang="en-US" dirty="0"/>
          </a:p>
        </p:txBody>
      </p:sp>
    </p:spTree>
    <p:extLst>
      <p:ext uri="{BB962C8B-B14F-4D97-AF65-F5344CB8AC3E}">
        <p14:creationId xmlns:p14="http://schemas.microsoft.com/office/powerpoint/2010/main" xmlns="" val="397082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Afghanistan Index</a:t>
            </a:r>
            <a:endParaRPr lang="en-US" dirty="0"/>
          </a:p>
        </p:txBody>
      </p:sp>
      <p:sp>
        <p:nvSpPr>
          <p:cNvPr id="3" name="Content Placeholder 2"/>
          <p:cNvSpPr>
            <a:spLocks noGrp="1"/>
          </p:cNvSpPr>
          <p:nvPr>
            <p:ph idx="1"/>
          </p:nvPr>
        </p:nvSpPr>
        <p:spPr>
          <a:xfrm>
            <a:off x="1451582" y="2015733"/>
            <a:ext cx="4245836" cy="3450613"/>
          </a:xfrm>
        </p:spPr>
        <p:txBody>
          <a:bodyPr>
            <a:normAutofit fontScale="70000" lnSpcReduction="20000"/>
          </a:bodyPr>
          <a:lstStyle/>
          <a:p>
            <a:r>
              <a:rPr lang="en-US" dirty="0" smtClean="0"/>
              <a:t>Plot for US War Cost in Afghanistan to number of terror attacks in Afghanistan</a:t>
            </a:r>
          </a:p>
          <a:p>
            <a:endParaRPr lang="en-US" dirty="0" smtClean="0"/>
          </a:p>
          <a:p>
            <a:r>
              <a:rPr lang="en-US" dirty="0" smtClean="0"/>
              <a:t>Regression line doesn’t show much of details as the scatter plot is pretty scattered so in the next slide we have line plot</a:t>
            </a:r>
          </a:p>
          <a:p>
            <a:endParaRPr lang="en-US" dirty="0" smtClean="0"/>
          </a:p>
          <a:p>
            <a:r>
              <a:rPr lang="en-US" dirty="0" smtClean="0"/>
              <a:t>Note : Cost is annual </a:t>
            </a:r>
          </a:p>
        </p:txBody>
      </p:sp>
      <p:pic>
        <p:nvPicPr>
          <p:cNvPr id="3074" name="Picture 2" descr="D:\Uni-MS\DataEngineering\Project\AfghanistanData\Graphs\WarCost-TerrorATtacks-ByYear.png"/>
          <p:cNvPicPr>
            <a:picLocks noChangeAspect="1" noChangeArrowheads="1"/>
          </p:cNvPicPr>
          <p:nvPr/>
        </p:nvPicPr>
        <p:blipFill>
          <a:blip r:embed="rId2"/>
          <a:srcRect/>
          <a:stretch>
            <a:fillRect/>
          </a:stretch>
        </p:blipFill>
        <p:spPr bwMode="auto">
          <a:xfrm>
            <a:off x="6013362" y="1853754"/>
            <a:ext cx="5719093" cy="3931877"/>
          </a:xfrm>
          <a:prstGeom prst="rect">
            <a:avLst/>
          </a:prstGeom>
          <a:noFill/>
        </p:spPr>
      </p:pic>
      <p:sp>
        <p:nvSpPr>
          <p:cNvPr id="5" name="Slide Number Placeholder 4"/>
          <p:cNvSpPr>
            <a:spLocks noGrp="1"/>
          </p:cNvSpPr>
          <p:nvPr>
            <p:ph type="sldNum" sz="quarter" idx="12"/>
          </p:nvPr>
        </p:nvSpPr>
        <p:spPr/>
        <p:txBody>
          <a:bodyPr/>
          <a:lstStyle/>
          <a:p>
            <a:fld id="{6D22F896-40B5-4ADD-8801-0D06FADFA095}"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Afghanistan Index</a:t>
            </a:r>
            <a:endParaRPr lang="en-US" dirty="0"/>
          </a:p>
        </p:txBody>
      </p:sp>
      <p:sp>
        <p:nvSpPr>
          <p:cNvPr id="3" name="Content Placeholder 2"/>
          <p:cNvSpPr>
            <a:spLocks noGrp="1"/>
          </p:cNvSpPr>
          <p:nvPr>
            <p:ph idx="1"/>
          </p:nvPr>
        </p:nvSpPr>
        <p:spPr>
          <a:xfrm>
            <a:off x="1451582" y="2015733"/>
            <a:ext cx="4245836" cy="3450613"/>
          </a:xfrm>
        </p:spPr>
        <p:txBody>
          <a:bodyPr/>
          <a:lstStyle/>
          <a:p>
            <a:r>
              <a:rPr lang="en-US" dirty="0" smtClean="0"/>
              <a:t>Line Plot for US War Cost in Afghanistan to number of terror attacks in Afghanistan</a:t>
            </a:r>
          </a:p>
        </p:txBody>
      </p:sp>
      <p:pic>
        <p:nvPicPr>
          <p:cNvPr id="4098" name="Picture 2" descr="D:\Uni-MS\DataEngineering\Project\AfghanistanData\Graphs\WarCost-TerrorATtacks-ByYear-LinePlot.png"/>
          <p:cNvPicPr>
            <a:picLocks noChangeAspect="1" noChangeArrowheads="1"/>
          </p:cNvPicPr>
          <p:nvPr/>
        </p:nvPicPr>
        <p:blipFill>
          <a:blip r:embed="rId2"/>
          <a:srcRect/>
          <a:stretch>
            <a:fillRect/>
          </a:stretch>
        </p:blipFill>
        <p:spPr bwMode="auto">
          <a:xfrm>
            <a:off x="5878508" y="1853755"/>
            <a:ext cx="5713271" cy="3927873"/>
          </a:xfrm>
          <a:prstGeom prst="rect">
            <a:avLst/>
          </a:prstGeom>
          <a:noFill/>
        </p:spPr>
      </p:pic>
      <p:sp>
        <p:nvSpPr>
          <p:cNvPr id="5" name="Slide Number Placeholder 4"/>
          <p:cNvSpPr>
            <a:spLocks noGrp="1"/>
          </p:cNvSpPr>
          <p:nvPr>
            <p:ph type="sldNum" sz="quarter" idx="12"/>
          </p:nvPr>
        </p:nvSpPr>
        <p:spPr/>
        <p:txBody>
          <a:bodyPr/>
          <a:lstStyle/>
          <a:p>
            <a:fld id="{6D22F896-40B5-4ADD-8801-0D06FADFA09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MOVIES DATA </a:t>
            </a:r>
            <a:endParaRPr lang="en-US" dirty="0"/>
          </a:p>
        </p:txBody>
      </p:sp>
      <p:sp>
        <p:nvSpPr>
          <p:cNvPr id="3" name="Content Placeholder 2"/>
          <p:cNvSpPr>
            <a:spLocks noGrp="1"/>
          </p:cNvSpPr>
          <p:nvPr>
            <p:ph idx="1"/>
          </p:nvPr>
        </p:nvSpPr>
        <p:spPr>
          <a:xfrm>
            <a:off x="1451580" y="2015734"/>
            <a:ext cx="9603275" cy="1698137"/>
          </a:xfrm>
        </p:spPr>
        <p:txBody>
          <a:bodyPr>
            <a:normAutofit fontScale="70000" lnSpcReduction="20000"/>
          </a:bodyPr>
          <a:lstStyle/>
          <a:p>
            <a:r>
              <a:rPr lang="en-US" dirty="0" smtClean="0"/>
              <a:t>Data Source: American Statistical Association, IMDB Data Set</a:t>
            </a:r>
          </a:p>
          <a:p>
            <a:endParaRPr lang="en-US" dirty="0" smtClean="0"/>
          </a:p>
          <a:p>
            <a:r>
              <a:rPr lang="en-US" dirty="0" smtClean="0"/>
              <a:t>American Statistical Association :  Data is in tab separated file with data structure as shown in figure. We have total of 50 Movies. There are some categories in which every movie is lined up into such as “Biggest Gross”, ”Best Picture” , “SERIES” ,etc.</a:t>
            </a:r>
          </a:p>
          <a:p>
            <a:endParaRPr lang="en-US" dirty="0" smtClean="0"/>
          </a:p>
        </p:txBody>
      </p:sp>
      <p:pic>
        <p:nvPicPr>
          <p:cNvPr id="5123" name="Picture 3"/>
          <p:cNvPicPr>
            <a:picLocks noChangeAspect="1" noChangeArrowheads="1"/>
          </p:cNvPicPr>
          <p:nvPr/>
        </p:nvPicPr>
        <p:blipFill>
          <a:blip r:embed="rId3"/>
          <a:srcRect/>
          <a:stretch>
            <a:fillRect/>
          </a:stretch>
        </p:blipFill>
        <p:spPr bwMode="auto">
          <a:xfrm>
            <a:off x="3142225" y="4267201"/>
            <a:ext cx="5429250" cy="21494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xmlns="" val="694720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MOVIES DATA </a:t>
            </a:r>
            <a:endParaRPr lang="en-US" dirty="0"/>
          </a:p>
        </p:txBody>
      </p:sp>
      <p:sp>
        <p:nvSpPr>
          <p:cNvPr id="3" name="Content Placeholder 2"/>
          <p:cNvSpPr>
            <a:spLocks noGrp="1"/>
          </p:cNvSpPr>
          <p:nvPr>
            <p:ph idx="1"/>
          </p:nvPr>
        </p:nvSpPr>
        <p:spPr>
          <a:xfrm>
            <a:off x="1451580" y="2015734"/>
            <a:ext cx="9603275" cy="1698137"/>
          </a:xfrm>
        </p:spPr>
        <p:txBody>
          <a:bodyPr>
            <a:normAutofit fontScale="92500" lnSpcReduction="10000"/>
          </a:bodyPr>
          <a:lstStyle/>
          <a:p>
            <a:r>
              <a:rPr lang="en-US" dirty="0" smtClean="0"/>
              <a:t>IMDB Data Set : It provides us with a API </a:t>
            </a:r>
            <a:r>
              <a:rPr lang="en-US" dirty="0" err="1" smtClean="0"/>
              <a:t>IMDBPy</a:t>
            </a:r>
            <a:r>
              <a:rPr lang="en-US" dirty="0" smtClean="0"/>
              <a:t> , through which we can get release dates , ratings and other details of the movie.</a:t>
            </a:r>
          </a:p>
          <a:p>
            <a:pPr>
              <a:buNone/>
            </a:pPr>
            <a:r>
              <a:rPr lang="en-US" dirty="0" smtClean="0"/>
              <a:t>  </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xmlns="" val="694720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MOVIES DATA </a:t>
            </a:r>
            <a:endParaRPr lang="en-US" dirty="0"/>
          </a:p>
        </p:txBody>
      </p:sp>
      <p:sp>
        <p:nvSpPr>
          <p:cNvPr id="3" name="Content Placeholder 2"/>
          <p:cNvSpPr>
            <a:spLocks noGrp="1"/>
          </p:cNvSpPr>
          <p:nvPr>
            <p:ph idx="1"/>
          </p:nvPr>
        </p:nvSpPr>
        <p:spPr>
          <a:xfrm>
            <a:off x="1451582" y="2015733"/>
            <a:ext cx="4245836" cy="3450613"/>
          </a:xfrm>
        </p:spPr>
        <p:txBody>
          <a:bodyPr>
            <a:normAutofit fontScale="77500" lnSpcReduction="20000"/>
          </a:bodyPr>
          <a:lstStyle/>
          <a:p>
            <a:r>
              <a:rPr lang="en-US" dirty="0" smtClean="0"/>
              <a:t>Line Plot for Revenue of movies which are in category “Biggest Gross” </a:t>
            </a:r>
            <a:r>
              <a:rPr lang="en-US" dirty="0" err="1" smtClean="0"/>
              <a:t>w.r.t</a:t>
            </a:r>
            <a:r>
              <a:rPr lang="en-US" dirty="0" smtClean="0"/>
              <a:t> years </a:t>
            </a:r>
          </a:p>
          <a:p>
            <a:endParaRPr lang="en-US" dirty="0" smtClean="0"/>
          </a:p>
          <a:p>
            <a:r>
              <a:rPr lang="en-US" dirty="0" smtClean="0"/>
              <a:t>Filter of movies having rating greater than 7</a:t>
            </a:r>
          </a:p>
          <a:p>
            <a:endParaRPr lang="en-US" dirty="0" smtClean="0"/>
          </a:p>
          <a:p>
            <a:r>
              <a:rPr lang="en-US" dirty="0" smtClean="0"/>
              <a:t>Here you can see regression line is not convincing because of “Star Wars”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14</a:t>
            </a:fld>
            <a:endParaRPr lang="en-US" dirty="0"/>
          </a:p>
        </p:txBody>
      </p:sp>
      <p:pic>
        <p:nvPicPr>
          <p:cNvPr id="1026" name="Picture 2" descr="D:\Uni-MS\DataEngineering\Project\Graphs\MoviesBestGrosserFigureReg.png"/>
          <p:cNvPicPr>
            <a:picLocks noChangeAspect="1" noChangeArrowheads="1"/>
          </p:cNvPicPr>
          <p:nvPr/>
        </p:nvPicPr>
        <p:blipFill>
          <a:blip r:embed="rId2"/>
          <a:srcRect/>
          <a:stretch>
            <a:fillRect/>
          </a:stretch>
        </p:blipFill>
        <p:spPr bwMode="auto">
          <a:xfrm>
            <a:off x="5982246" y="1842868"/>
            <a:ext cx="5852160" cy="402336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MOVIES DATA </a:t>
            </a:r>
            <a:endParaRPr lang="en-US" dirty="0"/>
          </a:p>
        </p:txBody>
      </p:sp>
      <p:sp>
        <p:nvSpPr>
          <p:cNvPr id="3" name="Content Placeholder 2"/>
          <p:cNvSpPr>
            <a:spLocks noGrp="1"/>
          </p:cNvSpPr>
          <p:nvPr>
            <p:ph idx="1"/>
          </p:nvPr>
        </p:nvSpPr>
        <p:spPr>
          <a:xfrm>
            <a:off x="1451582" y="2015733"/>
            <a:ext cx="4245836" cy="3450613"/>
          </a:xfrm>
        </p:spPr>
        <p:txBody>
          <a:bodyPr>
            <a:normAutofit fontScale="70000" lnSpcReduction="20000"/>
          </a:bodyPr>
          <a:lstStyle/>
          <a:p>
            <a:r>
              <a:rPr lang="en-US" dirty="0" smtClean="0"/>
              <a:t>Line Plot for Revenue of movies which are in category “Biggest Gross” </a:t>
            </a:r>
            <a:r>
              <a:rPr lang="en-US" dirty="0" err="1" smtClean="0"/>
              <a:t>w.r.t</a:t>
            </a:r>
            <a:r>
              <a:rPr lang="en-US" dirty="0" smtClean="0"/>
              <a:t> years . </a:t>
            </a:r>
          </a:p>
          <a:p>
            <a:endParaRPr lang="en-US" dirty="0" smtClean="0"/>
          </a:p>
          <a:p>
            <a:r>
              <a:rPr lang="en-US" dirty="0" smtClean="0"/>
              <a:t>Filter of movies having rating greater than 7</a:t>
            </a:r>
          </a:p>
          <a:p>
            <a:endParaRPr lang="en-US" dirty="0" smtClean="0"/>
          </a:p>
          <a:p>
            <a:r>
              <a:rPr lang="en-US" dirty="0" smtClean="0"/>
              <a:t>Here we have removed Star Wars and line now show for the increase in revenue with year.</a:t>
            </a:r>
          </a:p>
        </p:txBody>
      </p:sp>
      <p:sp>
        <p:nvSpPr>
          <p:cNvPr id="5" name="Slide Number Placeholder 4"/>
          <p:cNvSpPr>
            <a:spLocks noGrp="1"/>
          </p:cNvSpPr>
          <p:nvPr>
            <p:ph type="sldNum" sz="quarter" idx="12"/>
          </p:nvPr>
        </p:nvSpPr>
        <p:spPr/>
        <p:txBody>
          <a:bodyPr/>
          <a:lstStyle/>
          <a:p>
            <a:fld id="{6D22F896-40B5-4ADD-8801-0D06FADFA095}" type="slidenum">
              <a:rPr lang="en-US" smtClean="0"/>
              <a:pPr/>
              <a:t>15</a:t>
            </a:fld>
            <a:endParaRPr lang="en-US" dirty="0"/>
          </a:p>
        </p:txBody>
      </p:sp>
      <p:pic>
        <p:nvPicPr>
          <p:cNvPr id="2050" name="Picture 2" descr="D:\Uni-MS\DataEngineering\Project\Graphs\MoviesBestGrosserFigureReg-WO-StarWars.png"/>
          <p:cNvPicPr>
            <a:picLocks noChangeAspect="1" noChangeArrowheads="1"/>
          </p:cNvPicPr>
          <p:nvPr/>
        </p:nvPicPr>
        <p:blipFill>
          <a:blip r:embed="rId2"/>
          <a:srcRect/>
          <a:stretch>
            <a:fillRect/>
          </a:stretch>
        </p:blipFill>
        <p:spPr bwMode="auto">
          <a:xfrm>
            <a:off x="5697418" y="1776339"/>
            <a:ext cx="6255860" cy="430090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MOVIES DATA </a:t>
            </a:r>
            <a:endParaRPr lang="en-US" dirty="0"/>
          </a:p>
        </p:txBody>
      </p:sp>
      <p:sp>
        <p:nvSpPr>
          <p:cNvPr id="3" name="Content Placeholder 2"/>
          <p:cNvSpPr>
            <a:spLocks noGrp="1"/>
          </p:cNvSpPr>
          <p:nvPr>
            <p:ph idx="1"/>
          </p:nvPr>
        </p:nvSpPr>
        <p:spPr>
          <a:xfrm>
            <a:off x="1451582" y="2015733"/>
            <a:ext cx="4245836" cy="3450613"/>
          </a:xfrm>
        </p:spPr>
        <p:txBody>
          <a:bodyPr>
            <a:normAutofit lnSpcReduction="10000"/>
          </a:bodyPr>
          <a:lstStyle/>
          <a:p>
            <a:r>
              <a:rPr lang="en-US" dirty="0" smtClean="0"/>
              <a:t>Bar Graph for Movies with their Revenue for movies of type “Biggest Gross”</a:t>
            </a:r>
          </a:p>
          <a:p>
            <a:endParaRPr lang="en-US" dirty="0" smtClean="0"/>
          </a:p>
          <a:p>
            <a:r>
              <a:rPr lang="en-US" dirty="0" smtClean="0"/>
              <a:t>Filter of movies having rating greater than 7</a:t>
            </a:r>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pPr/>
              <a:t>16</a:t>
            </a:fld>
            <a:endParaRPr lang="en-US" dirty="0"/>
          </a:p>
        </p:txBody>
      </p:sp>
      <p:pic>
        <p:nvPicPr>
          <p:cNvPr id="3074" name="Picture 2" descr="D:\Uni-MS\DataEngineering\Project\Graphs\MoviesBestGrosser-Movies-Revenue.png"/>
          <p:cNvPicPr>
            <a:picLocks noChangeAspect="1" noChangeArrowheads="1"/>
          </p:cNvPicPr>
          <p:nvPr/>
        </p:nvPicPr>
        <p:blipFill>
          <a:blip r:embed="rId2"/>
          <a:srcRect/>
          <a:stretch>
            <a:fillRect/>
          </a:stretch>
        </p:blipFill>
        <p:spPr bwMode="auto">
          <a:xfrm>
            <a:off x="5697418" y="1751885"/>
            <a:ext cx="6405496" cy="440377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MOVIES DATA </a:t>
            </a:r>
            <a:endParaRPr lang="en-US" dirty="0"/>
          </a:p>
        </p:txBody>
      </p:sp>
      <p:sp>
        <p:nvSpPr>
          <p:cNvPr id="3" name="Content Placeholder 2"/>
          <p:cNvSpPr>
            <a:spLocks noGrp="1"/>
          </p:cNvSpPr>
          <p:nvPr>
            <p:ph idx="1"/>
          </p:nvPr>
        </p:nvSpPr>
        <p:spPr>
          <a:xfrm>
            <a:off x="1451582" y="2015733"/>
            <a:ext cx="4245836" cy="3450613"/>
          </a:xfrm>
        </p:spPr>
        <p:txBody>
          <a:bodyPr>
            <a:normAutofit fontScale="92500"/>
          </a:bodyPr>
          <a:lstStyle/>
          <a:p>
            <a:r>
              <a:rPr lang="en-US" dirty="0" smtClean="0"/>
              <a:t>Bar Graph for Revenue of movies which are in category “Biggest Gross” </a:t>
            </a:r>
            <a:r>
              <a:rPr lang="en-US" dirty="0" err="1" smtClean="0"/>
              <a:t>w.r.t</a:t>
            </a:r>
            <a:r>
              <a:rPr lang="en-US" dirty="0" smtClean="0"/>
              <a:t> years </a:t>
            </a:r>
          </a:p>
          <a:p>
            <a:endParaRPr lang="en-US" dirty="0" smtClean="0"/>
          </a:p>
          <a:p>
            <a:r>
              <a:rPr lang="en-US" dirty="0" smtClean="0"/>
              <a:t>Filter of movies having rating greater than 7</a:t>
            </a:r>
          </a:p>
          <a:p>
            <a:endParaRPr lang="en-US"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pPr/>
              <a:t>17</a:t>
            </a:fld>
            <a:endParaRPr lang="en-US" dirty="0"/>
          </a:p>
        </p:txBody>
      </p:sp>
      <p:pic>
        <p:nvPicPr>
          <p:cNvPr id="4099" name="Picture 3" descr="D:\Uni-MS\DataEngineering\Project\Graphs\MoviesBestGrosser-Year-Revenue.png"/>
          <p:cNvPicPr>
            <a:picLocks noChangeAspect="1" noChangeArrowheads="1"/>
          </p:cNvPicPr>
          <p:nvPr/>
        </p:nvPicPr>
        <p:blipFill>
          <a:blip r:embed="rId2"/>
          <a:srcRect/>
          <a:stretch>
            <a:fillRect/>
          </a:stretch>
        </p:blipFill>
        <p:spPr bwMode="auto">
          <a:xfrm>
            <a:off x="5697418" y="1627794"/>
            <a:ext cx="6293627" cy="432686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MOVIES DATA </a:t>
            </a:r>
            <a:endParaRPr lang="en-US" dirty="0"/>
          </a:p>
        </p:txBody>
      </p:sp>
      <p:sp>
        <p:nvSpPr>
          <p:cNvPr id="3" name="Content Placeholder 2"/>
          <p:cNvSpPr>
            <a:spLocks noGrp="1"/>
          </p:cNvSpPr>
          <p:nvPr>
            <p:ph idx="1"/>
          </p:nvPr>
        </p:nvSpPr>
        <p:spPr>
          <a:xfrm>
            <a:off x="1451582" y="2015733"/>
            <a:ext cx="4245836" cy="3450613"/>
          </a:xfrm>
        </p:spPr>
        <p:txBody>
          <a:bodyPr>
            <a:normAutofit/>
          </a:bodyPr>
          <a:lstStyle/>
          <a:p>
            <a:r>
              <a:rPr lang="en-US" dirty="0" smtClean="0"/>
              <a:t>Trend Plot for Rating on different Movie series in data</a:t>
            </a:r>
          </a:p>
          <a:p>
            <a:endParaRPr lang="en-US"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pPr/>
              <a:t>18</a:t>
            </a:fld>
            <a:endParaRPr lang="en-US" dirty="0"/>
          </a:p>
        </p:txBody>
      </p:sp>
      <p:pic>
        <p:nvPicPr>
          <p:cNvPr id="1026" name="Picture 2" descr="D:\Uni-MS\DataEngineering\Project\Graphs\MoviesSeriesFigureTrend.png"/>
          <p:cNvPicPr>
            <a:picLocks noChangeAspect="1" noChangeArrowheads="1"/>
          </p:cNvPicPr>
          <p:nvPr/>
        </p:nvPicPr>
        <p:blipFill>
          <a:blip r:embed="rId2"/>
          <a:srcRect/>
          <a:stretch>
            <a:fillRect/>
          </a:stretch>
        </p:blipFill>
        <p:spPr bwMode="auto">
          <a:xfrm>
            <a:off x="5500470" y="1742671"/>
            <a:ext cx="6494582" cy="446502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White House Popularity</a:t>
            </a:r>
            <a:endParaRPr lang="en-US" dirty="0"/>
          </a:p>
        </p:txBody>
      </p:sp>
      <p:sp>
        <p:nvSpPr>
          <p:cNvPr id="3" name="Content Placeholder 2"/>
          <p:cNvSpPr>
            <a:spLocks noGrp="1"/>
          </p:cNvSpPr>
          <p:nvPr>
            <p:ph idx="1"/>
          </p:nvPr>
        </p:nvSpPr>
        <p:spPr>
          <a:xfrm>
            <a:off x="1451580" y="2015734"/>
            <a:ext cx="9603275" cy="1698137"/>
          </a:xfrm>
        </p:spPr>
        <p:txBody>
          <a:bodyPr>
            <a:normAutofit fontScale="92500" lnSpcReduction="10000"/>
          </a:bodyPr>
          <a:lstStyle/>
          <a:p>
            <a:r>
              <a:rPr lang="en-US" dirty="0" smtClean="0"/>
              <a:t>White </a:t>
            </a:r>
            <a:r>
              <a:rPr lang="en-US" dirty="0"/>
              <a:t>H</a:t>
            </a:r>
            <a:r>
              <a:rPr lang="en-US" dirty="0" smtClean="0"/>
              <a:t>ouse Data Set : </a:t>
            </a:r>
          </a:p>
          <a:p>
            <a:pPr lvl="1"/>
            <a:r>
              <a:rPr lang="en-US" dirty="0" smtClean="0"/>
              <a:t>Appointment dates</a:t>
            </a:r>
          </a:p>
          <a:p>
            <a:pPr lvl="1"/>
            <a:r>
              <a:rPr lang="en-US" dirty="0" smtClean="0"/>
              <a:t>Number of people</a:t>
            </a:r>
          </a:p>
          <a:p>
            <a:pPr>
              <a:buNone/>
            </a:pPr>
            <a:r>
              <a:rPr lang="en-US" dirty="0" smtClean="0"/>
              <a:t>  </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xmlns="" val="3380624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statement</a:t>
            </a:r>
            <a:endParaRPr lang="en-US" dirty="0"/>
          </a:p>
        </p:txBody>
      </p:sp>
      <p:sp>
        <p:nvSpPr>
          <p:cNvPr id="3" name="Content Placeholder 2"/>
          <p:cNvSpPr>
            <a:spLocks noGrp="1"/>
          </p:cNvSpPr>
          <p:nvPr>
            <p:ph idx="1"/>
          </p:nvPr>
        </p:nvSpPr>
        <p:spPr/>
        <p:txBody>
          <a:bodyPr/>
          <a:lstStyle/>
          <a:p>
            <a:r>
              <a:rPr lang="en-US" dirty="0" smtClean="0"/>
              <a:t>Afghanistan Index : Insights on country’s development and conditions there</a:t>
            </a:r>
          </a:p>
          <a:p>
            <a:endParaRPr lang="en-US" dirty="0" smtClean="0"/>
          </a:p>
          <a:p>
            <a:r>
              <a:rPr lang="en-US" dirty="0" smtClean="0"/>
              <a:t>Trend of visitors in White house on some events impacting popularity of white house</a:t>
            </a:r>
          </a:p>
          <a:p>
            <a:endParaRPr lang="en-US" dirty="0" smtClean="0"/>
          </a:p>
          <a:p>
            <a:r>
              <a:rPr lang="en-US" dirty="0" smtClean="0"/>
              <a:t>Insights from data of American Statistical Association(ASA) on Movies with their revenues  based on the release year and ratings of movie.</a:t>
            </a:r>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xmlns="" val="1383207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t>
            </a:r>
            <a:r>
              <a:rPr lang="en-US" dirty="0"/>
              <a:t>White House Popularity</a:t>
            </a:r>
          </a:p>
        </p:txBody>
      </p:sp>
      <p:sp>
        <p:nvSpPr>
          <p:cNvPr id="3" name="Content Placeholder 2"/>
          <p:cNvSpPr>
            <a:spLocks noGrp="1"/>
          </p:cNvSpPr>
          <p:nvPr>
            <p:ph idx="1"/>
          </p:nvPr>
        </p:nvSpPr>
        <p:spPr>
          <a:xfrm>
            <a:off x="1451582" y="2015733"/>
            <a:ext cx="4245836" cy="3450613"/>
          </a:xfrm>
        </p:spPr>
        <p:txBody>
          <a:bodyPr>
            <a:normAutofit/>
          </a:bodyPr>
          <a:lstStyle/>
          <a:p>
            <a:r>
              <a:rPr lang="en-US" dirty="0" smtClean="0"/>
              <a:t>Cuba agreement on 17 December 2014</a:t>
            </a:r>
          </a:p>
          <a:p>
            <a:endParaRPr lang="en-US"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43868" y="1254953"/>
            <a:ext cx="4827105" cy="4827105"/>
          </a:xfrm>
          <a:prstGeom prst="rect">
            <a:avLst/>
          </a:prstGeom>
        </p:spPr>
      </p:pic>
    </p:spTree>
    <p:extLst>
      <p:ext uri="{BB962C8B-B14F-4D97-AF65-F5344CB8AC3E}">
        <p14:creationId xmlns:p14="http://schemas.microsoft.com/office/powerpoint/2010/main" xmlns="" val="12797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t>
            </a:r>
            <a:r>
              <a:rPr lang="en-US" dirty="0"/>
              <a:t>White House Popularity</a:t>
            </a:r>
          </a:p>
        </p:txBody>
      </p:sp>
      <p:sp>
        <p:nvSpPr>
          <p:cNvPr id="3" name="Content Placeholder 2"/>
          <p:cNvSpPr>
            <a:spLocks noGrp="1"/>
          </p:cNvSpPr>
          <p:nvPr>
            <p:ph idx="1"/>
          </p:nvPr>
        </p:nvSpPr>
        <p:spPr>
          <a:xfrm>
            <a:off x="1451582" y="2015733"/>
            <a:ext cx="4245836" cy="3450613"/>
          </a:xfrm>
        </p:spPr>
        <p:txBody>
          <a:bodyPr>
            <a:normAutofit/>
          </a:bodyPr>
          <a:lstStyle/>
          <a:p>
            <a:r>
              <a:rPr lang="en-US" dirty="0" smtClean="0"/>
              <a:t>Obama’s Speech on same sex ruling marriage on 26 June 2015</a:t>
            </a:r>
          </a:p>
          <a:p>
            <a:endParaRPr lang="en-US"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pPr/>
              <a:t>21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6660" y="1417638"/>
            <a:ext cx="4088296" cy="4088296"/>
          </a:xfrm>
          <a:prstGeom prst="rect">
            <a:avLst/>
          </a:prstGeom>
        </p:spPr>
      </p:pic>
    </p:spTree>
    <p:extLst>
      <p:ext uri="{BB962C8B-B14F-4D97-AF65-F5344CB8AC3E}">
        <p14:creationId xmlns:p14="http://schemas.microsoft.com/office/powerpoint/2010/main" xmlns="" val="2152566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a:t>
            </a:r>
            <a:endParaRPr lang="en-US" dirty="0"/>
          </a:p>
        </p:txBody>
      </p:sp>
      <p:sp>
        <p:nvSpPr>
          <p:cNvPr id="3" name="Content Placeholder 2"/>
          <p:cNvSpPr>
            <a:spLocks noGrp="1"/>
          </p:cNvSpPr>
          <p:nvPr>
            <p:ph idx="1"/>
          </p:nvPr>
        </p:nvSpPr>
        <p:spPr>
          <a:xfrm>
            <a:off x="1451580" y="2015733"/>
            <a:ext cx="10130819" cy="4216255"/>
          </a:xfrm>
        </p:spPr>
        <p:txBody>
          <a:bodyPr>
            <a:normAutofit lnSpcReduction="10000"/>
          </a:bodyPr>
          <a:lstStyle/>
          <a:p>
            <a:r>
              <a:rPr lang="en-US" dirty="0" smtClean="0"/>
              <a:t>Use Case : White House :-</a:t>
            </a:r>
          </a:p>
          <a:p>
            <a:pPr lvl="1"/>
            <a:r>
              <a:rPr lang="en-US" dirty="0" smtClean="0"/>
              <a:t>Analyzing data in more depth with more events</a:t>
            </a:r>
          </a:p>
          <a:p>
            <a:pPr lvl="1"/>
            <a:r>
              <a:rPr lang="en-US" dirty="0" smtClean="0"/>
              <a:t>Making graphs more presentable</a:t>
            </a:r>
          </a:p>
          <a:p>
            <a:r>
              <a:rPr lang="en-US" dirty="0" smtClean="0"/>
              <a:t>Use Case : Movies Data :-</a:t>
            </a:r>
          </a:p>
          <a:p>
            <a:pPr lvl="1"/>
            <a:r>
              <a:rPr lang="en-US" dirty="0" smtClean="0"/>
              <a:t>Analyze correlation between ratings and revenue</a:t>
            </a:r>
          </a:p>
          <a:p>
            <a:pPr lvl="1"/>
            <a:r>
              <a:rPr lang="en-US" dirty="0" smtClean="0"/>
              <a:t>Try to get some correlation between White House Data and Movies Data(ext)</a:t>
            </a:r>
          </a:p>
          <a:p>
            <a:r>
              <a:rPr lang="en-US" dirty="0" smtClean="0"/>
              <a:t>Use Case : Afghanistan Index:-</a:t>
            </a:r>
          </a:p>
          <a:p>
            <a:pPr lvl="1"/>
            <a:r>
              <a:rPr lang="en-US" dirty="0" smtClean="0"/>
              <a:t>Get more insights from IMF Data and </a:t>
            </a:r>
            <a:r>
              <a:rPr lang="en-US" dirty="0" err="1" smtClean="0"/>
              <a:t>Statista</a:t>
            </a:r>
            <a:r>
              <a:rPr lang="en-US" dirty="0" smtClean="0"/>
              <a:t> data , such as correlation between soldiers killed with war cost</a:t>
            </a:r>
          </a:p>
          <a:p>
            <a:pPr lvl="1"/>
            <a:endParaRPr lang="en-US" dirty="0" smtClean="0"/>
          </a:p>
          <a:p>
            <a:pPr lvl="1">
              <a:buNone/>
            </a:pPr>
            <a:endParaRPr lang="en-US" dirty="0" smtClean="0"/>
          </a:p>
          <a:p>
            <a:pPr lvl="1">
              <a:buNone/>
            </a:pPr>
            <a:endParaRPr lang="en-US" dirty="0" smtClean="0"/>
          </a:p>
          <a:p>
            <a:pPr lvl="1"/>
            <a:endParaRPr lang="en-US" dirty="0" smtClean="0"/>
          </a:p>
          <a:p>
            <a:endParaRPr lang="en-US"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pPr/>
              <a:t>22</a:t>
            </a:fld>
            <a:endParaRPr lang="en-US" dirty="0"/>
          </a:p>
        </p:txBody>
      </p:sp>
    </p:spTree>
    <p:extLst>
      <p:ext uri="{BB962C8B-B14F-4D97-AF65-F5344CB8AC3E}">
        <p14:creationId xmlns:p14="http://schemas.microsoft.com/office/powerpoint/2010/main" xmlns="" val="2152566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1451580" y="2015733"/>
            <a:ext cx="10130819" cy="4216255"/>
          </a:xfrm>
        </p:spPr>
        <p:txBody>
          <a:bodyPr>
            <a:normAutofit/>
          </a:bodyPr>
          <a:lstStyle/>
          <a:p>
            <a:r>
              <a:rPr lang="en-US" dirty="0" smtClean="0"/>
              <a:t>White House Data : Some events which are directly related to US </a:t>
            </a:r>
            <a:r>
              <a:rPr lang="en-US" dirty="0" err="1" smtClean="0"/>
              <a:t>Govt</a:t>
            </a:r>
            <a:r>
              <a:rPr lang="en-US" dirty="0" smtClean="0"/>
              <a:t> actions , do have an impact on white house visitors data</a:t>
            </a:r>
          </a:p>
          <a:p>
            <a:r>
              <a:rPr lang="en-US" dirty="0" smtClean="0"/>
              <a:t>Movies Data : </a:t>
            </a:r>
          </a:p>
          <a:p>
            <a:pPr lvl="1"/>
            <a:r>
              <a:rPr lang="en-US" dirty="0" smtClean="0"/>
              <a:t>Movie Series : Most of them have lower rating for the sequels</a:t>
            </a:r>
          </a:p>
          <a:p>
            <a:pPr lvl="1"/>
            <a:r>
              <a:rPr lang="en-US" dirty="0" smtClean="0"/>
              <a:t>Revenue : Generally , revenue has increased with years</a:t>
            </a:r>
          </a:p>
          <a:p>
            <a:r>
              <a:rPr lang="en-US" dirty="0" smtClean="0"/>
              <a:t>Afghanistan Index : </a:t>
            </a:r>
          </a:p>
          <a:p>
            <a:pPr lvl="1"/>
            <a:r>
              <a:rPr lang="en-US" dirty="0" smtClean="0"/>
              <a:t>War Cost spending and number of terrorist attack seems correlated</a:t>
            </a:r>
          </a:p>
          <a:p>
            <a:pPr lvl="1"/>
            <a:r>
              <a:rPr lang="en-US" dirty="0" smtClean="0"/>
              <a:t>Afghanistan GDP is increasing every year </a:t>
            </a:r>
          </a:p>
          <a:p>
            <a:pPr lvl="1"/>
            <a:endParaRPr lang="en-US" dirty="0" smtClean="0"/>
          </a:p>
          <a:p>
            <a:pPr lvl="1"/>
            <a:endParaRPr lang="en-US" dirty="0" smtClean="0"/>
          </a:p>
          <a:p>
            <a:pPr lvl="1">
              <a:buNone/>
            </a:pPr>
            <a:endParaRPr lang="en-US" dirty="0" smtClean="0"/>
          </a:p>
          <a:p>
            <a:pPr lvl="1">
              <a:buNone/>
            </a:pPr>
            <a:endParaRPr lang="en-US" dirty="0" smtClean="0"/>
          </a:p>
          <a:p>
            <a:pPr lvl="1"/>
            <a:endParaRPr lang="en-US" dirty="0" smtClean="0"/>
          </a:p>
          <a:p>
            <a:endParaRPr lang="en-US"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pPr/>
              <a:t>23</a:t>
            </a:fld>
            <a:endParaRPr lang="en-US" dirty="0"/>
          </a:p>
        </p:txBody>
      </p:sp>
    </p:spTree>
    <p:extLst>
      <p:ext uri="{BB962C8B-B14F-4D97-AF65-F5344CB8AC3E}">
        <p14:creationId xmlns:p14="http://schemas.microsoft.com/office/powerpoint/2010/main" xmlns="" val="2152566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used</a:t>
            </a:r>
            <a:endParaRPr lang="en-US" dirty="0"/>
          </a:p>
        </p:txBody>
      </p:sp>
      <p:sp>
        <p:nvSpPr>
          <p:cNvPr id="3" name="Content Placeholder 2"/>
          <p:cNvSpPr>
            <a:spLocks noGrp="1"/>
          </p:cNvSpPr>
          <p:nvPr>
            <p:ph idx="1"/>
          </p:nvPr>
        </p:nvSpPr>
        <p:spPr/>
        <p:txBody>
          <a:bodyPr/>
          <a:lstStyle/>
          <a:p>
            <a:r>
              <a:rPr lang="en-US" dirty="0" smtClean="0"/>
              <a:t>IMDB Data Set</a:t>
            </a:r>
          </a:p>
          <a:p>
            <a:r>
              <a:rPr lang="en-US" dirty="0" smtClean="0"/>
              <a:t>American Statistical Association </a:t>
            </a:r>
            <a:r>
              <a:rPr lang="en-US" dirty="0" err="1" smtClean="0"/>
              <a:t>DataSet</a:t>
            </a:r>
            <a:r>
              <a:rPr lang="en-US" dirty="0" smtClean="0"/>
              <a:t> on movies</a:t>
            </a:r>
          </a:p>
          <a:p>
            <a:pPr>
              <a:buNone/>
            </a:pPr>
            <a:r>
              <a:rPr lang="en-US" dirty="0" smtClean="0"/>
              <a:t>	</a:t>
            </a:r>
          </a:p>
          <a:p>
            <a:r>
              <a:rPr lang="en-US" dirty="0" smtClean="0"/>
              <a:t>White House Visitors</a:t>
            </a:r>
          </a:p>
          <a:p>
            <a:endParaRPr lang="en-US" dirty="0" smtClean="0"/>
          </a:p>
          <a:p>
            <a:r>
              <a:rPr lang="en-US" dirty="0" err="1" smtClean="0"/>
              <a:t>Statista</a:t>
            </a:r>
            <a:r>
              <a:rPr lang="en-US" dirty="0" smtClean="0"/>
              <a:t> Data : Afghanistan Index</a:t>
            </a:r>
          </a:p>
          <a:p>
            <a:r>
              <a:rPr lang="en-US" dirty="0" smtClean="0"/>
              <a:t>IMF Data : Afghanistan Index</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xmlns="" val="67419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err="1" smtClean="0"/>
              <a:t>Ipython</a:t>
            </a:r>
            <a:endParaRPr lang="en-US" dirty="0" smtClean="0"/>
          </a:p>
          <a:p>
            <a:r>
              <a:rPr lang="en-US" dirty="0" smtClean="0"/>
              <a:t>Python Libraries : panda, </a:t>
            </a:r>
            <a:r>
              <a:rPr lang="en-US" dirty="0" err="1" smtClean="0"/>
              <a:t>matplotlib</a:t>
            </a:r>
            <a:r>
              <a:rPr lang="en-US" dirty="0" smtClean="0"/>
              <a:t> , </a:t>
            </a:r>
            <a:r>
              <a:rPr lang="en-US" dirty="0" err="1" smtClean="0"/>
              <a:t>numpy</a:t>
            </a:r>
            <a:r>
              <a:rPr lang="en-US" dirty="0" smtClean="0"/>
              <a:t> ,</a:t>
            </a:r>
            <a:r>
              <a:rPr lang="en-US" dirty="0" err="1" smtClean="0"/>
              <a:t>seaborn</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xmlns="" val="1375457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Afghanistan Index</a:t>
            </a:r>
            <a:endParaRPr lang="en-US" dirty="0"/>
          </a:p>
        </p:txBody>
      </p:sp>
      <p:sp>
        <p:nvSpPr>
          <p:cNvPr id="3" name="Content Placeholder 2"/>
          <p:cNvSpPr>
            <a:spLocks noGrp="1"/>
          </p:cNvSpPr>
          <p:nvPr>
            <p:ph idx="1"/>
          </p:nvPr>
        </p:nvSpPr>
        <p:spPr/>
        <p:txBody>
          <a:bodyPr/>
          <a:lstStyle/>
          <a:p>
            <a:r>
              <a:rPr lang="en-US" dirty="0" smtClean="0"/>
              <a:t>Data Source : </a:t>
            </a:r>
            <a:r>
              <a:rPr lang="en-US" dirty="0" err="1" smtClean="0"/>
              <a:t>Statista</a:t>
            </a:r>
            <a:r>
              <a:rPr lang="en-US" dirty="0" smtClean="0"/>
              <a:t> Data  , IMF Report Data for Afghanistan</a:t>
            </a:r>
          </a:p>
          <a:p>
            <a:r>
              <a:rPr lang="en-US" dirty="0" smtClean="0"/>
              <a:t>IMF Data Structure :  Data is in tab separated file with following columns</a:t>
            </a:r>
          </a:p>
          <a:p>
            <a:pPr lvl="1"/>
            <a:r>
              <a:rPr lang="en-US" dirty="0" smtClean="0"/>
              <a:t>&lt;Country ,</a:t>
            </a:r>
            <a:r>
              <a:rPr lang="en-US" dirty="0" smtClean="0">
                <a:solidFill>
                  <a:srgbClr val="FF0000"/>
                </a:solidFill>
              </a:rPr>
              <a:t>Subject Descriptor</a:t>
            </a:r>
            <a:r>
              <a:rPr lang="en-US" dirty="0" smtClean="0"/>
              <a:t>, Units Scale, Country/Series-specific Notes, 2002 ,2003 2004 ,2005 ,2006 ,2007 ,2008 ,2009 ,2010, 2011 ,2012, 2013,2014 ,2015, 2016, 2017 ,2018&gt; </a:t>
            </a:r>
          </a:p>
          <a:p>
            <a:r>
              <a:rPr lang="en-US" dirty="0" smtClean="0"/>
              <a:t>Subject Descriptor  :  Label like GDP ,Total Investment ,Inflation , etc .</a:t>
            </a:r>
          </a:p>
          <a:p>
            <a:r>
              <a:rPr lang="en-US" dirty="0" smtClean="0"/>
              <a:t>In the next slide , there is a sample data figure.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xmlns="" val="694720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Afghanistan Index</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6</a:t>
            </a:fld>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78413" y="2041623"/>
            <a:ext cx="10972800" cy="3235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Afghanistan Index</a:t>
            </a:r>
            <a:endParaRPr lang="en-US" dirty="0"/>
          </a:p>
        </p:txBody>
      </p:sp>
      <p:sp>
        <p:nvSpPr>
          <p:cNvPr id="3" name="Content Placeholder 2"/>
          <p:cNvSpPr>
            <a:spLocks noGrp="1"/>
          </p:cNvSpPr>
          <p:nvPr>
            <p:ph idx="1"/>
          </p:nvPr>
        </p:nvSpPr>
        <p:spPr/>
        <p:txBody>
          <a:bodyPr/>
          <a:lstStyle/>
          <a:p>
            <a:r>
              <a:rPr lang="en-US" dirty="0" err="1" smtClean="0"/>
              <a:t>Statista</a:t>
            </a:r>
            <a:r>
              <a:rPr lang="en-US" dirty="0" smtClean="0"/>
              <a:t> Data : </a:t>
            </a:r>
          </a:p>
          <a:p>
            <a:pPr lvl="1"/>
            <a:r>
              <a:rPr lang="en-US" dirty="0" smtClean="0"/>
              <a:t>Data for US war cost in different year in Afghanistan and Iraq</a:t>
            </a:r>
          </a:p>
          <a:p>
            <a:pPr lvl="1"/>
            <a:r>
              <a:rPr lang="en-US" dirty="0" smtClean="0"/>
              <a:t>Terror Attacks in the country in different years</a:t>
            </a:r>
          </a:p>
          <a:p>
            <a:pPr lvl="1"/>
            <a:r>
              <a:rPr lang="en-US" dirty="0" smtClean="0"/>
              <a:t>Number of people killed </a:t>
            </a:r>
          </a:p>
          <a:p>
            <a:pPr lvl="1"/>
            <a:r>
              <a:rPr lang="en-US" dirty="0" smtClean="0"/>
              <a:t>Many other</a:t>
            </a:r>
          </a:p>
          <a:p>
            <a:pPr lvl="1"/>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Afghanistan Index</a:t>
            </a:r>
            <a:endParaRPr lang="en-US" dirty="0"/>
          </a:p>
        </p:txBody>
      </p:sp>
      <p:sp>
        <p:nvSpPr>
          <p:cNvPr id="3" name="Content Placeholder 2"/>
          <p:cNvSpPr>
            <a:spLocks noGrp="1"/>
          </p:cNvSpPr>
          <p:nvPr>
            <p:ph idx="1"/>
          </p:nvPr>
        </p:nvSpPr>
        <p:spPr>
          <a:xfrm>
            <a:off x="1451582" y="2015733"/>
            <a:ext cx="4245836" cy="3450613"/>
          </a:xfrm>
        </p:spPr>
        <p:txBody>
          <a:bodyPr>
            <a:normAutofit lnSpcReduction="10000"/>
          </a:bodyPr>
          <a:lstStyle/>
          <a:p>
            <a:r>
              <a:rPr lang="en-US" dirty="0" smtClean="0"/>
              <a:t>GDP figures in different year </a:t>
            </a:r>
          </a:p>
          <a:p>
            <a:r>
              <a:rPr lang="en-US" dirty="0" smtClean="0"/>
              <a:t>We can see the increase with each year </a:t>
            </a:r>
          </a:p>
          <a:p>
            <a:r>
              <a:rPr lang="en-US" dirty="0" smtClean="0"/>
              <a:t>After 2012 , IMF has provided its predicted data.  </a:t>
            </a:r>
            <a:endParaRPr lang="en-US" dirty="0"/>
          </a:p>
        </p:txBody>
      </p:sp>
      <p:pic>
        <p:nvPicPr>
          <p:cNvPr id="1027" name="Picture 3" descr="D:\Uni-MS\DataEngineering\Project\AfghanistanData\Graphs\GDP-By-Year.png"/>
          <p:cNvPicPr>
            <a:picLocks noChangeAspect="1" noChangeArrowheads="1"/>
          </p:cNvPicPr>
          <p:nvPr/>
        </p:nvPicPr>
        <p:blipFill>
          <a:blip r:embed="rId2"/>
          <a:srcRect/>
          <a:stretch>
            <a:fillRect/>
          </a:stretch>
        </p:blipFill>
        <p:spPr bwMode="auto">
          <a:xfrm>
            <a:off x="6156009" y="1853755"/>
            <a:ext cx="5254677" cy="3612591"/>
          </a:xfrm>
          <a:prstGeom prst="rect">
            <a:avLst/>
          </a:prstGeom>
          <a:noFill/>
        </p:spPr>
      </p:pic>
      <p:sp>
        <p:nvSpPr>
          <p:cNvPr id="5" name="Slide Number Placeholder 4"/>
          <p:cNvSpPr>
            <a:spLocks noGrp="1"/>
          </p:cNvSpPr>
          <p:nvPr>
            <p:ph type="sldNum" sz="quarter" idx="12"/>
          </p:nvPr>
        </p:nvSpPr>
        <p:spPr/>
        <p:txBody>
          <a:bodyPr/>
          <a:lstStyle/>
          <a:p>
            <a:fld id="{6D22F896-40B5-4ADD-8801-0D06FADFA09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Afghanistan Index</a:t>
            </a:r>
            <a:endParaRPr lang="en-US" dirty="0"/>
          </a:p>
        </p:txBody>
      </p:sp>
      <p:sp>
        <p:nvSpPr>
          <p:cNvPr id="3" name="Content Placeholder 2"/>
          <p:cNvSpPr>
            <a:spLocks noGrp="1"/>
          </p:cNvSpPr>
          <p:nvPr>
            <p:ph idx="1"/>
          </p:nvPr>
        </p:nvSpPr>
        <p:spPr>
          <a:xfrm>
            <a:off x="1451582" y="2015733"/>
            <a:ext cx="4245836" cy="3450613"/>
          </a:xfrm>
        </p:spPr>
        <p:txBody>
          <a:bodyPr>
            <a:normAutofit fontScale="85000" lnSpcReduction="10000"/>
          </a:bodyPr>
          <a:lstStyle/>
          <a:p>
            <a:r>
              <a:rPr lang="en-US" dirty="0" smtClean="0"/>
              <a:t>GDP figures Vs Total Investment In the country</a:t>
            </a:r>
          </a:p>
          <a:p>
            <a:endParaRPr lang="en-US" dirty="0" smtClean="0"/>
          </a:p>
          <a:p>
            <a:r>
              <a:rPr lang="en-US" dirty="0" smtClean="0"/>
              <a:t>Regression line shows that with the increase in GDP there is a decrease in total investment , that’s not a good sign for developing economy</a:t>
            </a:r>
          </a:p>
        </p:txBody>
      </p:sp>
      <p:pic>
        <p:nvPicPr>
          <p:cNvPr id="2050" name="Picture 2" descr="D:\Uni-MS\DataEngineering\Project\AfghanistanData\Graphs\GDP-TotalInvestment.png"/>
          <p:cNvPicPr>
            <a:picLocks noChangeAspect="1" noChangeArrowheads="1"/>
          </p:cNvPicPr>
          <p:nvPr/>
        </p:nvPicPr>
        <p:blipFill>
          <a:blip r:embed="rId2"/>
          <a:srcRect/>
          <a:stretch>
            <a:fillRect/>
          </a:stretch>
        </p:blipFill>
        <p:spPr bwMode="auto">
          <a:xfrm>
            <a:off x="6135867" y="1853754"/>
            <a:ext cx="5821710" cy="4002426"/>
          </a:xfrm>
          <a:prstGeom prst="rect">
            <a:avLst/>
          </a:prstGeom>
          <a:noFill/>
        </p:spPr>
      </p:pic>
      <p:sp>
        <p:nvSpPr>
          <p:cNvPr id="5" name="Slide Number Placeholder 4"/>
          <p:cNvSpPr>
            <a:spLocks noGrp="1"/>
          </p:cNvSpPr>
          <p:nvPr>
            <p:ph type="sldNum" sz="quarter" idx="12"/>
          </p:nvPr>
        </p:nvSpPr>
        <p:spPr/>
        <p:txBody>
          <a:bodyPr/>
          <a:lstStyle/>
          <a:p>
            <a:fld id="{6D22F896-40B5-4ADD-8801-0D06FADFA095}"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606</TotalTime>
  <Words>831</Words>
  <Application>Microsoft Office PowerPoint</Application>
  <PresentationFormat>Custom</PresentationFormat>
  <Paragraphs>139</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Apex</vt:lpstr>
      <vt:lpstr>Mid TERM Presentation  “Amis quatre” </vt:lpstr>
      <vt:lpstr>Research statement</vt:lpstr>
      <vt:lpstr>Datasets used</vt:lpstr>
      <vt:lpstr>Tools used</vt:lpstr>
      <vt:lpstr>Use Case : Afghanistan Index</vt:lpstr>
      <vt:lpstr>Use Case : Afghanistan Index</vt:lpstr>
      <vt:lpstr>Use Case : Afghanistan Index</vt:lpstr>
      <vt:lpstr>Use Case : Afghanistan Index</vt:lpstr>
      <vt:lpstr>Use Case : Afghanistan Index</vt:lpstr>
      <vt:lpstr>Use Case : Afghanistan Index</vt:lpstr>
      <vt:lpstr>Use Case : Afghanistan Index</vt:lpstr>
      <vt:lpstr>Use Case : MOVIES DATA </vt:lpstr>
      <vt:lpstr>Use Case : MOVIES DATA </vt:lpstr>
      <vt:lpstr>Use Case : MOVIES DATA </vt:lpstr>
      <vt:lpstr>Use Case : MOVIES DATA </vt:lpstr>
      <vt:lpstr>Use Case : MOVIES DATA </vt:lpstr>
      <vt:lpstr>Use Case : MOVIES DATA </vt:lpstr>
      <vt:lpstr>Use Case : MOVIES DATA </vt:lpstr>
      <vt:lpstr>Use Case : White House Popularity</vt:lpstr>
      <vt:lpstr>Use Case : White House Popularity</vt:lpstr>
      <vt:lpstr>Use Case : White House Popularity</vt:lpstr>
      <vt:lpstr>FUTURE WORK </vt:lpstr>
      <vt:lpstr>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Pitch</dc:title>
  <dc:creator>Naveen</dc:creator>
  <cp:lastModifiedBy>Naveen</cp:lastModifiedBy>
  <cp:revision>74</cp:revision>
  <dcterms:created xsi:type="dcterms:W3CDTF">2016-04-24T23:27:11Z</dcterms:created>
  <dcterms:modified xsi:type="dcterms:W3CDTF">2016-06-06T20:51:51Z</dcterms:modified>
</cp:coreProperties>
</file>