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2" r:id="rId4"/>
    <p:sldId id="267" r:id="rId5"/>
    <p:sldId id="258" r:id="rId6"/>
    <p:sldId id="259" r:id="rId7"/>
    <p:sldId id="268" r:id="rId8"/>
    <p:sldId id="269" r:id="rId9"/>
    <p:sldId id="270" r:id="rId10"/>
    <p:sldId id="271" r:id="rId11"/>
    <p:sldId id="263" r:id="rId12"/>
    <p:sldId id="26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02" autoAdjust="0"/>
  </p:normalViewPr>
  <p:slideViewPr>
    <p:cSldViewPr>
      <p:cViewPr varScale="1">
        <p:scale>
          <a:sx n="78" d="100"/>
          <a:sy n="78" d="100"/>
        </p:scale>
        <p:origin x="150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3BE3CEF-34D5-4989-89F7-63E9FB5BFC5D}" type="datetimeFigureOut">
              <a:rPr lang="en-US" smtClean="0"/>
              <a:t>11/22/2017</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4FC1415-8C21-419A-96CC-726FF6BC5C8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E3CEF-34D5-4989-89F7-63E9FB5BFC5D}"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C1415-8C21-419A-96CC-726FF6BC5C8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E3CEF-34D5-4989-89F7-63E9FB5BFC5D}"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C1415-8C21-419A-96CC-726FF6BC5C8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3BE3CEF-34D5-4989-89F7-63E9FB5BFC5D}" type="datetimeFigureOut">
              <a:rPr lang="en-US" smtClean="0"/>
              <a:t>11/22/2017</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E4FC1415-8C21-419A-96CC-726FF6BC5C8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43BE3CEF-34D5-4989-89F7-63E9FB5BFC5D}" type="datetimeFigureOut">
              <a:rPr lang="en-US" smtClean="0"/>
              <a:t>11/22/2017</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E4FC1415-8C21-419A-96CC-726FF6BC5C86}" type="slidenum">
              <a:rPr lang="en-US" smtClean="0"/>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3BE3CEF-34D5-4989-89F7-63E9FB5BFC5D}" type="datetimeFigureOut">
              <a:rPr lang="en-US" smtClean="0"/>
              <a:t>11/22/2017</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E4FC1415-8C21-419A-96CC-726FF6BC5C8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3BE3CEF-34D5-4989-89F7-63E9FB5BFC5D}" type="datetimeFigureOut">
              <a:rPr lang="en-US" smtClean="0"/>
              <a:t>11/22/2017</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4FC1415-8C21-419A-96CC-726FF6BC5C86}"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BE3CEF-34D5-4989-89F7-63E9FB5BFC5D}" type="datetimeFigureOut">
              <a:rPr lang="en-US" smtClean="0"/>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C1415-8C21-419A-96CC-726FF6BC5C8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3BE3CEF-34D5-4989-89F7-63E9FB5BFC5D}" type="datetimeFigureOut">
              <a:rPr lang="en-US" smtClean="0"/>
              <a:t>11/22/2017</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E4FC1415-8C21-419A-96CC-726FF6BC5C8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3BE3CEF-34D5-4989-89F7-63E9FB5BFC5D}" type="datetimeFigureOut">
              <a:rPr lang="en-US" smtClean="0"/>
              <a:t>11/22/2017</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4FC1415-8C21-419A-96CC-726FF6BC5C86}"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3BE3CEF-34D5-4989-89F7-63E9FB5BFC5D}" type="datetimeFigureOut">
              <a:rPr lang="en-US" smtClean="0"/>
              <a:t>11/22/2017</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4FC1415-8C21-419A-96CC-726FF6BC5C86}"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3BE3CEF-34D5-4989-89F7-63E9FB5BFC5D}" type="datetimeFigureOut">
              <a:rPr lang="en-US" smtClean="0"/>
              <a:t>11/22/2017</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4FC1415-8C21-419A-96CC-726FF6BC5C86}"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192.168.43.63/?Color=16711680;/"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7431360" cy="2365448"/>
          </a:xfrm>
        </p:spPr>
        <p:txBody>
          <a:bodyPr>
            <a:normAutofit/>
          </a:bodyPr>
          <a:lstStyle/>
          <a:p>
            <a:pPr algn="ctr"/>
            <a:r>
              <a:rPr lang="en-IN" sz="6000" dirty="0" smtClean="0">
                <a:latin typeface="Consolas" pitchFamily="49" charset="0"/>
                <a:cs typeface="Consolas" pitchFamily="49" charset="0"/>
              </a:rPr>
              <a:t>SMART LED LAMP</a:t>
            </a:r>
            <a:endParaRPr lang="en-US" sz="6000" dirty="0">
              <a:latin typeface="Consolas" pitchFamily="49" charset="0"/>
              <a:cs typeface="Consolas" pitchFamily="49" charset="0"/>
            </a:endParaRPr>
          </a:p>
        </p:txBody>
      </p:sp>
      <p:sp>
        <p:nvSpPr>
          <p:cNvPr id="14" name="Text Placeholder 13"/>
          <p:cNvSpPr>
            <a:spLocks noGrp="1"/>
          </p:cNvSpPr>
          <p:nvPr>
            <p:ph type="body" idx="1"/>
          </p:nvPr>
        </p:nvSpPr>
        <p:spPr>
          <a:xfrm>
            <a:off x="5004048" y="4293097"/>
            <a:ext cx="4030216" cy="2160240"/>
          </a:xfrm>
        </p:spPr>
        <p:txBody>
          <a:bodyPr/>
          <a:lstStyle/>
          <a:p>
            <a:r>
              <a:rPr lang="en-IN" dirty="0" smtClean="0"/>
              <a:t>Submitted By:</a:t>
            </a:r>
          </a:p>
          <a:p>
            <a:pPr algn="r"/>
            <a:r>
              <a:rPr lang="en-IN" dirty="0" smtClean="0"/>
              <a:t>Naveen Bhardwaj</a:t>
            </a:r>
          </a:p>
          <a:p>
            <a:pPr algn="r"/>
            <a:r>
              <a:rPr lang="en-IN" dirty="0" smtClean="0"/>
              <a:t>Gagan Chawla</a:t>
            </a:r>
          </a:p>
          <a:p>
            <a:pPr algn="r"/>
            <a:r>
              <a:rPr lang="en-IN" dirty="0" smtClean="0"/>
              <a:t>Nikhil Kumar Sharma</a:t>
            </a:r>
            <a:endParaRPr lang="en-US" dirty="0"/>
          </a:p>
        </p:txBody>
      </p:sp>
      <p:sp>
        <p:nvSpPr>
          <p:cNvPr id="4" name="Text Placeholder 13"/>
          <p:cNvSpPr txBox="1">
            <a:spLocks/>
          </p:cNvSpPr>
          <p:nvPr/>
        </p:nvSpPr>
        <p:spPr>
          <a:xfrm>
            <a:off x="395536" y="4442819"/>
            <a:ext cx="4030216" cy="2160240"/>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r>
              <a:rPr lang="en-US" dirty="0" smtClean="0"/>
              <a:t>Under Guidance of:-</a:t>
            </a:r>
          </a:p>
          <a:p>
            <a:pPr algn="r"/>
            <a:r>
              <a:rPr lang="en-US" dirty="0" smtClean="0"/>
              <a:t>Ms. Savita Sharma</a:t>
            </a:r>
            <a:endParaRPr lang="en-US" dirty="0"/>
          </a:p>
        </p:txBody>
      </p:sp>
    </p:spTree>
    <p:extLst>
      <p:ext uri="{BB962C8B-B14F-4D97-AF65-F5344CB8AC3E}">
        <p14:creationId xmlns:p14="http://schemas.microsoft.com/office/powerpoint/2010/main" val="240071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6632"/>
            <a:ext cx="7239000" cy="709263"/>
          </a:xfrm>
        </p:spPr>
        <p:txBody>
          <a:bodyPr>
            <a:normAutofit/>
          </a:bodyPr>
          <a:lstStyle/>
          <a:p>
            <a:r>
              <a:rPr lang="en-US" dirty="0" smtClean="0"/>
              <a:t>Example:</a:t>
            </a:r>
            <a:endParaRPr lang="en-US" dirty="0"/>
          </a:p>
        </p:txBody>
      </p:sp>
      <p:sp>
        <p:nvSpPr>
          <p:cNvPr id="4" name="Content Placeholder 3"/>
          <p:cNvSpPr>
            <a:spLocks noGrp="1"/>
          </p:cNvSpPr>
          <p:nvPr>
            <p:ph type="body" idx="1"/>
          </p:nvPr>
        </p:nvSpPr>
        <p:spPr>
          <a:xfrm>
            <a:off x="381000" y="825895"/>
            <a:ext cx="7791400" cy="5699449"/>
          </a:xfrm>
        </p:spPr>
        <p:txBody>
          <a:bodyPr>
            <a:normAutofit fontScale="85000" lnSpcReduction="20000"/>
          </a:bodyPr>
          <a:lstStyle/>
          <a:p>
            <a:pPr marL="397764" indent="-342900">
              <a:buFont typeface="Arial" panose="020B0604020202020204" pitchFamily="34" charset="0"/>
              <a:buChar char="•"/>
            </a:pPr>
            <a:r>
              <a:rPr lang="en-US" sz="2000" dirty="0" smtClean="0"/>
              <a:t>Suppose we have 3 colors values as:</a:t>
            </a:r>
          </a:p>
          <a:p>
            <a:pPr marL="64008" indent="0">
              <a:buNone/>
            </a:pPr>
            <a:r>
              <a:rPr lang="en-US" sz="2000" dirty="0"/>
              <a:t> </a:t>
            </a:r>
            <a:r>
              <a:rPr lang="en-US" sz="2000" dirty="0" smtClean="0"/>
              <a:t>    Red = 112;		Green = 145;		Blue = 30;</a:t>
            </a:r>
            <a:endParaRPr lang="en-US" sz="2000" dirty="0"/>
          </a:p>
          <a:p>
            <a:endParaRPr lang="en-US" sz="2000" dirty="0" smtClean="0"/>
          </a:p>
          <a:p>
            <a:pPr marL="397764" indent="-342900">
              <a:buFont typeface="Arial" panose="020B0604020202020204" pitchFamily="34" charset="0"/>
              <a:buChar char="•"/>
            </a:pPr>
            <a:r>
              <a:rPr lang="en-US" sz="2000" dirty="0" smtClean="0"/>
              <a:t>Now, RGB = 112</a:t>
            </a:r>
          </a:p>
          <a:p>
            <a:pPr marL="1175004" lvl="1" indent="-342900">
              <a:buFont typeface="Wingdings" panose="05000000000000000000" pitchFamily="2" charset="2"/>
              <a:buChar char="ü"/>
            </a:pPr>
            <a:r>
              <a:rPr lang="en-US" dirty="0" smtClean="0"/>
              <a:t>RGB = (112&lt;&lt;8)+145</a:t>
            </a:r>
          </a:p>
          <a:p>
            <a:pPr marL="64008" indent="0">
              <a:buNone/>
            </a:pPr>
            <a:r>
              <a:rPr lang="en-US" sz="2000" dirty="0"/>
              <a:t>	 </a:t>
            </a:r>
            <a:r>
              <a:rPr lang="en-US" sz="2000" dirty="0" smtClean="0"/>
              <a:t>	= 28672 + 145</a:t>
            </a:r>
          </a:p>
          <a:p>
            <a:pPr marL="64008" indent="0">
              <a:buNone/>
            </a:pPr>
            <a:r>
              <a:rPr lang="en-US" sz="2000" dirty="0"/>
              <a:t>	</a:t>
            </a:r>
            <a:r>
              <a:rPr lang="en-US" sz="2000" dirty="0" smtClean="0"/>
              <a:t>	= 28817</a:t>
            </a:r>
          </a:p>
          <a:p>
            <a:pPr marL="1165860" lvl="1" indent="-342900">
              <a:buFont typeface="Wingdings" panose="05000000000000000000" pitchFamily="2" charset="2"/>
              <a:buChar char="ü"/>
            </a:pPr>
            <a:r>
              <a:rPr lang="en-US" dirty="0" smtClean="0"/>
              <a:t>Again, RGB = (28817&lt;&lt;8)+30</a:t>
            </a:r>
          </a:p>
          <a:p>
            <a:pPr marL="64008" indent="0">
              <a:buNone/>
            </a:pPr>
            <a:r>
              <a:rPr lang="en-US" sz="2000" dirty="0"/>
              <a:t>	</a:t>
            </a:r>
            <a:r>
              <a:rPr lang="en-US" sz="2000" dirty="0" smtClean="0"/>
              <a:t>	 = 7377152 + 30</a:t>
            </a:r>
          </a:p>
          <a:p>
            <a:pPr marL="64008" indent="0">
              <a:buNone/>
            </a:pPr>
            <a:r>
              <a:rPr lang="en-US" sz="2000" dirty="0"/>
              <a:t>	</a:t>
            </a:r>
            <a:r>
              <a:rPr lang="en-US" sz="2000" dirty="0" smtClean="0"/>
              <a:t>	 = 7377182</a:t>
            </a:r>
          </a:p>
          <a:p>
            <a:endParaRPr lang="en-US" sz="2000" dirty="0" smtClean="0"/>
          </a:p>
          <a:p>
            <a:pPr marL="397764" indent="-342900">
              <a:buFont typeface="Arial" panose="020B0604020202020204" pitchFamily="34" charset="0"/>
              <a:buChar char="•"/>
            </a:pPr>
            <a:r>
              <a:rPr lang="en-US" sz="2000" dirty="0" smtClean="0"/>
              <a:t>Now, for Decoding :</a:t>
            </a:r>
          </a:p>
          <a:p>
            <a:pPr marL="397764" indent="-342900">
              <a:buFont typeface="Arial" panose="020B0604020202020204" pitchFamily="34" charset="0"/>
              <a:buChar char="•"/>
            </a:pPr>
            <a:endParaRPr lang="en-US" sz="2000" dirty="0" smtClean="0"/>
          </a:p>
          <a:p>
            <a:pPr marL="1108710" lvl="1">
              <a:buFont typeface="Wingdings" panose="05000000000000000000" pitchFamily="2" charset="2"/>
              <a:buChar char="ü"/>
            </a:pPr>
            <a:r>
              <a:rPr lang="en-US" sz="2100" dirty="0" smtClean="0"/>
              <a:t>Red = (7377182&gt;&gt;16) &amp; 255</a:t>
            </a:r>
          </a:p>
          <a:p>
            <a:pPr marL="64008" indent="0">
              <a:buNone/>
            </a:pPr>
            <a:r>
              <a:rPr lang="en-US" sz="2100" dirty="0"/>
              <a:t>	</a:t>
            </a:r>
            <a:r>
              <a:rPr lang="en-US" sz="2100" dirty="0" smtClean="0"/>
              <a:t> 	= 112 &amp; 255</a:t>
            </a:r>
          </a:p>
          <a:p>
            <a:pPr marL="64008" indent="0">
              <a:buNone/>
            </a:pPr>
            <a:r>
              <a:rPr lang="en-US" sz="2100" dirty="0"/>
              <a:t>	</a:t>
            </a:r>
            <a:r>
              <a:rPr lang="en-US" sz="2100" dirty="0" smtClean="0"/>
              <a:t> 	= 112</a:t>
            </a:r>
          </a:p>
          <a:p>
            <a:pPr marL="1165225" lvl="1" indent="-342900">
              <a:buFont typeface="Wingdings" panose="05000000000000000000" pitchFamily="2" charset="2"/>
              <a:buChar char="ü"/>
            </a:pPr>
            <a:r>
              <a:rPr lang="en-US" sz="2100" dirty="0" smtClean="0"/>
              <a:t>Green = (7377182&gt;&gt;8) &amp; 255</a:t>
            </a:r>
          </a:p>
          <a:p>
            <a:pPr marL="64008" indent="0">
              <a:buNone/>
            </a:pPr>
            <a:r>
              <a:rPr lang="en-US" sz="2100" dirty="0"/>
              <a:t>	</a:t>
            </a:r>
            <a:r>
              <a:rPr lang="en-US" sz="2100" dirty="0" smtClean="0"/>
              <a:t>     	= 28817 &amp; 255</a:t>
            </a:r>
          </a:p>
          <a:p>
            <a:pPr marL="64008" indent="0">
              <a:buNone/>
            </a:pPr>
            <a:r>
              <a:rPr lang="en-US" sz="2100" dirty="0"/>
              <a:t>	</a:t>
            </a:r>
            <a:r>
              <a:rPr lang="en-US" sz="2100" dirty="0" smtClean="0"/>
              <a:t>     	= 145</a:t>
            </a:r>
          </a:p>
          <a:p>
            <a:pPr marL="1104900" lvl="2">
              <a:buFont typeface="Wingdings" panose="05000000000000000000" pitchFamily="2" charset="2"/>
              <a:buChar char="ü"/>
            </a:pPr>
            <a:r>
              <a:rPr lang="en-US" sz="2100" dirty="0" smtClean="0"/>
              <a:t>Blue = 7377182 &amp; 255</a:t>
            </a:r>
          </a:p>
          <a:p>
            <a:pPr marL="64008" indent="0">
              <a:buNone/>
            </a:pPr>
            <a:r>
              <a:rPr lang="en-US" sz="2100" dirty="0"/>
              <a:t>	</a:t>
            </a:r>
            <a:r>
              <a:rPr lang="en-US" sz="2100" dirty="0" smtClean="0"/>
              <a:t> 	= 30</a:t>
            </a:r>
          </a:p>
          <a:p>
            <a:pPr marL="64008" indent="0">
              <a:buNone/>
            </a:pPr>
            <a:endParaRPr lang="en-US" sz="1000" dirty="0" smtClean="0"/>
          </a:p>
          <a:p>
            <a:pPr marL="64008" indent="0">
              <a:buNone/>
            </a:pPr>
            <a:endParaRPr lang="en-US" sz="2000" dirty="0" smtClean="0"/>
          </a:p>
        </p:txBody>
      </p:sp>
    </p:spTree>
    <p:extLst>
      <p:ext uri="{BB962C8B-B14F-4D97-AF65-F5344CB8AC3E}">
        <p14:creationId xmlns:p14="http://schemas.microsoft.com/office/powerpoint/2010/main" val="542416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Arduino</a:t>
            </a:r>
            <a:endParaRPr lang="en-US" dirty="0"/>
          </a:p>
        </p:txBody>
      </p:sp>
      <p:sp>
        <p:nvSpPr>
          <p:cNvPr id="6" name="Content Placeholder 2"/>
          <p:cNvSpPr txBox="1">
            <a:spLocks/>
          </p:cNvSpPr>
          <p:nvPr/>
        </p:nvSpPr>
        <p:spPr>
          <a:xfrm>
            <a:off x="457200" y="1268760"/>
            <a:ext cx="8229600" cy="5186048"/>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64008"/>
            <a:r>
              <a:rPr lang="en-US" b="1" dirty="0" smtClean="0"/>
              <a:t>Arduino </a:t>
            </a:r>
            <a:r>
              <a:rPr lang="en-US" dirty="0" smtClean="0"/>
              <a:t>is a prototype platform intended to make application of interactive objects or environments more accessible. </a:t>
            </a:r>
          </a:p>
          <a:p>
            <a:pPr marL="64008"/>
            <a:r>
              <a:rPr lang="en-US" dirty="0" smtClean="0"/>
              <a:t>It is an open-source platform based on the idea of interfacing hardware and software and to interact with the hardware using a piece of code.</a:t>
            </a:r>
          </a:p>
          <a:p>
            <a:pPr marL="64008"/>
            <a:endParaRPr lang="en-US" dirty="0" smtClean="0"/>
          </a:p>
          <a:p>
            <a:pPr marL="64008"/>
            <a:r>
              <a:rPr lang="en-US" b="1" i="1" dirty="0" smtClean="0"/>
              <a:t>It consists of:</a:t>
            </a:r>
            <a:endParaRPr lang="en-US" dirty="0" smtClean="0"/>
          </a:p>
          <a:p>
            <a:pPr marL="397764" indent="-342900">
              <a:buFont typeface="Arial" panose="020B0604020202020204" pitchFamily="34" charset="0"/>
              <a:buChar char="•"/>
            </a:pPr>
            <a:r>
              <a:rPr lang="en-US" dirty="0" smtClean="0"/>
              <a:t>A circuit board (referred to as a microcontroller) which essentially is a compact programmable computing device with memory, processing, input and output pins.</a:t>
            </a:r>
          </a:p>
          <a:p>
            <a:endParaRPr lang="en-US" dirty="0" smtClean="0"/>
          </a:p>
          <a:p>
            <a:pPr marL="397764" indent="-342900">
              <a:buFont typeface="Arial" panose="020B0604020202020204" pitchFamily="34" charset="0"/>
              <a:buChar char="•"/>
            </a:pPr>
            <a:r>
              <a:rPr lang="en-US" dirty="0" smtClean="0"/>
              <a:t>An integrated development environment called Arduino IDE which is used to write and upload the computer code to the physical board.</a:t>
            </a:r>
          </a:p>
          <a:p>
            <a:pPr marL="64008"/>
            <a:endParaRPr lang="en-US" dirty="0" smtClean="0"/>
          </a:p>
          <a:p>
            <a:pPr marL="64008"/>
            <a:endParaRPr lang="en-US" dirty="0"/>
          </a:p>
        </p:txBody>
      </p:sp>
    </p:spTree>
    <p:extLst>
      <p:ext uri="{BB962C8B-B14F-4D97-AF65-F5344CB8AC3E}">
        <p14:creationId xmlns:p14="http://schemas.microsoft.com/office/powerpoint/2010/main" val="1075440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800"/>
            <a:ext cx="7239000" cy="1362075"/>
          </a:xfrm>
        </p:spPr>
        <p:txBody>
          <a:bodyPr/>
          <a:lstStyle/>
          <a:p>
            <a:r>
              <a:rPr lang="en-IN" dirty="0" smtClean="0"/>
              <a:t>Smart LED Bulb Specification</a:t>
            </a:r>
            <a:endParaRPr lang="en-US" dirty="0"/>
          </a:p>
        </p:txBody>
      </p:sp>
      <p:sp>
        <p:nvSpPr>
          <p:cNvPr id="6" name="Content Placeholder 2"/>
          <p:cNvSpPr txBox="1">
            <a:spLocks/>
          </p:cNvSpPr>
          <p:nvPr/>
        </p:nvSpPr>
        <p:spPr>
          <a:xfrm>
            <a:off x="381000" y="1613875"/>
            <a:ext cx="8229600" cy="4572000"/>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endParaRPr lang="en-US" b="1" dirty="0" smtClean="0"/>
          </a:p>
          <a:p>
            <a:pPr marL="397764" indent="-342900">
              <a:buFont typeface="Arial" panose="020B0604020202020204" pitchFamily="34" charset="0"/>
              <a:buChar char="•"/>
            </a:pPr>
            <a:r>
              <a:rPr lang="en-IN" u="sng" dirty="0" smtClean="0"/>
              <a:t>Hardware Level:</a:t>
            </a:r>
            <a:r>
              <a:rPr lang="en-IN" b="1" u="sng" dirty="0" smtClean="0"/>
              <a:t> </a:t>
            </a:r>
            <a:endParaRPr lang="en-US" b="1" u="sng" dirty="0" smtClean="0"/>
          </a:p>
          <a:p>
            <a:pPr marL="64008"/>
            <a:r>
              <a:rPr lang="en-US" b="1" dirty="0" smtClean="0"/>
              <a:t>Arduino Uno</a:t>
            </a:r>
            <a:r>
              <a:rPr lang="en-US" dirty="0" smtClean="0"/>
              <a:t>:</a:t>
            </a:r>
          </a:p>
          <a:p>
            <a:pPr marL="64008"/>
            <a:r>
              <a:rPr lang="en-US" dirty="0" smtClean="0"/>
              <a:t>A hardware which is based on microcontroller AT mega 328P. </a:t>
            </a:r>
            <a:r>
              <a:rPr lang="en-IN" dirty="0" smtClean="0"/>
              <a:t>It has 14 digital input/output pins (of which 6 can be used as PWM outputs), 6 analog inputs, a 16 MHz quartz crystal, a USB connection, a power jack, an ICSP header and a reset button.</a:t>
            </a:r>
          </a:p>
          <a:p>
            <a:endParaRPr lang="en-IN" dirty="0" smtClean="0"/>
          </a:p>
          <a:p>
            <a:pPr marL="397764" indent="-342900">
              <a:buFont typeface="Arial" panose="020B0604020202020204" pitchFamily="34" charset="0"/>
              <a:buChar char="•"/>
            </a:pPr>
            <a:r>
              <a:rPr lang="en-IN" u="sng" dirty="0" smtClean="0"/>
              <a:t>Software Level:</a:t>
            </a:r>
            <a:r>
              <a:rPr lang="en-IN" dirty="0" smtClean="0"/>
              <a:t> </a:t>
            </a:r>
            <a:endParaRPr lang="en-US" dirty="0" smtClean="0"/>
          </a:p>
          <a:p>
            <a:pPr marL="64008"/>
            <a:r>
              <a:rPr lang="en-IN" b="1" dirty="0" smtClean="0"/>
              <a:t>Arduino IDE</a:t>
            </a:r>
            <a:r>
              <a:rPr lang="en-IN" dirty="0" smtClean="0"/>
              <a:t> (Integrated Development Environment) using C++ as its programming language.</a:t>
            </a:r>
            <a:endParaRPr lang="en-US" dirty="0" smtClean="0"/>
          </a:p>
          <a:p>
            <a:endParaRPr lang="en-US" dirty="0" smtClean="0"/>
          </a:p>
          <a:p>
            <a:endParaRPr lang="en-US" dirty="0"/>
          </a:p>
        </p:txBody>
      </p:sp>
    </p:spTree>
    <p:extLst>
      <p:ext uri="{BB962C8B-B14F-4D97-AF65-F5344CB8AC3E}">
        <p14:creationId xmlns:p14="http://schemas.microsoft.com/office/powerpoint/2010/main" val="2503953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8439472" cy="5317776"/>
          </a:xfrm>
        </p:spPr>
        <p:txBody>
          <a:bodyPr>
            <a:normAutofit/>
          </a:bodyPr>
          <a:lstStyle/>
          <a:p>
            <a:r>
              <a:rPr lang="en-IN" sz="9600" dirty="0" smtClean="0"/>
              <a:t>  </a:t>
            </a:r>
            <a:r>
              <a:rPr lang="en-IN" sz="8800" dirty="0" smtClean="0"/>
              <a:t>THANK YOU</a:t>
            </a:r>
            <a:endParaRPr lang="en-IN" sz="9600" dirty="0"/>
          </a:p>
        </p:txBody>
      </p:sp>
    </p:spTree>
    <p:extLst>
      <p:ext uri="{BB962C8B-B14F-4D97-AF65-F5344CB8AC3E}">
        <p14:creationId xmlns:p14="http://schemas.microsoft.com/office/powerpoint/2010/main" val="194091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ABSTRACT</a:t>
            </a:r>
            <a:endParaRPr lang="en-US" dirty="0"/>
          </a:p>
        </p:txBody>
      </p:sp>
      <p:sp>
        <p:nvSpPr>
          <p:cNvPr id="3" name="Subtitle 2"/>
          <p:cNvSpPr>
            <a:spLocks noGrp="1"/>
          </p:cNvSpPr>
          <p:nvPr>
            <p:ph type="body" idx="1"/>
          </p:nvPr>
        </p:nvSpPr>
        <p:spPr>
          <a:xfrm>
            <a:off x="381000" y="1633536"/>
            <a:ext cx="8223448" cy="3739680"/>
          </a:xfrm>
        </p:spPr>
        <p:txBody>
          <a:bodyPr>
            <a:normAutofit/>
          </a:bodyPr>
          <a:lstStyle/>
          <a:p>
            <a:pPr algn="l"/>
            <a:r>
              <a:rPr lang="en-IN" dirty="0" smtClean="0">
                <a:solidFill>
                  <a:schemeClr val="tx1"/>
                </a:solidFill>
              </a:rPr>
              <a:t>The project aims to develop a smart LED lighting system, which is remotely controlled by Android apps via handheld devices, e.g., smartphones, tablets, and so forth. </a:t>
            </a:r>
            <a:r>
              <a:rPr lang="en-IN" dirty="0">
                <a:solidFill>
                  <a:schemeClr val="tx1"/>
                </a:solidFill>
              </a:rPr>
              <a:t>A</a:t>
            </a:r>
            <a:r>
              <a:rPr lang="en-IN" dirty="0" smtClean="0">
                <a:solidFill>
                  <a:schemeClr val="tx1"/>
                </a:solidFill>
              </a:rPr>
              <a:t> color pallet </a:t>
            </a:r>
            <a:r>
              <a:rPr lang="en-IN" dirty="0" smtClean="0">
                <a:solidFill>
                  <a:schemeClr val="tx1"/>
                </a:solidFill>
              </a:rPr>
              <a:t>is </a:t>
            </a:r>
            <a:r>
              <a:rPr lang="en-IN" dirty="0" smtClean="0">
                <a:solidFill>
                  <a:schemeClr val="tx1"/>
                </a:solidFill>
              </a:rPr>
              <a:t>shown on the app from which the user can select a color combination to be emitted by LED Bulb.</a:t>
            </a:r>
            <a:endParaRPr lang="en-US" dirty="0">
              <a:solidFill>
                <a:schemeClr val="tx1"/>
              </a:solidFill>
            </a:endParaRPr>
          </a:p>
        </p:txBody>
      </p:sp>
    </p:spTree>
    <p:extLst>
      <p:ext uri="{BB962C8B-B14F-4D97-AF65-F5344CB8AC3E}">
        <p14:creationId xmlns:p14="http://schemas.microsoft.com/office/powerpoint/2010/main" val="4568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OF THINGS (</a:t>
            </a:r>
            <a:r>
              <a:rPr lang="en-IN" dirty="0" err="1" smtClean="0"/>
              <a:t>IoT</a:t>
            </a:r>
            <a:r>
              <a:rPr lang="en-IN" dirty="0" smtClean="0"/>
              <a:t>)</a:t>
            </a:r>
            <a:endParaRPr lang="en-IN" dirty="0"/>
          </a:p>
        </p:txBody>
      </p:sp>
      <p:sp>
        <p:nvSpPr>
          <p:cNvPr id="3" name="Text Placeholder 2"/>
          <p:cNvSpPr>
            <a:spLocks noGrp="1"/>
          </p:cNvSpPr>
          <p:nvPr>
            <p:ph type="body" idx="1"/>
          </p:nvPr>
        </p:nvSpPr>
        <p:spPr>
          <a:xfrm>
            <a:off x="381000" y="1633536"/>
            <a:ext cx="7863408" cy="4099720"/>
          </a:xfrm>
        </p:spPr>
        <p:txBody>
          <a:bodyPr>
            <a:normAutofit/>
          </a:bodyPr>
          <a:lstStyle/>
          <a:p>
            <a:r>
              <a:rPr lang="en-IN" dirty="0"/>
              <a:t>The Internet of things (</a:t>
            </a:r>
            <a:r>
              <a:rPr lang="en-IN" dirty="0" err="1"/>
              <a:t>IoT</a:t>
            </a:r>
            <a:r>
              <a:rPr lang="en-IN" dirty="0"/>
              <a:t>) is the network of physical devices, vehicles, and </a:t>
            </a:r>
            <a:r>
              <a:rPr lang="en-IN" dirty="0" smtClean="0"/>
              <a:t>other items </a:t>
            </a:r>
            <a:r>
              <a:rPr lang="en-IN" dirty="0"/>
              <a:t>embedded with electronics, software, sensors, actuators, and </a:t>
            </a:r>
            <a:r>
              <a:rPr lang="en-IN" dirty="0" smtClean="0"/>
              <a:t>network connectivity </a:t>
            </a:r>
            <a:r>
              <a:rPr lang="en-IN" dirty="0"/>
              <a:t>which enable these objects to collect and exchange </a:t>
            </a:r>
            <a:r>
              <a:rPr lang="en-IN" dirty="0" smtClean="0"/>
              <a:t>data.</a:t>
            </a:r>
          </a:p>
          <a:p>
            <a:endParaRPr lang="en-IN" dirty="0" smtClean="0"/>
          </a:p>
          <a:p>
            <a:r>
              <a:rPr lang="en-IN" dirty="0"/>
              <a:t>The </a:t>
            </a:r>
            <a:r>
              <a:rPr lang="en-IN" dirty="0" err="1"/>
              <a:t>IoT</a:t>
            </a:r>
            <a:r>
              <a:rPr lang="en-IN" dirty="0"/>
              <a:t> allows objects to be sensed or controlled remotely across existing </a:t>
            </a:r>
            <a:r>
              <a:rPr lang="en-IN" dirty="0" smtClean="0"/>
              <a:t>network infrastructure</a:t>
            </a:r>
            <a:r>
              <a:rPr lang="en-IN" dirty="0"/>
              <a:t>, creating opportunities for more direct integration of the physical world </a:t>
            </a:r>
            <a:r>
              <a:rPr lang="en-IN" dirty="0" smtClean="0"/>
              <a:t>into computer-based systems.</a:t>
            </a:r>
            <a:endParaRPr lang="en-IN" dirty="0"/>
          </a:p>
          <a:p>
            <a:endParaRPr lang="en-IN" dirty="0"/>
          </a:p>
        </p:txBody>
      </p:sp>
    </p:spTree>
    <p:extLst>
      <p:ext uri="{BB962C8B-B14F-4D97-AF65-F5344CB8AC3E}">
        <p14:creationId xmlns:p14="http://schemas.microsoft.com/office/powerpoint/2010/main" val="2511883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1465"/>
            <a:ext cx="7239000" cy="781272"/>
          </a:xfrm>
        </p:spPr>
        <p:txBody>
          <a:bodyPr/>
          <a:lstStyle/>
          <a:p>
            <a:r>
              <a:rPr lang="en-IN" dirty="0" smtClean="0"/>
              <a:t>Lifetime of LED</a:t>
            </a:r>
            <a:endParaRPr lang="en-IN" dirty="0"/>
          </a:p>
        </p:txBody>
      </p:sp>
      <p:sp>
        <p:nvSpPr>
          <p:cNvPr id="5" name="Text Placeholder 4"/>
          <p:cNvSpPr>
            <a:spLocks noGrp="1"/>
          </p:cNvSpPr>
          <p:nvPr>
            <p:ph type="body" idx="1"/>
          </p:nvPr>
        </p:nvSpPr>
        <p:spPr>
          <a:xfrm>
            <a:off x="381000" y="1052737"/>
            <a:ext cx="8367464" cy="1651448"/>
          </a:xfrm>
        </p:spPr>
        <p:txBody>
          <a:bodyPr/>
          <a:lstStyle/>
          <a:p>
            <a:r>
              <a:rPr lang="en-IN" dirty="0" smtClean="0"/>
              <a:t>The useful life of LED lighting products is defined differently than that of other light sources, such as incandescent fluorescent lights(CFL). LEDs typically do not burn out or fail. Instead, they experience ‘lumen depreciation’, wherein the brightness of the LED dims slowly over time.  </a:t>
            </a:r>
            <a:endParaRPr lang="en-IN" dirty="0"/>
          </a:p>
        </p:txBody>
      </p:sp>
      <p:sp>
        <p:nvSpPr>
          <p:cNvPr id="6" name="Title 3"/>
          <p:cNvSpPr txBox="1">
            <a:spLocks/>
          </p:cNvSpPr>
          <p:nvPr/>
        </p:nvSpPr>
        <p:spPr>
          <a:xfrm>
            <a:off x="381000" y="2924944"/>
            <a:ext cx="7239000" cy="807639"/>
          </a:xfrm>
          <a:prstGeom prst="rect">
            <a:avLst/>
          </a:prstGeom>
        </p:spPr>
        <p:txBody>
          <a:bodyPr vert="horz" anchor="ctr">
            <a:normAutofit/>
          </a:bodyPr>
          <a:lstStyle>
            <a:lvl1pPr marL="0" algn="l" rtl="0" eaLnBrk="1" latinLnBrk="0" hangingPunct="1">
              <a:spcBef>
                <a:spcPct val="0"/>
              </a:spcBef>
              <a:buNone/>
              <a:defRPr kumimoji="0" sz="3600" b="1" kern="1200" cap="none" baseline="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dirty="0" smtClean="0"/>
              <a:t>LEDs and Heat</a:t>
            </a:r>
            <a:endParaRPr lang="en-IN" dirty="0"/>
          </a:p>
        </p:txBody>
      </p:sp>
      <p:sp>
        <p:nvSpPr>
          <p:cNvPr id="7" name="Text Placeholder 4"/>
          <p:cNvSpPr txBox="1">
            <a:spLocks/>
          </p:cNvSpPr>
          <p:nvPr/>
        </p:nvSpPr>
        <p:spPr>
          <a:xfrm>
            <a:off x="251520" y="3732583"/>
            <a:ext cx="8367464" cy="1651448"/>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r>
              <a:rPr lang="en-IN" dirty="0" smtClean="0"/>
              <a:t>LEDs uses heat sinks to absorb heat produced by the LED and dissipate it into the surrounding environment. This keeps LEDs from overheating and burning out. Thermal management is the factor responsible for the successful lifetime of the LED. </a:t>
            </a:r>
            <a:endParaRPr lang="en-IN" dirty="0"/>
          </a:p>
        </p:txBody>
      </p:sp>
    </p:spTree>
    <p:extLst>
      <p:ext uri="{BB962C8B-B14F-4D97-AF65-F5344CB8AC3E}">
        <p14:creationId xmlns:p14="http://schemas.microsoft.com/office/powerpoint/2010/main" val="1957062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1069304"/>
          </a:xfrm>
        </p:spPr>
        <p:txBody>
          <a:bodyPr>
            <a:normAutofit/>
          </a:bodyPr>
          <a:lstStyle/>
          <a:p>
            <a:r>
              <a:rPr lang="en-IN" dirty="0" smtClean="0"/>
              <a:t>Advantages of </a:t>
            </a:r>
            <a:r>
              <a:rPr lang="en-IN" dirty="0" smtClean="0"/>
              <a:t>Smart LED Lamp </a:t>
            </a:r>
            <a:endParaRPr lang="en-US" dirty="0"/>
          </a:p>
        </p:txBody>
      </p:sp>
      <p:sp>
        <p:nvSpPr>
          <p:cNvPr id="3" name="Content Placeholder 2"/>
          <p:cNvSpPr>
            <a:spLocks noGrp="1"/>
          </p:cNvSpPr>
          <p:nvPr>
            <p:ph type="body" idx="1"/>
          </p:nvPr>
        </p:nvSpPr>
        <p:spPr>
          <a:xfrm>
            <a:off x="381000" y="1196752"/>
            <a:ext cx="8583488" cy="5040560"/>
          </a:xfrm>
        </p:spPr>
        <p:txBody>
          <a:bodyPr>
            <a:noAutofit/>
          </a:bodyPr>
          <a:lstStyle/>
          <a:p>
            <a:pPr marL="397764" indent="-342900">
              <a:buFont typeface="Arial" panose="020B0604020202020204" pitchFamily="34" charset="0"/>
              <a:buChar char="•"/>
            </a:pPr>
            <a:r>
              <a:rPr lang="en-IN" sz="2400" dirty="0"/>
              <a:t>It can </a:t>
            </a:r>
            <a:r>
              <a:rPr lang="en-IN" sz="2400" dirty="0" smtClean="0"/>
              <a:t>produce colors</a:t>
            </a:r>
            <a:r>
              <a:rPr lang="en-IN" sz="2400" dirty="0"/>
              <a:t> </a:t>
            </a:r>
            <a:r>
              <a:rPr lang="en-IN" sz="2400" dirty="0" smtClean="0"/>
              <a:t>over 16m colors. We can select the exact color we want by tapping a color in the app.</a:t>
            </a:r>
          </a:p>
          <a:p>
            <a:pPr marL="397764" indent="-342900">
              <a:buFont typeface="Arial" panose="020B0604020202020204" pitchFamily="34" charset="0"/>
              <a:buChar char="•"/>
            </a:pPr>
            <a:r>
              <a:rPr lang="en-IN" sz="2400" dirty="0" smtClean="0"/>
              <a:t>Variable Intensity: We can dim the Bulb without having to install dimmer switches in our home.</a:t>
            </a:r>
          </a:p>
          <a:p>
            <a:pPr marL="397764" indent="-342900">
              <a:buFont typeface="Arial" panose="020B0604020202020204" pitchFamily="34" charset="0"/>
              <a:buChar char="•"/>
            </a:pPr>
            <a:r>
              <a:rPr lang="en-IN" sz="2400" dirty="0" smtClean="0"/>
              <a:t>It can be controlled from anywhere. This means you don’t have to search for </a:t>
            </a:r>
            <a:r>
              <a:rPr lang="en-IN" sz="2400" smtClean="0"/>
              <a:t>switches </a:t>
            </a:r>
            <a:r>
              <a:rPr lang="en-IN" sz="2400" smtClean="0"/>
              <a:t>anymore.</a:t>
            </a:r>
            <a:endParaRPr lang="en-IN" sz="2400" dirty="0" smtClean="0"/>
          </a:p>
          <a:p>
            <a:pPr marL="397764" indent="-342900">
              <a:buFont typeface="Arial" panose="020B0604020202020204" pitchFamily="34" charset="0"/>
              <a:buChar char="•"/>
            </a:pPr>
            <a:r>
              <a:rPr lang="en-IN" sz="2400" dirty="0" smtClean="0"/>
              <a:t>It can help us sleep better. We can reduce the Bulb’s blue light emission for sleeping mode.</a:t>
            </a:r>
          </a:p>
          <a:p>
            <a:pPr marL="397764" indent="-342900">
              <a:buFont typeface="Arial" panose="020B0604020202020204" pitchFamily="34" charset="0"/>
              <a:buChar char="•"/>
            </a:pPr>
            <a:r>
              <a:rPr lang="en-IN" sz="2400" dirty="0" smtClean="0"/>
              <a:t>Power Saving</a:t>
            </a:r>
          </a:p>
          <a:p>
            <a:pPr marL="397764" indent="-342900">
              <a:buFont typeface="Arial" panose="020B0604020202020204" pitchFamily="34" charset="0"/>
              <a:buChar char="•"/>
            </a:pPr>
            <a:r>
              <a:rPr lang="en-IN" sz="2400" dirty="0" smtClean="0"/>
              <a:t>Hue Light</a:t>
            </a:r>
          </a:p>
          <a:p>
            <a:pPr marL="397764" indent="-342900">
              <a:buFont typeface="Arial" panose="020B0604020202020204" pitchFamily="34" charset="0"/>
              <a:buChar char="•"/>
            </a:pPr>
            <a:r>
              <a:rPr lang="en-IN" sz="2400" dirty="0" smtClean="0"/>
              <a:t>Interior Design</a:t>
            </a:r>
            <a:endParaRPr lang="en-IN" sz="2400" dirty="0" smtClean="0"/>
          </a:p>
          <a:p>
            <a:endParaRPr lang="en-IN" sz="2400" dirty="0" smtClean="0"/>
          </a:p>
        </p:txBody>
      </p:sp>
    </p:spTree>
    <p:extLst>
      <p:ext uri="{BB962C8B-B14F-4D97-AF65-F5344CB8AC3E}">
        <p14:creationId xmlns:p14="http://schemas.microsoft.com/office/powerpoint/2010/main" val="296334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1141312"/>
          </a:xfrm>
        </p:spPr>
        <p:txBody>
          <a:bodyPr/>
          <a:lstStyle/>
          <a:p>
            <a:r>
              <a:rPr lang="en-IN" dirty="0" smtClean="0"/>
              <a:t>Flow of Data</a:t>
            </a:r>
            <a:endParaRPr lang="en-US" dirty="0"/>
          </a:p>
        </p:txBody>
      </p:sp>
      <p:sp>
        <p:nvSpPr>
          <p:cNvPr id="4" name="Content Placeholder 3"/>
          <p:cNvSpPr>
            <a:spLocks noGrp="1"/>
          </p:cNvSpPr>
          <p:nvPr>
            <p:ph type="body" idx="1"/>
          </p:nvPr>
        </p:nvSpPr>
        <p:spPr>
          <a:xfrm>
            <a:off x="381000" y="1633536"/>
            <a:ext cx="7719392" cy="4675784"/>
          </a:xfrm>
        </p:spPr>
        <p:txBody>
          <a:bodyPr>
            <a:normAutofit fontScale="92500" lnSpcReduction="10000"/>
          </a:bodyPr>
          <a:lstStyle/>
          <a:p>
            <a:pPr marL="397764" indent="-342900">
              <a:buFont typeface="Arial" panose="020B0604020202020204" pitchFamily="34" charset="0"/>
              <a:buChar char="•"/>
            </a:pPr>
            <a:r>
              <a:rPr lang="en-US" sz="2400" dirty="0" smtClean="0"/>
              <a:t>The user can choose between sliders or color pallet to select the color.</a:t>
            </a:r>
          </a:p>
          <a:p>
            <a:pPr marL="397764" indent="-342900">
              <a:buFont typeface="Arial" panose="020B0604020202020204" pitchFamily="34" charset="0"/>
              <a:buChar char="•"/>
            </a:pPr>
            <a:r>
              <a:rPr lang="en-US" sz="2400" dirty="0" smtClean="0"/>
              <a:t>The app convert the selected </a:t>
            </a:r>
            <a:r>
              <a:rPr lang="en-US" sz="2400" dirty="0" smtClean="0"/>
              <a:t>Red, Green and Blue </a:t>
            </a:r>
            <a:r>
              <a:rPr lang="en-US" sz="2400" dirty="0" smtClean="0"/>
              <a:t>color </a:t>
            </a:r>
            <a:r>
              <a:rPr lang="en-US" sz="2400" dirty="0" smtClean="0"/>
              <a:t>values </a:t>
            </a:r>
            <a:r>
              <a:rPr lang="en-US" sz="2400" dirty="0" smtClean="0"/>
              <a:t>into an RGB integer.</a:t>
            </a:r>
          </a:p>
          <a:p>
            <a:pPr marL="397764" indent="-342900">
              <a:buFont typeface="Arial" panose="020B0604020202020204" pitchFamily="34" charset="0"/>
              <a:buChar char="•"/>
            </a:pPr>
            <a:r>
              <a:rPr lang="en-US" sz="2400" dirty="0" smtClean="0"/>
              <a:t>This RGB integer is then transferred to the web server hosted by Arduino in the same network using a http request such as:</a:t>
            </a:r>
          </a:p>
          <a:p>
            <a:pPr marL="880110" lvl="1" indent="-342900">
              <a:buFont typeface="Century Gothic" panose="020B0502020202020204" pitchFamily="34" charset="0"/>
              <a:buChar char="&gt;"/>
            </a:pPr>
            <a:r>
              <a:rPr lang="en-US" sz="2000" dirty="0" smtClean="0">
                <a:hlinkClick r:id="rId2"/>
              </a:rPr>
              <a:t>http://192.168.43.63:80/?Color=16711680;/</a:t>
            </a:r>
            <a:endParaRPr lang="en-US" sz="2000" dirty="0" smtClean="0"/>
          </a:p>
          <a:p>
            <a:pPr marL="880110" lvl="1" indent="-342900">
              <a:buFont typeface="Century Gothic" panose="020B0502020202020204" pitchFamily="34" charset="0"/>
              <a:buChar char="&gt;"/>
            </a:pPr>
            <a:endParaRPr lang="en-US" sz="2000" dirty="0"/>
          </a:p>
          <a:p>
            <a:pPr marL="397764" indent="-342900">
              <a:buFont typeface="Arial" panose="020B0604020202020204" pitchFamily="34" charset="0"/>
              <a:buChar char="•"/>
            </a:pPr>
            <a:r>
              <a:rPr lang="en-US" sz="2400" dirty="0" smtClean="0"/>
              <a:t>The Arduino interfaced with ESP8266 receives the color value and decode it into red, green and blue separate values.</a:t>
            </a:r>
          </a:p>
          <a:p>
            <a:pPr marL="397764" indent="-342900">
              <a:buFont typeface="Arial" panose="020B0604020202020204" pitchFamily="34" charset="0"/>
              <a:buChar char="•"/>
            </a:pPr>
            <a:r>
              <a:rPr lang="en-US" sz="2400" dirty="0" smtClean="0"/>
              <a:t>Then these values are written on corresponding red, green and blue pin.</a:t>
            </a:r>
          </a:p>
        </p:txBody>
      </p:sp>
    </p:spTree>
    <p:extLst>
      <p:ext uri="{BB962C8B-B14F-4D97-AF65-F5344CB8AC3E}">
        <p14:creationId xmlns:p14="http://schemas.microsoft.com/office/powerpoint/2010/main" val="3708920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997296"/>
          </a:xfrm>
        </p:spPr>
        <p:txBody>
          <a:bodyPr/>
          <a:lstStyle/>
          <a:p>
            <a:r>
              <a:rPr lang="en-IN" dirty="0" smtClean="0"/>
              <a:t>Front End Android App</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1279001"/>
            <a:ext cx="2936250" cy="5220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444" y="1279001"/>
            <a:ext cx="2936250" cy="5220000"/>
          </a:xfrm>
          <a:prstGeom prst="rect">
            <a:avLst/>
          </a:prstGeom>
        </p:spPr>
      </p:pic>
    </p:spTree>
    <p:extLst>
      <p:ext uri="{BB962C8B-B14F-4D97-AF65-F5344CB8AC3E}">
        <p14:creationId xmlns:p14="http://schemas.microsoft.com/office/powerpoint/2010/main" val="216707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Encoding:</a:t>
            </a:r>
            <a:endParaRPr lang="en-US" dirty="0"/>
          </a:p>
        </p:txBody>
      </p:sp>
      <p:sp>
        <p:nvSpPr>
          <p:cNvPr id="4" name="Content Placeholder 3"/>
          <p:cNvSpPr>
            <a:spLocks noGrp="1"/>
          </p:cNvSpPr>
          <p:nvPr>
            <p:ph type="body" idx="1"/>
          </p:nvPr>
        </p:nvSpPr>
        <p:spPr>
          <a:xfrm>
            <a:off x="381000" y="1633536"/>
            <a:ext cx="8583488" cy="4963816"/>
          </a:xfrm>
        </p:spPr>
        <p:txBody>
          <a:bodyPr>
            <a:normAutofit lnSpcReduction="10000"/>
          </a:bodyPr>
          <a:lstStyle/>
          <a:p>
            <a:pPr marL="397764" indent="-342900">
              <a:buFont typeface="Arial" panose="020B0604020202020204" pitchFamily="34" charset="0"/>
              <a:buChar char="•"/>
            </a:pPr>
            <a:r>
              <a:rPr lang="en-US" sz="2400" dirty="0" smtClean="0"/>
              <a:t>Create long integer RGB equals to red color value.</a:t>
            </a:r>
          </a:p>
          <a:p>
            <a:pPr lvl="1"/>
            <a:endParaRPr lang="en-US" sz="2000" dirty="0" smtClean="0"/>
          </a:p>
          <a:p>
            <a:pPr marL="880110" lvl="1" indent="-342900">
              <a:buFont typeface="Wingdings" panose="05000000000000000000" pitchFamily="2" charset="2"/>
              <a:buChar char="ü"/>
            </a:pPr>
            <a:r>
              <a:rPr lang="en-US" sz="2000" u="sng" dirty="0" smtClean="0"/>
              <a:t>Long int RGB = red;</a:t>
            </a:r>
          </a:p>
          <a:p>
            <a:endParaRPr lang="en-US" sz="2400" dirty="0"/>
          </a:p>
          <a:p>
            <a:pPr marL="397764" indent="-342900">
              <a:buFont typeface="Arial" panose="020B0604020202020204" pitchFamily="34" charset="0"/>
              <a:buChar char="•"/>
            </a:pPr>
            <a:r>
              <a:rPr lang="en-US" sz="2400" dirty="0" smtClean="0"/>
              <a:t>Bitwise left shift 8 bits of RGB and add green color value.</a:t>
            </a:r>
          </a:p>
          <a:p>
            <a:pPr lvl="1"/>
            <a:endParaRPr lang="en-US" sz="2000" dirty="0"/>
          </a:p>
          <a:p>
            <a:pPr marL="880110" lvl="1" indent="-342900">
              <a:buFont typeface="Wingdings" panose="05000000000000000000" pitchFamily="2" charset="2"/>
              <a:buChar char="ü"/>
            </a:pPr>
            <a:r>
              <a:rPr lang="en-US" sz="2000" u="sng" dirty="0" smtClean="0"/>
              <a:t>RGB = (RGB&lt;&lt;8)+green;</a:t>
            </a:r>
          </a:p>
          <a:p>
            <a:pPr lvl="1"/>
            <a:endParaRPr lang="en-US" sz="2000" dirty="0"/>
          </a:p>
          <a:p>
            <a:pPr marL="397764" indent="-342900">
              <a:buFont typeface="Arial" panose="020B0604020202020204" pitchFamily="34" charset="0"/>
              <a:buChar char="•"/>
            </a:pPr>
            <a:r>
              <a:rPr lang="en-US" sz="2400" dirty="0" smtClean="0"/>
              <a:t>Again Bitwise left shift 8 bits of RGB and add blue color value.</a:t>
            </a:r>
          </a:p>
          <a:p>
            <a:endParaRPr lang="en-US" sz="2400" dirty="0"/>
          </a:p>
          <a:p>
            <a:pPr marL="880110" lvl="1" indent="-342900">
              <a:buFont typeface="Wingdings" panose="05000000000000000000" pitchFamily="2" charset="2"/>
              <a:buChar char="ü"/>
            </a:pPr>
            <a:r>
              <a:rPr lang="en-US" sz="2000" u="sng" dirty="0" smtClean="0"/>
              <a:t>RGB = (RGB&lt;&lt;8)+blue;</a:t>
            </a:r>
          </a:p>
        </p:txBody>
      </p:sp>
    </p:spTree>
    <p:extLst>
      <p:ext uri="{BB962C8B-B14F-4D97-AF65-F5344CB8AC3E}">
        <p14:creationId xmlns:p14="http://schemas.microsoft.com/office/powerpoint/2010/main" val="4236604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Decoding:</a:t>
            </a:r>
            <a:endParaRPr lang="en-US" dirty="0"/>
          </a:p>
        </p:txBody>
      </p:sp>
      <p:sp>
        <p:nvSpPr>
          <p:cNvPr id="4" name="Content Placeholder 3"/>
          <p:cNvSpPr>
            <a:spLocks noGrp="1"/>
          </p:cNvSpPr>
          <p:nvPr>
            <p:ph type="body" idx="1"/>
          </p:nvPr>
        </p:nvSpPr>
        <p:spPr>
          <a:xfrm>
            <a:off x="381000" y="1633536"/>
            <a:ext cx="7863408" cy="4819800"/>
          </a:xfrm>
        </p:spPr>
        <p:txBody>
          <a:bodyPr>
            <a:normAutofit fontScale="92500"/>
          </a:bodyPr>
          <a:lstStyle/>
          <a:p>
            <a:pPr marL="397764" indent="-342900">
              <a:buFont typeface="Arial" panose="020B0604020202020204" pitchFamily="34" charset="0"/>
              <a:buChar char="•"/>
            </a:pPr>
            <a:r>
              <a:rPr lang="en-US" sz="2400" dirty="0" smtClean="0"/>
              <a:t>Bitwise right shift 16 bits of RGB and then bitwise AND with 255 to get red value.</a:t>
            </a:r>
          </a:p>
          <a:p>
            <a:pPr lvl="1"/>
            <a:endParaRPr lang="en-US" sz="2000" dirty="0" smtClean="0"/>
          </a:p>
          <a:p>
            <a:pPr marL="880110" lvl="1" indent="-342900">
              <a:buFont typeface="Wingdings" panose="05000000000000000000" pitchFamily="2" charset="2"/>
              <a:buChar char="ü"/>
            </a:pPr>
            <a:r>
              <a:rPr lang="en-US" sz="2000" u="sng" dirty="0" smtClean="0"/>
              <a:t>int red = (RGB&gt;&gt;16) &amp; 0xff;</a:t>
            </a:r>
          </a:p>
          <a:p>
            <a:endParaRPr lang="en-US" sz="2400" dirty="0"/>
          </a:p>
          <a:p>
            <a:pPr marL="397764" indent="-342900">
              <a:buFont typeface="Arial" panose="020B0604020202020204" pitchFamily="34" charset="0"/>
              <a:buChar char="•"/>
            </a:pPr>
            <a:r>
              <a:rPr lang="en-US" sz="2400" dirty="0" smtClean="0"/>
              <a:t>Bitwise right shift 8 bits of RGB and then bitwise AND with 255 to get green value. </a:t>
            </a:r>
          </a:p>
          <a:p>
            <a:pPr lvl="1"/>
            <a:endParaRPr lang="en-US" sz="2000" dirty="0"/>
          </a:p>
          <a:p>
            <a:pPr marL="880110" lvl="1" indent="-342900">
              <a:buFont typeface="Wingdings" panose="05000000000000000000" pitchFamily="2" charset="2"/>
              <a:buChar char="ü"/>
            </a:pPr>
            <a:r>
              <a:rPr lang="en-US" sz="2000" u="sng" dirty="0" smtClean="0"/>
              <a:t>int green = (RGB&gt;&gt;8) &amp; 0xff;</a:t>
            </a:r>
          </a:p>
          <a:p>
            <a:pPr lvl="1"/>
            <a:endParaRPr lang="en-US" sz="2000" dirty="0"/>
          </a:p>
          <a:p>
            <a:pPr marL="397764" indent="-342900">
              <a:buFont typeface="Arial" panose="020B0604020202020204" pitchFamily="34" charset="0"/>
              <a:buChar char="•"/>
            </a:pPr>
            <a:r>
              <a:rPr lang="en-US" sz="2400" dirty="0" smtClean="0"/>
              <a:t>Bitwise AND the RGB value with 255 to get blue value. </a:t>
            </a:r>
            <a:endParaRPr lang="en-US" sz="2400" dirty="0"/>
          </a:p>
          <a:p>
            <a:pPr lvl="1"/>
            <a:endParaRPr lang="en-US" sz="2000" u="sng" dirty="0" smtClean="0"/>
          </a:p>
          <a:p>
            <a:pPr marL="880110" lvl="1" indent="-342900">
              <a:buFont typeface="Wingdings" panose="05000000000000000000" pitchFamily="2" charset="2"/>
              <a:buChar char="ü"/>
            </a:pPr>
            <a:r>
              <a:rPr lang="en-US" sz="2000" u="sng" dirty="0" smtClean="0"/>
              <a:t>int blue = RGB &amp; 0xff;</a:t>
            </a:r>
          </a:p>
        </p:txBody>
      </p:sp>
    </p:spTree>
    <p:extLst>
      <p:ext uri="{BB962C8B-B14F-4D97-AF65-F5344CB8AC3E}">
        <p14:creationId xmlns:p14="http://schemas.microsoft.com/office/powerpoint/2010/main" val="4080069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654</TotalTime>
  <Words>791</Words>
  <Application>Microsoft Office PowerPoint</Application>
  <PresentationFormat>On-screen Show (4:3)</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Consolas</vt:lpstr>
      <vt:lpstr>Verdana</vt:lpstr>
      <vt:lpstr>Wingdings</vt:lpstr>
      <vt:lpstr>Wingdings 2</vt:lpstr>
      <vt:lpstr>Verve</vt:lpstr>
      <vt:lpstr>SMART LED LAMP</vt:lpstr>
      <vt:lpstr>ABSTRACT</vt:lpstr>
      <vt:lpstr>INTERNET OF THINGS (IoT)</vt:lpstr>
      <vt:lpstr>Lifetime of LED</vt:lpstr>
      <vt:lpstr>Advantages of Smart LED Lamp </vt:lpstr>
      <vt:lpstr>Flow of Data</vt:lpstr>
      <vt:lpstr>Front End Android App</vt:lpstr>
      <vt:lpstr>RGB Encoding:</vt:lpstr>
      <vt:lpstr>RGB Decoding:</vt:lpstr>
      <vt:lpstr>Example:</vt:lpstr>
      <vt:lpstr>Introduction to Arduino</vt:lpstr>
      <vt:lpstr>Smart LED Bulb Specification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led bulb</dc:title>
  <dc:creator>Naveen Bhardwaj</dc:creator>
  <cp:lastModifiedBy>Naveen Bhardwaj</cp:lastModifiedBy>
  <cp:revision>49</cp:revision>
  <dcterms:created xsi:type="dcterms:W3CDTF">2017-09-13T14:10:16Z</dcterms:created>
  <dcterms:modified xsi:type="dcterms:W3CDTF">2017-11-22T05:49:51Z</dcterms:modified>
</cp:coreProperties>
</file>