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1554" y="-90"/>
      </p:cViewPr>
      <p:guideLst>
        <p:guide orient="horz" pos="2184"/>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BUS TICKET RESERVATION SYSTEM</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Project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Team 	: </a:t>
            </a:r>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 UDAY KIRRAN M         PES1201701350      6A </a:t>
            </a:r>
          </a:p>
          <a:p>
            <a:pPr lvl="0"/>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                           NAVEEN G                 PES1201701439      6A </a:t>
            </a:r>
          </a:p>
          <a:p>
            <a:pPr lvl="0"/>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                           SYED ALI HUSSAIN      PES1201802391      6A </a:t>
            </a:r>
            <a:endParaRPr lang="en-US" sz="2000" b="0" i="0" u="none" strike="noStrike" cap="none" dirty="0" smtClean="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Rectangle 3"/>
          <p:cNvSpPr/>
          <p:nvPr/>
        </p:nvSpPr>
        <p:spPr>
          <a:xfrm>
            <a:off x="1039091" y="1773382"/>
            <a:ext cx="7370619" cy="2964914"/>
          </a:xfrm>
          <a:prstGeom prst="rect">
            <a:avLst/>
          </a:prstGeom>
        </p:spPr>
        <p:txBody>
          <a:bodyPr wrap="square">
            <a:spAutoFit/>
          </a:bodyPr>
          <a:lstStyle/>
          <a:p>
            <a:pPr lvl="0">
              <a:spcBef>
                <a:spcPts val="1600"/>
              </a:spcBef>
            </a:pPr>
            <a:r>
              <a:rPr lang="en-US" sz="2000" dirty="0" smtClean="0">
                <a:solidFill>
                  <a:srgbClr val="0070C0"/>
                </a:solidFill>
                <a:latin typeface="Trebuchet MS" pitchFamily="34" charset="0"/>
              </a:rPr>
              <a:t>BUS TICKET RESERVATION SYSTEM</a:t>
            </a:r>
          </a:p>
          <a:p>
            <a:pPr lvl="0">
              <a:spcBef>
                <a:spcPts val="1600"/>
              </a:spcBef>
            </a:pPr>
            <a:endParaRPr lang="en-US" sz="2000" dirty="0" smtClean="0">
              <a:solidFill>
                <a:srgbClr val="0070C0"/>
              </a:solidFill>
              <a:latin typeface="Trebuchet MS" pitchFamily="34" charset="0"/>
            </a:endParaRPr>
          </a:p>
          <a:p>
            <a:pPr lvl="0">
              <a:spcBef>
                <a:spcPts val="1600"/>
              </a:spcBef>
            </a:pPr>
            <a:r>
              <a:rPr lang="en-US" sz="2000" dirty="0" smtClean="0">
                <a:solidFill>
                  <a:srgbClr val="0070C0"/>
                </a:solidFill>
                <a:latin typeface="Trebuchet MS" pitchFamily="34" charset="0"/>
              </a:rPr>
              <a:t>Bus ticket reservation system is a web based application works within the centralized network. It provides facility to the  User ,User can login into the webpage and can book the  ticket. Traditional database is used to keep track of ticket booking that makes travel easy. And it maintain the record of the customer.</a:t>
            </a:r>
          </a:p>
        </p:txBody>
      </p:sp>
      <p:pic>
        <p:nvPicPr>
          <p:cNvPr id="3074" name="Picture 2" descr="C:\Users\FARHAN\Desktop\IMG-20200418-WA0003.jpg"/>
          <p:cNvPicPr>
            <a:picLocks noChangeAspect="1" noChangeArrowheads="1"/>
          </p:cNvPicPr>
          <p:nvPr/>
        </p:nvPicPr>
        <p:blipFill>
          <a:blip r:embed="rId3"/>
          <a:srcRect/>
          <a:stretch>
            <a:fillRect/>
          </a:stretch>
        </p:blipFill>
        <p:spPr bwMode="auto">
          <a:xfrm>
            <a:off x="5140036" y="4553978"/>
            <a:ext cx="3726584" cy="209620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Rectangle 4"/>
          <p:cNvSpPr/>
          <p:nvPr/>
        </p:nvSpPr>
        <p:spPr>
          <a:xfrm>
            <a:off x="1648691" y="1925782"/>
            <a:ext cx="6636327" cy="2877711"/>
          </a:xfrm>
          <a:prstGeom prst="rect">
            <a:avLst/>
          </a:prstGeom>
        </p:spPr>
        <p:txBody>
          <a:bodyPr wrap="square">
            <a:spAutoFit/>
          </a:bodyPr>
          <a:lstStyle/>
          <a:p>
            <a:pPr lvl="0"/>
            <a:r>
              <a:rPr lang="en-US" sz="2000" dirty="0" smtClean="0">
                <a:solidFill>
                  <a:srgbClr val="0070C0"/>
                </a:solidFill>
                <a:latin typeface="Trebuchet MS" pitchFamily="34" charset="0"/>
              </a:rPr>
              <a:t>Technologies Used</a:t>
            </a:r>
          </a:p>
          <a:p>
            <a:pPr lvl="0">
              <a:lnSpc>
                <a:spcPct val="115000"/>
              </a:lnSpc>
              <a:buFont typeface="Arial" pitchFamily="34" charset="0"/>
              <a:buChar char="•"/>
            </a:pPr>
            <a:r>
              <a:rPr lang="en-US" sz="2000" dirty="0" err="1" smtClean="0">
                <a:solidFill>
                  <a:srgbClr val="0070C0"/>
                </a:solidFill>
                <a:latin typeface="Trebuchet MS" pitchFamily="34" charset="0"/>
                <a:ea typeface="Lato"/>
                <a:cs typeface="Lato"/>
                <a:sym typeface="Lato"/>
              </a:rPr>
              <a:t>CSS,Javascript,PHP</a:t>
            </a:r>
            <a:endParaRPr lang="en-US" sz="2000" dirty="0" smtClean="0">
              <a:solidFill>
                <a:srgbClr val="0070C0"/>
              </a:solidFill>
              <a:latin typeface="Trebuchet MS" pitchFamily="34" charset="0"/>
              <a:ea typeface="Lato"/>
              <a:cs typeface="Lato"/>
              <a:sym typeface="Lato"/>
            </a:endParaRPr>
          </a:p>
          <a:p>
            <a:pPr lvl="0">
              <a:lnSpc>
                <a:spcPct val="115000"/>
              </a:lnSpc>
            </a:pPr>
            <a:endParaRPr lang="en-US" sz="2000" dirty="0" smtClean="0">
              <a:solidFill>
                <a:srgbClr val="0070C0"/>
              </a:solidFill>
              <a:latin typeface="Trebuchet MS" pitchFamily="34" charset="0"/>
              <a:ea typeface="Lato"/>
              <a:cs typeface="Lato"/>
              <a:sym typeface="Lato"/>
            </a:endParaRPr>
          </a:p>
          <a:p>
            <a:pPr lvl="0">
              <a:lnSpc>
                <a:spcPct val="115000"/>
              </a:lnSpc>
            </a:pPr>
            <a:r>
              <a:rPr lang="en-US" sz="2000" dirty="0" err="1" smtClean="0">
                <a:solidFill>
                  <a:srgbClr val="0070C0"/>
                </a:solidFill>
                <a:latin typeface="Trebuchet MS" pitchFamily="34" charset="0"/>
                <a:ea typeface="Lato"/>
                <a:cs typeface="Lato"/>
                <a:sym typeface="Lato"/>
              </a:rPr>
              <a:t>Datadase</a:t>
            </a:r>
            <a:r>
              <a:rPr lang="en-US" sz="2000" dirty="0" smtClean="0">
                <a:solidFill>
                  <a:srgbClr val="0070C0"/>
                </a:solidFill>
                <a:latin typeface="Trebuchet MS" pitchFamily="34" charset="0"/>
                <a:ea typeface="Lato"/>
                <a:cs typeface="Lato"/>
                <a:sym typeface="Lato"/>
              </a:rPr>
              <a:t> Used</a:t>
            </a:r>
          </a:p>
          <a:p>
            <a:pPr lvl="0">
              <a:lnSpc>
                <a:spcPct val="115000"/>
              </a:lnSpc>
              <a:buFont typeface="Arial" pitchFamily="34" charset="0"/>
              <a:buChar char="•"/>
            </a:pPr>
            <a:r>
              <a:rPr lang="en-US" sz="2000" dirty="0" smtClean="0">
                <a:solidFill>
                  <a:srgbClr val="0070C0"/>
                </a:solidFill>
                <a:latin typeface="Trebuchet MS" pitchFamily="34" charset="0"/>
                <a:ea typeface="Lato"/>
                <a:cs typeface="Lato"/>
                <a:sym typeface="Lato"/>
              </a:rPr>
              <a:t>Sqlite3</a:t>
            </a:r>
          </a:p>
          <a:p>
            <a:pPr lvl="0">
              <a:lnSpc>
                <a:spcPct val="115000"/>
              </a:lnSpc>
            </a:pPr>
            <a:endParaRPr lang="en-US" sz="2000" dirty="0" smtClean="0">
              <a:solidFill>
                <a:srgbClr val="0070C0"/>
              </a:solidFill>
              <a:latin typeface="Trebuchet MS" pitchFamily="34" charset="0"/>
              <a:ea typeface="Lato"/>
              <a:cs typeface="Lato"/>
              <a:sym typeface="Lato"/>
            </a:endParaRPr>
          </a:p>
          <a:p>
            <a:pPr lvl="0">
              <a:lnSpc>
                <a:spcPct val="115000"/>
              </a:lnSpc>
            </a:pPr>
            <a:r>
              <a:rPr lang="en-US" sz="2000" dirty="0" smtClean="0">
                <a:solidFill>
                  <a:srgbClr val="0070C0"/>
                </a:solidFill>
                <a:latin typeface="Trebuchet MS" pitchFamily="34" charset="0"/>
                <a:ea typeface="Lato"/>
                <a:cs typeface="Lato"/>
                <a:sym typeface="Lato"/>
              </a:rPr>
              <a:t>Framework Used</a:t>
            </a:r>
          </a:p>
          <a:p>
            <a:pPr lvl="0">
              <a:lnSpc>
                <a:spcPct val="115000"/>
              </a:lnSpc>
              <a:buFont typeface="Arial" pitchFamily="34" charset="0"/>
              <a:buChar char="•"/>
            </a:pPr>
            <a:r>
              <a:rPr lang="en-US" sz="2000" dirty="0" smtClean="0">
                <a:solidFill>
                  <a:srgbClr val="0070C0"/>
                </a:solidFill>
                <a:latin typeface="Trebuchet MS" pitchFamily="34" charset="0"/>
                <a:ea typeface="Lato"/>
                <a:cs typeface="Lato"/>
                <a:sym typeface="Lato"/>
              </a:rPr>
              <a:t>Flask</a:t>
            </a:r>
            <a:endParaRPr lang="en-US" sz="2000" dirty="0">
              <a:solidFill>
                <a:srgbClr val="0070C0"/>
              </a:solidFill>
              <a:latin typeface="Trebuchet MS"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Rectangle 3"/>
          <p:cNvSpPr/>
          <p:nvPr/>
        </p:nvSpPr>
        <p:spPr>
          <a:xfrm>
            <a:off x="207818" y="1710168"/>
            <a:ext cx="4932218" cy="4647426"/>
          </a:xfrm>
          <a:prstGeom prst="rect">
            <a:avLst/>
          </a:prstGeom>
        </p:spPr>
        <p:txBody>
          <a:bodyPr wrap="square">
            <a:spAutoFit/>
          </a:bodyPr>
          <a:lstStyle/>
          <a:p>
            <a:pPr lvl="0">
              <a:spcBef>
                <a:spcPts val="1600"/>
              </a:spcBef>
              <a:buFont typeface="Arial" pitchFamily="34" charset="0"/>
              <a:buChar char="•"/>
            </a:pPr>
            <a:r>
              <a:rPr lang="en-US" sz="1800" dirty="0" smtClean="0">
                <a:solidFill>
                  <a:srgbClr val="0070C0"/>
                </a:solidFill>
                <a:latin typeface="Trebuchet MS" pitchFamily="34" charset="0"/>
              </a:rPr>
              <a:t>Uses </a:t>
            </a:r>
            <a:r>
              <a:rPr lang="en-US" sz="1800" dirty="0" smtClean="0">
                <a:solidFill>
                  <a:srgbClr val="0070C0"/>
                </a:solidFill>
                <a:latin typeface="Trebuchet MS" pitchFamily="34" charset="0"/>
              </a:rPr>
              <a:t>a hidden frame for registration.</a:t>
            </a:r>
          </a:p>
          <a:p>
            <a:pPr lvl="0">
              <a:spcBef>
                <a:spcPts val="1600"/>
              </a:spcBef>
              <a:buFont typeface="Arial" pitchFamily="34" charset="0"/>
              <a:buChar char="•"/>
            </a:pPr>
            <a:r>
              <a:rPr lang="en-US" sz="1800" dirty="0" smtClean="0">
                <a:solidFill>
                  <a:srgbClr val="0070C0"/>
                </a:solidFill>
                <a:latin typeface="Trebuchet MS" pitchFamily="34" charset="0"/>
              </a:rPr>
              <a:t>Implements </a:t>
            </a:r>
            <a:r>
              <a:rPr lang="en-US" sz="1800" dirty="0" smtClean="0">
                <a:solidFill>
                  <a:srgbClr val="0070C0"/>
                </a:solidFill>
                <a:latin typeface="Trebuchet MS" pitchFamily="34" charset="0"/>
              </a:rPr>
              <a:t>Submission Throttling to confirm if a name or number is available</a:t>
            </a:r>
            <a:r>
              <a:rPr lang="en-US" sz="1800" dirty="0" smtClean="0">
                <a:solidFill>
                  <a:srgbClr val="0070C0"/>
                </a:solidFill>
                <a:latin typeface="Trebuchet MS" pitchFamily="34" charset="0"/>
              </a:rPr>
              <a:t>.</a:t>
            </a:r>
          </a:p>
          <a:p>
            <a:pPr lvl="0">
              <a:buFont typeface="Arial" pitchFamily="34" charset="0"/>
              <a:buChar char="•"/>
            </a:pPr>
            <a:endParaRPr lang="en-US" sz="1800" dirty="0" smtClean="0">
              <a:solidFill>
                <a:srgbClr val="0070C0"/>
              </a:solidFill>
              <a:latin typeface="Trebuchet MS" pitchFamily="34" charset="0"/>
            </a:endParaRPr>
          </a:p>
          <a:p>
            <a:pPr lvl="0">
              <a:buFont typeface="Arial" pitchFamily="34" charset="0"/>
              <a:buChar char="•"/>
            </a:pPr>
            <a:r>
              <a:rPr lang="en-US" sz="1800" dirty="0" smtClean="0">
                <a:solidFill>
                  <a:srgbClr val="0070C0"/>
                </a:solidFill>
                <a:latin typeface="Trebuchet MS" pitchFamily="34" charset="0"/>
              </a:rPr>
              <a:t>Uses </a:t>
            </a:r>
            <a:r>
              <a:rPr lang="en-US" sz="1800" dirty="0" smtClean="0">
                <a:solidFill>
                  <a:srgbClr val="0070C0"/>
                </a:solidFill>
                <a:latin typeface="Trebuchet MS" pitchFamily="34" charset="0"/>
              </a:rPr>
              <a:t>multistage downloading to load the components of the page.</a:t>
            </a:r>
          </a:p>
          <a:p>
            <a:pPr lvl="0">
              <a:spcBef>
                <a:spcPts val="1600"/>
              </a:spcBef>
              <a:buFont typeface="Arial" pitchFamily="34" charset="0"/>
              <a:buChar char="•"/>
            </a:pPr>
            <a:r>
              <a:rPr lang="en-US" sz="1800" dirty="0" smtClean="0">
                <a:solidFill>
                  <a:srgbClr val="0070C0"/>
                </a:solidFill>
                <a:latin typeface="Trebuchet MS" pitchFamily="34" charset="0"/>
              </a:rPr>
              <a:t>Static </a:t>
            </a:r>
            <a:r>
              <a:rPr lang="en-US" sz="1800" dirty="0" smtClean="0">
                <a:solidFill>
                  <a:srgbClr val="0070C0"/>
                </a:solidFill>
                <a:latin typeface="Trebuchet MS" pitchFamily="34" charset="0"/>
              </a:rPr>
              <a:t>CSS and JS files are sent separately</a:t>
            </a:r>
          </a:p>
          <a:p>
            <a:pPr lvl="0">
              <a:spcBef>
                <a:spcPts val="1600"/>
              </a:spcBef>
              <a:spcAft>
                <a:spcPts val="1600"/>
              </a:spcAft>
              <a:buFont typeface="Arial" pitchFamily="34" charset="0"/>
              <a:buChar char="•"/>
            </a:pPr>
            <a:r>
              <a:rPr lang="en-US" sz="1800" dirty="0" smtClean="0">
                <a:solidFill>
                  <a:srgbClr val="0070C0"/>
                </a:solidFill>
                <a:latin typeface="Trebuchet MS" pitchFamily="34" charset="0"/>
              </a:rPr>
              <a:t>Also </a:t>
            </a:r>
            <a:r>
              <a:rPr lang="en-US" sz="1800" dirty="0" smtClean="0">
                <a:solidFill>
                  <a:srgbClr val="0070C0"/>
                </a:solidFill>
                <a:latin typeface="Trebuchet MS" pitchFamily="34" charset="0"/>
              </a:rPr>
              <a:t>implements Long Polling to keep track of dynamic pricing of the tickets.</a:t>
            </a:r>
          </a:p>
          <a:p>
            <a:pPr lvl="0">
              <a:buFont typeface="Arial" pitchFamily="34" charset="0"/>
              <a:buChar char="•"/>
            </a:pPr>
            <a:r>
              <a:rPr lang="en-US" sz="1800" dirty="0" smtClean="0">
                <a:solidFill>
                  <a:srgbClr val="0070C0"/>
                </a:solidFill>
                <a:latin typeface="Trebuchet MS" pitchFamily="34" charset="0"/>
              </a:rPr>
              <a:t>Implements Predictive Fetch</a:t>
            </a:r>
          </a:p>
          <a:p>
            <a:pPr lvl="0">
              <a:spcBef>
                <a:spcPts val="1600"/>
              </a:spcBef>
              <a:buFont typeface="Arial" pitchFamily="34" charset="0"/>
              <a:buChar char="•"/>
            </a:pPr>
            <a:r>
              <a:rPr lang="en-US" sz="1800" dirty="0" smtClean="0">
                <a:solidFill>
                  <a:srgbClr val="0070C0"/>
                </a:solidFill>
                <a:latin typeface="Trebuchet MS" pitchFamily="34" charset="0"/>
              </a:rPr>
              <a:t>Static </a:t>
            </a:r>
            <a:r>
              <a:rPr lang="en-US" sz="1800" dirty="0" smtClean="0">
                <a:solidFill>
                  <a:srgbClr val="0070C0"/>
                </a:solidFill>
                <a:latin typeface="Trebuchet MS" pitchFamily="34" charset="0"/>
              </a:rPr>
              <a:t>JS and CSS files are sent separately</a:t>
            </a:r>
          </a:p>
          <a:p>
            <a:pPr lvl="0">
              <a:spcBef>
                <a:spcPts val="1600"/>
              </a:spcBef>
              <a:buFont typeface="Arial" pitchFamily="34" charset="0"/>
              <a:buChar char="•"/>
            </a:pPr>
            <a:endParaRPr lang="en-US" sz="1800" dirty="0">
              <a:solidFill>
                <a:srgbClr val="0070C0"/>
              </a:solidFill>
              <a:latin typeface="Trebuchet MS" pitchFamily="34" charset="0"/>
            </a:endParaRPr>
          </a:p>
        </p:txBody>
      </p:sp>
      <p:pic>
        <p:nvPicPr>
          <p:cNvPr id="2050" name="Picture 2" descr="C:\Users\FARHAN\Desktop\IMG-20200418-WA0001.jpg"/>
          <p:cNvPicPr>
            <a:picLocks noChangeAspect="1" noChangeArrowheads="1"/>
          </p:cNvPicPr>
          <p:nvPr/>
        </p:nvPicPr>
        <p:blipFill>
          <a:blip r:embed="rId3"/>
          <a:srcRect/>
          <a:stretch>
            <a:fillRect/>
          </a:stretch>
        </p:blipFill>
        <p:spPr bwMode="auto">
          <a:xfrm>
            <a:off x="4959927" y="2646218"/>
            <a:ext cx="4184072" cy="2743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026" name="Picture 2" descr="C:\Users\FARHAN\Desktop\IMG-20200418-WA0002.jpg"/>
          <p:cNvPicPr>
            <a:picLocks noChangeAspect="1" noChangeArrowheads="1"/>
          </p:cNvPicPr>
          <p:nvPr/>
        </p:nvPicPr>
        <p:blipFill>
          <a:blip r:embed="rId3"/>
          <a:srcRect/>
          <a:stretch>
            <a:fillRect/>
          </a:stretch>
        </p:blipFill>
        <p:spPr bwMode="auto">
          <a:xfrm>
            <a:off x="3651442" y="2189017"/>
            <a:ext cx="5492558" cy="3089564"/>
          </a:xfrm>
          <a:prstGeom prst="rect">
            <a:avLst/>
          </a:prstGeom>
          <a:noFill/>
        </p:spPr>
      </p:pic>
      <p:sp>
        <p:nvSpPr>
          <p:cNvPr id="5" name="Rectangle 4"/>
          <p:cNvSpPr/>
          <p:nvPr/>
        </p:nvSpPr>
        <p:spPr>
          <a:xfrm>
            <a:off x="221673" y="2743200"/>
            <a:ext cx="3228109" cy="1774845"/>
          </a:xfrm>
          <a:prstGeom prst="rect">
            <a:avLst/>
          </a:prstGeom>
        </p:spPr>
        <p:txBody>
          <a:bodyPr wrap="square">
            <a:spAutoFit/>
          </a:bodyPr>
          <a:lstStyle/>
          <a:p>
            <a:pPr lvl="0">
              <a:spcBef>
                <a:spcPts val="1600"/>
              </a:spcBef>
            </a:pPr>
            <a:r>
              <a:rPr lang="en-US" sz="2800" b="1" dirty="0" smtClean="0">
                <a:solidFill>
                  <a:srgbClr val="0070C0"/>
                </a:solidFill>
                <a:latin typeface="Trebuchet MS" pitchFamily="34" charset="0"/>
              </a:rPr>
              <a:t>Intelligent Component</a:t>
            </a:r>
          </a:p>
          <a:p>
            <a:pPr lvl="0">
              <a:spcBef>
                <a:spcPts val="1600"/>
              </a:spcBef>
              <a:spcAft>
                <a:spcPts val="1600"/>
              </a:spcAft>
              <a:buFont typeface="Arial" pitchFamily="34" charset="0"/>
              <a:buChar char="•"/>
            </a:pPr>
            <a:r>
              <a:rPr lang="en-US" sz="2000" dirty="0" smtClean="0">
                <a:solidFill>
                  <a:srgbClr val="0070C0"/>
                </a:solidFill>
                <a:latin typeface="Trebuchet MS" pitchFamily="34" charset="0"/>
              </a:rPr>
              <a:t>Calculate </a:t>
            </a:r>
            <a:r>
              <a:rPr lang="en-US" sz="2000" dirty="0" smtClean="0">
                <a:solidFill>
                  <a:srgbClr val="0070C0"/>
                </a:solidFill>
                <a:latin typeface="Trebuchet MS" pitchFamily="34" charset="0"/>
              </a:rPr>
              <a:t>the discount the user gets</a:t>
            </a:r>
            <a:r>
              <a:rPr lang="en-US" sz="2000" dirty="0" smtClean="0">
                <a:solidFill>
                  <a:srgbClr val="0070C0"/>
                </a:solidFill>
                <a:latin typeface="Trebuchet MS"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177</Words>
  <Application>WPS Presentation</Application>
  <PresentationFormat>On-screen Show (4:3)</PresentationFormat>
  <Paragraphs>35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Design</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FARHAN</cp:lastModifiedBy>
  <cp:revision>50</cp:revision>
  <dcterms:created xsi:type="dcterms:W3CDTF">2020-04-04T14:48:00Z</dcterms:created>
  <dcterms:modified xsi:type="dcterms:W3CDTF">2020-04-18T10:43:06Z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