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10699750"/>
  <p:notesSz cx="75565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887" y="618235"/>
            <a:ext cx="655472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927" y="2336926"/>
            <a:ext cx="6864984" cy="6075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42035"/>
            <a:ext cx="18764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0">
                <a:latin typeface="Arial"/>
                <a:cs typeface="Arial"/>
              </a:rPr>
              <a:t>Presentation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05254"/>
            <a:ext cx="677100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09700"/>
              </a:lnSpc>
              <a:spcBef>
                <a:spcPts val="100"/>
              </a:spcBef>
            </a:pPr>
            <a:r>
              <a:rPr dirty="0" sz="1100" spc="-50">
                <a:latin typeface="Arial"/>
                <a:cs typeface="Arial"/>
              </a:rPr>
              <a:t>Jeronimo </a:t>
            </a:r>
            <a:r>
              <a:rPr dirty="0" sz="1100" spc="-65">
                <a:latin typeface="Arial"/>
                <a:cs typeface="Arial"/>
              </a:rPr>
              <a:t>needs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45">
                <a:latin typeface="Arial"/>
                <a:cs typeface="Arial"/>
              </a:rPr>
              <a:t>open </a:t>
            </a:r>
            <a:r>
              <a:rPr dirty="0" sz="1100" spc="-55">
                <a:latin typeface="Arial"/>
                <a:cs typeface="Arial"/>
              </a:rPr>
              <a:t>his </a:t>
            </a:r>
            <a:r>
              <a:rPr dirty="0" sz="1100" spc="-50">
                <a:latin typeface="Arial"/>
                <a:cs typeface="Arial"/>
              </a:rPr>
              <a:t>Burger </a:t>
            </a:r>
            <a:r>
              <a:rPr dirty="0" sz="1100" spc="-40">
                <a:latin typeface="Arial"/>
                <a:cs typeface="Arial"/>
              </a:rPr>
              <a:t>Joint </a:t>
            </a:r>
            <a:r>
              <a:rPr dirty="0" sz="1100" spc="-15">
                <a:latin typeface="Arial"/>
                <a:cs typeface="Arial"/>
              </a:rPr>
              <a:t>in </a:t>
            </a:r>
            <a:r>
              <a:rPr dirty="0" sz="1100" spc="-70">
                <a:latin typeface="Arial"/>
                <a:cs typeface="Arial"/>
              </a:rPr>
              <a:t>some </a:t>
            </a:r>
            <a:r>
              <a:rPr dirty="0" sz="1100" spc="-45">
                <a:latin typeface="Arial"/>
                <a:cs typeface="Arial"/>
              </a:rPr>
              <a:t>Locality </a:t>
            </a:r>
            <a:r>
              <a:rPr dirty="0" sz="1100" spc="-25">
                <a:latin typeface="Arial"/>
                <a:cs typeface="Arial"/>
              </a:rPr>
              <a:t>(District)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55">
                <a:latin typeface="Arial"/>
                <a:cs typeface="Arial"/>
              </a:rPr>
              <a:t>Bogotá, </a:t>
            </a:r>
            <a:r>
              <a:rPr dirty="0" sz="1100" spc="-50">
                <a:latin typeface="Arial"/>
                <a:cs typeface="Arial"/>
              </a:rPr>
              <a:t>Colombia. </a:t>
            </a:r>
            <a:r>
              <a:rPr dirty="0" sz="1100" spc="-35">
                <a:latin typeface="Arial"/>
                <a:cs typeface="Arial"/>
              </a:rPr>
              <a:t>Furthermore, </a:t>
            </a:r>
            <a:r>
              <a:rPr dirty="0" sz="1100" spc="-50">
                <a:latin typeface="Arial"/>
                <a:cs typeface="Arial"/>
              </a:rPr>
              <a:t>he </a:t>
            </a:r>
            <a:r>
              <a:rPr dirty="0" sz="1100" spc="-65">
                <a:latin typeface="Arial"/>
                <a:cs typeface="Arial"/>
              </a:rPr>
              <a:t>is asking </a:t>
            </a:r>
            <a:r>
              <a:rPr dirty="0" sz="1100" spc="-15">
                <a:latin typeface="Arial"/>
                <a:cs typeface="Arial"/>
              </a:rPr>
              <a:t>our  </a:t>
            </a:r>
            <a:r>
              <a:rPr dirty="0" sz="1100" spc="-65">
                <a:latin typeface="Arial"/>
                <a:cs typeface="Arial"/>
              </a:rPr>
              <a:t>assistance </a:t>
            </a:r>
            <a:r>
              <a:rPr dirty="0" sz="1100" spc="-15">
                <a:latin typeface="Arial"/>
                <a:cs typeface="Arial"/>
              </a:rPr>
              <a:t>in </a:t>
            </a:r>
            <a:r>
              <a:rPr dirty="0" sz="1100" spc="-25">
                <a:latin typeface="Arial"/>
                <a:cs typeface="Arial"/>
              </a:rPr>
              <a:t>finding </a:t>
            </a:r>
            <a:r>
              <a:rPr dirty="0" sz="1100" spc="-15">
                <a:latin typeface="Arial"/>
                <a:cs typeface="Arial"/>
              </a:rPr>
              <a:t>the </a:t>
            </a:r>
            <a:r>
              <a:rPr dirty="0" sz="1100" spc="-45">
                <a:latin typeface="Arial"/>
                <a:cs typeface="Arial"/>
              </a:rPr>
              <a:t>best </a:t>
            </a:r>
            <a:r>
              <a:rPr dirty="0" sz="1100" spc="-40">
                <a:latin typeface="Arial"/>
                <a:cs typeface="Arial"/>
              </a:rPr>
              <a:t>Locality. </a:t>
            </a:r>
            <a:r>
              <a:rPr dirty="0" sz="1100" spc="-80">
                <a:latin typeface="Arial"/>
                <a:cs typeface="Arial"/>
              </a:rPr>
              <a:t>Business </a:t>
            </a:r>
            <a:r>
              <a:rPr dirty="0" sz="1100" spc="-45">
                <a:latin typeface="Arial"/>
                <a:cs typeface="Arial"/>
              </a:rPr>
              <a:t>Problem </a:t>
            </a:r>
            <a:r>
              <a:rPr dirty="0" sz="1100" spc="-140">
                <a:latin typeface="Arial"/>
                <a:cs typeface="Arial"/>
              </a:rPr>
              <a:t>So </a:t>
            </a:r>
            <a:r>
              <a:rPr dirty="0" sz="1100" spc="-105">
                <a:latin typeface="Arial"/>
                <a:cs typeface="Arial"/>
              </a:rPr>
              <a:t>as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40">
                <a:latin typeface="Arial"/>
                <a:cs typeface="Arial"/>
              </a:rPr>
              <a:t>open </a:t>
            </a:r>
            <a:r>
              <a:rPr dirty="0" sz="1100" spc="-50">
                <a:latin typeface="Arial"/>
                <a:cs typeface="Arial"/>
              </a:rPr>
              <a:t>Jeronimo's </a:t>
            </a:r>
            <a:r>
              <a:rPr dirty="0" sz="1100" spc="-35">
                <a:latin typeface="Arial"/>
                <a:cs typeface="Arial"/>
              </a:rPr>
              <a:t>burger </a:t>
            </a:r>
            <a:r>
              <a:rPr dirty="0" sz="1100" spc="-5">
                <a:latin typeface="Arial"/>
                <a:cs typeface="Arial"/>
              </a:rPr>
              <a:t>joint, </a:t>
            </a:r>
            <a:r>
              <a:rPr dirty="0" sz="1100" spc="-40">
                <a:latin typeface="Arial"/>
                <a:cs typeface="Arial"/>
              </a:rPr>
              <a:t>we </a:t>
            </a:r>
            <a:r>
              <a:rPr dirty="0" sz="1100" spc="5">
                <a:latin typeface="Arial"/>
                <a:cs typeface="Arial"/>
              </a:rPr>
              <a:t>will </a:t>
            </a:r>
            <a:r>
              <a:rPr dirty="0" sz="1100" spc="-20">
                <a:latin typeface="Arial"/>
                <a:cs typeface="Arial"/>
              </a:rPr>
              <a:t>want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utilize  </a:t>
            </a:r>
            <a:r>
              <a:rPr dirty="0" sz="1100" spc="-65">
                <a:latin typeface="Arial"/>
                <a:cs typeface="Arial"/>
              </a:rPr>
              <a:t>some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data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about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Localities </a:t>
            </a:r>
            <a:r>
              <a:rPr dirty="0" sz="1100" spc="-15">
                <a:latin typeface="Arial"/>
                <a:cs typeface="Arial"/>
              </a:rPr>
              <a:t>in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Bogotá.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We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should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be </a:t>
            </a:r>
            <a:r>
              <a:rPr dirty="0" sz="1100" spc="-30">
                <a:latin typeface="Arial"/>
                <a:cs typeface="Arial"/>
              </a:rPr>
              <a:t>certain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where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burger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joint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is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opened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will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have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enough  </a:t>
            </a:r>
            <a:r>
              <a:rPr dirty="0" sz="1100" spc="-35">
                <a:latin typeface="Arial"/>
                <a:cs typeface="Arial"/>
              </a:rPr>
              <a:t>clients</a:t>
            </a:r>
            <a:r>
              <a:rPr dirty="0" sz="1100" spc="-55">
                <a:latin typeface="Arial"/>
                <a:cs typeface="Arial"/>
              </a:rPr>
              <a:t> 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furthermore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there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aren't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enormous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ammount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burer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joints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the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spot.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9927" y="2336926"/>
          <a:ext cx="6864984" cy="607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350"/>
              </a:tblGrid>
              <a:tr h="582930">
                <a:tc>
                  <a:txBody>
                    <a:bodyPr/>
                    <a:lstStyle/>
                    <a:p>
                      <a:pPr marL="127000">
                        <a:lnSpc>
                          <a:spcPts val="2655"/>
                        </a:lnSpc>
                      </a:pPr>
                      <a:r>
                        <a:rPr dirty="0" sz="2800" spc="-40">
                          <a:latin typeface="Arial"/>
                          <a:cs typeface="Arial"/>
                        </a:rPr>
                        <a:t>Information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83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44700">
                        <a:lnSpc>
                          <a:spcPct val="100000"/>
                        </a:lnSpc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help</a:t>
                      </a:r>
                      <a:r>
                        <a:rPr dirty="0" sz="1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Jeronimo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his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hunt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get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following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information: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755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44700" marR="941069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Localities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Bogotá,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Colombia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Wikipedia: 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https://es.wikipedia.org/wiki/Anexo:Localidades_de_Bogot%C3%A1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7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44700" marR="215900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directions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(scope,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longitude)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ot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these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Localities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Bogotá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Open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Street 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Map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APIs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570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44700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From Foursquare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require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following</a:t>
                      </a:r>
                      <a:r>
                        <a:rPr dirty="0" sz="11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scenes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information: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570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44700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burger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joint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settings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Localities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44700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workplaces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settings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Localities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571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33655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secondary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schools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settings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2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45">
                          <a:latin typeface="Arial"/>
                          <a:cs typeface="Arial"/>
                        </a:rPr>
                        <a:t>Localities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571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44700">
                        <a:lnSpc>
                          <a:spcPct val="100000"/>
                        </a:lnSpc>
                      </a:pPr>
                      <a:r>
                        <a:rPr dirty="0" sz="1100" spc="-30">
                          <a:latin typeface="Arial"/>
                          <a:cs typeface="Arial"/>
                        </a:rPr>
                        <a:t>-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colleges </a:t>
                      </a:r>
                      <a:r>
                        <a:rPr dirty="0" sz="1100" spc="-40">
                          <a:latin typeface="Arial"/>
                          <a:cs typeface="Arial"/>
                        </a:rPr>
                        <a:t>settings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Localities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</a:tr>
              <a:tr h="540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44700" marR="119380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5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influence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figure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out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which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area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most 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proper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so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 </a:t>
                      </a:r>
                      <a:r>
                        <a:rPr dirty="0" sz="1100" spc="1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find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35">
                          <a:latin typeface="Arial"/>
                          <a:cs typeface="Arial"/>
                        </a:rPr>
                        <a:t>burger</a:t>
                      </a:r>
                      <a:r>
                        <a:rPr dirty="0" sz="11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joint.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618235"/>
            <a:ext cx="169735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Metho</a:t>
            </a:r>
            <a:r>
              <a:rPr dirty="0" spc="-195"/>
              <a:t>d</a:t>
            </a:r>
            <a:r>
              <a:rPr dirty="0" spc="-204"/>
              <a:t>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84250"/>
            <a:ext cx="6510655" cy="241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100"/>
              </a:spcBef>
              <a:buSzPct val="122222"/>
              <a:buFont typeface="Arial"/>
              <a:buChar char="•"/>
              <a:tabLst>
                <a:tab pos="101600" algn="l"/>
              </a:tabLst>
            </a:pPr>
            <a:r>
              <a:rPr dirty="0" sz="900" spc="-110">
                <a:latin typeface="Arial Black"/>
                <a:cs typeface="Arial Black"/>
              </a:rPr>
              <a:t>For </a:t>
            </a:r>
            <a:r>
              <a:rPr dirty="0" sz="900" spc="-140">
                <a:latin typeface="Arial Black"/>
                <a:cs typeface="Arial Black"/>
              </a:rPr>
              <a:t>each </a:t>
            </a:r>
            <a:r>
              <a:rPr dirty="0" sz="900" spc="-114">
                <a:latin typeface="Arial Black"/>
                <a:cs typeface="Arial Black"/>
              </a:rPr>
              <a:t>locality, </a:t>
            </a:r>
            <a:r>
              <a:rPr dirty="0" sz="900" spc="-105">
                <a:latin typeface="Arial Black"/>
                <a:cs typeface="Arial Black"/>
              </a:rPr>
              <a:t>all office, </a:t>
            </a:r>
            <a:r>
              <a:rPr dirty="0" sz="900" spc="-114">
                <a:latin typeface="Arial Black"/>
                <a:cs typeface="Arial Black"/>
              </a:rPr>
              <a:t>school, </a:t>
            </a:r>
            <a:r>
              <a:rPr dirty="0" sz="900" spc="-110">
                <a:latin typeface="Arial Black"/>
                <a:cs typeface="Arial Black"/>
              </a:rPr>
              <a:t>university </a:t>
            </a:r>
            <a:r>
              <a:rPr dirty="0" sz="900" spc="-105">
                <a:latin typeface="Arial Black"/>
                <a:cs typeface="Arial Black"/>
              </a:rPr>
              <a:t>and </a:t>
            </a:r>
            <a:r>
              <a:rPr dirty="0" sz="900" spc="-95">
                <a:latin typeface="Arial Black"/>
                <a:cs typeface="Arial Black"/>
              </a:rPr>
              <a:t>burger </a:t>
            </a:r>
            <a:r>
              <a:rPr dirty="0" sz="900" spc="-105">
                <a:latin typeface="Arial Black"/>
                <a:cs typeface="Arial Black"/>
              </a:rPr>
              <a:t>joints </a:t>
            </a:r>
            <a:r>
              <a:rPr dirty="0" sz="900" spc="-125">
                <a:latin typeface="Arial Black"/>
                <a:cs typeface="Arial Black"/>
              </a:rPr>
              <a:t>venues </a:t>
            </a:r>
            <a:r>
              <a:rPr dirty="0" sz="900" spc="-120">
                <a:latin typeface="Arial Black"/>
                <a:cs typeface="Arial Black"/>
              </a:rPr>
              <a:t>data </a:t>
            </a:r>
            <a:r>
              <a:rPr dirty="0" sz="900" spc="-125">
                <a:latin typeface="Arial Black"/>
                <a:cs typeface="Arial Black"/>
              </a:rPr>
              <a:t>have </a:t>
            </a:r>
            <a:r>
              <a:rPr dirty="0" sz="900" spc="-110">
                <a:latin typeface="Arial Black"/>
                <a:cs typeface="Arial Black"/>
              </a:rPr>
              <a:t>been </a:t>
            </a:r>
            <a:r>
              <a:rPr dirty="0" sz="900" spc="-120">
                <a:latin typeface="Arial Black"/>
                <a:cs typeface="Arial Black"/>
              </a:rPr>
              <a:t>collected </a:t>
            </a:r>
            <a:r>
              <a:rPr dirty="0" sz="900" spc="-90">
                <a:latin typeface="Arial Black"/>
                <a:cs typeface="Arial Black"/>
              </a:rPr>
              <a:t>from</a:t>
            </a:r>
            <a:r>
              <a:rPr dirty="0" sz="900" spc="30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Foursquare.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90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buFont typeface="Arial"/>
              <a:buChar char="•"/>
              <a:tabLst>
                <a:tab pos="84455" algn="l"/>
              </a:tabLst>
            </a:pPr>
            <a:r>
              <a:rPr dirty="0" sz="900" spc="-125">
                <a:latin typeface="Arial Black"/>
                <a:cs typeface="Arial Black"/>
              </a:rPr>
              <a:t>Then </a:t>
            </a:r>
            <a:r>
              <a:rPr dirty="0" sz="900" spc="-75">
                <a:latin typeface="Arial Black"/>
                <a:cs typeface="Arial Black"/>
              </a:rPr>
              <a:t>for </a:t>
            </a:r>
            <a:r>
              <a:rPr dirty="0" sz="900" spc="-140">
                <a:latin typeface="Arial Black"/>
                <a:cs typeface="Arial Black"/>
              </a:rPr>
              <a:t>each </a:t>
            </a:r>
            <a:r>
              <a:rPr dirty="0" sz="900" spc="-114">
                <a:latin typeface="Arial Black"/>
                <a:cs typeface="Arial Black"/>
              </a:rPr>
              <a:t>locality, the </a:t>
            </a:r>
            <a:r>
              <a:rPr dirty="0" sz="900" spc="-140">
                <a:latin typeface="Arial Black"/>
                <a:cs typeface="Arial Black"/>
              </a:rPr>
              <a:t>sums </a:t>
            </a:r>
            <a:r>
              <a:rPr dirty="0" sz="900" spc="-80">
                <a:latin typeface="Arial Black"/>
                <a:cs typeface="Arial Black"/>
              </a:rPr>
              <a:t>of </a:t>
            </a:r>
            <a:r>
              <a:rPr dirty="0" sz="900" spc="-114">
                <a:latin typeface="Arial Black"/>
                <a:cs typeface="Arial Black"/>
              </a:rPr>
              <a:t>the </a:t>
            </a:r>
            <a:r>
              <a:rPr dirty="0" sz="900" spc="-105">
                <a:latin typeface="Arial Black"/>
                <a:cs typeface="Arial Black"/>
              </a:rPr>
              <a:t>office, </a:t>
            </a:r>
            <a:r>
              <a:rPr dirty="0" sz="900" spc="-114">
                <a:latin typeface="Arial Black"/>
                <a:cs typeface="Arial Black"/>
              </a:rPr>
              <a:t>school, university </a:t>
            </a:r>
            <a:r>
              <a:rPr dirty="0" sz="900" spc="-105">
                <a:latin typeface="Arial Black"/>
                <a:cs typeface="Arial Black"/>
              </a:rPr>
              <a:t>and </a:t>
            </a:r>
            <a:r>
              <a:rPr dirty="0" sz="900" spc="-95">
                <a:latin typeface="Arial Black"/>
                <a:cs typeface="Arial Black"/>
              </a:rPr>
              <a:t>burger </a:t>
            </a:r>
            <a:r>
              <a:rPr dirty="0" sz="900" spc="-105">
                <a:latin typeface="Arial Black"/>
                <a:cs typeface="Arial Black"/>
              </a:rPr>
              <a:t>joints</a:t>
            </a:r>
            <a:r>
              <a:rPr dirty="0" sz="900" spc="-40">
                <a:latin typeface="Arial Black"/>
                <a:cs typeface="Arial Black"/>
              </a:rPr>
              <a:t> </a:t>
            </a:r>
            <a:r>
              <a:rPr dirty="0" sz="900" spc="-140">
                <a:latin typeface="Arial Black"/>
                <a:cs typeface="Arial Black"/>
              </a:rPr>
              <a:t>were </a:t>
            </a:r>
            <a:r>
              <a:rPr dirty="0" sz="900" spc="-110">
                <a:latin typeface="Arial Black"/>
                <a:cs typeface="Arial Black"/>
              </a:rPr>
              <a:t>computed.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90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buFont typeface="Arial"/>
              <a:buChar char="•"/>
              <a:tabLst>
                <a:tab pos="84455" algn="l"/>
              </a:tabLst>
            </a:pPr>
            <a:r>
              <a:rPr dirty="0" sz="900" spc="-110">
                <a:latin typeface="Arial Black"/>
                <a:cs typeface="Arial Black"/>
              </a:rPr>
              <a:t>For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40">
                <a:latin typeface="Arial Black"/>
                <a:cs typeface="Arial Black"/>
              </a:rPr>
              <a:t>each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of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this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4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categories,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45">
                <a:latin typeface="Arial Black"/>
                <a:cs typeface="Arial Black"/>
              </a:rPr>
              <a:t>a</a:t>
            </a:r>
            <a:r>
              <a:rPr dirty="0" sz="900" spc="-35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weight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80">
                <a:latin typeface="Arial Black"/>
                <a:cs typeface="Arial Black"/>
              </a:rPr>
              <a:t>(or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05">
                <a:latin typeface="Arial Black"/>
                <a:cs typeface="Arial Black"/>
              </a:rPr>
              <a:t>penalty)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140">
                <a:latin typeface="Arial Black"/>
                <a:cs typeface="Arial Black"/>
              </a:rPr>
              <a:t>has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110">
                <a:latin typeface="Arial Black"/>
                <a:cs typeface="Arial Black"/>
              </a:rPr>
              <a:t>been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defined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according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90">
                <a:latin typeface="Arial Black"/>
                <a:cs typeface="Arial Black"/>
              </a:rPr>
              <a:t>to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35">
                <a:latin typeface="Arial Black"/>
                <a:cs typeface="Arial Black"/>
              </a:rPr>
              <a:t>what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Jeronimo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considers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the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most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00">
                <a:latin typeface="Arial Black"/>
                <a:cs typeface="Arial Black"/>
              </a:rPr>
              <a:t>important.</a:t>
            </a:r>
            <a:endParaRPr sz="90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84455" algn="l"/>
              </a:tabLst>
            </a:pPr>
            <a:r>
              <a:rPr dirty="0" sz="900" spc="-114">
                <a:latin typeface="Arial Black"/>
                <a:cs typeface="Arial Black"/>
              </a:rPr>
              <a:t>Burger </a:t>
            </a:r>
            <a:r>
              <a:rPr dirty="0" sz="900" spc="-135">
                <a:latin typeface="Arial Black"/>
                <a:cs typeface="Arial Black"/>
              </a:rPr>
              <a:t>Joints </a:t>
            </a:r>
            <a:r>
              <a:rPr dirty="0" sz="900" spc="-125">
                <a:latin typeface="Arial Black"/>
                <a:cs typeface="Arial Black"/>
              </a:rPr>
              <a:t>have </a:t>
            </a:r>
            <a:r>
              <a:rPr dirty="0" sz="900" spc="-110">
                <a:latin typeface="Arial Black"/>
                <a:cs typeface="Arial Black"/>
              </a:rPr>
              <a:t>been </a:t>
            </a:r>
            <a:r>
              <a:rPr dirty="0" sz="900" spc="-114">
                <a:latin typeface="Arial Black"/>
                <a:cs typeface="Arial Black"/>
              </a:rPr>
              <a:t>weighted </a:t>
            </a:r>
            <a:r>
              <a:rPr dirty="0" sz="900" spc="-120">
                <a:latin typeface="Arial Black"/>
                <a:cs typeface="Arial Black"/>
              </a:rPr>
              <a:t>with </a:t>
            </a:r>
            <a:r>
              <a:rPr dirty="0" sz="900" spc="-60">
                <a:latin typeface="Arial Black"/>
                <a:cs typeface="Arial Black"/>
              </a:rPr>
              <a:t>-1, </a:t>
            </a:r>
            <a:r>
              <a:rPr dirty="0" sz="900" spc="-135">
                <a:latin typeface="Arial Black"/>
                <a:cs typeface="Arial Black"/>
              </a:rPr>
              <a:t>since </a:t>
            </a:r>
            <a:r>
              <a:rPr dirty="0" sz="900" spc="-110">
                <a:latin typeface="Arial Black"/>
                <a:cs typeface="Arial Black"/>
              </a:rPr>
              <a:t>Paolo </a:t>
            </a:r>
            <a:r>
              <a:rPr dirty="0" sz="900" spc="-140">
                <a:latin typeface="Arial Black"/>
                <a:cs typeface="Arial Black"/>
              </a:rPr>
              <a:t>wants </a:t>
            </a:r>
            <a:r>
              <a:rPr dirty="0" sz="900" spc="-90">
                <a:latin typeface="Arial Black"/>
                <a:cs typeface="Arial Black"/>
              </a:rPr>
              <a:t>to </a:t>
            </a:r>
            <a:r>
              <a:rPr dirty="0" sz="900" spc="-100">
                <a:latin typeface="Arial Black"/>
                <a:cs typeface="Arial Black"/>
              </a:rPr>
              <a:t>avoid</a:t>
            </a:r>
            <a:r>
              <a:rPr dirty="0" sz="900" spc="-35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concurrence.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•"/>
            </a:pPr>
            <a:endParaRPr sz="85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buFont typeface="Arial"/>
              <a:buChar char="•"/>
              <a:tabLst>
                <a:tab pos="84455" algn="l"/>
              </a:tabLst>
            </a:pPr>
            <a:r>
              <a:rPr dirty="0" sz="900" spc="-125">
                <a:latin typeface="Arial Black"/>
                <a:cs typeface="Arial Black"/>
              </a:rPr>
              <a:t>Schools have </a:t>
            </a:r>
            <a:r>
              <a:rPr dirty="0" sz="900" spc="-110">
                <a:latin typeface="Arial Black"/>
                <a:cs typeface="Arial Black"/>
              </a:rPr>
              <a:t>been </a:t>
            </a:r>
            <a:r>
              <a:rPr dirty="0" sz="900" spc="-114">
                <a:latin typeface="Arial Black"/>
                <a:cs typeface="Arial Black"/>
              </a:rPr>
              <a:t>weighted </a:t>
            </a:r>
            <a:r>
              <a:rPr dirty="0" sz="900" spc="-125">
                <a:latin typeface="Arial Black"/>
                <a:cs typeface="Arial Black"/>
              </a:rPr>
              <a:t>with </a:t>
            </a:r>
            <a:r>
              <a:rPr dirty="0" sz="900" spc="-114">
                <a:latin typeface="Arial Black"/>
                <a:cs typeface="Arial Black"/>
              </a:rPr>
              <a:t>1, </a:t>
            </a:r>
            <a:r>
              <a:rPr dirty="0" sz="900" spc="-135">
                <a:latin typeface="Arial Black"/>
                <a:cs typeface="Arial Black"/>
              </a:rPr>
              <a:t>since </a:t>
            </a:r>
            <a:r>
              <a:rPr dirty="0" sz="900" spc="-110">
                <a:latin typeface="Arial Black"/>
                <a:cs typeface="Arial Black"/>
              </a:rPr>
              <a:t>student </a:t>
            </a:r>
            <a:r>
              <a:rPr dirty="0" sz="900" spc="-125">
                <a:latin typeface="Arial Black"/>
                <a:cs typeface="Arial Black"/>
              </a:rPr>
              <a:t>are</a:t>
            </a:r>
            <a:r>
              <a:rPr dirty="0" sz="900" spc="-10">
                <a:latin typeface="Arial Black"/>
                <a:cs typeface="Arial Black"/>
              </a:rPr>
              <a:t> </a:t>
            </a:r>
            <a:r>
              <a:rPr dirty="0" sz="900" spc="-75">
                <a:latin typeface="Arial Black"/>
                <a:cs typeface="Arial Black"/>
              </a:rPr>
              <a:t>good </a:t>
            </a:r>
            <a:r>
              <a:rPr dirty="0" sz="900" spc="-125">
                <a:latin typeface="Arial Black"/>
                <a:cs typeface="Arial Black"/>
              </a:rPr>
              <a:t>customers.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har char="•"/>
            </a:pPr>
            <a:endParaRPr sz="90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buFont typeface="Arial"/>
              <a:buChar char="•"/>
              <a:tabLst>
                <a:tab pos="84455" algn="l"/>
              </a:tabLst>
            </a:pPr>
            <a:r>
              <a:rPr dirty="0" sz="900" spc="-120">
                <a:latin typeface="Arial Black"/>
                <a:cs typeface="Arial Black"/>
              </a:rPr>
              <a:t>Universities </a:t>
            </a:r>
            <a:r>
              <a:rPr dirty="0" sz="900" spc="-125">
                <a:latin typeface="Arial Black"/>
                <a:cs typeface="Arial Black"/>
              </a:rPr>
              <a:t>have </a:t>
            </a:r>
            <a:r>
              <a:rPr dirty="0" sz="900" spc="-110">
                <a:latin typeface="Arial Black"/>
                <a:cs typeface="Arial Black"/>
              </a:rPr>
              <a:t>been </a:t>
            </a:r>
            <a:r>
              <a:rPr dirty="0" sz="900" spc="-114">
                <a:latin typeface="Arial Black"/>
                <a:cs typeface="Arial Black"/>
              </a:rPr>
              <a:t>weighted </a:t>
            </a:r>
            <a:r>
              <a:rPr dirty="0" sz="900" spc="-120">
                <a:latin typeface="Arial Black"/>
                <a:cs typeface="Arial Black"/>
              </a:rPr>
              <a:t>with </a:t>
            </a:r>
            <a:r>
              <a:rPr dirty="0" sz="900" spc="-114">
                <a:latin typeface="Arial Black"/>
                <a:cs typeface="Arial Black"/>
              </a:rPr>
              <a:t>1.5, </a:t>
            </a:r>
            <a:r>
              <a:rPr dirty="0" sz="900" spc="-135">
                <a:latin typeface="Arial Black"/>
                <a:cs typeface="Arial Black"/>
              </a:rPr>
              <a:t>since </a:t>
            </a:r>
            <a:r>
              <a:rPr dirty="0" sz="900" spc="-120">
                <a:latin typeface="Arial Black"/>
                <a:cs typeface="Arial Black"/>
              </a:rPr>
              <a:t>students</a:t>
            </a:r>
            <a:r>
              <a:rPr dirty="0" sz="900" spc="-5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are </a:t>
            </a:r>
            <a:r>
              <a:rPr dirty="0" sz="900" spc="-75">
                <a:latin typeface="Arial Black"/>
                <a:cs typeface="Arial Black"/>
              </a:rPr>
              <a:t>good </a:t>
            </a:r>
            <a:r>
              <a:rPr dirty="0" sz="900" spc="-125">
                <a:latin typeface="Arial Black"/>
                <a:cs typeface="Arial Black"/>
              </a:rPr>
              <a:t>customers.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85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4455" algn="l"/>
              </a:tabLst>
            </a:pPr>
            <a:r>
              <a:rPr dirty="0" sz="900" spc="-114">
                <a:latin typeface="Arial Black"/>
                <a:cs typeface="Arial Black"/>
              </a:rPr>
              <a:t>Offices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have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10">
                <a:latin typeface="Arial Black"/>
                <a:cs typeface="Arial Black"/>
              </a:rPr>
              <a:t>been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weighted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with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14">
                <a:latin typeface="Arial Black"/>
                <a:cs typeface="Arial Black"/>
              </a:rPr>
              <a:t>2,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35">
                <a:latin typeface="Arial Black"/>
                <a:cs typeface="Arial Black"/>
              </a:rPr>
              <a:t>since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employees</a:t>
            </a:r>
            <a:r>
              <a:rPr dirty="0" sz="900" spc="-45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are</a:t>
            </a:r>
            <a:r>
              <a:rPr dirty="0" sz="900" spc="-55">
                <a:latin typeface="Arial Black"/>
                <a:cs typeface="Arial Black"/>
              </a:rPr>
              <a:t> </a:t>
            </a:r>
            <a:r>
              <a:rPr dirty="0" sz="900" spc="-120">
                <a:latin typeface="Arial Black"/>
                <a:cs typeface="Arial Black"/>
              </a:rPr>
              <a:t>even</a:t>
            </a:r>
            <a:r>
              <a:rPr dirty="0" sz="900" spc="-60">
                <a:latin typeface="Arial Black"/>
                <a:cs typeface="Arial Black"/>
              </a:rPr>
              <a:t> </a:t>
            </a:r>
            <a:r>
              <a:rPr dirty="0" sz="900" spc="-105">
                <a:latin typeface="Arial Black"/>
                <a:cs typeface="Arial Black"/>
              </a:rPr>
              <a:t>better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25">
                <a:latin typeface="Arial Black"/>
                <a:cs typeface="Arial Black"/>
              </a:rPr>
              <a:t>customers.</a:t>
            </a:r>
            <a:endParaRPr sz="900">
              <a:latin typeface="Arial Black"/>
              <a:cs typeface="Arial Black"/>
            </a:endParaRPr>
          </a:p>
          <a:p>
            <a:pPr marL="83820" indent="-7175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84455" algn="l"/>
              </a:tabLst>
            </a:pPr>
            <a:r>
              <a:rPr dirty="0" sz="900" spc="-100">
                <a:latin typeface="Arial Black"/>
                <a:cs typeface="Arial Black"/>
              </a:rPr>
              <a:t>Note </a:t>
            </a:r>
            <a:r>
              <a:rPr dirty="0" sz="900" spc="-110">
                <a:latin typeface="Arial Black"/>
                <a:cs typeface="Arial Black"/>
              </a:rPr>
              <a:t>that </a:t>
            </a:r>
            <a:r>
              <a:rPr dirty="0" sz="900" spc="-114">
                <a:latin typeface="Arial Black"/>
                <a:cs typeface="Arial Black"/>
              </a:rPr>
              <a:t>the </a:t>
            </a:r>
            <a:r>
              <a:rPr dirty="0" sz="900" spc="-125">
                <a:latin typeface="Arial Black"/>
                <a:cs typeface="Arial Black"/>
              </a:rPr>
              <a:t>weights </a:t>
            </a:r>
            <a:r>
              <a:rPr dirty="0" sz="900" spc="-140">
                <a:latin typeface="Arial Black"/>
                <a:cs typeface="Arial Black"/>
              </a:rPr>
              <a:t>can </a:t>
            </a:r>
            <a:r>
              <a:rPr dirty="0" sz="900" spc="-105">
                <a:latin typeface="Arial Black"/>
                <a:cs typeface="Arial Black"/>
              </a:rPr>
              <a:t>be </a:t>
            </a:r>
            <a:r>
              <a:rPr dirty="0" sz="900" spc="-90">
                <a:latin typeface="Arial Black"/>
                <a:cs typeface="Arial Black"/>
              </a:rPr>
              <a:t>modified </a:t>
            </a:r>
            <a:r>
              <a:rPr dirty="0" sz="900" spc="-114">
                <a:latin typeface="Arial Black"/>
                <a:cs typeface="Arial Black"/>
              </a:rPr>
              <a:t>according </a:t>
            </a:r>
            <a:r>
              <a:rPr dirty="0" sz="900" spc="-90">
                <a:latin typeface="Arial Black"/>
                <a:cs typeface="Arial Black"/>
              </a:rPr>
              <a:t>to </a:t>
            </a:r>
            <a:r>
              <a:rPr dirty="0" sz="900" spc="-114">
                <a:latin typeface="Arial Black"/>
                <a:cs typeface="Arial Black"/>
              </a:rPr>
              <a:t>the importance </a:t>
            </a:r>
            <a:r>
              <a:rPr dirty="0" sz="900" spc="-75">
                <a:latin typeface="Arial Black"/>
                <a:cs typeface="Arial Black"/>
              </a:rPr>
              <a:t>of</a:t>
            </a:r>
            <a:r>
              <a:rPr dirty="0" sz="900" spc="-50">
                <a:latin typeface="Arial Black"/>
                <a:cs typeface="Arial Black"/>
              </a:rPr>
              <a:t> </a:t>
            </a:r>
            <a:r>
              <a:rPr dirty="0" sz="900" spc="-140">
                <a:latin typeface="Arial Black"/>
                <a:cs typeface="Arial Black"/>
              </a:rPr>
              <a:t>each </a:t>
            </a:r>
            <a:r>
              <a:rPr dirty="0" sz="900" spc="-114">
                <a:latin typeface="Arial Black"/>
                <a:cs typeface="Arial Black"/>
              </a:rPr>
              <a:t>category.</a:t>
            </a:r>
            <a:endParaRPr sz="9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800">
              <a:latin typeface="Arial Black"/>
              <a:cs typeface="Arial Black"/>
            </a:endParaRPr>
          </a:p>
          <a:p>
            <a:pPr marL="12700" marR="5080">
              <a:lnSpc>
                <a:spcPct val="110000"/>
              </a:lnSpc>
              <a:buFont typeface="Arial"/>
              <a:buChar char="•"/>
              <a:tabLst>
                <a:tab pos="84455" algn="l"/>
              </a:tabLst>
            </a:pPr>
            <a:r>
              <a:rPr dirty="0" sz="900" spc="-130">
                <a:latin typeface="Arial Black"/>
                <a:cs typeface="Arial Black"/>
              </a:rPr>
              <a:t>Lastly, </a:t>
            </a:r>
            <a:r>
              <a:rPr dirty="0" sz="900" spc="-145">
                <a:latin typeface="Arial Black"/>
                <a:cs typeface="Arial Black"/>
              </a:rPr>
              <a:t>a </a:t>
            </a:r>
            <a:r>
              <a:rPr dirty="0" sz="900" spc="-130">
                <a:latin typeface="Arial Black"/>
                <a:cs typeface="Arial Black"/>
              </a:rPr>
              <a:t>score </a:t>
            </a:r>
            <a:r>
              <a:rPr dirty="0" sz="900" spc="-175">
                <a:latin typeface="Arial Black"/>
                <a:cs typeface="Arial Black"/>
              </a:rPr>
              <a:t>was </a:t>
            </a:r>
            <a:r>
              <a:rPr dirty="0" sz="900" spc="-110">
                <a:latin typeface="Arial Black"/>
                <a:cs typeface="Arial Black"/>
              </a:rPr>
              <a:t>computed </a:t>
            </a:r>
            <a:r>
              <a:rPr dirty="0" sz="900" spc="-75">
                <a:latin typeface="Arial Black"/>
                <a:cs typeface="Arial Black"/>
              </a:rPr>
              <a:t>for </a:t>
            </a:r>
            <a:r>
              <a:rPr dirty="0" sz="900" spc="-140">
                <a:latin typeface="Arial Black"/>
                <a:cs typeface="Arial Black"/>
              </a:rPr>
              <a:t>each </a:t>
            </a:r>
            <a:r>
              <a:rPr dirty="0" sz="900" spc="-114">
                <a:latin typeface="Arial Black"/>
                <a:cs typeface="Arial Black"/>
              </a:rPr>
              <a:t>locality </a:t>
            </a:r>
            <a:r>
              <a:rPr dirty="0" sz="900" spc="-160">
                <a:latin typeface="Arial Black"/>
                <a:cs typeface="Arial Black"/>
              </a:rPr>
              <a:t>as </a:t>
            </a:r>
            <a:r>
              <a:rPr dirty="0" sz="900" spc="-114">
                <a:latin typeface="Arial Black"/>
                <a:cs typeface="Arial Black"/>
              </a:rPr>
              <a:t>the weighted </a:t>
            </a:r>
            <a:r>
              <a:rPr dirty="0" sz="900" spc="-135">
                <a:latin typeface="Arial Black"/>
                <a:cs typeface="Arial Black"/>
              </a:rPr>
              <a:t>sum </a:t>
            </a:r>
            <a:r>
              <a:rPr dirty="0" sz="900" spc="-75">
                <a:latin typeface="Arial Black"/>
                <a:cs typeface="Arial Black"/>
              </a:rPr>
              <a:t>of </a:t>
            </a:r>
            <a:r>
              <a:rPr dirty="0" sz="900" spc="-114">
                <a:latin typeface="Arial Black"/>
                <a:cs typeface="Arial Black"/>
              </a:rPr>
              <a:t>the </a:t>
            </a:r>
            <a:r>
              <a:rPr dirty="0" sz="900" spc="-105">
                <a:latin typeface="Arial Black"/>
                <a:cs typeface="Arial Black"/>
              </a:rPr>
              <a:t>number </a:t>
            </a:r>
            <a:r>
              <a:rPr dirty="0" sz="900" spc="-75">
                <a:latin typeface="Arial Black"/>
                <a:cs typeface="Arial Black"/>
              </a:rPr>
              <a:t>of </a:t>
            </a:r>
            <a:r>
              <a:rPr dirty="0" sz="900" spc="-130">
                <a:latin typeface="Arial Black"/>
                <a:cs typeface="Arial Black"/>
              </a:rPr>
              <a:t>venues </a:t>
            </a:r>
            <a:r>
              <a:rPr dirty="0" sz="900" spc="-90">
                <a:latin typeface="Arial Black"/>
                <a:cs typeface="Arial Black"/>
              </a:rPr>
              <a:t>in </a:t>
            </a:r>
            <a:r>
              <a:rPr dirty="0" sz="900" spc="-140">
                <a:latin typeface="Arial Black"/>
                <a:cs typeface="Arial Black"/>
              </a:rPr>
              <a:t>each </a:t>
            </a:r>
            <a:r>
              <a:rPr dirty="0" sz="900" spc="-75">
                <a:latin typeface="Arial Black"/>
                <a:cs typeface="Arial Black"/>
              </a:rPr>
              <a:t>of </a:t>
            </a:r>
            <a:r>
              <a:rPr dirty="0" sz="900" spc="-114">
                <a:latin typeface="Arial Black"/>
                <a:cs typeface="Arial Black"/>
              </a:rPr>
              <a:t>the </a:t>
            </a:r>
            <a:r>
              <a:rPr dirty="0" sz="900" spc="-120">
                <a:latin typeface="Arial Black"/>
                <a:cs typeface="Arial Black"/>
              </a:rPr>
              <a:t>4 categories </a:t>
            </a:r>
            <a:r>
              <a:rPr dirty="0" sz="900" spc="-110">
                <a:latin typeface="Arial Black"/>
                <a:cs typeface="Arial Black"/>
              </a:rPr>
              <a:t>(school,  university, </a:t>
            </a:r>
            <a:r>
              <a:rPr dirty="0" sz="900" spc="-105">
                <a:latin typeface="Arial Black"/>
                <a:cs typeface="Arial Black"/>
              </a:rPr>
              <a:t>office, </a:t>
            </a:r>
            <a:r>
              <a:rPr dirty="0" sz="900" spc="-95">
                <a:latin typeface="Arial Black"/>
                <a:cs typeface="Arial Black"/>
              </a:rPr>
              <a:t>burger</a:t>
            </a:r>
            <a:r>
              <a:rPr dirty="0" sz="900" spc="50">
                <a:latin typeface="Arial Black"/>
                <a:cs typeface="Arial Black"/>
              </a:rPr>
              <a:t> </a:t>
            </a:r>
            <a:r>
              <a:rPr dirty="0" sz="900" spc="-100">
                <a:latin typeface="Arial Black"/>
                <a:cs typeface="Arial Black"/>
              </a:rPr>
              <a:t>joints).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613530"/>
            <a:ext cx="88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0">
                <a:latin typeface="Arial"/>
                <a:cs typeface="Arial"/>
              </a:rPr>
              <a:t>Coding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783" y="4544497"/>
            <a:ext cx="6674360" cy="2198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8110" y="6929221"/>
            <a:ext cx="4905375" cy="326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6675" y="90169"/>
            <a:ext cx="4981575" cy="326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2988" y="4606035"/>
            <a:ext cx="4943474" cy="3524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950" y="482459"/>
            <a:ext cx="6700619" cy="298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1275" y="4499355"/>
            <a:ext cx="512445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305" y="19047"/>
            <a:ext cx="6191250" cy="459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1805" y="5165724"/>
            <a:ext cx="6906895" cy="3234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" y="498220"/>
            <a:ext cx="4038600" cy="503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1805" y="6657378"/>
            <a:ext cx="6906895" cy="1944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081140"/>
            <a:ext cx="6878320" cy="189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0">
                <a:latin typeface="Arial"/>
                <a:cs typeface="Arial"/>
              </a:rPr>
              <a:t>Recommendation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100" spc="-8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following </a:t>
            </a:r>
            <a:r>
              <a:rPr dirty="0" sz="1100" spc="-65">
                <a:latin typeface="Arial"/>
                <a:cs typeface="Arial"/>
              </a:rPr>
              <a:t>analysis </a:t>
            </a:r>
            <a:r>
              <a:rPr dirty="0" sz="1100" spc="-70">
                <a:latin typeface="Arial"/>
                <a:cs typeface="Arial"/>
              </a:rPr>
              <a:t>can </a:t>
            </a:r>
            <a:r>
              <a:rPr dirty="0" sz="1100" spc="-50">
                <a:latin typeface="Arial"/>
                <a:cs typeface="Arial"/>
              </a:rPr>
              <a:t>be </a:t>
            </a:r>
            <a:r>
              <a:rPr dirty="0" sz="1100" spc="-30">
                <a:latin typeface="Arial"/>
                <a:cs typeface="Arial"/>
              </a:rPr>
              <a:t>improved </a:t>
            </a:r>
            <a:r>
              <a:rPr dirty="0" sz="1100" spc="5">
                <a:latin typeface="Arial"/>
                <a:cs typeface="Arial"/>
              </a:rPr>
              <a:t>with </a:t>
            </a:r>
            <a:r>
              <a:rPr dirty="0" sz="1100" spc="-20">
                <a:latin typeface="Arial"/>
                <a:cs typeface="Arial"/>
              </a:rPr>
              <a:t>following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extensions:</a:t>
            </a:r>
            <a:endParaRPr sz="1100">
              <a:latin typeface="Arial"/>
              <a:cs typeface="Arial"/>
            </a:endParaRPr>
          </a:p>
          <a:p>
            <a:pPr marL="12700" marR="499745">
              <a:lnSpc>
                <a:spcPct val="110000"/>
              </a:lnSpc>
              <a:spcBef>
                <a:spcPts val="795"/>
              </a:spcBef>
              <a:buChar char="•"/>
              <a:tabLst>
                <a:tab pos="114935" algn="l"/>
              </a:tabLst>
            </a:pPr>
            <a:r>
              <a:rPr dirty="0" sz="1100" spc="-65">
                <a:latin typeface="Arial"/>
                <a:cs typeface="Arial"/>
              </a:rPr>
              <a:t>Consider </a:t>
            </a:r>
            <a:r>
              <a:rPr dirty="0" sz="1100" spc="-30">
                <a:latin typeface="Arial"/>
                <a:cs typeface="Arial"/>
              </a:rPr>
              <a:t>more </a:t>
            </a:r>
            <a:r>
              <a:rPr dirty="0" sz="1100" spc="-50">
                <a:latin typeface="Arial"/>
                <a:cs typeface="Arial"/>
              </a:rPr>
              <a:t>categories. </a:t>
            </a:r>
            <a:r>
              <a:rPr dirty="0" sz="1100" spc="-65">
                <a:latin typeface="Arial"/>
                <a:cs typeface="Arial"/>
              </a:rPr>
              <a:t>For </a:t>
            </a:r>
            <a:r>
              <a:rPr dirty="0" sz="1100" spc="-55">
                <a:latin typeface="Arial"/>
                <a:cs typeface="Arial"/>
              </a:rPr>
              <a:t>example </a:t>
            </a:r>
            <a:r>
              <a:rPr dirty="0" sz="1100" spc="-30">
                <a:latin typeface="Arial"/>
                <a:cs typeface="Arial"/>
              </a:rPr>
              <a:t>like </a:t>
            </a:r>
            <a:r>
              <a:rPr dirty="0" sz="1100" spc="-20">
                <a:latin typeface="Arial"/>
                <a:cs typeface="Arial"/>
              </a:rPr>
              <a:t>"Night </a:t>
            </a:r>
            <a:r>
              <a:rPr dirty="0" sz="1100">
                <a:latin typeface="Arial"/>
                <a:cs typeface="Arial"/>
              </a:rPr>
              <a:t>life" </a:t>
            </a:r>
            <a:r>
              <a:rPr dirty="0" sz="1100" spc="-30">
                <a:latin typeface="Arial"/>
                <a:cs typeface="Arial"/>
              </a:rPr>
              <a:t>which </a:t>
            </a:r>
            <a:r>
              <a:rPr dirty="0" sz="1100" spc="-55">
                <a:latin typeface="Arial"/>
                <a:cs typeface="Arial"/>
              </a:rPr>
              <a:t>is </a:t>
            </a:r>
            <a:r>
              <a:rPr dirty="0" sz="1100" spc="-60">
                <a:latin typeface="Arial"/>
                <a:cs typeface="Arial"/>
              </a:rPr>
              <a:t>also </a:t>
            </a:r>
            <a:r>
              <a:rPr dirty="0" sz="1100" spc="-85">
                <a:latin typeface="Arial"/>
                <a:cs typeface="Arial"/>
              </a:rPr>
              <a:t>a </a:t>
            </a:r>
            <a:r>
              <a:rPr dirty="0" sz="1100" spc="-55">
                <a:latin typeface="Arial"/>
                <a:cs typeface="Arial"/>
              </a:rPr>
              <a:t>good source </a:t>
            </a:r>
            <a:r>
              <a:rPr dirty="0" sz="1100">
                <a:latin typeface="Arial"/>
                <a:cs typeface="Arial"/>
              </a:rPr>
              <a:t>for </a:t>
            </a:r>
            <a:r>
              <a:rPr dirty="0" sz="1100" spc="-45">
                <a:latin typeface="Arial"/>
                <a:cs typeface="Arial"/>
              </a:rPr>
              <a:t>customers. </a:t>
            </a:r>
            <a:r>
              <a:rPr dirty="0" sz="1100" spc="-35">
                <a:latin typeface="Arial"/>
                <a:cs typeface="Arial"/>
              </a:rPr>
              <a:t>But </a:t>
            </a:r>
            <a:r>
              <a:rPr dirty="0" sz="1100" spc="-60">
                <a:latin typeface="Arial"/>
                <a:cs typeface="Arial"/>
              </a:rPr>
              <a:t>also </a:t>
            </a:r>
            <a:r>
              <a:rPr dirty="0" sz="1100" spc="-25">
                <a:latin typeface="Arial"/>
                <a:cs typeface="Arial"/>
              </a:rPr>
              <a:t>like  </a:t>
            </a:r>
            <a:r>
              <a:rPr dirty="0" sz="1100" spc="-40">
                <a:latin typeface="Arial"/>
                <a:cs typeface="Arial"/>
              </a:rPr>
              <a:t>"Restaurants",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which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even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20">
                <a:latin typeface="Arial"/>
                <a:cs typeface="Arial"/>
              </a:rPr>
              <a:t>if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burger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joints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may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be</a:t>
            </a:r>
            <a:r>
              <a:rPr dirty="0" sz="1100" spc="-65">
                <a:latin typeface="Arial"/>
                <a:cs typeface="Arial"/>
              </a:rPr>
              <a:t> some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concurrence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20">
                <a:latin typeface="Arial"/>
                <a:cs typeface="Arial"/>
              </a:rPr>
              <a:t>if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too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many.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  <a:buChar char="•"/>
              <a:tabLst>
                <a:tab pos="114935" algn="l"/>
              </a:tabLst>
            </a:pPr>
            <a:r>
              <a:rPr dirty="0" sz="1100" spc="-30">
                <a:latin typeface="Arial"/>
                <a:cs typeface="Arial"/>
              </a:rPr>
              <a:t>In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the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Locality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itself,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35">
                <a:latin typeface="Arial"/>
                <a:cs typeface="Arial"/>
              </a:rPr>
              <a:t>it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can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also</a:t>
            </a:r>
            <a:r>
              <a:rPr dirty="0" sz="1100" spc="-50">
                <a:latin typeface="Arial"/>
                <a:cs typeface="Arial"/>
              </a:rPr>
              <a:t> be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computed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distance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between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all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venues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order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to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find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a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place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with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most  number </a:t>
            </a:r>
            <a:r>
              <a:rPr dirty="0" sz="1100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potential</a:t>
            </a:r>
            <a:r>
              <a:rPr dirty="0" sz="1100" spc="-17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customers.</a:t>
            </a:r>
            <a:endParaRPr sz="1100">
              <a:latin typeface="Arial"/>
              <a:cs typeface="Arial"/>
            </a:endParaRPr>
          </a:p>
          <a:p>
            <a:pPr marL="114300" indent="-102235">
              <a:lnSpc>
                <a:spcPct val="100000"/>
              </a:lnSpc>
              <a:spcBef>
                <a:spcPts val="919"/>
              </a:spcBef>
              <a:buChar char="•"/>
              <a:tabLst>
                <a:tab pos="114935" algn="l"/>
              </a:tabLst>
            </a:pPr>
            <a:r>
              <a:rPr dirty="0" sz="1100" spc="-70">
                <a:latin typeface="Arial"/>
                <a:cs typeface="Arial"/>
              </a:rPr>
              <a:t>Using </a:t>
            </a:r>
            <a:r>
              <a:rPr dirty="0" sz="1100" spc="-40">
                <a:latin typeface="Arial"/>
                <a:cs typeface="Arial"/>
              </a:rPr>
              <a:t>smaller </a:t>
            </a:r>
            <a:r>
              <a:rPr dirty="0" sz="1100" spc="-55">
                <a:latin typeface="Arial"/>
                <a:cs typeface="Arial"/>
              </a:rPr>
              <a:t>geographical </a:t>
            </a:r>
            <a:r>
              <a:rPr dirty="0" sz="1100" spc="-70">
                <a:latin typeface="Arial"/>
                <a:cs typeface="Arial"/>
              </a:rPr>
              <a:t>areas </a:t>
            </a:r>
            <a:r>
              <a:rPr dirty="0" sz="1100" spc="-30">
                <a:latin typeface="Arial"/>
                <a:cs typeface="Arial"/>
              </a:rPr>
              <a:t>like </a:t>
            </a:r>
            <a:r>
              <a:rPr dirty="0" sz="1100" spc="-50">
                <a:latin typeface="Arial"/>
                <a:cs typeface="Arial"/>
              </a:rPr>
              <a:t>Neighborhoods </a:t>
            </a:r>
            <a:r>
              <a:rPr dirty="0" sz="1100" spc="-35">
                <a:latin typeface="Arial"/>
                <a:cs typeface="Arial"/>
              </a:rPr>
              <a:t>could improve </a:t>
            </a:r>
            <a:r>
              <a:rPr dirty="0" sz="1100" spc="-15">
                <a:latin typeface="Arial"/>
                <a:cs typeface="Arial"/>
              </a:rPr>
              <a:t>the </a:t>
            </a:r>
            <a:r>
              <a:rPr dirty="0" sz="1100" spc="-65">
                <a:latin typeface="Arial"/>
                <a:cs typeface="Arial"/>
              </a:rPr>
              <a:t>accuracy </a:t>
            </a:r>
            <a:r>
              <a:rPr dirty="0" sz="1100">
                <a:latin typeface="Arial"/>
                <a:cs typeface="Arial"/>
              </a:rPr>
              <a:t>for </a:t>
            </a:r>
            <a:r>
              <a:rPr dirty="0" sz="1100" spc="-20">
                <a:latin typeface="Arial"/>
                <a:cs typeface="Arial"/>
              </a:rPr>
              <a:t>the</a:t>
            </a:r>
            <a:r>
              <a:rPr dirty="0" sz="1100" spc="-229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scores.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805" y="530005"/>
            <a:ext cx="6906895" cy="214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805" y="2818002"/>
            <a:ext cx="6906895" cy="3121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2019-12-08T13:24:03Z</dcterms:created>
  <dcterms:modified xsi:type="dcterms:W3CDTF">2019-12-08T13:24:03Z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2019-12-08T00:00:00Z</vt:filetime>
  </property>
</Properties>
</file>