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9144000" cy="5143500" type="screen16x9"/>
  <p:notesSz cx="6858000" cy="9144000"/>
  <p:embeddedFontLst>
    <p:embeddedFont>
      <p:font typeface="Khand" charset="0"/>
      <p:regular r:id="rId12"/>
      <p:bold r:id="rId13"/>
    </p:embeddedFont>
    <p:embeddedFont>
      <p:font typeface="Red Hat Text"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AAEE5C2-6E79-455B-9DC8-27C2E2BD57C5}">
  <a:tblStyle styleId="{3AAEE5C2-6E79-455B-9DC8-27C2E2BD57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88771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bd2ef882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bd2ef882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bd2ef882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bd2ef882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25000">
              <a:schemeClr val="dk2"/>
            </a:gs>
            <a:gs pos="50000">
              <a:schemeClr val="accent6"/>
            </a:gs>
            <a:gs pos="75000">
              <a:schemeClr val="dk2"/>
            </a:gs>
            <a:gs pos="100000">
              <a:schemeClr val="accent6"/>
            </a:gs>
          </a:gsLst>
          <a:lin ang="80993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19">
            <a:off x="2583325" y="3453366"/>
            <a:ext cx="3977400" cy="42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053600" y="1196138"/>
            <a:ext cx="7036800" cy="2256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7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dk2"/>
            </a:gs>
          </a:gsLst>
          <a:lin ang="8100019" scaled="0"/>
        </a:gra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25000">
              <a:schemeClr val="dk2"/>
            </a:gs>
            <a:gs pos="50000">
              <a:schemeClr val="accent6"/>
            </a:gs>
            <a:gs pos="75000">
              <a:schemeClr val="dk2"/>
            </a:gs>
            <a:gs pos="100000">
              <a:schemeClr val="accent6"/>
            </a:gs>
          </a:gsLst>
          <a:lin ang="2700006"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hasCustomPrompt="1"/>
          </p:nvPr>
        </p:nvSpPr>
        <p:spPr>
          <a:xfrm>
            <a:off x="3793550" y="975625"/>
            <a:ext cx="1557000" cy="1271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 name="Google Shape;13;p3"/>
          <p:cNvSpPr txBox="1">
            <a:spLocks noGrp="1"/>
          </p:cNvSpPr>
          <p:nvPr>
            <p:ph type="subTitle" idx="1"/>
          </p:nvPr>
        </p:nvSpPr>
        <p:spPr>
          <a:xfrm rot="233">
            <a:off x="2360486" y="4145250"/>
            <a:ext cx="4423200" cy="458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 name="Google Shape;14;p3"/>
          <p:cNvSpPr txBox="1">
            <a:spLocks noGrp="1"/>
          </p:cNvSpPr>
          <p:nvPr>
            <p:ph type="title" idx="2"/>
          </p:nvPr>
        </p:nvSpPr>
        <p:spPr>
          <a:xfrm>
            <a:off x="2360400" y="2259682"/>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25000">
              <a:schemeClr val="dk2"/>
            </a:gs>
            <a:gs pos="50000">
              <a:schemeClr val="accent6"/>
            </a:gs>
            <a:gs pos="75000">
              <a:schemeClr val="dk2"/>
            </a:gs>
            <a:gs pos="100000">
              <a:schemeClr val="accent6"/>
            </a:gs>
          </a:gsLst>
          <a:lin ang="8099331" scaled="0"/>
        </a:gra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25000">
              <a:schemeClr val="dk2"/>
            </a:gs>
            <a:gs pos="50000">
              <a:schemeClr val="accent6"/>
            </a:gs>
            <a:gs pos="75000">
              <a:schemeClr val="dk2"/>
            </a:gs>
            <a:gs pos="100000">
              <a:schemeClr val="accent6"/>
            </a:gs>
          </a:gsLst>
          <a:lin ang="8099331" scaled="0"/>
        </a:gra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304000" y="1317313"/>
            <a:ext cx="48462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1303900" y="2641487"/>
            <a:ext cx="48462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25000">
              <a:schemeClr val="dk2"/>
            </a:gs>
            <a:gs pos="50000">
              <a:schemeClr val="accent6"/>
            </a:gs>
            <a:gs pos="75000">
              <a:schemeClr val="dk2"/>
            </a:gs>
            <a:gs pos="100000">
              <a:schemeClr val="accent6"/>
            </a:gs>
          </a:gsLst>
          <a:lin ang="8099331" scaled="0"/>
        </a:gra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rot="1973">
            <a:off x="2493162" y="1344719"/>
            <a:ext cx="1045200" cy="602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2" name="Google Shape;42;p13"/>
          <p:cNvSpPr txBox="1">
            <a:spLocks noGrp="1"/>
          </p:cNvSpPr>
          <p:nvPr>
            <p:ph type="title" idx="2"/>
          </p:nvPr>
        </p:nvSpPr>
        <p:spPr>
          <a:xfrm>
            <a:off x="1619563" y="1941817"/>
            <a:ext cx="27924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 name="Google Shape;43;p13"/>
          <p:cNvSpPr txBox="1">
            <a:spLocks noGrp="1"/>
          </p:cNvSpPr>
          <p:nvPr>
            <p:ph type="subTitle" idx="1"/>
          </p:nvPr>
        </p:nvSpPr>
        <p:spPr>
          <a:xfrm>
            <a:off x="1619563" y="2283249"/>
            <a:ext cx="2792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hasCustomPrompt="1"/>
          </p:nvPr>
        </p:nvSpPr>
        <p:spPr>
          <a:xfrm rot="1973">
            <a:off x="2493162" y="3063681"/>
            <a:ext cx="1045200" cy="602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 name="Google Shape;45;p13"/>
          <p:cNvSpPr txBox="1">
            <a:spLocks noGrp="1"/>
          </p:cNvSpPr>
          <p:nvPr>
            <p:ph type="title" idx="4"/>
          </p:nvPr>
        </p:nvSpPr>
        <p:spPr>
          <a:xfrm>
            <a:off x="1619563" y="3661066"/>
            <a:ext cx="27924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5"/>
          </p:nvPr>
        </p:nvSpPr>
        <p:spPr>
          <a:xfrm>
            <a:off x="1619563" y="4002292"/>
            <a:ext cx="2792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rot="1973">
            <a:off x="5605562" y="1344719"/>
            <a:ext cx="1045200" cy="602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8" name="Google Shape;48;p13"/>
          <p:cNvSpPr txBox="1">
            <a:spLocks noGrp="1"/>
          </p:cNvSpPr>
          <p:nvPr>
            <p:ph type="title" idx="7"/>
          </p:nvPr>
        </p:nvSpPr>
        <p:spPr>
          <a:xfrm>
            <a:off x="4732038" y="1941817"/>
            <a:ext cx="27924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 name="Google Shape;49;p13"/>
          <p:cNvSpPr txBox="1">
            <a:spLocks noGrp="1"/>
          </p:cNvSpPr>
          <p:nvPr>
            <p:ph type="subTitle" idx="8"/>
          </p:nvPr>
        </p:nvSpPr>
        <p:spPr>
          <a:xfrm>
            <a:off x="4732038" y="2283249"/>
            <a:ext cx="2792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hasCustomPrompt="1"/>
          </p:nvPr>
        </p:nvSpPr>
        <p:spPr>
          <a:xfrm rot="1973">
            <a:off x="5605562" y="3063681"/>
            <a:ext cx="1045200" cy="602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1" name="Google Shape;51;p13"/>
          <p:cNvSpPr txBox="1">
            <a:spLocks noGrp="1"/>
          </p:cNvSpPr>
          <p:nvPr>
            <p:ph type="title" idx="13"/>
          </p:nvPr>
        </p:nvSpPr>
        <p:spPr>
          <a:xfrm>
            <a:off x="4732038" y="3660994"/>
            <a:ext cx="27924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 name="Google Shape;52;p13"/>
          <p:cNvSpPr txBox="1">
            <a:spLocks noGrp="1"/>
          </p:cNvSpPr>
          <p:nvPr>
            <p:ph type="subTitle" idx="14"/>
          </p:nvPr>
        </p:nvSpPr>
        <p:spPr>
          <a:xfrm>
            <a:off x="4732038" y="4002292"/>
            <a:ext cx="2792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6"/>
            </a:gs>
            <a:gs pos="25000">
              <a:schemeClr val="dk2"/>
            </a:gs>
            <a:gs pos="50000">
              <a:schemeClr val="accent6"/>
            </a:gs>
            <a:gs pos="75000">
              <a:schemeClr val="dk2"/>
            </a:gs>
            <a:gs pos="100000">
              <a:schemeClr val="accent6"/>
            </a:gs>
          </a:gsLst>
          <a:lin ang="2700006" scaled="0"/>
        </a:gra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rot="-411">
            <a:off x="3315975" y="3120687"/>
            <a:ext cx="2512200" cy="559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 name="Google Shape;56;p14"/>
          <p:cNvSpPr txBox="1">
            <a:spLocks noGrp="1"/>
          </p:cNvSpPr>
          <p:nvPr>
            <p:ph type="subTitle" idx="1"/>
          </p:nvPr>
        </p:nvSpPr>
        <p:spPr>
          <a:xfrm>
            <a:off x="1182050" y="1463175"/>
            <a:ext cx="6780000" cy="154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30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BLANK_1_3">
    <p:bg>
      <p:bgPr>
        <a:gradFill>
          <a:gsLst>
            <a:gs pos="0">
              <a:schemeClr val="accent6"/>
            </a:gs>
            <a:gs pos="25000">
              <a:schemeClr val="dk2"/>
            </a:gs>
            <a:gs pos="50000">
              <a:schemeClr val="accent6"/>
            </a:gs>
            <a:gs pos="75000">
              <a:schemeClr val="dk2"/>
            </a:gs>
            <a:gs pos="100000">
              <a:schemeClr val="accent6"/>
            </a:gs>
          </a:gsLst>
          <a:lin ang="8099331" scaled="0"/>
        </a:gradFill>
        <a:effectLst/>
      </p:bgPr>
    </p:bg>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lt2"/>
            </a:gs>
          </a:gsLst>
          <a:lin ang="2700006" scaled="0"/>
        </a:gradFill>
        <a:effectLst/>
      </p:bgPr>
    </p:bg>
    <p:spTree>
      <p:nvGrpSpPr>
        <p:cNvPr id="1" name="Shape 17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1pPr>
            <a:lvl2pPr lvl="1"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2pPr>
            <a:lvl3pPr lvl="2"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3pPr>
            <a:lvl4pPr lvl="3"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4pPr>
            <a:lvl5pPr lvl="4"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5pPr>
            <a:lvl6pPr lvl="5"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6pPr>
            <a:lvl7pPr lvl="6"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7pPr>
            <a:lvl8pPr lvl="7"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8pPr>
            <a:lvl9pPr lvl="8" algn="ctr" rtl="0">
              <a:spcBef>
                <a:spcPts val="0"/>
              </a:spcBef>
              <a:spcAft>
                <a:spcPts val="0"/>
              </a:spcAft>
              <a:buClr>
                <a:schemeClr val="dk1"/>
              </a:buClr>
              <a:buSzPts val="3300"/>
              <a:buFont typeface="Khand"/>
              <a:buNone/>
              <a:defRPr sz="3300">
                <a:solidFill>
                  <a:schemeClr val="dk1"/>
                </a:solidFill>
                <a:latin typeface="Khand"/>
                <a:ea typeface="Khand"/>
                <a:cs typeface="Khand"/>
                <a:sym typeface="Khand"/>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1pPr>
            <a:lvl2pPr marL="914400" lvl="1"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3"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91" name="Google Shape;191;p37"/>
          <p:cNvSpPr txBox="1">
            <a:spLocks noGrp="1"/>
          </p:cNvSpPr>
          <p:nvPr>
            <p:ph type="ctrTitle"/>
          </p:nvPr>
        </p:nvSpPr>
        <p:spPr>
          <a:xfrm>
            <a:off x="1062276" y="361950"/>
            <a:ext cx="7036800" cy="225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smtClean="0"/>
              <a:t>DIABETES PREDICTION</a:t>
            </a:r>
            <a:endParaRPr b="1" dirty="0"/>
          </a:p>
        </p:txBody>
      </p:sp>
      <p:sp>
        <p:nvSpPr>
          <p:cNvPr id="3" name="TextBox 2"/>
          <p:cNvSpPr txBox="1"/>
          <p:nvPr/>
        </p:nvSpPr>
        <p:spPr>
          <a:xfrm>
            <a:off x="5410200" y="2781240"/>
            <a:ext cx="1447800" cy="400110"/>
          </a:xfrm>
          <a:prstGeom prst="rect">
            <a:avLst/>
          </a:prstGeom>
          <a:noFill/>
        </p:spPr>
        <p:txBody>
          <a:bodyPr wrap="square" rtlCol="0">
            <a:spAutoFit/>
          </a:bodyPr>
          <a:lstStyle/>
          <a:p>
            <a:r>
              <a:rPr lang="en-US" sz="2000" dirty="0" smtClean="0">
                <a:latin typeface="Khand" charset="0"/>
                <a:cs typeface="Khand" charset="0"/>
              </a:rPr>
              <a:t>PRESENTED BY</a:t>
            </a:r>
            <a:endParaRPr lang="en-US" sz="2000" dirty="0">
              <a:latin typeface="Khand" charset="0"/>
              <a:cs typeface="Khand" charset="0"/>
            </a:endParaRPr>
          </a:p>
        </p:txBody>
      </p:sp>
      <p:sp>
        <p:nvSpPr>
          <p:cNvPr id="4" name="TextBox 3"/>
          <p:cNvSpPr txBox="1"/>
          <p:nvPr/>
        </p:nvSpPr>
        <p:spPr>
          <a:xfrm>
            <a:off x="5067300" y="3383398"/>
            <a:ext cx="3581400" cy="1169551"/>
          </a:xfrm>
          <a:prstGeom prst="rect">
            <a:avLst/>
          </a:prstGeom>
          <a:noFill/>
        </p:spPr>
        <p:txBody>
          <a:bodyPr wrap="square" rtlCol="0">
            <a:spAutoFit/>
          </a:bodyPr>
          <a:lstStyle/>
          <a:p>
            <a:r>
              <a:rPr lang="en-US" dirty="0" smtClean="0">
                <a:latin typeface="Khand" charset="0"/>
                <a:cs typeface="Khand" charset="0"/>
              </a:rPr>
              <a:t>TEAM LEADER     : </a:t>
            </a:r>
            <a:r>
              <a:rPr lang="en-US" dirty="0" smtClean="0">
                <a:latin typeface="Khand" charset="0"/>
                <a:cs typeface="Khand" charset="0"/>
              </a:rPr>
              <a:t>PANDEESWARAN.CK </a:t>
            </a:r>
            <a:r>
              <a:rPr lang="en-US" dirty="0" smtClean="0">
                <a:latin typeface="Khand" charset="0"/>
                <a:cs typeface="Khand" charset="0"/>
              </a:rPr>
              <a:t>( 731221205030 )</a:t>
            </a:r>
          </a:p>
          <a:p>
            <a:r>
              <a:rPr lang="en-US" dirty="0" smtClean="0">
                <a:latin typeface="Khand" charset="0"/>
                <a:cs typeface="Khand" charset="0"/>
              </a:rPr>
              <a:t>TEAM MEMBERS </a:t>
            </a:r>
            <a:r>
              <a:rPr lang="en-US" dirty="0" smtClean="0">
                <a:latin typeface="Khand" charset="0"/>
                <a:cs typeface="Khand" charset="0"/>
              </a:rPr>
              <a:t>: KRISHNAN.S </a:t>
            </a:r>
            <a:r>
              <a:rPr lang="en-US" dirty="0" smtClean="0">
                <a:latin typeface="Khand" charset="0"/>
                <a:cs typeface="Khand" charset="0"/>
              </a:rPr>
              <a:t>( 731221205015 )</a:t>
            </a:r>
          </a:p>
          <a:p>
            <a:r>
              <a:rPr lang="en-US" dirty="0">
                <a:latin typeface="Khand" charset="0"/>
                <a:cs typeface="Khand" charset="0"/>
              </a:rPr>
              <a:t>	</a:t>
            </a:r>
            <a:r>
              <a:rPr lang="en-US" dirty="0" smtClean="0">
                <a:latin typeface="Khand" charset="0"/>
                <a:cs typeface="Khand" charset="0"/>
              </a:rPr>
              <a:t>    NAVEEN.S ( 731221205029 )</a:t>
            </a:r>
          </a:p>
          <a:p>
            <a:r>
              <a:rPr lang="en-US" dirty="0">
                <a:latin typeface="Khand" charset="0"/>
                <a:cs typeface="Khand" charset="0"/>
              </a:rPr>
              <a:t>	</a:t>
            </a:r>
            <a:r>
              <a:rPr lang="en-US" dirty="0" smtClean="0">
                <a:latin typeface="Khand" charset="0"/>
                <a:cs typeface="Khand" charset="0"/>
              </a:rPr>
              <a:t>    DINESH.M ( 731221205009 )</a:t>
            </a:r>
          </a:p>
          <a:p>
            <a:r>
              <a:rPr lang="en-US" dirty="0">
                <a:latin typeface="Khand" charset="0"/>
                <a:cs typeface="Khand" charset="0"/>
              </a:rPr>
              <a:t>	</a:t>
            </a:r>
            <a:r>
              <a:rPr lang="en-US" dirty="0" smtClean="0">
                <a:latin typeface="Khand" charset="0"/>
                <a:cs typeface="Khand" charset="0"/>
              </a:rPr>
              <a:t>    PARTHIBAN.M (731221205031)</a:t>
            </a:r>
            <a:endParaRPr lang="en-US" dirty="0">
              <a:latin typeface="Khand" charset="0"/>
              <a:cs typeface="Khand"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Title 1"/>
          <p:cNvSpPr>
            <a:spLocks noGrp="1"/>
          </p:cNvSpPr>
          <p:nvPr>
            <p:ph type="title"/>
          </p:nvPr>
        </p:nvSpPr>
        <p:spPr>
          <a:xfrm>
            <a:off x="1981200" y="-19050"/>
            <a:ext cx="5299800" cy="736350"/>
          </a:xfrm>
        </p:spPr>
        <p:txBody>
          <a:bodyPr/>
          <a:lstStyle/>
          <a:p>
            <a:r>
              <a:rPr lang="en-US" sz="4400" b="1" u="sng" dirty="0"/>
              <a:t>Introduction</a:t>
            </a:r>
          </a:p>
        </p:txBody>
      </p:sp>
      <p:sp>
        <p:nvSpPr>
          <p:cNvPr id="3" name="TextBox 2"/>
          <p:cNvSpPr txBox="1"/>
          <p:nvPr/>
        </p:nvSpPr>
        <p:spPr>
          <a:xfrm>
            <a:off x="838200" y="843498"/>
            <a:ext cx="7620000" cy="3785652"/>
          </a:xfrm>
          <a:prstGeom prst="rect">
            <a:avLst/>
          </a:prstGeom>
          <a:noFill/>
        </p:spPr>
        <p:txBody>
          <a:bodyPr wrap="square" rtlCol="0">
            <a:spAutoFit/>
          </a:bodyPr>
          <a:lstStyle/>
          <a:p>
            <a:pPr marL="342900" indent="-342900">
              <a:buFont typeface="Wingdings" pitchFamily="2" charset="2"/>
              <a:buChar char="ü"/>
            </a:pPr>
            <a:r>
              <a:rPr lang="en-US" sz="2400" dirty="0" smtClean="0">
                <a:latin typeface="Khand" charset="0"/>
                <a:cs typeface="Khand" charset="0"/>
              </a:rPr>
              <a:t> </a:t>
            </a:r>
            <a:r>
              <a:rPr lang="en-US" sz="2400" dirty="0" smtClean="0">
                <a:latin typeface="Khand" charset="0"/>
                <a:cs typeface="Khand" charset="0"/>
              </a:rPr>
              <a:t>Diabetes is a silent killer that affects millions of people around the world. It's a disease that can strike anyone, regardless of age, gender, or ethnicity. In fact, according to recent statistics, over 400 million people worldwide have diabetes, and this number is expected to rise in the coming years</a:t>
            </a:r>
            <a:r>
              <a:rPr lang="en-US" sz="2400" dirty="0" smtClean="0">
                <a:latin typeface="Khand" charset="0"/>
                <a:cs typeface="Khand" charset="0"/>
              </a:rPr>
              <a:t>.</a:t>
            </a:r>
          </a:p>
          <a:p>
            <a:pPr marL="342900" indent="-342900">
              <a:buFont typeface="Wingdings" pitchFamily="2" charset="2"/>
              <a:buChar char="ü"/>
            </a:pPr>
            <a:endParaRPr lang="en-US" sz="2400" dirty="0">
              <a:latin typeface="Khand" charset="0"/>
              <a:cs typeface="Khand" charset="0"/>
            </a:endParaRPr>
          </a:p>
          <a:p>
            <a:pPr marL="342900" indent="-342900">
              <a:buFont typeface="Wingdings" pitchFamily="2" charset="2"/>
              <a:buChar char="ü"/>
            </a:pPr>
            <a:r>
              <a:rPr lang="en-US" sz="2400" dirty="0" smtClean="0">
                <a:latin typeface="Khand" charset="0"/>
                <a:cs typeface="Khand" charset="0"/>
              </a:rPr>
              <a:t>But </a:t>
            </a:r>
            <a:r>
              <a:rPr lang="en-US" sz="2400" dirty="0" smtClean="0">
                <a:latin typeface="Khand" charset="0"/>
                <a:cs typeface="Khand" charset="0"/>
              </a:rPr>
              <a:t>what exactly is diabetes? How does it affect the body, and why is it such a serious issue? These are the questions we'll be exploring today, as we delve into the world of diabetes prediction and prevention.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16" name="TextBox 15"/>
          <p:cNvSpPr txBox="1"/>
          <p:nvPr/>
        </p:nvSpPr>
        <p:spPr>
          <a:xfrm>
            <a:off x="381000" y="688122"/>
            <a:ext cx="8382000" cy="4093428"/>
          </a:xfrm>
          <a:prstGeom prst="rect">
            <a:avLst/>
          </a:prstGeom>
          <a:noFill/>
        </p:spPr>
        <p:txBody>
          <a:bodyPr wrap="square" rtlCol="0">
            <a:spAutoFit/>
          </a:bodyPr>
          <a:lstStyle/>
          <a:p>
            <a:pPr marL="342900" indent="-342900">
              <a:buFont typeface="Wingdings" pitchFamily="2" charset="2"/>
              <a:buChar char="ü"/>
            </a:pPr>
            <a:r>
              <a:rPr lang="en-US" sz="2000" dirty="0" smtClean="0">
                <a:latin typeface="Khand" charset="0"/>
                <a:cs typeface="Khand" charset="0"/>
              </a:rPr>
              <a:t> </a:t>
            </a:r>
            <a:r>
              <a:rPr lang="en-US" sz="2000" dirty="0" smtClean="0">
                <a:latin typeface="Khand" charset="0"/>
                <a:cs typeface="Khand" charset="0"/>
              </a:rPr>
              <a:t>Diabetes </a:t>
            </a:r>
            <a:r>
              <a:rPr lang="en-US" sz="2000" dirty="0">
                <a:latin typeface="Khand" charset="0"/>
                <a:cs typeface="Khand" charset="0"/>
              </a:rPr>
              <a:t>is a chronic disease that affects the way your body processes blood sugar (glucose). There are two main types of diabetes: type 1 and type 2. Type 1 diabetes occurs when the body's immune system attacks and destroys the cells in the pancreas that produce insulin, which is necessary for the body to use glucose for energy. Type 2 diabetes occurs when the body becomes resistant to insulin or doesn't produce enough insulin to maintain normal blood sugar levels. Both types of diabetes can lead to serious health </a:t>
            </a:r>
            <a:r>
              <a:rPr lang="en-US" sz="2000" dirty="0" smtClean="0">
                <a:latin typeface="Khand" charset="0"/>
                <a:cs typeface="Khand" charset="0"/>
              </a:rPr>
              <a:t> </a:t>
            </a:r>
            <a:r>
              <a:rPr lang="en-US" sz="2000" dirty="0" smtClean="0">
                <a:latin typeface="Khand" charset="0"/>
                <a:cs typeface="Khand" charset="0"/>
              </a:rPr>
              <a:t>complications </a:t>
            </a:r>
            <a:r>
              <a:rPr lang="en-US" sz="2000" dirty="0">
                <a:latin typeface="Khand" charset="0"/>
                <a:cs typeface="Khand" charset="0"/>
              </a:rPr>
              <a:t>if left untreated</a:t>
            </a:r>
            <a:r>
              <a:rPr lang="en-US" sz="2000" dirty="0" smtClean="0">
                <a:latin typeface="Khand" charset="0"/>
                <a:cs typeface="Khand" charset="0"/>
              </a:rPr>
              <a:t>.</a:t>
            </a:r>
          </a:p>
          <a:p>
            <a:pPr marL="342900" indent="-342900">
              <a:buFont typeface="Wingdings" pitchFamily="2" charset="2"/>
              <a:buChar char="ü"/>
            </a:pPr>
            <a:endParaRPr lang="en-US" sz="2000" dirty="0">
              <a:latin typeface="Khand" charset="0"/>
              <a:cs typeface="Khand" charset="0"/>
            </a:endParaRPr>
          </a:p>
          <a:p>
            <a:pPr marL="342900" indent="-342900">
              <a:buFont typeface="Wingdings" pitchFamily="2" charset="2"/>
              <a:buChar char="ü"/>
            </a:pPr>
            <a:r>
              <a:rPr lang="en-US" sz="2000" dirty="0" smtClean="0">
                <a:latin typeface="Khand" charset="0"/>
                <a:cs typeface="Khand" charset="0"/>
              </a:rPr>
              <a:t>The </a:t>
            </a:r>
            <a:r>
              <a:rPr lang="en-US" sz="2000" dirty="0">
                <a:latin typeface="Khand" charset="0"/>
                <a:cs typeface="Khand" charset="0"/>
              </a:rPr>
              <a:t>symptoms of diabetes include frequent urination, excessive thirst, unexplained weight loss, blurred vision, and fatigue. Over time, high blood sugar levels can damage the nerves, kidneys, eyes, and cardiovascular system. It's important to manage diabetes through lifestyle changes, medication, and regular check-ups to prevent these complications from occurring</a:t>
            </a:r>
            <a:r>
              <a:rPr lang="en-US" sz="2000" dirty="0" smtClean="0">
                <a:latin typeface="Khand" charset="0"/>
                <a:cs typeface="Khand" charset="0"/>
              </a:rPr>
              <a:t>.</a:t>
            </a:r>
            <a:endParaRPr lang="en-US" sz="2000" dirty="0">
              <a:latin typeface="Khand" charset="0"/>
              <a:cs typeface="Khand" charset="0"/>
            </a:endParaRPr>
          </a:p>
        </p:txBody>
      </p:sp>
      <p:sp>
        <p:nvSpPr>
          <p:cNvPr id="34" name="Title 1"/>
          <p:cNvSpPr>
            <a:spLocks noGrp="1"/>
          </p:cNvSpPr>
          <p:nvPr>
            <p:ph type="title"/>
          </p:nvPr>
        </p:nvSpPr>
        <p:spPr>
          <a:xfrm>
            <a:off x="1939200" y="57150"/>
            <a:ext cx="5299800" cy="736350"/>
          </a:xfrm>
        </p:spPr>
        <p:txBody>
          <a:bodyPr/>
          <a:lstStyle/>
          <a:p>
            <a:r>
              <a:rPr lang="en-US" sz="4400" u="sng" dirty="0"/>
              <a:t>What is Diabetes?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42257" y="1276350"/>
            <a:ext cx="7620000" cy="3139321"/>
          </a:xfrm>
          <a:prstGeom prst="rect">
            <a:avLst/>
          </a:prstGeom>
          <a:noFill/>
        </p:spPr>
        <p:txBody>
          <a:bodyPr wrap="square" rtlCol="0">
            <a:spAutoFit/>
          </a:bodyPr>
          <a:lstStyle/>
          <a:p>
            <a:pPr marL="285750" indent="-285750">
              <a:buFont typeface="Wingdings" pitchFamily="2" charset="2"/>
              <a:buChar char="ü"/>
            </a:pPr>
            <a:r>
              <a:rPr lang="en-US" sz="1800" dirty="0" smtClean="0">
                <a:latin typeface="Khand" charset="0"/>
                <a:cs typeface="Khand" charset="0"/>
              </a:rPr>
              <a:t>Currently</a:t>
            </a:r>
            <a:r>
              <a:rPr lang="en-US" sz="1800" dirty="0">
                <a:latin typeface="Khand" charset="0"/>
                <a:cs typeface="Khand" charset="0"/>
              </a:rPr>
              <a:t>, the most common methods for diabetes prediction are blood tests and risk assessment tools</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Blood </a:t>
            </a:r>
            <a:r>
              <a:rPr lang="en-US" sz="1800" dirty="0">
                <a:latin typeface="Khand" charset="0"/>
                <a:cs typeface="Khand" charset="0"/>
              </a:rPr>
              <a:t>tests measure the amount of glucose in a person's blood, which can indicate if they have diabetes or are at risk of developing it. </a:t>
            </a:r>
            <a:endParaRPr lang="en-US" sz="1800" dirty="0" smtClean="0">
              <a:latin typeface="Khand" charset="0"/>
              <a:cs typeface="Khand" charset="0"/>
            </a:endParaRP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Risk </a:t>
            </a:r>
            <a:r>
              <a:rPr lang="en-US" sz="1800" dirty="0">
                <a:latin typeface="Khand" charset="0"/>
                <a:cs typeface="Khand" charset="0"/>
              </a:rPr>
              <a:t>assessment tools use factors such as age, weight, and family history to estimate a person's likelihood of developing diabetes</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However</a:t>
            </a:r>
            <a:r>
              <a:rPr lang="en-US" sz="1800" dirty="0">
                <a:latin typeface="Khand" charset="0"/>
                <a:cs typeface="Khand" charset="0"/>
              </a:rPr>
              <a:t>, these methods have their limitations. Blood tests can be time-consuming and require multiple visits to a healthcare provider. </a:t>
            </a:r>
          </a:p>
        </p:txBody>
      </p:sp>
      <p:sp>
        <p:nvSpPr>
          <p:cNvPr id="16" name="Title 1"/>
          <p:cNvSpPr>
            <a:spLocks noGrp="1"/>
          </p:cNvSpPr>
          <p:nvPr>
            <p:ph type="title"/>
          </p:nvPr>
        </p:nvSpPr>
        <p:spPr>
          <a:xfrm>
            <a:off x="533400" y="209550"/>
            <a:ext cx="8382000" cy="736350"/>
          </a:xfrm>
        </p:spPr>
        <p:txBody>
          <a:bodyPr/>
          <a:lstStyle/>
          <a:p>
            <a:r>
              <a:rPr lang="en-US" sz="4000" u="sng" dirty="0"/>
              <a:t>Current Methods for Diabetes Prediction</a:t>
            </a:r>
          </a:p>
        </p:txBody>
      </p:sp>
    </p:spTree>
    <p:extLst>
      <p:ext uri="{BB962C8B-B14F-4D97-AF65-F5344CB8AC3E}">
        <p14:creationId xmlns:p14="http://schemas.microsoft.com/office/powerpoint/2010/main" val="223992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TextBox 4"/>
          <p:cNvSpPr txBox="1"/>
          <p:nvPr/>
        </p:nvSpPr>
        <p:spPr>
          <a:xfrm>
            <a:off x="457200" y="895350"/>
            <a:ext cx="8305800" cy="2862322"/>
          </a:xfrm>
          <a:prstGeom prst="rect">
            <a:avLst/>
          </a:prstGeom>
          <a:noFill/>
        </p:spPr>
        <p:txBody>
          <a:bodyPr wrap="square" rtlCol="0">
            <a:spAutoFit/>
          </a:bodyPr>
          <a:lstStyle/>
          <a:p>
            <a:pPr marL="285750" indent="-285750">
              <a:buFont typeface="Wingdings" pitchFamily="2" charset="2"/>
              <a:buChar char="ü"/>
            </a:pPr>
            <a:r>
              <a:rPr lang="en-US" sz="2000" dirty="0" smtClean="0">
                <a:latin typeface="Khand" charset="0"/>
                <a:cs typeface="Khand" charset="0"/>
              </a:rPr>
              <a:t>Artificial </a:t>
            </a:r>
            <a:r>
              <a:rPr lang="en-US" sz="2000" dirty="0">
                <a:latin typeface="Khand" charset="0"/>
                <a:cs typeface="Khand" charset="0"/>
              </a:rPr>
              <a:t>Intelligence (AI) tools have the potential to revolutionize diabetes prediction by using advanced machine learning algorithms and predictive analytics</a:t>
            </a:r>
            <a:r>
              <a:rPr lang="en-US" sz="2000" dirty="0" smtClean="0">
                <a:latin typeface="Khand" charset="0"/>
                <a:cs typeface="Khand" charset="0"/>
              </a:rPr>
              <a:t>.</a:t>
            </a:r>
          </a:p>
          <a:p>
            <a:pPr marL="285750" indent="-285750">
              <a:buFont typeface="Wingdings" pitchFamily="2" charset="2"/>
              <a:buChar char="ü"/>
            </a:pPr>
            <a:endParaRPr lang="en-US" sz="2000" dirty="0">
              <a:latin typeface="Khand" charset="0"/>
              <a:cs typeface="Khand" charset="0"/>
            </a:endParaRPr>
          </a:p>
          <a:p>
            <a:pPr marL="285750" indent="-285750">
              <a:buFont typeface="Wingdings" pitchFamily="2" charset="2"/>
              <a:buChar char="ü"/>
            </a:pPr>
            <a:r>
              <a:rPr lang="en-US" sz="2000" dirty="0" smtClean="0">
                <a:latin typeface="Khand" charset="0"/>
                <a:cs typeface="Khand" charset="0"/>
              </a:rPr>
              <a:t> These </a:t>
            </a:r>
            <a:r>
              <a:rPr lang="en-US" sz="2000" dirty="0">
                <a:latin typeface="Khand" charset="0"/>
                <a:cs typeface="Khand" charset="0"/>
              </a:rPr>
              <a:t>tools can analyze large amounts of data from various sources, </a:t>
            </a:r>
            <a:r>
              <a:rPr lang="en-US" sz="2000" dirty="0">
                <a:solidFill>
                  <a:srgbClr val="002060"/>
                </a:solidFill>
                <a:latin typeface="Khand" charset="0"/>
                <a:cs typeface="Khand" charset="0"/>
              </a:rPr>
              <a:t>including electronic health records, wearable devices, and genetic information, to identify patterns and predict the likelihood of developing diabetes</a:t>
            </a:r>
            <a:r>
              <a:rPr lang="en-US" sz="2000" dirty="0" smtClean="0">
                <a:solidFill>
                  <a:srgbClr val="002060"/>
                </a:solidFill>
                <a:latin typeface="Khand" charset="0"/>
                <a:cs typeface="Khand" charset="0"/>
              </a:rPr>
              <a:t>.</a:t>
            </a:r>
          </a:p>
          <a:p>
            <a:pPr marL="285750" indent="-285750">
              <a:buFont typeface="Wingdings" pitchFamily="2" charset="2"/>
              <a:buChar char="ü"/>
            </a:pPr>
            <a:endParaRPr lang="en-US" sz="2000" dirty="0">
              <a:latin typeface="Khand" charset="0"/>
              <a:cs typeface="Khand" charset="0"/>
            </a:endParaRPr>
          </a:p>
          <a:p>
            <a:pPr marL="285750" indent="-285750">
              <a:buFont typeface="Wingdings" pitchFamily="2" charset="2"/>
              <a:buChar char="ü"/>
            </a:pPr>
            <a:r>
              <a:rPr lang="en-US" sz="2000" dirty="0" smtClean="0">
                <a:latin typeface="Khand" charset="0"/>
                <a:cs typeface="Khand" charset="0"/>
              </a:rPr>
              <a:t> Machine </a:t>
            </a:r>
            <a:r>
              <a:rPr lang="en-US" sz="2000" dirty="0">
                <a:latin typeface="Khand" charset="0"/>
                <a:cs typeface="Khand" charset="0"/>
              </a:rPr>
              <a:t>learning algorithms are designed to learn from data and improve their predictions over time</a:t>
            </a:r>
            <a:r>
              <a:rPr lang="en-US" sz="2000" dirty="0" smtClean="0">
                <a:latin typeface="Khand" charset="0"/>
                <a:cs typeface="Khand" charset="0"/>
              </a:rPr>
              <a:t>.</a:t>
            </a:r>
          </a:p>
        </p:txBody>
      </p:sp>
      <p:sp>
        <p:nvSpPr>
          <p:cNvPr id="9" name="Title 1"/>
          <p:cNvSpPr>
            <a:spLocks noGrp="1"/>
          </p:cNvSpPr>
          <p:nvPr>
            <p:ph type="title"/>
          </p:nvPr>
        </p:nvSpPr>
        <p:spPr>
          <a:xfrm>
            <a:off x="533400" y="57150"/>
            <a:ext cx="8382000" cy="736350"/>
          </a:xfrm>
        </p:spPr>
        <p:txBody>
          <a:bodyPr/>
          <a:lstStyle/>
          <a:p>
            <a:r>
              <a:rPr lang="en-US" sz="4400" b="1" u="sng" dirty="0"/>
              <a:t>AI Tools for Diabetes Prediction</a:t>
            </a:r>
            <a:endParaRPr lang="en-US" sz="44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7" name="TextBox 6"/>
          <p:cNvSpPr txBox="1"/>
          <p:nvPr/>
        </p:nvSpPr>
        <p:spPr>
          <a:xfrm>
            <a:off x="76200" y="514350"/>
            <a:ext cx="8915399" cy="4524315"/>
          </a:xfrm>
          <a:prstGeom prst="rect">
            <a:avLst/>
          </a:prstGeom>
          <a:noFill/>
        </p:spPr>
        <p:txBody>
          <a:bodyPr wrap="square" rtlCol="0">
            <a:spAutoFit/>
          </a:bodyPr>
          <a:lstStyle/>
          <a:p>
            <a:pPr marL="285750" indent="-285750">
              <a:buFont typeface="Wingdings" pitchFamily="2" charset="2"/>
              <a:buChar char="ü"/>
            </a:pPr>
            <a:r>
              <a:rPr lang="en-US" sz="1800" dirty="0" err="1" smtClean="0">
                <a:latin typeface="Khand" charset="0"/>
                <a:cs typeface="Khand" charset="0"/>
              </a:rPr>
              <a:t>DeepHeart</a:t>
            </a:r>
            <a:r>
              <a:rPr lang="en-US" sz="1800" dirty="0" smtClean="0">
                <a:latin typeface="Khand" charset="0"/>
                <a:cs typeface="Khand" charset="0"/>
              </a:rPr>
              <a:t> </a:t>
            </a:r>
            <a:r>
              <a:rPr lang="en-US" sz="1800" dirty="0">
                <a:latin typeface="Khand" charset="0"/>
                <a:cs typeface="Khand" charset="0"/>
              </a:rPr>
              <a:t>is an AI tool developed by Cardiogram that uses deep learning algorithms to predict the onset of diabetes</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 It </a:t>
            </a:r>
            <a:r>
              <a:rPr lang="en-US" sz="1800" dirty="0">
                <a:latin typeface="Khand" charset="0"/>
                <a:cs typeface="Khand" charset="0"/>
              </a:rPr>
              <a:t>analyzes heart rate and step count data from </a:t>
            </a:r>
            <a:r>
              <a:rPr lang="en-US" sz="1800" dirty="0" err="1">
                <a:latin typeface="Khand" charset="0"/>
                <a:cs typeface="Khand" charset="0"/>
              </a:rPr>
              <a:t>wearables</a:t>
            </a:r>
            <a:r>
              <a:rPr lang="en-US" sz="1800" dirty="0">
                <a:latin typeface="Khand" charset="0"/>
                <a:cs typeface="Khand" charset="0"/>
              </a:rPr>
              <a:t> to identify patterns that may indicate a higher risk of developing diabetes</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In </a:t>
            </a:r>
            <a:r>
              <a:rPr lang="en-US" sz="1800" dirty="0">
                <a:latin typeface="Khand" charset="0"/>
                <a:cs typeface="Khand" charset="0"/>
              </a:rPr>
              <a:t>a study conducted by Cardiogram, </a:t>
            </a:r>
            <a:r>
              <a:rPr lang="en-US" sz="1800" dirty="0" err="1">
                <a:latin typeface="Khand" charset="0"/>
                <a:cs typeface="Khand" charset="0"/>
              </a:rPr>
              <a:t>DeepHeart</a:t>
            </a:r>
            <a:r>
              <a:rPr lang="en-US" sz="1800" dirty="0">
                <a:latin typeface="Khand" charset="0"/>
                <a:cs typeface="Khand" charset="0"/>
              </a:rPr>
              <a:t> was able to predict diabetes onset with an accuracy of 85</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err="1" smtClean="0">
                <a:latin typeface="Khand" charset="0"/>
                <a:cs typeface="Khand" charset="0"/>
              </a:rPr>
              <a:t>DiabetesMapper</a:t>
            </a:r>
            <a:r>
              <a:rPr lang="en-US" sz="1800" dirty="0" smtClean="0">
                <a:latin typeface="Khand" charset="0"/>
                <a:cs typeface="Khand" charset="0"/>
              </a:rPr>
              <a:t> </a:t>
            </a:r>
            <a:r>
              <a:rPr lang="en-US" sz="1800" dirty="0">
                <a:latin typeface="Khand" charset="0"/>
                <a:cs typeface="Khand" charset="0"/>
              </a:rPr>
              <a:t>is another AI tool developed by researchers at Stanford University</a:t>
            </a:r>
            <a:r>
              <a:rPr lang="en-US" sz="1800" dirty="0" smtClean="0">
                <a:latin typeface="Khand" charset="0"/>
                <a:cs typeface="Khand" charset="0"/>
              </a:rPr>
              <a:t>.</a:t>
            </a:r>
          </a:p>
          <a:p>
            <a:pPr marL="285750" indent="-285750">
              <a:buFont typeface="Wingdings" pitchFamily="2" charset="2"/>
              <a:buChar char="ü"/>
            </a:pPr>
            <a:endParaRPr lang="en-US" sz="1800" dirty="0">
              <a:latin typeface="Khand" charset="0"/>
              <a:cs typeface="Khand" charset="0"/>
            </a:endParaRPr>
          </a:p>
          <a:p>
            <a:pPr marL="285750" indent="-285750">
              <a:buFont typeface="Wingdings" pitchFamily="2" charset="2"/>
              <a:buChar char="ü"/>
            </a:pPr>
            <a:r>
              <a:rPr lang="en-US" sz="1800" dirty="0" smtClean="0">
                <a:latin typeface="Khand" charset="0"/>
                <a:cs typeface="Khand" charset="0"/>
              </a:rPr>
              <a:t>It </a:t>
            </a:r>
            <a:r>
              <a:rPr lang="en-US" sz="1800" dirty="0">
                <a:latin typeface="Khand" charset="0"/>
                <a:cs typeface="Khand" charset="0"/>
              </a:rPr>
              <a:t>uses machine learning algorithms to analyze electronic health records and predict the risk of diabetes complications, such as kidney disease and retinopathy</a:t>
            </a:r>
            <a:r>
              <a:rPr lang="en-US" sz="1800" dirty="0" smtClean="0">
                <a:latin typeface="Khand" charset="0"/>
                <a:cs typeface="Khand" charset="0"/>
              </a:rPr>
              <a:t>.</a:t>
            </a:r>
          </a:p>
          <a:p>
            <a:pPr marL="285750" indent="-285750">
              <a:buFont typeface="Wingdings" pitchFamily="2" charset="2"/>
              <a:buChar char="ü"/>
            </a:pPr>
            <a:endParaRPr lang="en-US" sz="1800" dirty="0" smtClean="0">
              <a:latin typeface="Khand" charset="0"/>
              <a:cs typeface="Khand" charset="0"/>
            </a:endParaRPr>
          </a:p>
          <a:p>
            <a:pPr marL="285750" indent="-285750">
              <a:buFont typeface="Wingdings" pitchFamily="2" charset="2"/>
              <a:buChar char="ü"/>
            </a:pPr>
            <a:r>
              <a:rPr lang="en-US" sz="1800" dirty="0" smtClean="0">
                <a:latin typeface="Khand" charset="0"/>
                <a:cs typeface="Khand" charset="0"/>
              </a:rPr>
              <a:t>In </a:t>
            </a:r>
            <a:r>
              <a:rPr lang="en-US" sz="1800" dirty="0">
                <a:latin typeface="Khand" charset="0"/>
                <a:cs typeface="Khand" charset="0"/>
              </a:rPr>
              <a:t>a study published in the Journal of the American Medical Informatics Association, </a:t>
            </a:r>
            <a:r>
              <a:rPr lang="en-US" sz="1800" dirty="0" err="1">
                <a:latin typeface="Khand" charset="0"/>
                <a:cs typeface="Khand" charset="0"/>
              </a:rPr>
              <a:t>DiabetesMapper</a:t>
            </a:r>
            <a:r>
              <a:rPr lang="en-US" sz="1800" dirty="0">
                <a:latin typeface="Khand" charset="0"/>
                <a:cs typeface="Khand" charset="0"/>
              </a:rPr>
              <a:t> was able to predict kidney disease with an accuracy of 94%.</a:t>
            </a:r>
          </a:p>
        </p:txBody>
      </p:sp>
      <p:sp>
        <p:nvSpPr>
          <p:cNvPr id="60" name="Title 1"/>
          <p:cNvSpPr>
            <a:spLocks noGrp="1"/>
          </p:cNvSpPr>
          <p:nvPr>
            <p:ph type="title"/>
          </p:nvPr>
        </p:nvSpPr>
        <p:spPr>
          <a:xfrm>
            <a:off x="533400" y="-19050"/>
            <a:ext cx="7966800" cy="736350"/>
          </a:xfrm>
        </p:spPr>
        <p:txBody>
          <a:bodyPr/>
          <a:lstStyle/>
          <a:p>
            <a:r>
              <a:rPr lang="en-US" sz="3600" u="sng" dirty="0"/>
              <a:t>Examples of AI Tools for Diabetes Prediction</a:t>
            </a:r>
            <a:endParaRPr lang="en-US" sz="3600"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4" name="TextBox 3"/>
          <p:cNvSpPr txBox="1"/>
          <p:nvPr/>
        </p:nvSpPr>
        <p:spPr>
          <a:xfrm>
            <a:off x="609600" y="1123950"/>
            <a:ext cx="8001000" cy="3539430"/>
          </a:xfrm>
          <a:prstGeom prst="rect">
            <a:avLst/>
          </a:prstGeom>
          <a:noFill/>
        </p:spPr>
        <p:txBody>
          <a:bodyPr wrap="square" rtlCol="0">
            <a:spAutoFit/>
          </a:bodyPr>
          <a:lstStyle/>
          <a:p>
            <a:pPr marL="285750" indent="-285750">
              <a:buFont typeface="Wingdings" pitchFamily="2" charset="2"/>
              <a:buChar char="ü"/>
            </a:pPr>
            <a:r>
              <a:rPr lang="en-US" sz="1600" dirty="0" smtClean="0"/>
              <a:t>The future of AI tools for diabetes prediction is promising. These tools have the potential to revolutionize the way we diagnose and treat diabetes, ultimately leading to improved patient outcomes and reduced healthcare costs.</a:t>
            </a:r>
          </a:p>
          <a:p>
            <a:r>
              <a:rPr lang="en-US" sz="1600" dirty="0"/>
              <a:t> </a:t>
            </a:r>
          </a:p>
          <a:p>
            <a:pPr marL="285750" indent="-285750">
              <a:buFont typeface="Wingdings" pitchFamily="2" charset="2"/>
              <a:buChar char="ü"/>
            </a:pPr>
            <a:r>
              <a:rPr lang="en-US" sz="1600" dirty="0" smtClean="0"/>
              <a:t>By using machine learning algorithms and predictive analytics, AI tools can analyze large amounts of data to identify patterns and predict the likelihood of developing diabetes. </a:t>
            </a:r>
          </a:p>
          <a:p>
            <a:pPr marL="285750" indent="-285750">
              <a:buFont typeface="Wingdings" pitchFamily="2" charset="2"/>
              <a:buChar char="ü"/>
            </a:pPr>
            <a:endParaRPr lang="en-US" sz="1600" dirty="0"/>
          </a:p>
          <a:p>
            <a:pPr marL="285750" indent="-285750">
              <a:buFont typeface="Wingdings" pitchFamily="2" charset="2"/>
              <a:buChar char="ü"/>
            </a:pPr>
            <a:r>
              <a:rPr lang="en-US" sz="1600" dirty="0" smtClean="0"/>
              <a:t> However, there is still much work to be done in this field. Further research and development is needed to ensure the accuracy and reliability of these tools. </a:t>
            </a:r>
          </a:p>
          <a:p>
            <a:pPr marL="285750" indent="-285750">
              <a:buFont typeface="Wingdings" pitchFamily="2" charset="2"/>
              <a:buChar char="ü"/>
            </a:pPr>
            <a:endParaRPr lang="en-US" sz="1600" dirty="0"/>
          </a:p>
          <a:p>
            <a:pPr marL="285750" indent="-285750">
              <a:buFont typeface="Wingdings" pitchFamily="2" charset="2"/>
              <a:buChar char="ü"/>
            </a:pPr>
            <a:r>
              <a:rPr lang="en-US" sz="1600" dirty="0" smtClean="0"/>
              <a:t> Additionally, it will be important to address issues such as privacy concerns and access to technology in order to fully realize the potential of AI tools for diabetes prediction.</a:t>
            </a:r>
            <a:endParaRPr lang="en-US" sz="1600" dirty="0"/>
          </a:p>
        </p:txBody>
      </p:sp>
      <p:sp>
        <p:nvSpPr>
          <p:cNvPr id="36" name="Title 1"/>
          <p:cNvSpPr>
            <a:spLocks noGrp="1"/>
          </p:cNvSpPr>
          <p:nvPr>
            <p:ph type="title"/>
          </p:nvPr>
        </p:nvSpPr>
        <p:spPr>
          <a:xfrm>
            <a:off x="685800" y="209550"/>
            <a:ext cx="8001000" cy="838200"/>
          </a:xfrm>
        </p:spPr>
        <p:txBody>
          <a:bodyPr/>
          <a:lstStyle/>
          <a:p>
            <a:r>
              <a:rPr lang="en-US" b="1" u="sng" dirty="0"/>
              <a:t>Future of AI Tools for Diabetes Prediction</a:t>
            </a:r>
            <a:endParaRPr lang="en-US"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 name="TextBox 2"/>
          <p:cNvSpPr txBox="1"/>
          <p:nvPr/>
        </p:nvSpPr>
        <p:spPr>
          <a:xfrm>
            <a:off x="457200" y="1200150"/>
            <a:ext cx="8229600" cy="3046988"/>
          </a:xfrm>
          <a:prstGeom prst="rect">
            <a:avLst/>
          </a:prstGeom>
          <a:noFill/>
        </p:spPr>
        <p:txBody>
          <a:bodyPr wrap="square" rtlCol="0">
            <a:spAutoFit/>
          </a:bodyPr>
          <a:lstStyle/>
          <a:p>
            <a:pPr marL="342900" indent="-342900">
              <a:buFont typeface="Wingdings" pitchFamily="2" charset="2"/>
              <a:buChar char="ü"/>
            </a:pPr>
            <a:r>
              <a:rPr lang="en-US" sz="2400" b="1" dirty="0" smtClean="0">
                <a:latin typeface="Khand" charset="0"/>
                <a:cs typeface="Khand" charset="0"/>
              </a:rPr>
              <a:t> </a:t>
            </a:r>
            <a:r>
              <a:rPr lang="en-US" sz="2400" dirty="0" smtClean="0">
                <a:latin typeface="Khand" charset="0"/>
                <a:cs typeface="Khand" charset="0"/>
              </a:rPr>
              <a:t>In </a:t>
            </a:r>
            <a:r>
              <a:rPr lang="en-US" sz="2400" dirty="0">
                <a:latin typeface="Khand" charset="0"/>
                <a:cs typeface="Khand" charset="0"/>
              </a:rPr>
              <a:t>conclusion, we have learned that diabetes prediction using AI is an important tool for early detection and prevention of diabetes. By predicting diabetes in advance, we can improve the quality of life of people with diabetes and reduce the burden on healthcare systems</a:t>
            </a:r>
            <a:r>
              <a:rPr lang="en-US" sz="2400" dirty="0" smtClean="0">
                <a:latin typeface="Khand" charset="0"/>
                <a:cs typeface="Khand" charset="0"/>
              </a:rPr>
              <a:t>.</a:t>
            </a:r>
          </a:p>
          <a:p>
            <a:pPr marL="342900" indent="-342900">
              <a:buFont typeface="Wingdings" pitchFamily="2" charset="2"/>
              <a:buChar char="ü"/>
            </a:pPr>
            <a:endParaRPr lang="en-US" sz="2400" dirty="0">
              <a:latin typeface="Khand" charset="0"/>
              <a:cs typeface="Khand" charset="0"/>
            </a:endParaRPr>
          </a:p>
          <a:p>
            <a:pPr marL="342900" indent="-342900">
              <a:buFont typeface="Wingdings" pitchFamily="2" charset="2"/>
              <a:buChar char="ü"/>
            </a:pPr>
            <a:r>
              <a:rPr lang="en-US" sz="2400" dirty="0" smtClean="0">
                <a:latin typeface="Khand" charset="0"/>
                <a:cs typeface="Khand" charset="0"/>
              </a:rPr>
              <a:t> We </a:t>
            </a:r>
            <a:r>
              <a:rPr lang="en-US" sz="2400" dirty="0">
                <a:latin typeface="Khand" charset="0"/>
                <a:cs typeface="Khand" charset="0"/>
              </a:rPr>
              <a:t>have also discussed the challenges and limitations of using AI for diabetes prediction, including ethical and privacy concerns associated with personal health data. </a:t>
            </a:r>
          </a:p>
        </p:txBody>
      </p:sp>
      <p:sp>
        <p:nvSpPr>
          <p:cNvPr id="6" name="Title 1"/>
          <p:cNvSpPr>
            <a:spLocks noGrp="1"/>
          </p:cNvSpPr>
          <p:nvPr>
            <p:ph type="title"/>
          </p:nvPr>
        </p:nvSpPr>
        <p:spPr>
          <a:xfrm>
            <a:off x="2057400" y="209550"/>
            <a:ext cx="5299800" cy="736350"/>
          </a:xfrm>
        </p:spPr>
        <p:txBody>
          <a:bodyPr/>
          <a:lstStyle/>
          <a:p>
            <a:r>
              <a:rPr lang="en-US" sz="4400" b="1" u="sng" dirty="0"/>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2" name="Title 1"/>
          <p:cNvSpPr>
            <a:spLocks noGrp="1"/>
          </p:cNvSpPr>
          <p:nvPr>
            <p:ph type="title"/>
          </p:nvPr>
        </p:nvSpPr>
        <p:spPr>
          <a:xfrm>
            <a:off x="609600" y="1809750"/>
            <a:ext cx="7704000" cy="1269750"/>
          </a:xfrm>
        </p:spPr>
        <p:txBody>
          <a:bodyPr/>
          <a:lstStyle/>
          <a:p>
            <a:r>
              <a:rPr lang="en-US" sz="6600" b="1" dirty="0" smtClean="0"/>
              <a:t>THANK YOU </a:t>
            </a:r>
            <a:endParaRPr lang="en-US" sz="6600" b="1" dirty="0"/>
          </a:p>
        </p:txBody>
      </p:sp>
    </p:spTree>
    <p:extLst>
      <p:ext uri="{BB962C8B-B14F-4D97-AF65-F5344CB8AC3E}">
        <p14:creationId xmlns:p14="http://schemas.microsoft.com/office/powerpoint/2010/main" val="1415451958"/>
      </p:ext>
    </p:extLst>
  </p:cSld>
  <p:clrMapOvr>
    <a:masterClrMapping/>
  </p:clrMapOvr>
</p:sld>
</file>

<file path=ppt/theme/theme1.xml><?xml version="1.0" encoding="utf-8"?>
<a:theme xmlns:a="http://schemas.openxmlformats.org/drawingml/2006/main" name="Compliance Consulting Toolkit by Slidesgo">
  <a:themeElements>
    <a:clrScheme name="Simple Light">
      <a:dk1>
        <a:srgbClr val="002363"/>
      </a:dk1>
      <a:lt1>
        <a:srgbClr val="0047CC"/>
      </a:lt1>
      <a:dk2>
        <a:srgbClr val="D9D9D9"/>
      </a:dk2>
      <a:lt2>
        <a:srgbClr val="EFEFEF"/>
      </a:lt2>
      <a:accent1>
        <a:srgbClr val="FFFFFF"/>
      </a:accent1>
      <a:accent2>
        <a:srgbClr val="FFFFFF"/>
      </a:accent2>
      <a:accent3>
        <a:srgbClr val="FFFFFF"/>
      </a:accent3>
      <a:accent4>
        <a:srgbClr val="FFFFFF"/>
      </a:accent4>
      <a:accent5>
        <a:srgbClr val="FFFFFF"/>
      </a:accent5>
      <a:accent6>
        <a:srgbClr val="FFFFFF"/>
      </a:accent6>
      <a:hlink>
        <a:srgbClr val="0023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815</Words>
  <Application>Microsoft Office PowerPoint</Application>
  <PresentationFormat>On-screen Show (16:9)</PresentationFormat>
  <Paragraphs>54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Wingdings</vt:lpstr>
      <vt:lpstr>Khand</vt:lpstr>
      <vt:lpstr>Red Hat Text</vt:lpstr>
      <vt:lpstr>Compliance Consulting Toolkit by Slidesgo</vt:lpstr>
      <vt:lpstr>DIABETES PREDICTION</vt:lpstr>
      <vt:lpstr>Introduction</vt:lpstr>
      <vt:lpstr>What is Diabetes?</vt:lpstr>
      <vt:lpstr>Current Methods for Diabetes Prediction</vt:lpstr>
      <vt:lpstr>AI Tools for Diabetes Prediction</vt:lpstr>
      <vt:lpstr>Examples of AI Tools for Diabetes Prediction</vt:lpstr>
      <vt:lpstr>Future of AI Tools for Diabetes Prediction</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KRISHNAN</dc:creator>
  <cp:lastModifiedBy>KRISHNAN</cp:lastModifiedBy>
  <cp:revision>10</cp:revision>
  <dcterms:modified xsi:type="dcterms:W3CDTF">2023-09-27T09:13:44Z</dcterms:modified>
</cp:coreProperties>
</file>