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2920" cy="48672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960"/>
            <a:ext cx="744480" cy="44640"/>
            <a:chOff x="830520" y="1191960"/>
            <a:chExt cx="744480" cy="44640"/>
          </a:xfrm>
        </p:grpSpPr>
        <p:sp>
          <p:nvSpPr>
            <p:cNvPr id="2" name="CustomShape 3"/>
            <p:cNvSpPr/>
            <p:nvPr/>
          </p:nvSpPr>
          <p:spPr>
            <a:xfrm rot="16200000">
              <a:off x="1366560" y="1028160"/>
              <a:ext cx="44640" cy="37188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720"/>
              <a:ext cx="44640" cy="37476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273320"/>
            <a:ext cx="7687800" cy="62496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5" name="PlaceHolder 6"/>
          <p:cNvSpPr>
            <a:spLocks noGrp="1"/>
          </p:cNvSpPr>
          <p:nvPr>
            <p:ph type="body"/>
          </p:nvPr>
        </p:nvSpPr>
        <p:spPr>
          <a:xfrm>
            <a:off x="729360" y="2079000"/>
            <a:ext cx="7687800" cy="226008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2920" cy="48672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960"/>
            <a:ext cx="744480" cy="44640"/>
            <a:chOff x="830520" y="1191960"/>
            <a:chExt cx="744480" cy="44640"/>
          </a:xfrm>
        </p:grpSpPr>
        <p:sp>
          <p:nvSpPr>
            <p:cNvPr id="44" name="CustomShape 3"/>
            <p:cNvSpPr/>
            <p:nvPr/>
          </p:nvSpPr>
          <p:spPr>
            <a:xfrm rot="16200000">
              <a:off x="1366560" y="1028160"/>
              <a:ext cx="44640" cy="37188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720"/>
              <a:ext cx="44640" cy="37476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7"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9142920" cy="486720"/>
          </a:xfrm>
          <a:prstGeom prst="rect">
            <a:avLst/>
          </a:prstGeom>
          <a:solidFill>
            <a:schemeClr val="lt2"/>
          </a:solidFill>
          <a:ln>
            <a:noFill/>
          </a:ln>
        </p:spPr>
        <p:style>
          <a:lnRef idx="0"/>
          <a:fillRef idx="0"/>
          <a:effectRef idx="0"/>
          <a:fontRef idx="minor"/>
        </p:style>
      </p:sp>
      <p:grpSp>
        <p:nvGrpSpPr>
          <p:cNvPr id="85" name="Group 2"/>
          <p:cNvGrpSpPr/>
          <p:nvPr/>
        </p:nvGrpSpPr>
        <p:grpSpPr>
          <a:xfrm>
            <a:off x="830520" y="1191960"/>
            <a:ext cx="744480" cy="44640"/>
            <a:chOff x="830520" y="1191960"/>
            <a:chExt cx="744480" cy="44640"/>
          </a:xfrm>
        </p:grpSpPr>
        <p:sp>
          <p:nvSpPr>
            <p:cNvPr id="86" name="CustomShape 3"/>
            <p:cNvSpPr/>
            <p:nvPr/>
          </p:nvSpPr>
          <p:spPr>
            <a:xfrm rot="16200000">
              <a:off x="1366560" y="1028160"/>
              <a:ext cx="44640" cy="371880"/>
            </a:xfrm>
            <a:prstGeom prst="rect">
              <a:avLst/>
            </a:prstGeom>
            <a:solidFill>
              <a:schemeClr val="accent3"/>
            </a:solidFill>
            <a:ln>
              <a:noFill/>
            </a:ln>
          </p:spPr>
          <p:style>
            <a:lnRef idx="0"/>
            <a:fillRef idx="0"/>
            <a:effectRef idx="0"/>
            <a:fontRef idx="minor"/>
          </p:style>
        </p:sp>
        <p:sp>
          <p:nvSpPr>
            <p:cNvPr id="87" name="CustomShape 4"/>
            <p:cNvSpPr/>
            <p:nvPr/>
          </p:nvSpPr>
          <p:spPr>
            <a:xfrm rot="16200000">
              <a:off x="995400" y="1026720"/>
              <a:ext cx="44640" cy="374760"/>
            </a:xfrm>
            <a:prstGeom prst="rect">
              <a:avLst/>
            </a:prstGeom>
            <a:solidFill>
              <a:schemeClr val="dk1"/>
            </a:solidFill>
            <a:ln>
              <a:noFill/>
            </a:ln>
          </p:spPr>
          <p:style>
            <a:lnRef idx="0"/>
            <a:fillRef idx="0"/>
            <a:effectRef idx="0"/>
            <a:fontRef idx="minor"/>
          </p:style>
        </p:sp>
      </p:grpSp>
      <p:sp>
        <p:nvSpPr>
          <p:cNvPr id="88"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89"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geeksforgeeks.org/ml-linear-regression/" TargetMode="External"/><Relationship Id="rId2" Type="http://schemas.openxmlformats.org/officeDocument/2006/relationships/hyperlink" Target="https://scikitlearn.org/stable/modules/generated/sklearn.model_selection.train_test_split.html" TargetMode="External"/><Relationship Id="rId3" Type="http://schemas.openxmlformats.org/officeDocument/2006/relationships/hyperlink" Target="https://www.javatpoint.com/machine-learning" TargetMode="External"/><Relationship Id="rId4" Type="http://schemas.openxmlformats.org/officeDocument/2006/relationships/hyperlink" Target="https://www.researchgate.net/publication/348433004/" TargetMode="External"/><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9360" y="1322280"/>
            <a:ext cx="7687080" cy="1663560"/>
          </a:xfrm>
          <a:prstGeom prst="rect">
            <a:avLst/>
          </a:prstGeom>
          <a:noFill/>
          <a:ln>
            <a:noFill/>
          </a:ln>
        </p:spPr>
        <p:style>
          <a:lnRef idx="0"/>
          <a:fillRef idx="0"/>
          <a:effectRef idx="0"/>
          <a:fontRef idx="minor"/>
        </p:style>
        <p:txBody>
          <a:bodyPr lIns="90000" rIns="90000" tIns="91440" bIns="91440">
            <a:normAutofit/>
          </a:bodyPr>
          <a:p>
            <a:pPr>
              <a:lnSpc>
                <a:spcPct val="100000"/>
              </a:lnSpc>
              <a:tabLst>
                <a:tab algn="l" pos="0"/>
              </a:tabLst>
            </a:pPr>
            <a:r>
              <a:rPr b="1" lang="en-GB" sz="4000" spc="-1" strike="noStrike">
                <a:solidFill>
                  <a:srgbClr val="1c3678"/>
                </a:solidFill>
                <a:latin typeface="Raleway"/>
                <a:ea typeface="Raleway"/>
              </a:rPr>
              <a:t>DIABETES PREDICTION USING ML</a:t>
            </a:r>
            <a:endParaRPr b="0" lang="en-GB" sz="4000" spc="-1" strike="noStrike">
              <a:latin typeface="Arial"/>
            </a:endParaRPr>
          </a:p>
        </p:txBody>
      </p:sp>
      <p:sp>
        <p:nvSpPr>
          <p:cNvPr id="127" name="CustomShape 2"/>
          <p:cNvSpPr/>
          <p:nvPr/>
        </p:nvSpPr>
        <p:spPr>
          <a:xfrm>
            <a:off x="729360" y="3173040"/>
            <a:ext cx="7687080" cy="936000"/>
          </a:xfrm>
          <a:prstGeom prst="rect">
            <a:avLst/>
          </a:prstGeom>
          <a:noFill/>
          <a:ln>
            <a:noFill/>
          </a:ln>
        </p:spPr>
        <p:style>
          <a:lnRef idx="0"/>
          <a:fillRef idx="0"/>
          <a:effectRef idx="0"/>
          <a:fontRef idx="minor"/>
        </p:style>
        <p:txBody>
          <a:bodyPr lIns="90000" rIns="90000" tIns="91440" bIns="91440">
            <a:normAutofit fontScale="4000"/>
          </a:bodyPr>
          <a:p>
            <a:pPr>
              <a:lnSpc>
                <a:spcPct val="100000"/>
              </a:lnSpc>
              <a:tabLst>
                <a:tab algn="l" pos="0"/>
              </a:tabLst>
            </a:pPr>
            <a:r>
              <a:rPr b="1" lang="en-GB" sz="5560" spc="-1" strike="noStrike">
                <a:solidFill>
                  <a:srgbClr val="741b47"/>
                </a:solidFill>
                <a:latin typeface="Lato"/>
                <a:ea typeface="Lato"/>
              </a:rPr>
              <a:t>TEAM :  </a:t>
            </a:r>
            <a:endParaRPr b="0" lang="en-GB" sz="5560" spc="-1" strike="noStrike">
              <a:latin typeface="Arial"/>
            </a:endParaRPr>
          </a:p>
          <a:p>
            <a:pPr>
              <a:lnSpc>
                <a:spcPct val="100000"/>
              </a:lnSpc>
              <a:tabLst>
                <a:tab algn="l" pos="0"/>
              </a:tabLst>
            </a:pPr>
            <a:endParaRPr b="0" lang="en-GB" sz="5560" spc="-1" strike="noStrike">
              <a:latin typeface="Arial"/>
            </a:endParaRPr>
          </a:p>
          <a:p>
            <a:pPr>
              <a:lnSpc>
                <a:spcPct val="100000"/>
              </a:lnSpc>
              <a:tabLst>
                <a:tab algn="l" pos="0"/>
              </a:tabLst>
            </a:pPr>
            <a:r>
              <a:rPr b="0" lang="en-GB" sz="5960" spc="-1" strike="noStrike">
                <a:solidFill>
                  <a:srgbClr val="1a9988"/>
                </a:solidFill>
                <a:latin typeface="Lato"/>
                <a:ea typeface="Lato"/>
              </a:rPr>
              <a:t>O.NAVEEN  ( R170467 )</a:t>
            </a:r>
            <a:endParaRPr b="0" lang="en-GB" sz="5960" spc="-1" strike="noStrike">
              <a:latin typeface="Arial"/>
            </a:endParaRPr>
          </a:p>
          <a:p>
            <a:pPr>
              <a:lnSpc>
                <a:spcPct val="100000"/>
              </a:lnSpc>
              <a:tabLst>
                <a:tab algn="l" pos="0"/>
              </a:tabLst>
            </a:pPr>
            <a:r>
              <a:rPr b="0" lang="en-GB" sz="5960" spc="-1" strike="noStrike">
                <a:solidFill>
                  <a:srgbClr val="1a9988"/>
                </a:solidFill>
                <a:latin typeface="Lato"/>
                <a:ea typeface="Lato"/>
              </a:rPr>
              <a:t>M.NAGA VENKATA BHAVYA VANI  ( R170081)</a:t>
            </a:r>
            <a:endParaRPr b="0" lang="en-GB" sz="5960" spc="-1" strike="noStrike">
              <a:latin typeface="Arial"/>
            </a:endParaRPr>
          </a:p>
          <a:p>
            <a:pPr>
              <a:lnSpc>
                <a:spcPct val="100000"/>
              </a:lnSpc>
              <a:tabLst>
                <a:tab algn="l" pos="0"/>
              </a:tabLst>
            </a:pPr>
            <a:endParaRPr b="0" lang="en-GB" sz="5960" spc="-1" strike="noStrike">
              <a:latin typeface="Arial"/>
            </a:endParaRPr>
          </a:p>
          <a:p>
            <a:pPr>
              <a:lnSpc>
                <a:spcPct val="100000"/>
              </a:lnSpc>
              <a:tabLst>
                <a:tab algn="l" pos="0"/>
              </a:tabLst>
            </a:pPr>
            <a:endParaRPr b="0" lang="en-GB" sz="596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20000" y="1440000"/>
            <a:ext cx="8351640" cy="2735640"/>
          </a:xfrm>
          <a:prstGeom prst="rect">
            <a:avLst/>
          </a:prstGeom>
          <a:noFill/>
          <a:ln>
            <a:solidFill>
              <a:srgbClr val="3465a4"/>
            </a:solidFill>
            <a:custDash>
              <a:ds d="100000" sp="50000"/>
            </a:custDash>
          </a:ln>
        </p:spPr>
        <p:style>
          <a:lnRef idx="0"/>
          <a:fillRef idx="0"/>
          <a:effectRef idx="0"/>
          <a:fontRef idx="minor"/>
        </p:style>
        <p:txBody>
          <a:bodyPr lIns="0" rIns="0" tIns="0" bIns="0" anchor="ctr">
            <a:noAutofit/>
          </a:bodyPr>
          <a:p>
            <a:pPr>
              <a:lnSpc>
                <a:spcPct val="100000"/>
              </a:lnSpc>
            </a:pPr>
            <a:r>
              <a:rPr b="0" lang="en-GB" sz="1600" spc="-1" strike="noStrike">
                <a:latin typeface="Arial"/>
              </a:rPr>
              <a:t>This proposed system is built in following systems:</a:t>
            </a:r>
            <a:endParaRPr b="0" lang="en-GB" sz="1600" spc="-1" strike="noStrike">
              <a:latin typeface="Arial"/>
            </a:endParaRPr>
          </a:p>
          <a:p>
            <a:pPr>
              <a:lnSpc>
                <a:spcPct val="100000"/>
              </a:lnSpc>
            </a:pPr>
            <a:r>
              <a:rPr b="0" lang="en-GB" sz="1600" spc="-1" strike="noStrike">
                <a:latin typeface="Arial"/>
              </a:rPr>
              <a:t> </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	</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1.Data Collection</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2.Date Preprocessing</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3.Model Building</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4.Saving the Model using Pickle</a:t>
            </a:r>
            <a:endParaRPr b="0" lang="en-GB" sz="1600" spc="-1" strike="noStrike">
              <a:latin typeface="Arial"/>
            </a:endParaRPr>
          </a:p>
          <a:p>
            <a:pPr>
              <a:lnSpc>
                <a:spcPct val="100000"/>
              </a:lnSpc>
            </a:pPr>
            <a:r>
              <a:rPr b="0" lang="en-GB" sz="1600" spc="-1" strike="noStrike">
                <a:latin typeface="Arial"/>
              </a:rPr>
              <a:t>	</a:t>
            </a:r>
            <a:r>
              <a:rPr b="0" lang="en-GB" sz="1600" spc="-1" strike="noStrike">
                <a:latin typeface="Arial"/>
              </a:rPr>
              <a:t>5.Creating a webapp using Streamlit.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IMPLEMENTATION</a:t>
            </a:r>
            <a:endParaRPr b="0" lang="en-GB" sz="2600" spc="-1" strike="noStrike">
              <a:latin typeface="Arial"/>
            </a:endParaRPr>
          </a:p>
        </p:txBody>
      </p:sp>
      <p:sp>
        <p:nvSpPr>
          <p:cNvPr id="148" name="CustomShape 2"/>
          <p:cNvSpPr/>
          <p:nvPr/>
        </p:nvSpPr>
        <p:spPr>
          <a:xfrm>
            <a:off x="729360" y="1854000"/>
            <a:ext cx="8413560" cy="3200400"/>
          </a:xfrm>
          <a:prstGeom prst="rect">
            <a:avLst/>
          </a:prstGeom>
          <a:noFill/>
          <a:ln>
            <a:noFill/>
          </a:ln>
        </p:spPr>
        <p:style>
          <a:lnRef idx="0"/>
          <a:fillRef idx="0"/>
          <a:effectRef idx="0"/>
          <a:fontRef idx="minor"/>
        </p:style>
      </p:sp>
      <p:pic>
        <p:nvPicPr>
          <p:cNvPr id="149" name="Google Shape;131;p20" descr=""/>
          <p:cNvPicPr/>
          <p:nvPr/>
        </p:nvPicPr>
        <p:blipFill>
          <a:blip r:embed="rId1"/>
          <a:srcRect l="0" t="0" r="11680" b="0"/>
          <a:stretch/>
        </p:blipFill>
        <p:spPr>
          <a:xfrm>
            <a:off x="729360" y="1782720"/>
            <a:ext cx="7837920" cy="3342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9360" y="1318680"/>
            <a:ext cx="7687800" cy="534240"/>
          </a:xfrm>
          <a:prstGeom prst="rect">
            <a:avLst/>
          </a:prstGeom>
          <a:noFill/>
          <a:ln>
            <a:noFill/>
          </a:ln>
        </p:spPr>
        <p:style>
          <a:lnRef idx="0"/>
          <a:fillRef idx="0"/>
          <a:effectRef idx="0"/>
          <a:fontRef idx="minor"/>
        </p:style>
      </p:sp>
      <p:sp>
        <p:nvSpPr>
          <p:cNvPr id="151" name="CustomShape 2"/>
          <p:cNvSpPr/>
          <p:nvPr/>
        </p:nvSpPr>
        <p:spPr>
          <a:xfrm>
            <a:off x="729360" y="1854000"/>
            <a:ext cx="8413560" cy="3288600"/>
          </a:xfrm>
          <a:prstGeom prst="rect">
            <a:avLst/>
          </a:prstGeom>
          <a:noFill/>
          <a:ln>
            <a:noFill/>
          </a:ln>
        </p:spPr>
        <p:style>
          <a:lnRef idx="0"/>
          <a:fillRef idx="0"/>
          <a:effectRef idx="0"/>
          <a:fontRef idx="minor"/>
        </p:style>
      </p:sp>
      <p:pic>
        <p:nvPicPr>
          <p:cNvPr id="152" name="" descr=""/>
          <p:cNvPicPr/>
          <p:nvPr/>
        </p:nvPicPr>
        <p:blipFill>
          <a:blip r:embed="rId1"/>
          <a:stretch/>
        </p:blipFill>
        <p:spPr>
          <a:xfrm>
            <a:off x="768600" y="144000"/>
            <a:ext cx="7583040" cy="4839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27560" y="1318680"/>
            <a:ext cx="7687800" cy="534240"/>
          </a:xfrm>
          <a:prstGeom prst="rect">
            <a:avLst/>
          </a:prstGeom>
          <a:noFill/>
          <a:ln>
            <a:noFill/>
          </a:ln>
        </p:spPr>
        <p:style>
          <a:lnRef idx="0"/>
          <a:fillRef idx="0"/>
          <a:effectRef idx="0"/>
          <a:fontRef idx="minor"/>
        </p:style>
      </p:sp>
      <p:sp>
        <p:nvSpPr>
          <p:cNvPr id="154" name="CustomShape 2"/>
          <p:cNvSpPr/>
          <p:nvPr/>
        </p:nvSpPr>
        <p:spPr>
          <a:xfrm>
            <a:off x="729360" y="1854000"/>
            <a:ext cx="8413200" cy="3288600"/>
          </a:xfrm>
          <a:prstGeom prst="rect">
            <a:avLst/>
          </a:prstGeom>
          <a:noFill/>
          <a:ln>
            <a:noFill/>
          </a:ln>
        </p:spPr>
        <p:style>
          <a:lnRef idx="0"/>
          <a:fillRef idx="0"/>
          <a:effectRef idx="0"/>
          <a:fontRef idx="minor"/>
        </p:style>
      </p:sp>
      <p:pic>
        <p:nvPicPr>
          <p:cNvPr id="155" name="" descr=""/>
          <p:cNvPicPr/>
          <p:nvPr/>
        </p:nvPicPr>
        <p:blipFill>
          <a:blip r:embed="rId1"/>
          <a:stretch/>
        </p:blipFill>
        <p:spPr>
          <a:xfrm>
            <a:off x="432000" y="623160"/>
            <a:ext cx="8388360" cy="4488480"/>
          </a:xfrm>
          <a:prstGeom prst="rect">
            <a:avLst/>
          </a:prstGeom>
          <a:ln>
            <a:noFill/>
          </a:ln>
        </p:spPr>
      </p:pic>
      <p:sp>
        <p:nvSpPr>
          <p:cNvPr id="156" name="CustomShape 3"/>
          <p:cNvSpPr/>
          <p:nvPr/>
        </p:nvSpPr>
        <p:spPr>
          <a:xfrm>
            <a:off x="216000" y="281880"/>
            <a:ext cx="2663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800" spc="-1" strike="noStrike">
                <a:latin typeface="Arial"/>
              </a:rPr>
              <a:t>Data Preprocessing</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9360" y="1318680"/>
            <a:ext cx="7687800" cy="534240"/>
          </a:xfrm>
          <a:prstGeom prst="rect">
            <a:avLst/>
          </a:prstGeom>
          <a:noFill/>
          <a:ln>
            <a:noFill/>
          </a:ln>
        </p:spPr>
        <p:style>
          <a:lnRef idx="0"/>
          <a:fillRef idx="0"/>
          <a:effectRef idx="0"/>
          <a:fontRef idx="minor"/>
        </p:style>
      </p:sp>
      <p:sp>
        <p:nvSpPr>
          <p:cNvPr id="158" name="CustomShape 2"/>
          <p:cNvSpPr/>
          <p:nvPr/>
        </p:nvSpPr>
        <p:spPr>
          <a:xfrm>
            <a:off x="729360" y="1854000"/>
            <a:ext cx="8413560" cy="3288600"/>
          </a:xfrm>
          <a:prstGeom prst="rect">
            <a:avLst/>
          </a:prstGeom>
          <a:noFill/>
          <a:ln>
            <a:noFill/>
          </a:ln>
        </p:spPr>
        <p:style>
          <a:lnRef idx="0"/>
          <a:fillRef idx="0"/>
          <a:effectRef idx="0"/>
          <a:fontRef idx="minor"/>
        </p:style>
      </p:sp>
      <p:pic>
        <p:nvPicPr>
          <p:cNvPr id="159" name="" descr=""/>
          <p:cNvPicPr/>
          <p:nvPr/>
        </p:nvPicPr>
        <p:blipFill>
          <a:blip r:embed="rId1"/>
          <a:stretch/>
        </p:blipFill>
        <p:spPr>
          <a:xfrm>
            <a:off x="915480" y="72000"/>
            <a:ext cx="7436160" cy="4998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9360" y="1318680"/>
            <a:ext cx="7687800" cy="534240"/>
          </a:xfrm>
          <a:prstGeom prst="rect">
            <a:avLst/>
          </a:prstGeom>
          <a:noFill/>
          <a:ln>
            <a:noFill/>
          </a:ln>
        </p:spPr>
        <p:style>
          <a:lnRef idx="0"/>
          <a:fillRef idx="0"/>
          <a:effectRef idx="0"/>
          <a:fontRef idx="minor"/>
        </p:style>
      </p:sp>
      <p:sp>
        <p:nvSpPr>
          <p:cNvPr id="161" name="CustomShape 2"/>
          <p:cNvSpPr/>
          <p:nvPr/>
        </p:nvSpPr>
        <p:spPr>
          <a:xfrm>
            <a:off x="729360" y="1765080"/>
            <a:ext cx="8413200" cy="3377520"/>
          </a:xfrm>
          <a:prstGeom prst="rect">
            <a:avLst/>
          </a:prstGeom>
          <a:noFill/>
          <a:ln>
            <a:noFill/>
          </a:ln>
        </p:spPr>
        <p:style>
          <a:lnRef idx="0"/>
          <a:fillRef idx="0"/>
          <a:effectRef idx="0"/>
          <a:fontRef idx="minor"/>
        </p:style>
      </p:sp>
      <p:pic>
        <p:nvPicPr>
          <p:cNvPr id="162" name="" descr=""/>
          <p:cNvPicPr/>
          <p:nvPr/>
        </p:nvPicPr>
        <p:blipFill>
          <a:blip r:embed="rId1"/>
          <a:stretch/>
        </p:blipFill>
        <p:spPr>
          <a:xfrm>
            <a:off x="144000" y="1990080"/>
            <a:ext cx="9143280" cy="3049560"/>
          </a:xfrm>
          <a:prstGeom prst="rect">
            <a:avLst/>
          </a:prstGeom>
          <a:ln>
            <a:noFill/>
          </a:ln>
        </p:spPr>
      </p:pic>
      <p:sp>
        <p:nvSpPr>
          <p:cNvPr id="163" name="CustomShape 3"/>
          <p:cNvSpPr/>
          <p:nvPr/>
        </p:nvSpPr>
        <p:spPr>
          <a:xfrm>
            <a:off x="576000" y="1296000"/>
            <a:ext cx="280764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000" spc="-1" strike="noStrike">
                <a:latin typeface="Arial"/>
              </a:rPr>
              <a:t>Model Building</a:t>
            </a:r>
            <a:endParaRPr b="0" lang="en-GB" sz="2000" spc="-1" strike="noStrike">
              <a:latin typeface="Arial"/>
            </a:endParaRPr>
          </a:p>
        </p:txBody>
      </p:sp>
      <p:sp>
        <p:nvSpPr>
          <p:cNvPr id="164" name="CustomShape 4"/>
          <p:cNvSpPr/>
          <p:nvPr/>
        </p:nvSpPr>
        <p:spPr>
          <a:xfrm>
            <a:off x="720000" y="1845720"/>
            <a:ext cx="8495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600" spc="-1" strike="noStrike">
                <a:latin typeface="Arial"/>
              </a:rPr>
              <a:t>Now train the test data using train data by fitting into support vector machine model</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29360" y="1318680"/>
            <a:ext cx="7687800" cy="534240"/>
          </a:xfrm>
          <a:prstGeom prst="rect">
            <a:avLst/>
          </a:prstGeom>
          <a:noFill/>
          <a:ln>
            <a:noFill/>
          </a:ln>
        </p:spPr>
        <p:style>
          <a:lnRef idx="0"/>
          <a:fillRef idx="0"/>
          <a:effectRef idx="0"/>
          <a:fontRef idx="minor"/>
        </p:style>
      </p:sp>
      <p:sp>
        <p:nvSpPr>
          <p:cNvPr id="166" name="CustomShape 2"/>
          <p:cNvSpPr/>
          <p:nvPr/>
        </p:nvSpPr>
        <p:spPr>
          <a:xfrm>
            <a:off x="729360" y="1765080"/>
            <a:ext cx="8413560" cy="3377160"/>
          </a:xfrm>
          <a:prstGeom prst="rect">
            <a:avLst/>
          </a:prstGeom>
          <a:noFill/>
          <a:ln>
            <a:noFill/>
          </a:ln>
        </p:spPr>
        <p:style>
          <a:lnRef idx="0"/>
          <a:fillRef idx="0"/>
          <a:effectRef idx="0"/>
          <a:fontRef idx="minor"/>
        </p:style>
      </p:sp>
      <p:pic>
        <p:nvPicPr>
          <p:cNvPr id="167" name="" descr=""/>
          <p:cNvPicPr/>
          <p:nvPr/>
        </p:nvPicPr>
        <p:blipFill>
          <a:blip r:embed="rId1"/>
          <a:stretch/>
        </p:blipFill>
        <p:spPr>
          <a:xfrm>
            <a:off x="144360" y="288000"/>
            <a:ext cx="8783280" cy="4607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 descr=""/>
          <p:cNvPicPr/>
          <p:nvPr/>
        </p:nvPicPr>
        <p:blipFill>
          <a:blip r:embed="rId1"/>
          <a:stretch/>
        </p:blipFill>
        <p:spPr>
          <a:xfrm>
            <a:off x="576000" y="288000"/>
            <a:ext cx="7631640" cy="4535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RESULT</a:t>
            </a:r>
            <a:endParaRPr b="0" lang="en-GB" sz="2600" spc="-1" strike="noStrike">
              <a:latin typeface="Arial"/>
            </a:endParaRPr>
          </a:p>
        </p:txBody>
      </p:sp>
      <p:sp>
        <p:nvSpPr>
          <p:cNvPr id="170" name="CustomShape 2"/>
          <p:cNvSpPr/>
          <p:nvPr/>
        </p:nvSpPr>
        <p:spPr>
          <a:xfrm>
            <a:off x="729360" y="2079000"/>
            <a:ext cx="7687800" cy="2260080"/>
          </a:xfrm>
          <a:prstGeom prst="rect">
            <a:avLst/>
          </a:prstGeom>
          <a:noFill/>
          <a:ln>
            <a:noFill/>
          </a:ln>
        </p:spPr>
        <p:style>
          <a:lnRef idx="0"/>
          <a:fillRef idx="0"/>
          <a:effectRef idx="0"/>
          <a:fontRef idx="minor"/>
        </p:style>
      </p:sp>
      <p:pic>
        <p:nvPicPr>
          <p:cNvPr id="171" name="" descr=""/>
          <p:cNvPicPr/>
          <p:nvPr/>
        </p:nvPicPr>
        <p:blipFill>
          <a:blip r:embed="rId1"/>
          <a:stretch/>
        </p:blipFill>
        <p:spPr>
          <a:xfrm>
            <a:off x="2664000" y="72000"/>
            <a:ext cx="5615640" cy="4967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 descr=""/>
          <p:cNvPicPr/>
          <p:nvPr/>
        </p:nvPicPr>
        <p:blipFill>
          <a:blip r:embed="rId1"/>
          <a:stretch/>
        </p:blipFill>
        <p:spPr>
          <a:xfrm>
            <a:off x="1080000" y="72000"/>
            <a:ext cx="6983640" cy="4967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275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TABLE OF CONTENTS</a:t>
            </a:r>
            <a:endParaRPr b="0" lang="en-GB" sz="2600" spc="-1" strike="noStrike">
              <a:latin typeface="Arial"/>
            </a:endParaRPr>
          </a:p>
        </p:txBody>
      </p:sp>
      <p:sp>
        <p:nvSpPr>
          <p:cNvPr id="129"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fontScale="86000"/>
          </a:bodyPr>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Abstract</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Problem Statement</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Introduction</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Data Sources</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Literature Survey</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Proposed Model</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Implementation</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Technologies</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Result</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Conclusion</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Future Scope</a:t>
            </a:r>
            <a:endParaRPr b="0" lang="en-GB" sz="1300" spc="-1" strike="noStrike">
              <a:latin typeface="Arial"/>
            </a:endParaRPr>
          </a:p>
          <a:p>
            <a:pPr marL="457200" indent="-309960">
              <a:lnSpc>
                <a:spcPct val="115000"/>
              </a:lnSpc>
              <a:buClr>
                <a:srgbClr val="1a1a1a"/>
              </a:buClr>
              <a:buFont typeface="Lato"/>
              <a:buAutoNum type="arabicPeriod"/>
            </a:pPr>
            <a:r>
              <a:rPr b="0" lang="en-GB" sz="1300" spc="-1" strike="noStrike">
                <a:solidFill>
                  <a:srgbClr val="1a1a1a"/>
                </a:solidFill>
                <a:latin typeface="Lato"/>
                <a:ea typeface="Lato"/>
              </a:rPr>
              <a:t>References</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CONCLUSION</a:t>
            </a:r>
            <a:endParaRPr b="0" lang="en-GB" sz="2600" spc="-1" strike="noStrike">
              <a:latin typeface="Arial"/>
            </a:endParaRPr>
          </a:p>
        </p:txBody>
      </p:sp>
      <p:sp>
        <p:nvSpPr>
          <p:cNvPr id="174"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GB" sz="1500" spc="-1" strike="noStrike">
                <a:solidFill>
                  <a:srgbClr val="595959"/>
                </a:solidFill>
                <a:latin typeface="Lato"/>
                <a:ea typeface="Lato"/>
              </a:rPr>
              <a:t>In this project we used support vector machine algorithm to provide chance of getting a person is Diabetic or not.Here we used the person’s diagonistic health parameters data to train the model and testing.Whenever person or health researcher enter their details,the model gives the prediction based on similar previous data.So that person will know their chance of having a Diabetic disease or not.</a:t>
            </a:r>
            <a:endParaRPr b="0" lang="en-GB"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FUTURE SCOPE</a:t>
            </a:r>
            <a:endParaRPr b="0" lang="en-GB" sz="2600" spc="-1" strike="noStrike">
              <a:latin typeface="Arial"/>
            </a:endParaRPr>
          </a:p>
        </p:txBody>
      </p:sp>
      <p:sp>
        <p:nvSpPr>
          <p:cNvPr id="176"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a:bodyPr>
          <a:p>
            <a:pPr marL="457200" indent="-309960">
              <a:lnSpc>
                <a:spcPct val="115000"/>
              </a:lnSpc>
              <a:buClr>
                <a:srgbClr val="595959"/>
              </a:buClr>
              <a:buFont typeface="Lato"/>
              <a:buAutoNum type="arabicPeriod"/>
            </a:pPr>
            <a:r>
              <a:rPr b="0" lang="en-GB" sz="1300" spc="-1" strike="noStrike">
                <a:solidFill>
                  <a:srgbClr val="595959"/>
                </a:solidFill>
                <a:latin typeface="Lato"/>
                <a:ea typeface="Lato"/>
              </a:rPr>
              <a:t>In Future, the designer system with the used machine learning  classifications algorithm can be used to predict or diagnose of the diabetes analysis including some other machine learing algorithms.</a:t>
            </a:r>
            <a:endParaRPr b="0" lang="en-GB" sz="1300" spc="-1" strike="noStrike">
              <a:latin typeface="Arial"/>
            </a:endParaRPr>
          </a:p>
          <a:p>
            <a:pPr marL="457200" indent="-309960">
              <a:lnSpc>
                <a:spcPct val="115000"/>
              </a:lnSpc>
              <a:buClr>
                <a:srgbClr val="595959"/>
              </a:buClr>
              <a:buFont typeface="Lato"/>
              <a:buAutoNum type="arabicPeriod"/>
            </a:pPr>
            <a:r>
              <a:rPr b="0" lang="en-GB" sz="1300" spc="-1" strike="noStrike">
                <a:solidFill>
                  <a:srgbClr val="595959"/>
                </a:solidFill>
                <a:latin typeface="Lato"/>
                <a:ea typeface="Lato"/>
              </a:rPr>
              <a:t>We will also try to improve the interface more interactive i.e, queries section, help section etc.</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REFERENCES</a:t>
            </a:r>
            <a:endParaRPr b="0" lang="en-GB" sz="2600" spc="-1" strike="noStrike">
              <a:latin typeface="Arial"/>
            </a:endParaRPr>
          </a:p>
        </p:txBody>
      </p:sp>
      <p:sp>
        <p:nvSpPr>
          <p:cNvPr id="178"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spcAft>
                <a:spcPts val="1199"/>
              </a:spcAft>
              <a:tabLst>
                <a:tab algn="l" pos="0"/>
              </a:tabLst>
            </a:pPr>
            <a:r>
              <a:rPr b="1" lang="en-GB" sz="1300" spc="-1" strike="noStrike">
                <a:solidFill>
                  <a:srgbClr val="000000"/>
                </a:solidFill>
                <a:latin typeface="Lato"/>
                <a:ea typeface="Lato"/>
              </a:rPr>
              <a:t>[1] GeeksForGeeks :</a:t>
            </a:r>
            <a:r>
              <a:rPr b="0" lang="en-GB" sz="1300" spc="-1" strike="noStrike">
                <a:solidFill>
                  <a:srgbClr val="000000"/>
                </a:solidFill>
                <a:latin typeface="Lato"/>
                <a:ea typeface="Lato"/>
              </a:rPr>
              <a:t> </a:t>
            </a:r>
            <a:r>
              <a:rPr b="0" lang="en-GB" sz="1300" spc="-1" strike="noStrike" u="sng">
                <a:solidFill>
                  <a:srgbClr val="1c3678"/>
                </a:solidFill>
                <a:uFillTx/>
                <a:latin typeface="Lato"/>
                <a:ea typeface="Lato"/>
                <a:hlinkClick r:id="rId1"/>
              </a:rPr>
              <a:t>https://www.geeksforgeeks.org/ml-linear-regression/</a:t>
            </a:r>
            <a:endParaRPr b="0" lang="en-GB" sz="1300" spc="-1" strike="noStrike">
              <a:latin typeface="Arial"/>
            </a:endParaRPr>
          </a:p>
          <a:p>
            <a:pPr>
              <a:lnSpc>
                <a:spcPct val="115000"/>
              </a:lnSpc>
              <a:spcAft>
                <a:spcPts val="1199"/>
              </a:spcAft>
              <a:tabLst>
                <a:tab algn="l" pos="0"/>
              </a:tabLst>
            </a:pPr>
            <a:r>
              <a:rPr b="1" lang="en-GB" sz="1300" spc="-1" strike="noStrike">
                <a:solidFill>
                  <a:srgbClr val="000000"/>
                </a:solidFill>
                <a:latin typeface="Lato"/>
                <a:ea typeface="Lato"/>
              </a:rPr>
              <a:t>[2] Scikit Learn :</a:t>
            </a:r>
            <a:endParaRPr b="0" lang="en-GB" sz="1300" spc="-1" strike="noStrike">
              <a:latin typeface="Arial"/>
            </a:endParaRPr>
          </a:p>
          <a:p>
            <a:pPr>
              <a:lnSpc>
                <a:spcPct val="115000"/>
              </a:lnSpc>
              <a:spcAft>
                <a:spcPts val="1199"/>
              </a:spcAft>
              <a:tabLst>
                <a:tab algn="l" pos="0"/>
              </a:tabLst>
            </a:pPr>
            <a:r>
              <a:rPr b="0" lang="en-GB" sz="1300" spc="-1" strike="noStrike" u="sng">
                <a:solidFill>
                  <a:srgbClr val="1c3678"/>
                </a:solidFill>
                <a:uFillTx/>
                <a:latin typeface="Lato"/>
                <a:ea typeface="Lato"/>
                <a:hlinkClick r:id="rId2"/>
              </a:rPr>
              <a:t>https://scikitlearn.org/stable/modules/generated/sklearn.model_selection.train_test_split.html</a:t>
            </a:r>
            <a:endParaRPr b="0" lang="en-GB" sz="1300" spc="-1" strike="noStrike">
              <a:latin typeface="Arial"/>
            </a:endParaRPr>
          </a:p>
          <a:p>
            <a:pPr>
              <a:lnSpc>
                <a:spcPct val="115000"/>
              </a:lnSpc>
              <a:spcAft>
                <a:spcPts val="1199"/>
              </a:spcAft>
              <a:tabLst>
                <a:tab algn="l" pos="0"/>
              </a:tabLst>
            </a:pPr>
            <a:r>
              <a:rPr b="1" lang="en-GB" sz="1300" spc="-1" strike="noStrike">
                <a:solidFill>
                  <a:srgbClr val="000000"/>
                </a:solidFill>
                <a:latin typeface="Lato"/>
                <a:ea typeface="Lato"/>
              </a:rPr>
              <a:t>[3] Javatpoint :</a:t>
            </a:r>
            <a:r>
              <a:rPr b="0" lang="en-GB" sz="1300" spc="-1" strike="noStrike">
                <a:solidFill>
                  <a:srgbClr val="000000"/>
                </a:solidFill>
                <a:latin typeface="Lato"/>
                <a:ea typeface="Lato"/>
              </a:rPr>
              <a:t> </a:t>
            </a:r>
            <a:r>
              <a:rPr b="0" lang="en-GB" sz="1300" spc="-1" strike="noStrike" u="sng">
                <a:solidFill>
                  <a:srgbClr val="1c3678"/>
                </a:solidFill>
                <a:uFillTx/>
                <a:latin typeface="Lato"/>
                <a:ea typeface="Lato"/>
                <a:hlinkClick r:id="rId3"/>
              </a:rPr>
              <a:t>https://scikitlearn.org/stable/modules/generated/sklearn.model_selection.train_test_split.html</a:t>
            </a:r>
            <a:endParaRPr b="0" lang="en-GB" sz="1300" spc="-1" strike="noStrike">
              <a:latin typeface="Arial"/>
            </a:endParaRPr>
          </a:p>
          <a:p>
            <a:pPr>
              <a:lnSpc>
                <a:spcPct val="115000"/>
              </a:lnSpc>
              <a:spcAft>
                <a:spcPts val="1199"/>
              </a:spcAft>
              <a:tabLst>
                <a:tab algn="l" pos="0"/>
              </a:tabLst>
            </a:pPr>
            <a:r>
              <a:rPr b="1" lang="en-GB" sz="1300" spc="-1" strike="noStrike">
                <a:solidFill>
                  <a:srgbClr val="000000"/>
                </a:solidFill>
                <a:latin typeface="Lato"/>
                <a:ea typeface="Lato"/>
              </a:rPr>
              <a:t>[4] ResearchGate :</a:t>
            </a:r>
            <a:r>
              <a:rPr b="0" lang="en-GB" sz="1300" spc="-1" strike="noStrike">
                <a:solidFill>
                  <a:srgbClr val="000000"/>
                </a:solidFill>
                <a:latin typeface="Lato"/>
                <a:ea typeface="Lato"/>
              </a:rPr>
              <a:t> </a:t>
            </a:r>
            <a:r>
              <a:rPr b="0" lang="en-GB" sz="1300" spc="-1" strike="noStrike" u="sng">
                <a:solidFill>
                  <a:srgbClr val="1c3678"/>
                </a:solidFill>
                <a:uFillTx/>
                <a:latin typeface="Lato"/>
                <a:ea typeface="Lato"/>
                <a:hlinkClick r:id="rId4"/>
              </a:rPr>
              <a:t>https://www.researchgate.net/publication/348433004/</a:t>
            </a:r>
            <a:endParaRPr b="0" lang="en-GB" sz="1300" spc="-1" strike="noStrike">
              <a:latin typeface="Arial"/>
            </a:endParaRPr>
          </a:p>
          <a:p>
            <a:pPr>
              <a:lnSpc>
                <a:spcPct val="115000"/>
              </a:lnSpc>
              <a:spcAft>
                <a:spcPts val="1199"/>
              </a:spcAft>
              <a:tabLst>
                <a:tab algn="l" pos="0"/>
              </a:tabLst>
            </a:pPr>
            <a:r>
              <a:rPr b="1" lang="en-GB" sz="1300" spc="-1" strike="noStrike">
                <a:solidFill>
                  <a:srgbClr val="000000"/>
                </a:solidFill>
                <a:latin typeface="Lato"/>
                <a:ea typeface="Lato"/>
              </a:rPr>
              <a:t>[5]Youtube </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9360" y="1318680"/>
            <a:ext cx="7687800" cy="2478960"/>
          </a:xfrm>
          <a:prstGeom prst="rect">
            <a:avLst/>
          </a:prstGeom>
          <a:noFill/>
          <a:ln>
            <a:solidFill>
              <a:srgbClr val="3465a4"/>
            </a:solidFill>
            <a:custDash>
              <a:ds d="100000" sp="50000"/>
            </a:custDash>
          </a:ln>
        </p:spPr>
        <p:style>
          <a:lnRef idx="0"/>
          <a:fillRef idx="0"/>
          <a:effectRef idx="0"/>
          <a:fontRef idx="minor"/>
        </p:style>
        <p:txBody>
          <a:bodyPr lIns="0" rIns="0" tIns="0" bIns="0" anchor="ctr">
            <a:noAutofit/>
          </a:bodyPr>
          <a:p>
            <a:pPr algn="ctr">
              <a:lnSpc>
                <a:spcPct val="100000"/>
              </a:lnSpc>
            </a:pPr>
            <a:r>
              <a:rPr b="1" lang="en-GB" sz="7200" spc="-1" strike="noStrike">
                <a:solidFill>
                  <a:srgbClr val="729fcf"/>
                </a:solidFill>
                <a:latin typeface="Arial"/>
              </a:rPr>
              <a:t>𝒯𝒽𝒶𝓃𝓀 𝒴ℴ𝓊</a:t>
            </a:r>
            <a:endParaRPr b="0" lang="en-GB" sz="7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ABSTRACT</a:t>
            </a:r>
            <a:endParaRPr b="0" lang="en-GB" sz="2600" spc="-1" strike="noStrike">
              <a:latin typeface="Arial"/>
            </a:endParaRPr>
          </a:p>
        </p:txBody>
      </p:sp>
      <p:sp>
        <p:nvSpPr>
          <p:cNvPr id="131" name="CustomShape 2"/>
          <p:cNvSpPr/>
          <p:nvPr/>
        </p:nvSpPr>
        <p:spPr>
          <a:xfrm>
            <a:off x="729360" y="2079000"/>
            <a:ext cx="7687800" cy="26352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GB" sz="1600" spc="-1" strike="noStrike">
                <a:solidFill>
                  <a:srgbClr val="595959"/>
                </a:solidFill>
                <a:latin typeface="Times New Roman"/>
                <a:ea typeface="Lato"/>
              </a:rPr>
              <a:t>Diabetes mellitus is the most common disease worldwide and keeps increasing everyday due to changing lifestyles, unhealthy food habits and over weight problems.There were studies handled in predicting diabetes mellitus through physical and chemical tests, are available for diagnosing diabetes. In the proposed system, an efficient way of detecting diabetes is proposed through machine learning. Under machine learning, we used the classification algorithm Support Vector machine (SVM) algorithm.The experiment results shows that the prediction of diabetes done at high accuracy.</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Problem Statement</a:t>
            </a:r>
            <a:endParaRPr b="0" lang="en-GB" sz="2600" spc="-1" strike="noStrike">
              <a:latin typeface="Arial"/>
            </a:endParaRPr>
          </a:p>
        </p:txBody>
      </p:sp>
      <p:sp>
        <p:nvSpPr>
          <p:cNvPr id="133"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fontScale="3000"/>
          </a:bodyPr>
          <a:p>
            <a:pPr>
              <a:lnSpc>
                <a:spcPct val="115000"/>
              </a:lnSpc>
              <a:spcAft>
                <a:spcPts val="1199"/>
              </a:spcAft>
              <a:tabLst>
                <a:tab algn="l" pos="0"/>
              </a:tabLst>
            </a:pPr>
            <a:endParaRPr b="0" lang="en-GB" sz="18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Diabetes is a most common disease caused by a group of metabolic disorders. It is also known as Diabetic mellitus. It affects the</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organs of the human body. It can be controlled by predicting this disease earlier. If diabetics patient is untreated for a long time, it</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may lead to increase blood sugar. Now a days, Healthcare industries generating large volume of data. Machine Learning algorithms</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and statistics are used to predict the disease with the help of current and past data. Machine learning techniques helps the doctors</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to predict early stage for diabetics. Diabetics patient medical record and different types of algorithms are added in dataset for</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experimental analysis. SVM to predict whether a patient has diabetes based on diagnostic measurements. Performance and accuracy of the applied algorithms is discussed and compared.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66360" y="1444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INTRODUCTION</a:t>
            </a:r>
            <a:endParaRPr b="0" lang="en-GB" sz="2600" spc="-1" strike="noStrike">
              <a:latin typeface="Arial"/>
            </a:endParaRPr>
          </a:p>
        </p:txBody>
      </p:sp>
      <p:sp>
        <p:nvSpPr>
          <p:cNvPr id="135"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rmAutofit fontScale="20000"/>
          </a:bodyPr>
          <a:p>
            <a:pPr>
              <a:lnSpc>
                <a:spcPct val="115000"/>
              </a:lnSpc>
              <a:spcAft>
                <a:spcPts val="1199"/>
              </a:spcAft>
              <a:tabLst>
                <a:tab algn="l" pos="0"/>
              </a:tabLst>
            </a:pPr>
            <a:r>
              <a:rPr b="0" lang="en-GB" sz="2200" spc="-1" strike="noStrike">
                <a:solidFill>
                  <a:srgbClr val="595959"/>
                </a:solidFill>
                <a:latin typeface="Lato"/>
                <a:ea typeface="Lato"/>
              </a:rPr>
              <a:t>Population of India isnow more than 100  million so the actual number of diabet-ics in India is 40 million. Diabetes is major cause of death in the world. Early prediction of disease like diabetes can be controlled and save the human life.To accomplish this, this work explores prediction of diabetes by taking various attributes related to diabetes disease. For this purpose we use the Pima Indian Diabetes Dataset, we apply various Machine Learning classification and ensemble Techniques to predict diabetes. Machine Learning Is a method that is used to train computers or machines explicitly. Various Machine Learning Techniques provide efficient result to collect Knowledge by building various classification and ensemble models from collected dataset. Such collected data can be useful to predict diabetes. Various techniques of Machine Learning can capable to do prediction, however it’s tough to choose best technique. Thus for this purpose we apply popular classification andensemble methods ondataset for prediction.</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Data Sources</a:t>
            </a:r>
            <a:endParaRPr b="0" lang="en-GB" sz="2600" spc="-1" strike="noStrike">
              <a:latin typeface="Arial"/>
            </a:endParaRPr>
          </a:p>
        </p:txBody>
      </p:sp>
      <p:sp>
        <p:nvSpPr>
          <p:cNvPr id="137" name="CustomShape 2"/>
          <p:cNvSpPr/>
          <p:nvPr/>
        </p:nvSpPr>
        <p:spPr>
          <a:xfrm>
            <a:off x="729360" y="2079000"/>
            <a:ext cx="7687800" cy="267300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GB" sz="1600" spc="-1" strike="noStrike">
                <a:solidFill>
                  <a:srgbClr val="595959"/>
                </a:solidFill>
                <a:latin typeface="Lato"/>
                <a:ea typeface="Lato"/>
              </a:rPr>
              <a:t>The data sources that were collected and used for the purpose of Diabetes Prediction Usind ML are: </a:t>
            </a:r>
            <a:endParaRPr b="0" lang="en-GB" sz="1600" spc="-1" strike="noStrike">
              <a:latin typeface="Arial"/>
            </a:endParaRPr>
          </a:p>
          <a:p>
            <a:pPr>
              <a:lnSpc>
                <a:spcPct val="115000"/>
              </a:lnSpc>
              <a:spcBef>
                <a:spcPts val="1199"/>
              </a:spcBef>
              <a:tabLst>
                <a:tab algn="l" pos="0"/>
              </a:tabLst>
            </a:pPr>
            <a:r>
              <a:rPr b="0" lang="en-GB" sz="1600" spc="-1" strike="noStrike">
                <a:solidFill>
                  <a:srgbClr val="595959"/>
                </a:solidFill>
                <a:latin typeface="Lato"/>
                <a:ea typeface="Lato"/>
              </a:rPr>
              <a:t>1. Diabetes Prediction diabetes.csv : This dataset is the Diagonistic Parameters of  of various aspects like No.of Preganancies,Glucose, Blood Pressure, Skin Thickness,Insulin etc.</a:t>
            </a:r>
            <a:endParaRPr b="0" lang="en-GB" sz="1600" spc="-1" strike="noStrike">
              <a:latin typeface="Arial"/>
            </a:endParaRPr>
          </a:p>
          <a:p>
            <a:pPr>
              <a:lnSpc>
                <a:spcPct val="115000"/>
              </a:lnSpc>
              <a:spcBef>
                <a:spcPts val="1199"/>
              </a:spcBef>
              <a:tabLst>
                <a:tab algn="l" pos="0"/>
              </a:tabLst>
            </a:pPr>
            <a:endParaRPr b="0" lang="en-GB" sz="1600" spc="-1" strike="noStrike">
              <a:latin typeface="Arial"/>
            </a:endParaRPr>
          </a:p>
          <a:p>
            <a:pPr>
              <a:lnSpc>
                <a:spcPct val="115000"/>
              </a:lnSpc>
              <a:spcBef>
                <a:spcPts val="1199"/>
              </a:spcBef>
              <a:spcAft>
                <a:spcPts val="1199"/>
              </a:spcAft>
              <a:tabLst>
                <a:tab algn="l" pos="0"/>
              </a:tabLst>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9360" y="1318680"/>
            <a:ext cx="7687800" cy="5342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GB" sz="2800" spc="-1" strike="noStrike">
                <a:latin typeface="Arial"/>
              </a:rPr>
              <a:t>Literature Survey</a:t>
            </a:r>
            <a:endParaRPr b="0" lang="en-GB" sz="2800" spc="-1" strike="noStrike">
              <a:latin typeface="Arial"/>
            </a:endParaRPr>
          </a:p>
        </p:txBody>
      </p:sp>
      <p:sp>
        <p:nvSpPr>
          <p:cNvPr id="139" name="CustomShape 2"/>
          <p:cNvSpPr/>
          <p:nvPr/>
        </p:nvSpPr>
        <p:spPr>
          <a:xfrm>
            <a:off x="720000" y="1903320"/>
            <a:ext cx="7687800" cy="2804400"/>
          </a:xfrm>
          <a:prstGeom prst="rect">
            <a:avLst/>
          </a:prstGeom>
          <a:noFill/>
          <a:ln>
            <a:solidFill>
              <a:srgbClr val="3465a4"/>
            </a:solidFill>
            <a:custDash>
              <a:ds d="100000" sp="50000"/>
            </a:custDash>
          </a:ln>
        </p:spPr>
        <p:style>
          <a:lnRef idx="0"/>
          <a:fillRef idx="0"/>
          <a:effectRef idx="0"/>
          <a:fontRef idx="minor"/>
        </p:style>
        <p:txBody>
          <a:bodyPr lIns="0" rIns="0" tIns="0" bIns="0" anchor="ctr">
            <a:noAutofit/>
          </a:bodyPr>
          <a:p>
            <a:pPr>
              <a:lnSpc>
                <a:spcPct val="100000"/>
              </a:lnSpc>
            </a:pPr>
            <a:endParaRPr b="0" lang="en-GB" sz="1800" spc="-1" strike="noStrike">
              <a:latin typeface="Arial"/>
            </a:endParaRPr>
          </a:p>
          <a:p>
            <a:pPr>
              <a:lnSpc>
                <a:spcPct val="100000"/>
              </a:lnSpc>
            </a:pPr>
            <a:r>
              <a:rPr b="1" lang="en-GB" sz="1600" spc="-1" strike="noStrike">
                <a:latin typeface="Arial"/>
              </a:rPr>
              <a:t>SUPPORT VECTOR MACHINE</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400" spc="-1" strike="noStrike">
                <a:latin typeface="Arial"/>
              </a:rPr>
              <a:t>Support Vector Machine or SVM is one of the most popular Supervised Learning algorithms,</a:t>
            </a:r>
            <a:endParaRPr b="0" lang="en-GB" sz="1400" spc="-1" strike="noStrike">
              <a:latin typeface="Arial"/>
            </a:endParaRPr>
          </a:p>
          <a:p>
            <a:pPr>
              <a:lnSpc>
                <a:spcPct val="100000"/>
              </a:lnSpc>
            </a:pPr>
            <a:r>
              <a:rPr b="0" lang="en-GB" sz="1400" spc="-1" strike="noStrike">
                <a:latin typeface="Arial"/>
              </a:rPr>
              <a:t>which is used for Classification as well as Regression problems. However, primarily, it is used</a:t>
            </a:r>
            <a:endParaRPr b="0" lang="en-GB" sz="1400" spc="-1" strike="noStrike">
              <a:latin typeface="Arial"/>
            </a:endParaRPr>
          </a:p>
          <a:p>
            <a:pPr>
              <a:lnSpc>
                <a:spcPct val="100000"/>
              </a:lnSpc>
            </a:pPr>
            <a:r>
              <a:rPr b="0" lang="en-GB" sz="1400" spc="-1" strike="noStrike">
                <a:latin typeface="Arial"/>
              </a:rPr>
              <a:t>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48000" y="1296000"/>
            <a:ext cx="7687800" cy="413640"/>
          </a:xfrm>
          <a:prstGeom prst="rect">
            <a:avLst/>
          </a:prstGeom>
          <a:noFill/>
          <a:ln>
            <a:solidFill>
              <a:srgbClr val="3465a4"/>
            </a:solidFill>
            <a:custDash>
              <a:ds d="100000" sp="50000"/>
            </a:custDash>
          </a:ln>
        </p:spPr>
        <p:style>
          <a:lnRef idx="0"/>
          <a:fillRef idx="0"/>
          <a:effectRef idx="0"/>
          <a:fontRef idx="minor"/>
        </p:style>
        <p:txBody>
          <a:bodyPr lIns="0" rIns="0" tIns="0" bIns="0" anchor="ctr">
            <a:noAutofit/>
          </a:bodyPr>
          <a:p>
            <a:pPr>
              <a:lnSpc>
                <a:spcPct val="100000"/>
              </a:lnSpc>
            </a:pPr>
            <a:r>
              <a:rPr b="0" lang="en-GB" sz="1400" spc="-1" strike="noStrike">
                <a:latin typeface="Arial"/>
              </a:rPr>
              <a:t>Consider the below diagram in which there are two different categories that are classified using a</a:t>
            </a:r>
            <a:endParaRPr b="0" lang="en-GB" sz="1400" spc="-1" strike="noStrike">
              <a:latin typeface="Arial"/>
            </a:endParaRPr>
          </a:p>
          <a:p>
            <a:pPr>
              <a:lnSpc>
                <a:spcPct val="100000"/>
              </a:lnSpc>
            </a:pPr>
            <a:r>
              <a:rPr b="0" lang="en-GB" sz="1400" spc="-1" strike="noStrike">
                <a:latin typeface="Arial"/>
              </a:rPr>
              <a:t>decision boundary or hyperplane:</a:t>
            </a:r>
            <a:endParaRPr b="0" lang="en-GB" sz="1400" spc="-1" strike="noStrike">
              <a:latin typeface="Arial"/>
            </a:endParaRPr>
          </a:p>
        </p:txBody>
      </p:sp>
      <p:pic>
        <p:nvPicPr>
          <p:cNvPr id="141" name="" descr=""/>
          <p:cNvPicPr/>
          <p:nvPr/>
        </p:nvPicPr>
        <p:blipFill>
          <a:blip r:embed="rId1"/>
          <a:stretch/>
        </p:blipFill>
        <p:spPr>
          <a:xfrm>
            <a:off x="1636200" y="1800000"/>
            <a:ext cx="5779440" cy="3281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IMPLEMENTATION</a:t>
            </a:r>
            <a:endParaRPr b="0" lang="en-GB" sz="2600" spc="-1" strike="noStrike">
              <a:latin typeface="Arial"/>
            </a:endParaRPr>
          </a:p>
        </p:txBody>
      </p:sp>
      <p:sp>
        <p:nvSpPr>
          <p:cNvPr id="143" name="CustomShape 2"/>
          <p:cNvSpPr/>
          <p:nvPr/>
        </p:nvSpPr>
        <p:spPr>
          <a:xfrm>
            <a:off x="729360" y="1854000"/>
            <a:ext cx="8358840" cy="3225600"/>
          </a:xfrm>
          <a:prstGeom prst="rect">
            <a:avLst/>
          </a:prstGeom>
          <a:noFill/>
          <a:ln>
            <a:noFill/>
          </a:ln>
        </p:spPr>
        <p:style>
          <a:lnRef idx="0"/>
          <a:fillRef idx="0"/>
          <a:effectRef idx="0"/>
          <a:fontRef idx="minor"/>
        </p:style>
      </p:sp>
      <p:pic>
        <p:nvPicPr>
          <p:cNvPr id="144" name="Google Shape;124;p19" descr=""/>
          <p:cNvPicPr/>
          <p:nvPr/>
        </p:nvPicPr>
        <p:blipFill>
          <a:blip r:embed="rId1"/>
          <a:stretch/>
        </p:blipFill>
        <p:spPr>
          <a:xfrm>
            <a:off x="2232000" y="3384000"/>
            <a:ext cx="5183640" cy="1695600"/>
          </a:xfrm>
          <a:prstGeom prst="rect">
            <a:avLst/>
          </a:prstGeom>
          <a:ln>
            <a:noFill/>
          </a:ln>
        </p:spPr>
      </p:pic>
      <p:sp>
        <p:nvSpPr>
          <p:cNvPr id="145" name="CustomShape 3"/>
          <p:cNvSpPr/>
          <p:nvPr/>
        </p:nvSpPr>
        <p:spPr>
          <a:xfrm>
            <a:off x="729360" y="1853280"/>
            <a:ext cx="8414280" cy="182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800" spc="-1" strike="noStrike">
                <a:latin typeface="Arial"/>
              </a:rPr>
              <a:t>PROPOSED SYSTEM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latin typeface="Arial"/>
              </a:rPr>
              <a:t>→ </a:t>
            </a:r>
            <a:r>
              <a:rPr b="0" lang="en-GB" sz="1600" spc="-1" strike="noStrike">
                <a:latin typeface="Arial"/>
              </a:rPr>
              <a:t>So in this model we have proposed daibetes predection using ml which predicts the percentage of chance of getting a person is diabetic or not.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800" spc="-1" strike="noStrike">
                <a:latin typeface="Arial"/>
              </a:rPr>
              <a:t>Working Model:</a:t>
            </a: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2023-05-03T16:12:59Z</dcterms:modified>
  <cp:revision>19</cp:revision>
  <dc:subject/>
  <dc:title/>
</cp:coreProperties>
</file>