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4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Deposit %</a:t>
            </a:r>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Sheet1!$B$2</c:f>
              <c:strCache>
                <c:ptCount val="1"/>
                <c:pt idx="0">
                  <c:v>Total Loan</c:v>
                </c:pt>
              </c:strCache>
            </c:strRef>
          </c:tx>
          <c:spPr>
            <a:solidFill>
              <a:schemeClr val="accent1"/>
            </a:solidFill>
            <a:ln>
              <a:noFill/>
            </a:ln>
            <a:effectLst/>
          </c:spPr>
          <c:invertIfNegative val="0"/>
          <c:cat>
            <c:strRef>
              <c:f>Sheet1!$A$3:$A$6</c:f>
              <c:strCache>
                <c:ptCount val="4"/>
                <c:pt idx="0">
                  <c:v>2020- 2021</c:v>
                </c:pt>
                <c:pt idx="1">
                  <c:v>2021- 2022</c:v>
                </c:pt>
                <c:pt idx="2">
                  <c:v>2022- 2023</c:v>
                </c:pt>
                <c:pt idx="3">
                  <c:v>2023- 2024</c:v>
                </c:pt>
              </c:strCache>
            </c:strRef>
          </c:cat>
          <c:val>
            <c:numRef>
              <c:f>Sheet1!$B$3:$B$6</c:f>
              <c:numCache>
                <c:formatCode>General</c:formatCode>
                <c:ptCount val="4"/>
                <c:pt idx="0">
                  <c:v>643929</c:v>
                </c:pt>
                <c:pt idx="1">
                  <c:v>613969</c:v>
                </c:pt>
                <c:pt idx="2">
                  <c:v>745510</c:v>
                </c:pt>
                <c:pt idx="3">
                  <c:v>0</c:v>
                </c:pt>
              </c:numCache>
            </c:numRef>
          </c:val>
          <c:extLst>
            <c:ext xmlns:c16="http://schemas.microsoft.com/office/drawing/2014/chart" uri="{C3380CC4-5D6E-409C-BE32-E72D297353CC}">
              <c16:uniqueId val="{00000000-7375-4891-8BF0-E02432A94F5A}"/>
            </c:ext>
          </c:extLst>
        </c:ser>
        <c:ser>
          <c:idx val="1"/>
          <c:order val="1"/>
          <c:tx>
            <c:strRef>
              <c:f>Sheet1!$C$2</c:f>
              <c:strCache>
                <c:ptCount val="1"/>
                <c:pt idx="0">
                  <c:v>Deposit </c:v>
                </c:pt>
              </c:strCache>
            </c:strRef>
          </c:tx>
          <c:spPr>
            <a:solidFill>
              <a:schemeClr val="accent2"/>
            </a:solidFill>
            <a:ln>
              <a:noFill/>
            </a:ln>
            <a:effectLst/>
          </c:spPr>
          <c:invertIfNegative val="0"/>
          <c:cat>
            <c:strRef>
              <c:f>Sheet1!$A$3:$A$6</c:f>
              <c:strCache>
                <c:ptCount val="4"/>
                <c:pt idx="0">
                  <c:v>2020- 2021</c:v>
                </c:pt>
                <c:pt idx="1">
                  <c:v>2021- 2022</c:v>
                </c:pt>
                <c:pt idx="2">
                  <c:v>2022- 2023</c:v>
                </c:pt>
                <c:pt idx="3">
                  <c:v>2023- 2024</c:v>
                </c:pt>
              </c:strCache>
            </c:strRef>
          </c:cat>
          <c:val>
            <c:numRef>
              <c:f>Sheet1!$C$3:$C$6</c:f>
              <c:numCache>
                <c:formatCode>General</c:formatCode>
                <c:ptCount val="4"/>
                <c:pt idx="0">
                  <c:v>711915.41</c:v>
                </c:pt>
                <c:pt idx="1">
                  <c:v>720148</c:v>
                </c:pt>
                <c:pt idx="2">
                  <c:v>736379.4</c:v>
                </c:pt>
                <c:pt idx="3">
                  <c:v>915142</c:v>
                </c:pt>
              </c:numCache>
            </c:numRef>
          </c:val>
          <c:extLst>
            <c:ext xmlns:c16="http://schemas.microsoft.com/office/drawing/2014/chart" uri="{C3380CC4-5D6E-409C-BE32-E72D297353CC}">
              <c16:uniqueId val="{00000001-7375-4891-8BF0-E02432A94F5A}"/>
            </c:ext>
          </c:extLst>
        </c:ser>
        <c:dLbls>
          <c:showLegendKey val="0"/>
          <c:showVal val="0"/>
          <c:showCatName val="0"/>
          <c:showSerName val="0"/>
          <c:showPercent val="0"/>
          <c:showBubbleSize val="0"/>
        </c:dLbls>
        <c:gapWidth val="150"/>
        <c:overlap val="100"/>
        <c:axId val="1667360831"/>
        <c:axId val="1667353759"/>
      </c:barChart>
      <c:catAx>
        <c:axId val="1667360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353759"/>
        <c:crosses val="autoZero"/>
        <c:auto val="1"/>
        <c:lblAlgn val="ctr"/>
        <c:lblOffset val="100"/>
        <c:noMultiLvlLbl val="0"/>
      </c:catAx>
      <c:valAx>
        <c:axId val="16673537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7360831"/>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capital %</a:t>
            </a: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Total Loan</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Sheet1!$A$3:$A$6</c:f>
              <c:strCache>
                <c:ptCount val="4"/>
                <c:pt idx="0">
                  <c:v>2020- 2021</c:v>
                </c:pt>
                <c:pt idx="1">
                  <c:v>2021- 2022</c:v>
                </c:pt>
                <c:pt idx="2">
                  <c:v>2022- 2023</c:v>
                </c:pt>
                <c:pt idx="3">
                  <c:v>2023- 2024</c:v>
                </c:pt>
              </c:strCache>
            </c:strRef>
          </c:cat>
          <c:val>
            <c:numRef>
              <c:f>Sheet1!$B$3:$B$6</c:f>
              <c:numCache>
                <c:formatCode>General</c:formatCode>
                <c:ptCount val="4"/>
                <c:pt idx="0">
                  <c:v>643929</c:v>
                </c:pt>
                <c:pt idx="1">
                  <c:v>613969</c:v>
                </c:pt>
                <c:pt idx="2">
                  <c:v>745510</c:v>
                </c:pt>
                <c:pt idx="3">
                  <c:v>0</c:v>
                </c:pt>
              </c:numCache>
            </c:numRef>
          </c:val>
          <c:extLst>
            <c:ext xmlns:c16="http://schemas.microsoft.com/office/drawing/2014/chart" uri="{C3380CC4-5D6E-409C-BE32-E72D297353CC}">
              <c16:uniqueId val="{00000000-A8CE-4C82-89C1-5754DD99CEE9}"/>
            </c:ext>
          </c:extLst>
        </c:ser>
        <c:ser>
          <c:idx val="1"/>
          <c:order val="1"/>
          <c:tx>
            <c:strRef>
              <c:f>Sheet1!$C$2</c:f>
              <c:strCache>
                <c:ptCount val="1"/>
                <c:pt idx="0">
                  <c:v>Deposit </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Sheet1!$A$3:$A$6</c:f>
              <c:strCache>
                <c:ptCount val="4"/>
                <c:pt idx="0">
                  <c:v>2020- 2021</c:v>
                </c:pt>
                <c:pt idx="1">
                  <c:v>2021- 2022</c:v>
                </c:pt>
                <c:pt idx="2">
                  <c:v>2022- 2023</c:v>
                </c:pt>
                <c:pt idx="3">
                  <c:v>2023- 2024</c:v>
                </c:pt>
              </c:strCache>
            </c:strRef>
          </c:cat>
          <c:val>
            <c:numRef>
              <c:f>Sheet1!$C$3:$C$6</c:f>
              <c:numCache>
                <c:formatCode>General</c:formatCode>
                <c:ptCount val="4"/>
                <c:pt idx="0">
                  <c:v>711915.41</c:v>
                </c:pt>
                <c:pt idx="1">
                  <c:v>720148</c:v>
                </c:pt>
                <c:pt idx="2">
                  <c:v>736379.4</c:v>
                </c:pt>
                <c:pt idx="3">
                  <c:v>915142</c:v>
                </c:pt>
              </c:numCache>
            </c:numRef>
          </c:val>
          <c:extLst>
            <c:ext xmlns:c16="http://schemas.microsoft.com/office/drawing/2014/chart" uri="{C3380CC4-5D6E-409C-BE32-E72D297353CC}">
              <c16:uniqueId val="{00000001-A8CE-4C82-89C1-5754DD99CEE9}"/>
            </c:ext>
          </c:extLst>
        </c:ser>
        <c:dLbls>
          <c:dLblPos val="outEnd"/>
          <c:showLegendKey val="0"/>
          <c:showVal val="1"/>
          <c:showCatName val="0"/>
          <c:showSerName val="0"/>
          <c:showPercent val="0"/>
          <c:showBubbleSize val="0"/>
        </c:dLbls>
        <c:gapWidth val="164"/>
        <c:overlap val="-22"/>
        <c:axId val="1820970607"/>
        <c:axId val="1820962287"/>
      </c:barChart>
      <c:catAx>
        <c:axId val="182097060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962287"/>
        <c:crosses val="autoZero"/>
        <c:auto val="1"/>
        <c:lblAlgn val="ctr"/>
        <c:lblOffset val="100"/>
        <c:noMultiLvlLbl val="0"/>
      </c:catAx>
      <c:valAx>
        <c:axId val="1820962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970607"/>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Sheet1!$B$2</c:f>
              <c:strCache>
                <c:ptCount val="1"/>
                <c:pt idx="0">
                  <c:v>Total Loan</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Sheet1!$A$3:$A$6</c:f>
              <c:strCache>
                <c:ptCount val="4"/>
                <c:pt idx="0">
                  <c:v>2020- 2021</c:v>
                </c:pt>
                <c:pt idx="1">
                  <c:v>2021- 2022</c:v>
                </c:pt>
                <c:pt idx="2">
                  <c:v>2022- 2023</c:v>
                </c:pt>
                <c:pt idx="3">
                  <c:v>2023- 2024</c:v>
                </c:pt>
              </c:strCache>
            </c:strRef>
          </c:cat>
          <c:val>
            <c:numRef>
              <c:f>Sheet1!$B$3:$B$6</c:f>
              <c:numCache>
                <c:formatCode>General</c:formatCode>
                <c:ptCount val="4"/>
                <c:pt idx="0">
                  <c:v>643929</c:v>
                </c:pt>
                <c:pt idx="1">
                  <c:v>613969</c:v>
                </c:pt>
                <c:pt idx="2">
                  <c:v>745510</c:v>
                </c:pt>
                <c:pt idx="3">
                  <c:v>0</c:v>
                </c:pt>
              </c:numCache>
            </c:numRef>
          </c:val>
          <c:extLst>
            <c:ext xmlns:c16="http://schemas.microsoft.com/office/drawing/2014/chart" uri="{C3380CC4-5D6E-409C-BE32-E72D297353CC}">
              <c16:uniqueId val="{00000000-DA37-4443-A7B2-AF119D7717BB}"/>
            </c:ext>
          </c:extLst>
        </c:ser>
        <c:ser>
          <c:idx val="1"/>
          <c:order val="1"/>
          <c:tx>
            <c:strRef>
              <c:f>Sheet1!$C$2</c:f>
              <c:strCache>
                <c:ptCount val="1"/>
                <c:pt idx="0">
                  <c:v>Deposit </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Sheet1!$A$3:$A$6</c:f>
              <c:strCache>
                <c:ptCount val="4"/>
                <c:pt idx="0">
                  <c:v>2020- 2021</c:v>
                </c:pt>
                <c:pt idx="1">
                  <c:v>2021- 2022</c:v>
                </c:pt>
                <c:pt idx="2">
                  <c:v>2022- 2023</c:v>
                </c:pt>
                <c:pt idx="3">
                  <c:v>2023- 2024</c:v>
                </c:pt>
              </c:strCache>
            </c:strRef>
          </c:cat>
          <c:val>
            <c:numRef>
              <c:f>Sheet1!$C$3:$C$6</c:f>
              <c:numCache>
                <c:formatCode>General</c:formatCode>
                <c:ptCount val="4"/>
                <c:pt idx="0">
                  <c:v>711915.41</c:v>
                </c:pt>
                <c:pt idx="1">
                  <c:v>720148</c:v>
                </c:pt>
                <c:pt idx="2">
                  <c:v>736379.4</c:v>
                </c:pt>
                <c:pt idx="3">
                  <c:v>915142</c:v>
                </c:pt>
              </c:numCache>
            </c:numRef>
          </c:val>
          <c:extLst>
            <c:ext xmlns:c16="http://schemas.microsoft.com/office/drawing/2014/chart" uri="{C3380CC4-5D6E-409C-BE32-E72D297353CC}">
              <c16:uniqueId val="{00000001-DA37-4443-A7B2-AF119D7717BB}"/>
            </c:ext>
          </c:extLst>
        </c:ser>
        <c:dLbls>
          <c:dLblPos val="outEnd"/>
          <c:showLegendKey val="0"/>
          <c:showVal val="1"/>
          <c:showCatName val="0"/>
          <c:showSerName val="0"/>
          <c:showPercent val="0"/>
          <c:showBubbleSize val="0"/>
        </c:dLbls>
        <c:gapWidth val="164"/>
        <c:overlap val="-22"/>
        <c:axId val="1820970607"/>
        <c:axId val="1820962287"/>
      </c:barChart>
      <c:catAx>
        <c:axId val="182097060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962287"/>
        <c:crosses val="autoZero"/>
        <c:auto val="1"/>
        <c:lblAlgn val="ctr"/>
        <c:lblOffset val="100"/>
        <c:noMultiLvlLbl val="0"/>
      </c:catAx>
      <c:valAx>
        <c:axId val="1820962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970607"/>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Advances</a:t>
            </a: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Total Loan</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Sheet1!$A$3:$A$6</c:f>
              <c:strCache>
                <c:ptCount val="4"/>
                <c:pt idx="0">
                  <c:v>2020- 2021</c:v>
                </c:pt>
                <c:pt idx="1">
                  <c:v>2021- 2022</c:v>
                </c:pt>
                <c:pt idx="2">
                  <c:v>2022- 2023</c:v>
                </c:pt>
                <c:pt idx="3">
                  <c:v>2023- 2024</c:v>
                </c:pt>
              </c:strCache>
            </c:strRef>
          </c:cat>
          <c:val>
            <c:numRef>
              <c:f>Sheet1!$B$3:$B$6</c:f>
              <c:numCache>
                <c:formatCode>General</c:formatCode>
                <c:ptCount val="4"/>
                <c:pt idx="0">
                  <c:v>643929</c:v>
                </c:pt>
                <c:pt idx="1">
                  <c:v>613969</c:v>
                </c:pt>
                <c:pt idx="2">
                  <c:v>745510</c:v>
                </c:pt>
                <c:pt idx="3">
                  <c:v>0</c:v>
                </c:pt>
              </c:numCache>
            </c:numRef>
          </c:val>
          <c:extLst>
            <c:ext xmlns:c16="http://schemas.microsoft.com/office/drawing/2014/chart" uri="{C3380CC4-5D6E-409C-BE32-E72D297353CC}">
              <c16:uniqueId val="{00000000-FAA5-4707-B04B-98F0A277BF76}"/>
            </c:ext>
          </c:extLst>
        </c:ser>
        <c:ser>
          <c:idx val="1"/>
          <c:order val="1"/>
          <c:tx>
            <c:strRef>
              <c:f>Sheet1!$C$2</c:f>
              <c:strCache>
                <c:ptCount val="1"/>
                <c:pt idx="0">
                  <c:v>Deposit </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Sheet1!$A$3:$A$6</c:f>
              <c:strCache>
                <c:ptCount val="4"/>
                <c:pt idx="0">
                  <c:v>2020- 2021</c:v>
                </c:pt>
                <c:pt idx="1">
                  <c:v>2021- 2022</c:v>
                </c:pt>
                <c:pt idx="2">
                  <c:v>2022- 2023</c:v>
                </c:pt>
                <c:pt idx="3">
                  <c:v>2023- 2024</c:v>
                </c:pt>
              </c:strCache>
            </c:strRef>
          </c:cat>
          <c:val>
            <c:numRef>
              <c:f>Sheet1!$C$3:$C$6</c:f>
              <c:numCache>
                <c:formatCode>General</c:formatCode>
                <c:ptCount val="4"/>
                <c:pt idx="0">
                  <c:v>711915.41</c:v>
                </c:pt>
                <c:pt idx="1">
                  <c:v>720148</c:v>
                </c:pt>
                <c:pt idx="2">
                  <c:v>736379.4</c:v>
                </c:pt>
                <c:pt idx="3">
                  <c:v>915142</c:v>
                </c:pt>
              </c:numCache>
            </c:numRef>
          </c:val>
          <c:extLst>
            <c:ext xmlns:c16="http://schemas.microsoft.com/office/drawing/2014/chart" uri="{C3380CC4-5D6E-409C-BE32-E72D297353CC}">
              <c16:uniqueId val="{00000001-FAA5-4707-B04B-98F0A277BF76}"/>
            </c:ext>
          </c:extLst>
        </c:ser>
        <c:dLbls>
          <c:dLblPos val="outEnd"/>
          <c:showLegendKey val="0"/>
          <c:showVal val="1"/>
          <c:showCatName val="0"/>
          <c:showSerName val="0"/>
          <c:showPercent val="0"/>
          <c:showBubbleSize val="0"/>
        </c:dLbls>
        <c:gapWidth val="164"/>
        <c:overlap val="-22"/>
        <c:axId val="1820970607"/>
        <c:axId val="1820962287"/>
      </c:barChart>
      <c:catAx>
        <c:axId val="182097060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962287"/>
        <c:crosses val="autoZero"/>
        <c:auto val="1"/>
        <c:lblAlgn val="ctr"/>
        <c:lblOffset val="100"/>
        <c:noMultiLvlLbl val="0"/>
      </c:catAx>
      <c:valAx>
        <c:axId val="1820962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970607"/>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r>
              <a:rPr lang="en-IN"/>
              <a:t>investment</a:t>
            </a:r>
          </a:p>
        </c:rich>
      </c:tx>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c:f>
              <c:strCache>
                <c:ptCount val="1"/>
                <c:pt idx="0">
                  <c:v>Total Loan</c:v>
                </c:pt>
              </c:strCache>
            </c:strRef>
          </c:tx>
          <c:spPr>
            <a:pattFill prst="narHorz">
              <a:fgClr>
                <a:schemeClr val="accent1"/>
              </a:fgClr>
              <a:bgClr>
                <a:schemeClr val="accent1">
                  <a:lumMod val="20000"/>
                  <a:lumOff val="80000"/>
                </a:schemeClr>
              </a:bgClr>
            </a:pattFill>
            <a:ln>
              <a:noFill/>
            </a:ln>
            <a:effectLst>
              <a:innerShdw blurRad="114300">
                <a:schemeClr val="accent1"/>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Sheet1!$A$3:$A$6</c:f>
              <c:strCache>
                <c:ptCount val="4"/>
                <c:pt idx="0">
                  <c:v>2020- 2021</c:v>
                </c:pt>
                <c:pt idx="1">
                  <c:v>2021- 2022</c:v>
                </c:pt>
                <c:pt idx="2">
                  <c:v>2022- 2023</c:v>
                </c:pt>
                <c:pt idx="3">
                  <c:v>2023- 2024</c:v>
                </c:pt>
              </c:strCache>
            </c:strRef>
          </c:cat>
          <c:val>
            <c:numRef>
              <c:f>Sheet1!$B$3:$B$6</c:f>
              <c:numCache>
                <c:formatCode>General</c:formatCode>
                <c:ptCount val="4"/>
                <c:pt idx="0">
                  <c:v>643929</c:v>
                </c:pt>
                <c:pt idx="1">
                  <c:v>613969</c:v>
                </c:pt>
                <c:pt idx="2">
                  <c:v>745510</c:v>
                </c:pt>
                <c:pt idx="3">
                  <c:v>0</c:v>
                </c:pt>
              </c:numCache>
            </c:numRef>
          </c:val>
          <c:extLst>
            <c:ext xmlns:c16="http://schemas.microsoft.com/office/drawing/2014/chart" uri="{C3380CC4-5D6E-409C-BE32-E72D297353CC}">
              <c16:uniqueId val="{00000000-F78B-41A4-BF29-4278C76D3D8C}"/>
            </c:ext>
          </c:extLst>
        </c:ser>
        <c:ser>
          <c:idx val="1"/>
          <c:order val="1"/>
          <c:tx>
            <c:strRef>
              <c:f>Sheet1!$C$2</c:f>
              <c:strCache>
                <c:ptCount val="1"/>
                <c:pt idx="0">
                  <c:v>Deposit </c:v>
                </c:pt>
              </c:strCache>
            </c:strRef>
          </c:tx>
          <c:spPr>
            <a:pattFill prst="narHorz">
              <a:fgClr>
                <a:schemeClr val="accent2"/>
              </a:fgClr>
              <a:bgClr>
                <a:schemeClr val="accent2">
                  <a:lumMod val="20000"/>
                  <a:lumOff val="80000"/>
                </a:schemeClr>
              </a:bgClr>
            </a:pattFill>
            <a:ln>
              <a:noFill/>
            </a:ln>
            <a:effectLst>
              <a:innerShdw blurRad="114300">
                <a:schemeClr val="accent2"/>
              </a:inn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cat>
            <c:strRef>
              <c:f>Sheet1!$A$3:$A$6</c:f>
              <c:strCache>
                <c:ptCount val="4"/>
                <c:pt idx="0">
                  <c:v>2020- 2021</c:v>
                </c:pt>
                <c:pt idx="1">
                  <c:v>2021- 2022</c:v>
                </c:pt>
                <c:pt idx="2">
                  <c:v>2022- 2023</c:v>
                </c:pt>
                <c:pt idx="3">
                  <c:v>2023- 2024</c:v>
                </c:pt>
              </c:strCache>
            </c:strRef>
          </c:cat>
          <c:val>
            <c:numRef>
              <c:f>Sheet1!$C$3:$C$6</c:f>
              <c:numCache>
                <c:formatCode>General</c:formatCode>
                <c:ptCount val="4"/>
                <c:pt idx="0">
                  <c:v>711915.41</c:v>
                </c:pt>
                <c:pt idx="1">
                  <c:v>720148</c:v>
                </c:pt>
                <c:pt idx="2">
                  <c:v>736379.4</c:v>
                </c:pt>
                <c:pt idx="3">
                  <c:v>915142</c:v>
                </c:pt>
              </c:numCache>
            </c:numRef>
          </c:val>
          <c:extLst>
            <c:ext xmlns:c16="http://schemas.microsoft.com/office/drawing/2014/chart" uri="{C3380CC4-5D6E-409C-BE32-E72D297353CC}">
              <c16:uniqueId val="{00000001-F78B-41A4-BF29-4278C76D3D8C}"/>
            </c:ext>
          </c:extLst>
        </c:ser>
        <c:dLbls>
          <c:dLblPos val="outEnd"/>
          <c:showLegendKey val="0"/>
          <c:showVal val="1"/>
          <c:showCatName val="0"/>
          <c:showSerName val="0"/>
          <c:showPercent val="0"/>
          <c:showBubbleSize val="0"/>
        </c:dLbls>
        <c:gapWidth val="164"/>
        <c:overlap val="-22"/>
        <c:axId val="1820970607"/>
        <c:axId val="1820962287"/>
      </c:barChart>
      <c:catAx>
        <c:axId val="182097060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962287"/>
        <c:crosses val="autoZero"/>
        <c:auto val="1"/>
        <c:lblAlgn val="ctr"/>
        <c:lblOffset val="100"/>
        <c:noMultiLvlLbl val="0"/>
      </c:catAx>
      <c:valAx>
        <c:axId val="182096228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20970607"/>
        <c:crosses val="autoZero"/>
        <c:crossBetween val="between"/>
      </c:valAx>
      <c:spPr>
        <a:noFill/>
        <a:ln>
          <a:noFill/>
        </a:ln>
        <a:effectLst/>
      </c:spPr>
    </c:plotArea>
    <c:legend>
      <c:legendPos val="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Research Project </a:t>
            </a:r>
            <a:r>
              <a:rPr lang="en-IN" dirty="0"/>
              <a:t/>
            </a:r>
            <a:br>
              <a:rPr lang="en-IN" dirty="0"/>
            </a:br>
            <a:r>
              <a:rPr lang="en-US" b="1" dirty="0"/>
              <a:t>Semester-IV</a:t>
            </a:r>
            <a:r>
              <a:rPr lang="en-IN" dirty="0"/>
              <a:t/>
            </a:r>
            <a:br>
              <a:rPr lang="en-IN" dirty="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79888211"/>
              </p:ext>
            </p:extLst>
          </p:nvPr>
        </p:nvGraphicFramePr>
        <p:xfrm>
          <a:off x="1660408" y="4050836"/>
          <a:ext cx="5947410" cy="1591310"/>
        </p:xfrm>
        <a:graphic>
          <a:graphicData uri="http://schemas.openxmlformats.org/drawingml/2006/table">
            <a:tbl>
              <a:tblPr firstRow="1" firstCol="1" lastRow="1" lastCol="1" bandRow="1" bandCol="1">
                <a:tableStyleId>{5C22544A-7EE6-4342-B048-85BDC9FD1C3A}</a:tableStyleId>
              </a:tblPr>
              <a:tblGrid>
                <a:gridCol w="2973705">
                  <a:extLst>
                    <a:ext uri="{9D8B030D-6E8A-4147-A177-3AD203B41FA5}">
                      <a16:colId xmlns:a16="http://schemas.microsoft.com/office/drawing/2014/main" val="533122883"/>
                    </a:ext>
                  </a:extLst>
                </a:gridCol>
                <a:gridCol w="2973705">
                  <a:extLst>
                    <a:ext uri="{9D8B030D-6E8A-4147-A177-3AD203B41FA5}">
                      <a16:colId xmlns:a16="http://schemas.microsoft.com/office/drawing/2014/main" val="1622699780"/>
                    </a:ext>
                  </a:extLst>
                </a:gridCol>
              </a:tblGrid>
              <a:tr h="397510">
                <a:tc>
                  <a:txBody>
                    <a:bodyPr/>
                    <a:lstStyle/>
                    <a:p>
                      <a:pPr marL="71120">
                        <a:spcBef>
                          <a:spcPts val="735"/>
                        </a:spcBef>
                        <a:spcAft>
                          <a:spcPts val="0"/>
                        </a:spcAft>
                      </a:pPr>
                      <a:r>
                        <a:rPr lang="en-US" sz="1200">
                          <a:effectLst/>
                        </a:rPr>
                        <a:t>Name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Aft>
                          <a:spcPts val="0"/>
                        </a:spcAft>
                      </a:pPr>
                      <a:r>
                        <a:rPr lang="en-US" sz="1400" dirty="0">
                          <a:effectLst/>
                        </a:rPr>
                        <a:t>Naveen 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707794571"/>
                  </a:ext>
                </a:extLst>
              </a:tr>
              <a:tr h="397510">
                <a:tc>
                  <a:txBody>
                    <a:bodyPr/>
                    <a:lstStyle/>
                    <a:p>
                      <a:pPr marL="71120">
                        <a:spcBef>
                          <a:spcPts val="740"/>
                        </a:spcBef>
                        <a:spcAft>
                          <a:spcPts val="0"/>
                        </a:spcAft>
                      </a:pPr>
                      <a:r>
                        <a:rPr lang="en-US" sz="1200" dirty="0">
                          <a:effectLst/>
                        </a:rPr>
                        <a:t>USN</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Aft>
                          <a:spcPts val="0"/>
                        </a:spcAft>
                      </a:pPr>
                      <a:r>
                        <a:rPr lang="en-US" sz="1400" dirty="0">
                          <a:effectLst/>
                        </a:rPr>
                        <a:t>231VMBR03106</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990582564"/>
                  </a:ext>
                </a:extLst>
              </a:tr>
              <a:tr h="397510">
                <a:tc>
                  <a:txBody>
                    <a:bodyPr/>
                    <a:lstStyle/>
                    <a:p>
                      <a:pPr marL="71120">
                        <a:spcBef>
                          <a:spcPts val="735"/>
                        </a:spcBef>
                        <a:spcAft>
                          <a:spcPts val="0"/>
                        </a:spcAft>
                      </a:pPr>
                      <a:r>
                        <a:rPr lang="en-US" sz="1200">
                          <a:effectLst/>
                        </a:rPr>
                        <a:t>Elective</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Aft>
                          <a:spcPts val="0"/>
                        </a:spcAft>
                      </a:pPr>
                      <a:r>
                        <a:rPr lang="en-US" sz="1400" dirty="0">
                          <a:effectLst/>
                        </a:rPr>
                        <a:t>HRM and Finance</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1184666088"/>
                  </a:ext>
                </a:extLst>
              </a:tr>
              <a:tr h="398780">
                <a:tc>
                  <a:txBody>
                    <a:bodyPr/>
                    <a:lstStyle/>
                    <a:p>
                      <a:pPr marL="71120">
                        <a:spcBef>
                          <a:spcPts val="735"/>
                        </a:spcBef>
                        <a:spcAft>
                          <a:spcPts val="0"/>
                        </a:spcAft>
                      </a:pPr>
                      <a:r>
                        <a:rPr lang="en-US" sz="1200">
                          <a:effectLst/>
                        </a:rPr>
                        <a:t>Date</a:t>
                      </a:r>
                      <a:r>
                        <a:rPr lang="en-US" sz="1200" spc="-30">
                          <a:effectLst/>
                        </a:rPr>
                        <a:t> </a:t>
                      </a:r>
                      <a:r>
                        <a:rPr lang="en-US" sz="1200">
                          <a:effectLst/>
                        </a:rPr>
                        <a:t>of</a:t>
                      </a:r>
                      <a:r>
                        <a:rPr lang="en-US" sz="1200" spc="-30">
                          <a:effectLst/>
                        </a:rPr>
                        <a:t> </a:t>
                      </a:r>
                      <a:r>
                        <a:rPr lang="en-US" sz="1200">
                          <a:effectLst/>
                        </a:rPr>
                        <a:t>Submission</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tc>
                  <a:txBody>
                    <a:bodyPr/>
                    <a:lstStyle/>
                    <a:p>
                      <a:pPr algn="l">
                        <a:spcAft>
                          <a:spcPts val="0"/>
                        </a:spcAft>
                      </a:pPr>
                      <a:r>
                        <a:rPr lang="en-US" sz="1400" dirty="0" smtClean="0">
                          <a:effectLst/>
                        </a:rPr>
                        <a:t>01-06-2025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tc>
                <a:extLst>
                  <a:ext uri="{0D108BD9-81ED-4DB2-BD59-A6C34878D82A}">
                    <a16:rowId xmlns:a16="http://schemas.microsoft.com/office/drawing/2014/main" val="3824117467"/>
                  </a:ext>
                </a:extLst>
              </a:tr>
            </a:tbl>
          </a:graphicData>
        </a:graphic>
      </p:graphicFrame>
      <p:pic>
        <p:nvPicPr>
          <p:cNvPr id="5" name="image1.jpeg" descr="C:\Users\Admin\Desktop\NEW BATCH\ONLINE LOGO.png"/>
          <p:cNvPicPr/>
          <p:nvPr/>
        </p:nvPicPr>
        <p:blipFill>
          <a:blip r:embed="rId2" cstate="print"/>
          <a:stretch>
            <a:fillRect/>
          </a:stretch>
        </p:blipFill>
        <p:spPr>
          <a:xfrm>
            <a:off x="1259494" y="700584"/>
            <a:ext cx="3057525" cy="542925"/>
          </a:xfrm>
          <a:prstGeom prst="rect">
            <a:avLst/>
          </a:prstGeom>
        </p:spPr>
      </p:pic>
    </p:spTree>
    <p:extLst>
      <p:ext uri="{BB962C8B-B14F-4D97-AF65-F5344CB8AC3E}">
        <p14:creationId xmlns:p14="http://schemas.microsoft.com/office/powerpoint/2010/main" val="617167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normAutofit fontScale="62500" lnSpcReduction="20000"/>
          </a:bodyPr>
          <a:lstStyle/>
          <a:p>
            <a:pPr marL="0" indent="0">
              <a:buNone/>
            </a:pPr>
            <a:r>
              <a:rPr lang="en-US" sz="2600" b="1" dirty="0"/>
              <a:t>REVIEW OF LITERATURE</a:t>
            </a:r>
            <a:endParaRPr lang="en-IN" sz="2600" b="1" dirty="0"/>
          </a:p>
          <a:p>
            <a:pPr marL="0" indent="0">
              <a:buNone/>
            </a:pPr>
            <a:r>
              <a:rPr lang="en-US" b="1" dirty="0" smtClean="0"/>
              <a:t>Domain</a:t>
            </a:r>
            <a:r>
              <a:rPr lang="en-US" b="1" dirty="0"/>
              <a:t>/ Topic Specific Review</a:t>
            </a:r>
            <a:endParaRPr lang="en-IN" sz="1400" dirty="0"/>
          </a:p>
          <a:p>
            <a:pPr marL="0" indent="0">
              <a:buNone/>
            </a:pPr>
            <a:r>
              <a:rPr lang="en-US" b="1" dirty="0" smtClean="0"/>
              <a:t> </a:t>
            </a:r>
            <a:r>
              <a:rPr lang="en-US" dirty="0" smtClean="0"/>
              <a:t>Credit risk management is the backbone of financial institutions, enabling them to navigate the complex world of lending with confidence. It's about making informed decisions, minimizing losses, and maintaining a healthy loan portfolio. The profits of the bank are totally dependent on loans and advances which lead to both economic and industrial growth. When the borrower fails to make the payment for the amount borrowed by him, the credit risk for the bank increases, For many banks, loans and advances are the essential source of credit risk exists through the operations of the bank. Bank are progressively going up against credit chance in various budgetary instruments other than progresses, including affirmation, entomb bank trades, trade financials, remote exchange trades, cash related destinies, swaps, securities, equities, options and in the expansion of duty and ensures, and the settlement of transactions. </a:t>
            </a:r>
          </a:p>
          <a:p>
            <a:pPr marL="0" indent="0">
              <a:buNone/>
            </a:pPr>
            <a:r>
              <a:rPr lang="en-US" b="1" dirty="0" smtClean="0"/>
              <a:t>Gap </a:t>
            </a:r>
            <a:r>
              <a:rPr lang="en-US" b="1" dirty="0"/>
              <a:t>Analysis</a:t>
            </a:r>
            <a:endParaRPr lang="en-IN" sz="1400" dirty="0"/>
          </a:p>
          <a:p>
            <a:pPr marL="0" indent="0">
              <a:buNone/>
            </a:pPr>
            <a:r>
              <a:rPr lang="en-US" b="1" dirty="0" smtClean="0"/>
              <a:t>Gap </a:t>
            </a:r>
            <a:r>
              <a:rPr lang="en-US" b="1" dirty="0"/>
              <a:t>Analysis in Credit Risk Management</a:t>
            </a:r>
            <a:endParaRPr lang="en-IN" sz="1600" dirty="0"/>
          </a:p>
          <a:p>
            <a:pPr marL="0" indent="0">
              <a:buNone/>
            </a:pPr>
            <a:r>
              <a:rPr lang="en-US" dirty="0"/>
              <a:t>A gap analysis in credit risk management involves identifying the differences between the current state of credit risk management practices and the desired state. This analysis helps financial institutions:</a:t>
            </a:r>
            <a:endParaRPr lang="en-IN" sz="1600" dirty="0"/>
          </a:p>
          <a:p>
            <a:pPr marL="0" indent="0">
              <a:buNone/>
            </a:pPr>
            <a:r>
              <a:rPr lang="en-US" dirty="0" smtClean="0"/>
              <a:t>1</a:t>
            </a:r>
            <a:r>
              <a:rPr lang="en-US" dirty="0"/>
              <a:t>. Identify gaps: Determine areas where current practices fall short of desired standards.</a:t>
            </a:r>
            <a:endParaRPr lang="en-IN" sz="1600" dirty="0"/>
          </a:p>
          <a:p>
            <a:pPr marL="0" indent="0">
              <a:buNone/>
            </a:pPr>
            <a:r>
              <a:rPr lang="en-US" dirty="0"/>
              <a:t>2. Assess risks: Evaluate the potential risks associated with these gaps.</a:t>
            </a:r>
            <a:endParaRPr lang="en-IN" sz="1600" dirty="0"/>
          </a:p>
          <a:p>
            <a:pPr marL="0" indent="0">
              <a:buNone/>
            </a:pPr>
            <a:r>
              <a:rPr lang="en-US" dirty="0"/>
              <a:t>3. Develop strategies: Create plans to address the gaps and mitigate risks.</a:t>
            </a:r>
            <a:endParaRPr lang="en-IN" sz="1600" dirty="0"/>
          </a:p>
          <a:p>
            <a:pPr marL="0" indent="0">
              <a:buNone/>
            </a:pPr>
            <a:r>
              <a:rPr lang="en-US" b="1" dirty="0" smtClean="0"/>
              <a:t>Key </a:t>
            </a:r>
            <a:r>
              <a:rPr lang="en-US" b="1" dirty="0"/>
              <a:t>Areas for Gap Analysis</a:t>
            </a:r>
            <a:endParaRPr lang="en-IN" sz="1600" dirty="0"/>
          </a:p>
          <a:p>
            <a:pPr marL="0" indent="0">
              <a:buNone/>
            </a:pPr>
            <a:r>
              <a:rPr lang="en-US" dirty="0"/>
              <a:t>1. Data quality and availability: Ensuring accurate and comprehensive data for credit risk assessment.</a:t>
            </a:r>
            <a:endParaRPr lang="en-IN" sz="1600" dirty="0"/>
          </a:p>
          <a:p>
            <a:pPr marL="0" indent="0">
              <a:buNone/>
            </a:pPr>
            <a:r>
              <a:rPr lang="en-US" dirty="0"/>
              <a:t>2. Credit scoring models: Evaluating the effectiveness of credit scoring models.</a:t>
            </a:r>
            <a:endParaRPr lang="en-IN" sz="1600" dirty="0"/>
          </a:p>
          <a:p>
            <a:pPr marL="0" indent="0">
              <a:buNone/>
            </a:pPr>
            <a:r>
              <a:rPr lang="en-US" dirty="0"/>
              <a:t>3. Risk monitoring and reporting: Assessing the frequency and quality of risk monitoring and reporting.</a:t>
            </a:r>
            <a:endParaRPr lang="en-IN" sz="1600" dirty="0"/>
          </a:p>
          <a:p>
            <a:pPr marL="0" indent="0">
              <a:buNone/>
            </a:pPr>
            <a:r>
              <a:rPr lang="en-US" dirty="0"/>
              <a:t>4. Regulatory compliance: Ensuring adherence to regulatory requirements.</a:t>
            </a:r>
            <a:endParaRPr lang="en-IN" sz="1600" dirty="0"/>
          </a:p>
          <a:p>
            <a:pPr marL="0" indent="0">
              <a:buNone/>
            </a:pPr>
            <a:r>
              <a:rPr lang="en-US" dirty="0"/>
              <a:t>5. Staff training and expertise: Evaluating the skills and knowledge of staff involved in credit risk management.</a:t>
            </a:r>
            <a:endParaRPr lang="en-IN" sz="1600" dirty="0"/>
          </a:p>
          <a:p>
            <a:pPr marL="0" indent="0">
              <a:buNone/>
            </a:pPr>
            <a:endParaRPr lang="en-IN" dirty="0" smtClean="0"/>
          </a:p>
          <a:p>
            <a:pPr marL="0" indent="0">
              <a:buNone/>
            </a:pPr>
            <a:endParaRPr lang="en-IN"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4217706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normAutofit fontScale="62500" lnSpcReduction="20000"/>
          </a:bodyPr>
          <a:lstStyle/>
          <a:p>
            <a:pPr marL="0" indent="0">
              <a:buNone/>
            </a:pPr>
            <a:r>
              <a:rPr lang="en-US" sz="5100" b="1" dirty="0">
                <a:solidFill>
                  <a:schemeClr val="accent1">
                    <a:lumMod val="75000"/>
                  </a:schemeClr>
                </a:solidFill>
              </a:rPr>
              <a:t>CHAPTER </a:t>
            </a:r>
            <a:r>
              <a:rPr lang="en-US" sz="5100" b="1" dirty="0" smtClean="0">
                <a:solidFill>
                  <a:schemeClr val="accent1">
                    <a:lumMod val="75000"/>
                  </a:schemeClr>
                </a:solidFill>
              </a:rPr>
              <a:t>3:RESEARCH METHODOLOGY</a:t>
            </a:r>
            <a:endParaRPr lang="en-IN" sz="5100" b="1" dirty="0">
              <a:solidFill>
                <a:schemeClr val="accent1">
                  <a:lumMod val="75000"/>
                </a:schemeClr>
              </a:solidFill>
            </a:endParaRPr>
          </a:p>
          <a:p>
            <a:pPr marL="0" indent="0">
              <a:buNone/>
            </a:pPr>
            <a:endParaRPr lang="en-US" dirty="0" smtClean="0"/>
          </a:p>
          <a:p>
            <a:pPr marL="0" indent="0">
              <a:buNone/>
            </a:pPr>
            <a:r>
              <a:rPr lang="en-US" dirty="0"/>
              <a:t>The profits of the bank are totally dependent on loans and advances which lead to </a:t>
            </a:r>
            <a:r>
              <a:rPr lang="en-US" dirty="0" smtClean="0"/>
              <a:t>both economic </a:t>
            </a:r>
            <a:r>
              <a:rPr lang="en-US" dirty="0"/>
              <a:t>and industrial growth. When the borrower fails to make the payment for </a:t>
            </a:r>
            <a:r>
              <a:rPr lang="en-US" dirty="0" smtClean="0"/>
              <a:t>the amount </a:t>
            </a:r>
            <a:r>
              <a:rPr lang="en-US" dirty="0"/>
              <a:t>borrowed by him, the credit risk for the bank increases, For many banks, loans </a:t>
            </a:r>
            <a:r>
              <a:rPr lang="en-US" dirty="0" smtClean="0"/>
              <a:t>and advances </a:t>
            </a:r>
            <a:r>
              <a:rPr lang="en-US" dirty="0"/>
              <a:t>are the essential source of credit risk exists through the operations of </a:t>
            </a:r>
            <a:r>
              <a:rPr lang="en-US" dirty="0" smtClean="0"/>
              <a:t>the bank. Bank </a:t>
            </a:r>
            <a:r>
              <a:rPr lang="en-US" dirty="0"/>
              <a:t>are progressively going up against credit chance in various budgetary instruments </a:t>
            </a:r>
            <a:r>
              <a:rPr lang="en-US" dirty="0" smtClean="0"/>
              <a:t>other than </a:t>
            </a:r>
            <a:r>
              <a:rPr lang="en-US" dirty="0"/>
              <a:t>progresses, including affirmation, entomb bank trades, trade financials, remote </a:t>
            </a:r>
            <a:r>
              <a:rPr lang="en-US" dirty="0" smtClean="0"/>
              <a:t>exchange trades</a:t>
            </a:r>
            <a:r>
              <a:rPr lang="en-US" dirty="0"/>
              <a:t>, cash related destinies, swaps, securities, equities, options and in the </a:t>
            </a:r>
            <a:r>
              <a:rPr lang="en-US" dirty="0" smtClean="0"/>
              <a:t>expansion of </a:t>
            </a:r>
            <a:r>
              <a:rPr lang="en-US" dirty="0"/>
              <a:t>duty and ensures, and the settlement of transactions. Hence, there is a need to study </a:t>
            </a:r>
            <a:r>
              <a:rPr lang="en-US" dirty="0" smtClean="0"/>
              <a:t>the reasons </a:t>
            </a:r>
            <a:r>
              <a:rPr lang="en-US" dirty="0"/>
              <a:t>for the credit risk and the process to manage or minimize the credit </a:t>
            </a:r>
            <a:r>
              <a:rPr lang="en-US" dirty="0" smtClean="0"/>
              <a:t>risk.</a:t>
            </a:r>
          </a:p>
          <a:p>
            <a:pPr marL="57150" indent="0">
              <a:buNone/>
            </a:pPr>
            <a:r>
              <a:rPr lang="en-US" b="1" dirty="0" smtClean="0"/>
              <a:t>Objectives of the Study</a:t>
            </a:r>
            <a:endParaRPr lang="en-IN" sz="1600" dirty="0" smtClean="0"/>
          </a:p>
          <a:p>
            <a:pPr marL="0" indent="0">
              <a:buNone/>
            </a:pPr>
            <a:r>
              <a:rPr lang="en-US" dirty="0" smtClean="0">
                <a:sym typeface="Wingdings" panose="05000000000000000000" pitchFamily="2" charset="2"/>
              </a:rPr>
              <a:t></a:t>
            </a:r>
            <a:r>
              <a:rPr lang="en-US" dirty="0"/>
              <a:t>To study various types of loans and advances given by the K.S.C Apex Bank Ltd.</a:t>
            </a:r>
            <a:endParaRPr lang="en-IN" dirty="0"/>
          </a:p>
          <a:p>
            <a:pPr marL="0" indent="0">
              <a:buNone/>
            </a:pPr>
            <a:r>
              <a:rPr lang="en-US" dirty="0">
                <a:sym typeface="Wingdings" panose="05000000000000000000" pitchFamily="2" charset="2"/>
              </a:rPr>
              <a:t></a:t>
            </a:r>
            <a:r>
              <a:rPr lang="en-US" dirty="0"/>
              <a:t>To study the credit risk of the K.S.C Apex Bank Ltd. </a:t>
            </a:r>
            <a:endParaRPr lang="en-IN" dirty="0"/>
          </a:p>
          <a:p>
            <a:pPr marL="0" indent="0">
              <a:buNone/>
            </a:pPr>
            <a:r>
              <a:rPr lang="en-US" dirty="0">
                <a:sym typeface="Wingdings" panose="05000000000000000000" pitchFamily="2" charset="2"/>
              </a:rPr>
              <a:t></a:t>
            </a:r>
            <a:r>
              <a:rPr lang="en-US" dirty="0"/>
              <a:t>To study various credit risk management strategies adopted by the K.S.C Apex Bank Ltd</a:t>
            </a:r>
            <a:r>
              <a:rPr lang="en-US" dirty="0" smtClean="0"/>
              <a:t>., Bangalore</a:t>
            </a:r>
            <a:r>
              <a:rPr lang="en-US" dirty="0"/>
              <a:t>.</a:t>
            </a:r>
            <a:endParaRPr lang="en-IN" dirty="0"/>
          </a:p>
          <a:p>
            <a:pPr marL="0" indent="0">
              <a:buNone/>
            </a:pPr>
            <a:r>
              <a:rPr lang="en-US" dirty="0"/>
              <a:t> </a:t>
            </a:r>
            <a:r>
              <a:rPr lang="en-US" b="1" dirty="0" smtClean="0"/>
              <a:t>Scope </a:t>
            </a:r>
            <a:r>
              <a:rPr lang="en-US" b="1" dirty="0"/>
              <a:t>of the Study</a:t>
            </a:r>
            <a:endParaRPr lang="en-IN" sz="1400" dirty="0"/>
          </a:p>
          <a:p>
            <a:pPr marL="0" indent="0">
              <a:buNone/>
            </a:pPr>
            <a:r>
              <a:rPr lang="en-US" dirty="0" smtClean="0"/>
              <a:t>First </a:t>
            </a:r>
            <a:r>
              <a:rPr lang="en-US" dirty="0"/>
              <a:t>and foremost, is to comprehend the significance of the role played by risk management department pretended by risk administration office as well as practices when the bank lends cash to its borrowers.</a:t>
            </a:r>
            <a:endParaRPr lang="en-IN" dirty="0"/>
          </a:p>
          <a:p>
            <a:pPr marL="0" indent="0">
              <a:buNone/>
            </a:pPr>
            <a:r>
              <a:rPr lang="en-US" b="1" dirty="0"/>
              <a:t> </a:t>
            </a:r>
            <a:r>
              <a:rPr lang="en-US" b="1" dirty="0" smtClean="0"/>
              <a:t>Methodology</a:t>
            </a:r>
            <a:endParaRPr lang="en-IN" sz="1400" dirty="0"/>
          </a:p>
          <a:p>
            <a:pPr marL="0" indent="0">
              <a:buNone/>
            </a:pPr>
            <a:r>
              <a:rPr lang="en-US" dirty="0" smtClean="0"/>
              <a:t>Research </a:t>
            </a:r>
            <a:r>
              <a:rPr lang="en-US" dirty="0"/>
              <a:t>methodology it is a technique to snap the research problem methodically. It includes assembling the data and uses arithmetical technique understanding and drawing decision about the investigation data.</a:t>
            </a:r>
            <a:endParaRPr lang="en-IN" dirty="0"/>
          </a:p>
          <a:p>
            <a:pPr marL="0" indent="0">
              <a:buNone/>
            </a:pPr>
            <a:r>
              <a:rPr lang="en-US" b="1" dirty="0" smtClean="0"/>
              <a:t>Research </a:t>
            </a:r>
            <a:r>
              <a:rPr lang="en-US" b="1" dirty="0"/>
              <a:t>Design</a:t>
            </a:r>
            <a:endParaRPr lang="en-IN" dirty="0"/>
          </a:p>
          <a:p>
            <a:pPr marL="0" indent="0">
              <a:buNone/>
            </a:pPr>
            <a:r>
              <a:rPr lang="en-US" dirty="0"/>
              <a:t>It is a structure which directs and guides the research to be conducted. It provides an outline for the purpose of collecting and careful examination of information. It helps in determining a solution to the problem and including new information.</a:t>
            </a:r>
            <a:endParaRPr lang="en-IN" dirty="0"/>
          </a:p>
          <a:p>
            <a:pPr marL="0" indent="0">
              <a:buNone/>
            </a:pPr>
            <a:r>
              <a:rPr lang="en-US" dirty="0" smtClean="0"/>
              <a:t>Analytical </a:t>
            </a:r>
            <a:r>
              <a:rPr lang="en-US" dirty="0"/>
              <a:t>Research Design is used in the project because the study and the inferences are drawn based on the analysis made for the secondary data collected using Analytical Techniques in drawing inference</a:t>
            </a:r>
            <a:r>
              <a:rPr lang="en-US" dirty="0" smtClean="0"/>
              <a:t>.</a:t>
            </a:r>
            <a:r>
              <a:rPr lang="en-US" dirty="0"/>
              <a:t> </a:t>
            </a:r>
            <a:endParaRPr lang="en-IN" dirty="0"/>
          </a:p>
          <a:p>
            <a:pPr marL="0" indent="0">
              <a:buNone/>
            </a:pPr>
            <a:endParaRPr lang="en-IN" dirty="0"/>
          </a:p>
          <a:p>
            <a:endParaRPr lang="en-IN"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3831953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804452"/>
          </a:xfrm>
        </p:spPr>
        <p:txBody>
          <a:bodyPr>
            <a:normAutofit fontScale="85000" lnSpcReduction="10000"/>
          </a:bodyPr>
          <a:lstStyle/>
          <a:p>
            <a:pPr marL="0" indent="0">
              <a:buNone/>
            </a:pPr>
            <a:r>
              <a:rPr lang="en-US" b="1" dirty="0" smtClean="0"/>
              <a:t>Data </a:t>
            </a:r>
            <a:r>
              <a:rPr lang="en-US" b="1" dirty="0"/>
              <a:t>Collection</a:t>
            </a:r>
            <a:endParaRPr lang="en-IN" dirty="0"/>
          </a:p>
          <a:p>
            <a:pPr marL="0" indent="0">
              <a:buNone/>
            </a:pPr>
            <a:r>
              <a:rPr lang="en-US" dirty="0" smtClean="0"/>
              <a:t>This </a:t>
            </a:r>
            <a:r>
              <a:rPr lang="en-US" dirty="0"/>
              <a:t>is reviewing of relevant information, which is already collected and making inferences based on information collected. The secondary data used in the study are: l. Annual statement of the K.S.C. Apex Bank Ltd. 2.Financial records of the K.S.C. Apex Bank Ltd. 3. Journals, Text books. 4. Websites.</a:t>
            </a:r>
            <a:endParaRPr lang="en-IN" dirty="0"/>
          </a:p>
          <a:p>
            <a:pPr marL="0" indent="0">
              <a:buNone/>
            </a:pPr>
            <a:r>
              <a:rPr lang="en-US" b="1" dirty="0" smtClean="0"/>
              <a:t>Data </a:t>
            </a:r>
            <a:r>
              <a:rPr lang="en-US" b="1" dirty="0"/>
              <a:t>Analysis Tools</a:t>
            </a:r>
            <a:endParaRPr lang="en-IN" sz="1200" dirty="0"/>
          </a:p>
          <a:p>
            <a:pPr marL="0" indent="0">
              <a:buNone/>
            </a:pPr>
            <a:r>
              <a:rPr lang="en-US" dirty="0"/>
              <a:t> Tools and Techniques 1. Ratios. Significance Of The Study Indian population faced numerous problems till the development of banking system. But now-a-days banks are facing the problem of credit risk. The borrowers of loans and advances are failing to repay the amount of debt and causing in non-performing asset. The main aim behind this report is to know how the KSC Apex Bank Ltd is operating its business and how the risk involved in lending credit to the customers is managed and how these credit risks influences the profitability of the </a:t>
            </a:r>
            <a:r>
              <a:rPr lang="en-US" dirty="0" smtClean="0"/>
              <a:t>Bank.</a:t>
            </a:r>
            <a:endParaRPr lang="en-IN" dirty="0" smtClean="0"/>
          </a:p>
          <a:p>
            <a:pPr marL="0" indent="0">
              <a:buNone/>
            </a:pPr>
            <a:r>
              <a:rPr lang="en-US" b="1" dirty="0" smtClean="0"/>
              <a:t>Period of Study</a:t>
            </a:r>
            <a:endParaRPr lang="en-IN" sz="1200" dirty="0" smtClean="0"/>
          </a:p>
          <a:p>
            <a:pPr marL="0" indent="0">
              <a:buNone/>
            </a:pPr>
            <a:r>
              <a:rPr lang="en-US" dirty="0" smtClean="0"/>
              <a:t>This </a:t>
            </a:r>
            <a:r>
              <a:rPr lang="en-US" dirty="0"/>
              <a:t>study will be conducted over a period of Last four years Financial Statements are used for the study i.e. 2020 to 2024. gather data through surveys and expert interviews, and analyze the findings to identify emerging trends and best practices in credit risk management.</a:t>
            </a:r>
            <a:endParaRPr lang="en-IN" dirty="0"/>
          </a:p>
          <a:p>
            <a:pPr marL="0" indent="0">
              <a:buNone/>
            </a:pPr>
            <a:r>
              <a:rPr lang="en-US" b="1" dirty="0" smtClean="0"/>
              <a:t>Limitations </a:t>
            </a:r>
            <a:r>
              <a:rPr lang="en-US" b="1" dirty="0"/>
              <a:t>of the Study</a:t>
            </a:r>
            <a:endParaRPr lang="en-IN" sz="1400" dirty="0"/>
          </a:p>
          <a:p>
            <a:pPr marL="0" indent="0">
              <a:buNone/>
            </a:pPr>
            <a:r>
              <a:rPr lang="en-US" dirty="0">
                <a:sym typeface="Wingdings" panose="05000000000000000000" pitchFamily="2" charset="2"/>
              </a:rPr>
              <a:t></a:t>
            </a:r>
            <a:r>
              <a:rPr lang="en-US" dirty="0"/>
              <a:t>Research is limited Only KSC Apex Bank Ltd Bangalore. </a:t>
            </a:r>
            <a:endParaRPr lang="en-IN" dirty="0" smtClean="0"/>
          </a:p>
          <a:p>
            <a:pPr marL="0" indent="0">
              <a:buNone/>
            </a:pPr>
            <a:r>
              <a:rPr lang="en-US" dirty="0" smtClean="0">
                <a:sym typeface="Wingdings" panose="05000000000000000000" pitchFamily="2" charset="2"/>
              </a:rPr>
              <a:t></a:t>
            </a:r>
            <a:r>
              <a:rPr lang="en-US" dirty="0" smtClean="0"/>
              <a:t>Only a particular bank is considered. </a:t>
            </a:r>
            <a:endParaRPr lang="en-IN" dirty="0" smtClean="0"/>
          </a:p>
          <a:p>
            <a:pPr marL="0" indent="0">
              <a:buNone/>
            </a:pPr>
            <a:r>
              <a:rPr lang="en-US" dirty="0" smtClean="0">
                <a:sym typeface="Wingdings" panose="05000000000000000000" pitchFamily="2" charset="2"/>
              </a:rPr>
              <a:t></a:t>
            </a:r>
            <a:r>
              <a:rPr lang="en-US" dirty="0"/>
              <a:t>Time requirement is a restricting component. </a:t>
            </a:r>
            <a:endParaRPr lang="en-IN" dirty="0"/>
          </a:p>
          <a:p>
            <a:pPr marL="0" indent="0">
              <a:buNone/>
            </a:pPr>
            <a:r>
              <a:rPr lang="en-US" dirty="0">
                <a:sym typeface="Wingdings" panose="05000000000000000000" pitchFamily="2" charset="2"/>
              </a:rPr>
              <a:t></a:t>
            </a:r>
            <a:r>
              <a:rPr lang="en-US" dirty="0"/>
              <a:t>Some of the data is confidential in nature and couldn’t be revealed for the review. </a:t>
            </a:r>
            <a:endParaRPr lang="en-IN" dirty="0"/>
          </a:p>
          <a:p>
            <a:pPr marL="0" indent="0">
              <a:buNone/>
            </a:pPr>
            <a:endParaRPr lang="en-IN" sz="1600"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404486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normAutofit fontScale="92500" lnSpcReduction="20000"/>
          </a:bodyPr>
          <a:lstStyle/>
          <a:p>
            <a:pPr marL="0" indent="0">
              <a:buNone/>
            </a:pPr>
            <a:r>
              <a:rPr lang="en-US" b="1" dirty="0"/>
              <a:t> The research on credit risk management future trends offers several benefits:</a:t>
            </a:r>
            <a:endParaRPr lang="en-IN" sz="1600" b="1" dirty="0"/>
          </a:p>
          <a:p>
            <a:pPr marL="0" indent="0">
              <a:buNone/>
            </a:pPr>
            <a:r>
              <a:rPr lang="en-US" dirty="0"/>
              <a:t>1. Informed Decision-Making: By understanding emerging trends and technologies, financial institutions can make informed decisions about their credit risk management strategies.</a:t>
            </a:r>
            <a:endParaRPr lang="en-IN" sz="1600" dirty="0"/>
          </a:p>
          <a:p>
            <a:pPr marL="0" indent="0">
              <a:buNone/>
            </a:pPr>
            <a:r>
              <a:rPr lang="en-US" dirty="0"/>
              <a:t>2. Risk Mitigation: Identifying potential risks and opportunities enables financial institutions to develop effective risk mitigation strategies.</a:t>
            </a:r>
            <a:endParaRPr lang="en-IN" sz="1600" dirty="0"/>
          </a:p>
          <a:p>
            <a:pPr marL="0" indent="0">
              <a:buNone/>
            </a:pPr>
            <a:r>
              <a:rPr lang="en-US" dirty="0"/>
              <a:t>3. Competitive Advantage: Staying ahead of the curve in credit risk management can provide financial institutions with a competitive advantage in the market.</a:t>
            </a:r>
            <a:endParaRPr lang="en-IN" sz="1600" dirty="0"/>
          </a:p>
          <a:p>
            <a:pPr marL="0" indent="0">
              <a:buNone/>
            </a:pPr>
            <a:r>
              <a:rPr lang="en-US" dirty="0"/>
              <a:t>4. Regulatory Compliance: Understanding future regulatory trends and requirements can help financial institutions ensure compliance and avoid potential penalties.</a:t>
            </a:r>
            <a:endParaRPr lang="en-IN" sz="1600" dirty="0"/>
          </a:p>
          <a:p>
            <a:pPr marL="0" indent="0">
              <a:buNone/>
            </a:pPr>
            <a:r>
              <a:rPr lang="en-US" dirty="0"/>
              <a:t>5. Improved Credit Risk Assessment: The research can inform the development of more accurate and effective credit risk assessment models.</a:t>
            </a:r>
            <a:endParaRPr lang="en-IN" sz="1600" dirty="0"/>
          </a:p>
          <a:p>
            <a:pPr marL="0" indent="0">
              <a:buNone/>
            </a:pPr>
            <a:r>
              <a:rPr lang="en-US" dirty="0"/>
              <a:t>6. Enhanced Portfolio Management: By understanding future trends and risks, financial institutions can optimize their portfolio management strategies.</a:t>
            </a:r>
            <a:endParaRPr lang="en-IN" sz="1600" dirty="0"/>
          </a:p>
          <a:p>
            <a:pPr marL="0" indent="0">
              <a:buNone/>
            </a:pPr>
            <a:r>
              <a:rPr lang="en-US" dirty="0"/>
              <a:t>7. Innovation and Growth: The research can identify opportunities for innovation and growth in credit risk management, enabling financial institutions to stay ahead of the curve.</a:t>
            </a:r>
            <a:endParaRPr lang="en-IN" sz="1600" dirty="0"/>
          </a:p>
          <a:p>
            <a:pPr marL="0" indent="0">
              <a:buNone/>
            </a:pPr>
            <a:r>
              <a:rPr lang="en-US" dirty="0"/>
              <a:t>By providing insights into the future of credit risk management, this research can help financial institutions, policymakers, and regulators make informed decisions and develop effective strategies for managing credit risk.</a:t>
            </a:r>
            <a:endParaRPr lang="en-IN" sz="1600" dirty="0"/>
          </a:p>
          <a:p>
            <a:endParaRPr lang="en-IN"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16533736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45273"/>
            <a:ext cx="8596668" cy="5596090"/>
          </a:xfrm>
        </p:spPr>
        <p:txBody>
          <a:bodyPr/>
          <a:lstStyle/>
          <a:p>
            <a:pPr marL="0" indent="0">
              <a:buNone/>
            </a:pPr>
            <a:r>
              <a:rPr lang="en-US" sz="2400" b="1" dirty="0">
                <a:solidFill>
                  <a:schemeClr val="accent1">
                    <a:lumMod val="75000"/>
                  </a:schemeClr>
                </a:solidFill>
              </a:rPr>
              <a:t>CHAPTER </a:t>
            </a:r>
            <a:r>
              <a:rPr lang="en-US" sz="2400" b="1" dirty="0" smtClean="0">
                <a:solidFill>
                  <a:schemeClr val="accent1">
                    <a:lumMod val="75000"/>
                  </a:schemeClr>
                </a:solidFill>
              </a:rPr>
              <a:t>4</a:t>
            </a:r>
            <a:r>
              <a:rPr lang="en-IN" sz="2400" b="1" dirty="0">
                <a:solidFill>
                  <a:schemeClr val="accent1">
                    <a:lumMod val="75000"/>
                  </a:schemeClr>
                </a:solidFill>
              </a:rPr>
              <a:t>:</a:t>
            </a:r>
            <a:r>
              <a:rPr lang="en-US" sz="2400" b="1" dirty="0" smtClean="0">
                <a:solidFill>
                  <a:schemeClr val="accent1">
                    <a:lumMod val="75000"/>
                  </a:schemeClr>
                </a:solidFill>
              </a:rPr>
              <a:t>DATA </a:t>
            </a:r>
            <a:r>
              <a:rPr lang="en-US" sz="2400" b="1" dirty="0">
                <a:solidFill>
                  <a:schemeClr val="accent1">
                    <a:lumMod val="75000"/>
                  </a:schemeClr>
                </a:solidFill>
              </a:rPr>
              <a:t>ANALYSIS AND INTERPRETATIO</a:t>
            </a:r>
            <a:endParaRPr lang="en-IN" sz="2400" dirty="0">
              <a:solidFill>
                <a:schemeClr val="accent1">
                  <a:lumMod val="75000"/>
                </a:schemeClr>
              </a:solidFill>
            </a:endParaRPr>
          </a:p>
          <a:p>
            <a:pPr marL="0" indent="0">
              <a:buNone/>
            </a:pPr>
            <a:r>
              <a:rPr lang="en-US" b="1" dirty="0" smtClean="0"/>
              <a:t>Table and graph showing </a:t>
            </a:r>
            <a:r>
              <a:rPr lang="en-US" b="1" dirty="0"/>
              <a:t>the Total Deposits of K.S.C Apex Bank Ltd</a:t>
            </a:r>
            <a:r>
              <a:rPr lang="en-US" b="1" dirty="0" smtClean="0"/>
              <a:t>.,</a:t>
            </a:r>
          </a:p>
          <a:p>
            <a:pPr marL="0" indent="0">
              <a:buNone/>
            </a:pP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636625741"/>
              </p:ext>
            </p:extLst>
          </p:nvPr>
        </p:nvGraphicFramePr>
        <p:xfrm>
          <a:off x="758503" y="1558691"/>
          <a:ext cx="4217165" cy="3017520"/>
        </p:xfrm>
        <a:graphic>
          <a:graphicData uri="http://schemas.openxmlformats.org/drawingml/2006/table">
            <a:tbl>
              <a:tblPr firstRow="1" firstCol="1" bandRow="1">
                <a:tableStyleId>{5C22544A-7EE6-4342-B048-85BDC9FD1C3A}</a:tableStyleId>
              </a:tblPr>
              <a:tblGrid>
                <a:gridCol w="1330438">
                  <a:extLst>
                    <a:ext uri="{9D8B030D-6E8A-4147-A177-3AD203B41FA5}">
                      <a16:colId xmlns:a16="http://schemas.microsoft.com/office/drawing/2014/main" val="1623608118"/>
                    </a:ext>
                  </a:extLst>
                </a:gridCol>
                <a:gridCol w="1393479">
                  <a:extLst>
                    <a:ext uri="{9D8B030D-6E8A-4147-A177-3AD203B41FA5}">
                      <a16:colId xmlns:a16="http://schemas.microsoft.com/office/drawing/2014/main" val="3198633552"/>
                    </a:ext>
                  </a:extLst>
                </a:gridCol>
                <a:gridCol w="1493248">
                  <a:extLst>
                    <a:ext uri="{9D8B030D-6E8A-4147-A177-3AD203B41FA5}">
                      <a16:colId xmlns:a16="http://schemas.microsoft.com/office/drawing/2014/main" val="97811011"/>
                    </a:ext>
                  </a:extLst>
                </a:gridCol>
              </a:tblGrid>
              <a:tr h="691366">
                <a:tc>
                  <a:txBody>
                    <a:bodyPr/>
                    <a:lstStyle/>
                    <a:p>
                      <a:pPr marR="633730" algn="ctr">
                        <a:lnSpc>
                          <a:spcPct val="150000"/>
                        </a:lnSpc>
                        <a:spcBef>
                          <a:spcPts val="5"/>
                        </a:spcBef>
                        <a:spcAft>
                          <a:spcPts val="0"/>
                        </a:spcAft>
                      </a:pPr>
                      <a:r>
                        <a:rPr lang="en-US" sz="1200">
                          <a:effectLst/>
                        </a:rPr>
                        <a:t>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633730" algn="ctr">
                        <a:lnSpc>
                          <a:spcPct val="150000"/>
                        </a:lnSpc>
                        <a:spcBef>
                          <a:spcPts val="5"/>
                        </a:spcBef>
                        <a:spcAft>
                          <a:spcPts val="0"/>
                        </a:spcAft>
                      </a:pPr>
                      <a:r>
                        <a:rPr lang="en-US" sz="1200">
                          <a:effectLst/>
                        </a:rPr>
                        <a:t>Amount (Rs. in lakhs)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633730" algn="ctr">
                        <a:lnSpc>
                          <a:spcPct val="150000"/>
                        </a:lnSpc>
                        <a:spcBef>
                          <a:spcPts val="5"/>
                        </a:spcBef>
                        <a:spcAft>
                          <a:spcPts val="0"/>
                        </a:spcAft>
                      </a:pPr>
                      <a:r>
                        <a:rPr lang="en-US" sz="1200" dirty="0">
                          <a:effectLst/>
                        </a:rPr>
                        <a:t>Growth rate in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774776990"/>
                  </a:ext>
                </a:extLst>
              </a:tr>
              <a:tr h="451277">
                <a:tc>
                  <a:txBody>
                    <a:bodyPr/>
                    <a:lstStyle/>
                    <a:p>
                      <a:pPr marR="633730">
                        <a:lnSpc>
                          <a:spcPct val="150000"/>
                        </a:lnSpc>
                        <a:spcBef>
                          <a:spcPts val="5"/>
                        </a:spcBef>
                        <a:spcAft>
                          <a:spcPts val="0"/>
                        </a:spcAft>
                      </a:pPr>
                      <a:r>
                        <a:rPr lang="en-US" sz="1200">
                          <a:effectLst/>
                        </a:rPr>
                        <a:t>2020- 2021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633730">
                        <a:lnSpc>
                          <a:spcPct val="150000"/>
                        </a:lnSpc>
                        <a:spcBef>
                          <a:spcPts val="5"/>
                        </a:spcBef>
                        <a:spcAft>
                          <a:spcPts val="0"/>
                        </a:spcAft>
                      </a:pPr>
                      <a:r>
                        <a:rPr lang="en-US" sz="1200" dirty="0">
                          <a:effectLst/>
                        </a:rPr>
                        <a:t>711915.41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633730">
                        <a:lnSpc>
                          <a:spcPct val="150000"/>
                        </a:lnSpc>
                        <a:spcBef>
                          <a:spcPts val="5"/>
                        </a:spcBef>
                        <a:spcAft>
                          <a:spcPts val="0"/>
                        </a:spcAft>
                      </a:pPr>
                      <a:r>
                        <a:rPr lang="en-US" sz="12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30563815"/>
                  </a:ext>
                </a:extLst>
              </a:tr>
              <a:tr h="451277">
                <a:tc>
                  <a:txBody>
                    <a:bodyPr/>
                    <a:lstStyle/>
                    <a:p>
                      <a:pPr marR="633730">
                        <a:lnSpc>
                          <a:spcPct val="150000"/>
                        </a:lnSpc>
                        <a:spcBef>
                          <a:spcPts val="5"/>
                        </a:spcBef>
                        <a:spcAft>
                          <a:spcPts val="0"/>
                        </a:spcAft>
                      </a:pPr>
                      <a:r>
                        <a:rPr lang="en-US" sz="1200">
                          <a:effectLst/>
                        </a:rPr>
                        <a:t>2021- 2022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633730">
                        <a:lnSpc>
                          <a:spcPct val="150000"/>
                        </a:lnSpc>
                        <a:spcBef>
                          <a:spcPts val="5"/>
                        </a:spcBef>
                        <a:spcAft>
                          <a:spcPts val="0"/>
                        </a:spcAft>
                      </a:pPr>
                      <a:r>
                        <a:rPr lang="en-US" sz="1200">
                          <a:effectLst/>
                        </a:rPr>
                        <a:t>720148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633730">
                        <a:lnSpc>
                          <a:spcPct val="150000"/>
                        </a:lnSpc>
                        <a:spcBef>
                          <a:spcPts val="5"/>
                        </a:spcBef>
                        <a:spcAft>
                          <a:spcPts val="0"/>
                        </a:spcAft>
                      </a:pPr>
                      <a:r>
                        <a:rPr lang="en-US" sz="1200">
                          <a:effectLst/>
                        </a:rPr>
                        <a:t>101.56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7118917"/>
                  </a:ext>
                </a:extLst>
              </a:tr>
              <a:tr h="451277">
                <a:tc>
                  <a:txBody>
                    <a:bodyPr/>
                    <a:lstStyle/>
                    <a:p>
                      <a:pPr marR="633730">
                        <a:lnSpc>
                          <a:spcPct val="150000"/>
                        </a:lnSpc>
                        <a:spcBef>
                          <a:spcPts val="5"/>
                        </a:spcBef>
                        <a:spcAft>
                          <a:spcPts val="0"/>
                        </a:spcAft>
                      </a:pPr>
                      <a:r>
                        <a:rPr lang="en-US" sz="1200">
                          <a:effectLst/>
                        </a:rPr>
                        <a:t>2022- 2023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633730">
                        <a:lnSpc>
                          <a:spcPct val="150000"/>
                        </a:lnSpc>
                        <a:spcBef>
                          <a:spcPts val="5"/>
                        </a:spcBef>
                        <a:spcAft>
                          <a:spcPts val="0"/>
                        </a:spcAft>
                      </a:pPr>
                      <a:r>
                        <a:rPr lang="en-US" sz="1200">
                          <a:effectLst/>
                        </a:rPr>
                        <a:t>736379.49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a:spcAft>
                          <a:spcPts val="0"/>
                        </a:spcAft>
                        <a:tabLst>
                          <a:tab pos="305435" algn="l"/>
                        </a:tabLst>
                      </a:pPr>
                      <a:r>
                        <a:rPr lang="en-US" sz="1200">
                          <a:effectLst/>
                        </a:rPr>
                        <a:t>103.44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01001887"/>
                  </a:ext>
                </a:extLst>
              </a:tr>
              <a:tr h="451277">
                <a:tc>
                  <a:txBody>
                    <a:bodyPr/>
                    <a:lstStyle/>
                    <a:p>
                      <a:pPr marR="633730">
                        <a:lnSpc>
                          <a:spcPct val="150000"/>
                        </a:lnSpc>
                        <a:spcBef>
                          <a:spcPts val="5"/>
                        </a:spcBef>
                        <a:spcAft>
                          <a:spcPts val="0"/>
                        </a:spcAft>
                      </a:pPr>
                      <a:r>
                        <a:rPr lang="en-US" sz="1200">
                          <a:effectLst/>
                        </a:rPr>
                        <a:t>2023- 2024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633730">
                        <a:lnSpc>
                          <a:spcPct val="150000"/>
                        </a:lnSpc>
                        <a:spcBef>
                          <a:spcPts val="5"/>
                        </a:spcBef>
                        <a:spcAft>
                          <a:spcPts val="0"/>
                        </a:spcAft>
                      </a:pPr>
                      <a:r>
                        <a:rPr lang="en-US" sz="1200">
                          <a:effectLst/>
                        </a:rPr>
                        <a:t>915142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R="633730">
                        <a:lnSpc>
                          <a:spcPct val="150000"/>
                        </a:lnSpc>
                        <a:spcBef>
                          <a:spcPts val="5"/>
                        </a:spcBef>
                        <a:spcAft>
                          <a:spcPts val="0"/>
                        </a:spcAft>
                      </a:pPr>
                      <a:r>
                        <a:rPr lang="en-US" sz="1200" dirty="0">
                          <a:effectLst/>
                        </a:rPr>
                        <a:t>128.55</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27907244"/>
                  </a:ext>
                </a:extLst>
              </a:tr>
            </a:tbl>
          </a:graphicData>
        </a:graphic>
      </p:graphicFrame>
      <p:graphicFrame>
        <p:nvGraphicFramePr>
          <p:cNvPr id="5" name="Chart 4"/>
          <p:cNvGraphicFramePr/>
          <p:nvPr>
            <p:extLst>
              <p:ext uri="{D42A27DB-BD31-4B8C-83A1-F6EECF244321}">
                <p14:modId xmlns:p14="http://schemas.microsoft.com/office/powerpoint/2010/main" val="2637964914"/>
              </p:ext>
            </p:extLst>
          </p:nvPr>
        </p:nvGraphicFramePr>
        <p:xfrm>
          <a:off x="5056837" y="1753401"/>
          <a:ext cx="4610100" cy="282281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471777" y="4677673"/>
            <a:ext cx="9944432" cy="1446550"/>
          </a:xfrm>
          <a:prstGeom prst="rect">
            <a:avLst/>
          </a:prstGeom>
        </p:spPr>
        <p:txBody>
          <a:bodyPr wrap="square">
            <a:spAutoFit/>
          </a:bodyPr>
          <a:lstStyle/>
          <a:p>
            <a:pPr algn="just">
              <a:lnSpc>
                <a:spcPct val="150000"/>
              </a:lnSpc>
              <a:spcAft>
                <a:spcPts val="0"/>
              </a:spcAft>
            </a:pPr>
            <a:r>
              <a:rPr lang="en-US" sz="1600" b="1" dirty="0">
                <a:latin typeface="Times New Roman" panose="02020603050405020304" pitchFamily="18" charset="0"/>
                <a:ea typeface="Times New Roman" panose="02020603050405020304" pitchFamily="18" charset="0"/>
              </a:rPr>
              <a:t>Analysis and Interpretation </a:t>
            </a:r>
            <a:endParaRPr lang="en-IN" sz="1600" dirty="0">
              <a:latin typeface="Times New Roman" panose="02020603050405020304" pitchFamily="18" charset="0"/>
              <a:ea typeface="Times New Roman" panose="02020603050405020304" pitchFamily="18" charset="0"/>
            </a:endParaRPr>
          </a:p>
          <a:p>
            <a:pPr>
              <a:spcAft>
                <a:spcPts val="0"/>
              </a:spcAft>
            </a:pPr>
            <a:r>
              <a:rPr lang="en-US" sz="1600" dirty="0">
                <a:latin typeface="Times New Roman" panose="02020603050405020304" pitchFamily="18" charset="0"/>
                <a:ea typeface="Times New Roman" panose="02020603050405020304" pitchFamily="18" charset="0"/>
              </a:rPr>
              <a:t>The deposits of K.S.C Apex Bank Ltd increased significantly from 2020 to 2024 can be understood by the above graph. For calculating the ratios of deposits 2020 is taken as the base year. In the base year the deposits of the K.S.C Apex Bank Ltd was Rs.711915.41(in lakhs) which increased to </a:t>
            </a:r>
            <a:r>
              <a:rPr lang="en-US" sz="1600" dirty="0" err="1">
                <a:latin typeface="Times New Roman" panose="02020603050405020304" pitchFamily="18" charset="0"/>
                <a:ea typeface="Times New Roman" panose="02020603050405020304" pitchFamily="18" charset="0"/>
              </a:rPr>
              <a:t>Rs</a:t>
            </a:r>
            <a:r>
              <a:rPr lang="en-US" sz="1600" dirty="0">
                <a:latin typeface="Times New Roman" panose="02020603050405020304" pitchFamily="18" charset="0"/>
                <a:ea typeface="Times New Roman" panose="02020603050405020304" pitchFamily="18" charset="0"/>
              </a:rPr>
              <a:t>. 915142 (in lakhs). The increased deposits ratio depicts the trust of the people towards the Bank.</a:t>
            </a:r>
            <a:endParaRPr lang="en-IN" sz="1600" dirty="0">
              <a:latin typeface="Times New Roman" panose="02020603050405020304" pitchFamily="18" charset="0"/>
              <a:ea typeface="Times New Roman" panose="02020603050405020304" pitchFamily="18" charset="0"/>
            </a:endParaRPr>
          </a:p>
        </p:txBody>
      </p:sp>
      <p:pic>
        <p:nvPicPr>
          <p:cNvPr id="7" name="image1.jpeg" descr="C:\Users\Admin\Desktop\NEW BATCH\ONLINE LOGO.png"/>
          <p:cNvPicPr/>
          <p:nvPr/>
        </p:nvPicPr>
        <p:blipFill>
          <a:blip r:embed="rId3"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1434547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01908"/>
            <a:ext cx="8596668" cy="5254184"/>
          </a:xfrm>
        </p:spPr>
        <p:txBody>
          <a:bodyPr/>
          <a:lstStyle/>
          <a:p>
            <a:pPr marL="0" indent="0">
              <a:buNone/>
            </a:pPr>
            <a:r>
              <a:rPr lang="en-US" b="1" dirty="0" smtClean="0"/>
              <a:t>Table and graph </a:t>
            </a:r>
            <a:r>
              <a:rPr lang="en-US" b="1" dirty="0"/>
              <a:t>showing the Total Capital of K.S.C Apex Bank Ltd.,</a:t>
            </a:r>
            <a:endParaRPr lang="en-IN" dirty="0"/>
          </a:p>
          <a:p>
            <a:pPr marL="0" indent="0">
              <a:buNone/>
            </a:pP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981488689"/>
              </p:ext>
            </p:extLst>
          </p:nvPr>
        </p:nvGraphicFramePr>
        <p:xfrm>
          <a:off x="796473" y="2213486"/>
          <a:ext cx="3012071" cy="1399006"/>
        </p:xfrm>
        <a:graphic>
          <a:graphicData uri="http://schemas.openxmlformats.org/drawingml/2006/table">
            <a:tbl>
              <a:tblPr firstRow="1" firstCol="1" bandRow="1">
                <a:tableStyleId>{5C22544A-7EE6-4342-B048-85BDC9FD1C3A}</a:tableStyleId>
              </a:tblPr>
              <a:tblGrid>
                <a:gridCol w="1112638">
                  <a:extLst>
                    <a:ext uri="{9D8B030D-6E8A-4147-A177-3AD203B41FA5}">
                      <a16:colId xmlns:a16="http://schemas.microsoft.com/office/drawing/2014/main" val="3503852770"/>
                    </a:ext>
                  </a:extLst>
                </a:gridCol>
                <a:gridCol w="985480">
                  <a:extLst>
                    <a:ext uri="{9D8B030D-6E8A-4147-A177-3AD203B41FA5}">
                      <a16:colId xmlns:a16="http://schemas.microsoft.com/office/drawing/2014/main" val="2309258802"/>
                    </a:ext>
                  </a:extLst>
                </a:gridCol>
                <a:gridCol w="913953">
                  <a:extLst>
                    <a:ext uri="{9D8B030D-6E8A-4147-A177-3AD203B41FA5}">
                      <a16:colId xmlns:a16="http://schemas.microsoft.com/office/drawing/2014/main" val="1756367884"/>
                    </a:ext>
                  </a:extLst>
                </a:gridCol>
              </a:tblGrid>
              <a:tr h="377261">
                <a:tc>
                  <a:txBody>
                    <a:bodyPr/>
                    <a:lstStyle/>
                    <a:p>
                      <a:pPr algn="ctr">
                        <a:spcAft>
                          <a:spcPts val="0"/>
                        </a:spcAft>
                      </a:pPr>
                      <a:r>
                        <a:rPr lang="en-US" sz="1200" dirty="0">
                          <a:effectLst/>
                        </a:rPr>
                        <a:t>Year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200">
                          <a:effectLst/>
                        </a:rPr>
                        <a:t>Amount (Rs in lakhs)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200">
                          <a:effectLst/>
                        </a:rPr>
                        <a:t>Growth rate in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733592309"/>
                  </a:ext>
                </a:extLst>
              </a:tr>
              <a:tr h="204349">
                <a:tc>
                  <a:txBody>
                    <a:bodyPr/>
                    <a:lstStyle/>
                    <a:p>
                      <a:pPr algn="ctr">
                        <a:spcAft>
                          <a:spcPts val="0"/>
                        </a:spcAft>
                      </a:pPr>
                      <a:r>
                        <a:rPr lang="en-US" sz="1200" dirty="0">
                          <a:effectLst/>
                        </a:rPr>
                        <a:t>2020- 2021</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23902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78767596"/>
                  </a:ext>
                </a:extLst>
              </a:tr>
              <a:tr h="204349">
                <a:tc>
                  <a:txBody>
                    <a:bodyPr/>
                    <a:lstStyle/>
                    <a:p>
                      <a:pPr algn="ctr">
                        <a:spcAft>
                          <a:spcPts val="0"/>
                        </a:spcAft>
                      </a:pPr>
                      <a:r>
                        <a:rPr lang="en-US" sz="1200">
                          <a:effectLst/>
                        </a:rPr>
                        <a:t>2021- 2022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dirty="0">
                          <a:effectLst/>
                        </a:rPr>
                        <a:t>28222</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118.07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2415835"/>
                  </a:ext>
                </a:extLst>
              </a:tr>
              <a:tr h="204349">
                <a:tc>
                  <a:txBody>
                    <a:bodyPr/>
                    <a:lstStyle/>
                    <a:p>
                      <a:pPr algn="ctr">
                        <a:spcAft>
                          <a:spcPts val="0"/>
                        </a:spcAft>
                      </a:pPr>
                      <a:r>
                        <a:rPr lang="en-US" sz="1200">
                          <a:effectLst/>
                        </a:rPr>
                        <a:t>2022- 2023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41894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175.27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480509102"/>
                  </a:ext>
                </a:extLst>
              </a:tr>
              <a:tr h="204349">
                <a:tc>
                  <a:txBody>
                    <a:bodyPr/>
                    <a:lstStyle/>
                    <a:p>
                      <a:pPr algn="ctr">
                        <a:spcAft>
                          <a:spcPts val="0"/>
                        </a:spcAft>
                      </a:pPr>
                      <a:r>
                        <a:rPr lang="en-US" sz="1200">
                          <a:effectLst/>
                        </a:rPr>
                        <a:t>2023- 2024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44512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186.23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792580548"/>
                  </a:ext>
                </a:extLst>
              </a:tr>
              <a:tr h="204349">
                <a:tc>
                  <a:txBody>
                    <a:bodyPr/>
                    <a:lstStyle/>
                    <a:p>
                      <a:pPr>
                        <a:spcAft>
                          <a:spcPts val="0"/>
                        </a:spcAft>
                      </a:pPr>
                      <a:r>
                        <a:rPr lang="en-US" sz="12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US" sz="1200" dirty="0">
                          <a:effectLst/>
                        </a:rPr>
                        <a:t> </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181236085"/>
                  </a:ext>
                </a:extLst>
              </a:tr>
            </a:tbl>
          </a:graphicData>
        </a:graphic>
      </p:graphicFrame>
      <p:graphicFrame>
        <p:nvGraphicFramePr>
          <p:cNvPr id="4" name="Chart 3"/>
          <p:cNvGraphicFramePr/>
          <p:nvPr>
            <p:extLst>
              <p:ext uri="{D42A27DB-BD31-4B8C-83A1-F6EECF244321}">
                <p14:modId xmlns:p14="http://schemas.microsoft.com/office/powerpoint/2010/main" val="3567107380"/>
              </p:ext>
            </p:extLst>
          </p:nvPr>
        </p:nvGraphicFramePr>
        <p:xfrm>
          <a:off x="4255273" y="146105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677334" y="4419738"/>
            <a:ext cx="8711980" cy="1077218"/>
          </a:xfrm>
          <a:prstGeom prst="rect">
            <a:avLst/>
          </a:prstGeom>
        </p:spPr>
        <p:txBody>
          <a:bodyPr wrap="square">
            <a:spAutoFit/>
          </a:bodyPr>
          <a:lstStyle/>
          <a:p>
            <a:r>
              <a:rPr lang="en-US" sz="1600" b="1" dirty="0">
                <a:latin typeface="Times New Roman" panose="02020603050405020304" pitchFamily="18" charset="0"/>
                <a:ea typeface="Times New Roman" panose="02020603050405020304" pitchFamily="18" charset="0"/>
              </a:rPr>
              <a:t>Analysis and Interpretation </a:t>
            </a:r>
            <a:endParaRPr lang="en-IN" sz="1600" dirty="0">
              <a:latin typeface="Times New Roman" panose="02020603050405020304" pitchFamily="18" charset="0"/>
              <a:ea typeface="Times New Roman" panose="02020603050405020304" pitchFamily="18" charset="0"/>
            </a:endParaRPr>
          </a:p>
          <a:p>
            <a:pPr>
              <a:spcAft>
                <a:spcPts val="0"/>
              </a:spcAft>
            </a:pPr>
            <a:r>
              <a:rPr lang="en-US" sz="1600" dirty="0" smtClean="0">
                <a:latin typeface="Times New Roman" panose="02020603050405020304" pitchFamily="18" charset="0"/>
                <a:ea typeface="Times New Roman" panose="02020603050405020304" pitchFamily="18" charset="0"/>
              </a:rPr>
              <a:t>Analysis </a:t>
            </a:r>
            <a:r>
              <a:rPr lang="en-US" sz="1600" dirty="0">
                <a:latin typeface="Times New Roman" panose="02020603050405020304" pitchFamily="18" charset="0"/>
                <a:ea typeface="Times New Roman" panose="02020603050405020304" pitchFamily="18" charset="0"/>
              </a:rPr>
              <a:t>and Interpretation From the above table clear that when compared to base year 2020-21 there is increase in the growth rate of total deposit for the year, from 23902 to 44512. The increase in deposit is a good indication for the bank, which increase their sources of fund.</a:t>
            </a:r>
            <a:endParaRPr lang="en-IN" sz="1600" dirty="0">
              <a:latin typeface="Times New Roman" panose="02020603050405020304" pitchFamily="18" charset="0"/>
              <a:ea typeface="Times New Roman" panose="02020603050405020304" pitchFamily="18" charset="0"/>
            </a:endParaRPr>
          </a:p>
        </p:txBody>
      </p:sp>
      <p:pic>
        <p:nvPicPr>
          <p:cNvPr id="6" name="image1.jpeg" descr="C:\Users\Admin\Desktop\NEW BATCH\ONLINE LOGO.png"/>
          <p:cNvPicPr/>
          <p:nvPr/>
        </p:nvPicPr>
        <p:blipFill>
          <a:blip r:embed="rId3" cstate="print"/>
          <a:stretch>
            <a:fillRect/>
          </a:stretch>
        </p:blipFill>
        <p:spPr>
          <a:xfrm>
            <a:off x="9134475" y="-3449"/>
            <a:ext cx="3057525" cy="542925"/>
          </a:xfrm>
          <a:prstGeom prst="rect">
            <a:avLst/>
          </a:prstGeom>
        </p:spPr>
      </p:pic>
    </p:spTree>
    <p:extLst>
      <p:ext uri="{BB962C8B-B14F-4D97-AF65-F5344CB8AC3E}">
        <p14:creationId xmlns:p14="http://schemas.microsoft.com/office/powerpoint/2010/main" val="26265227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lstStyle/>
          <a:p>
            <a:pPr marL="0" indent="0">
              <a:buNone/>
            </a:pPr>
            <a:r>
              <a:rPr lang="en-US" b="1" dirty="0" smtClean="0"/>
              <a:t>Table and graph Showing The Growth Rate In Reserves Of K.S.C Apex Bank Ltd</a:t>
            </a:r>
            <a:endParaRPr lang="en-IN" dirty="0" smtClean="0"/>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643921115"/>
              </p:ext>
            </p:extLst>
          </p:nvPr>
        </p:nvGraphicFramePr>
        <p:xfrm>
          <a:off x="987059" y="1874520"/>
          <a:ext cx="2924984" cy="1369613"/>
        </p:xfrm>
        <a:graphic>
          <a:graphicData uri="http://schemas.openxmlformats.org/drawingml/2006/table">
            <a:tbl>
              <a:tblPr firstRow="1" firstCol="1" bandRow="1">
                <a:tableStyleId>{5C22544A-7EE6-4342-B048-85BDC9FD1C3A}</a:tableStyleId>
              </a:tblPr>
              <a:tblGrid>
                <a:gridCol w="1080469">
                  <a:extLst>
                    <a:ext uri="{9D8B030D-6E8A-4147-A177-3AD203B41FA5}">
                      <a16:colId xmlns:a16="http://schemas.microsoft.com/office/drawing/2014/main" val="1255955603"/>
                    </a:ext>
                  </a:extLst>
                </a:gridCol>
                <a:gridCol w="956987">
                  <a:extLst>
                    <a:ext uri="{9D8B030D-6E8A-4147-A177-3AD203B41FA5}">
                      <a16:colId xmlns:a16="http://schemas.microsoft.com/office/drawing/2014/main" val="1622169118"/>
                    </a:ext>
                  </a:extLst>
                </a:gridCol>
                <a:gridCol w="887528">
                  <a:extLst>
                    <a:ext uri="{9D8B030D-6E8A-4147-A177-3AD203B41FA5}">
                      <a16:colId xmlns:a16="http://schemas.microsoft.com/office/drawing/2014/main" val="2424721731"/>
                    </a:ext>
                  </a:extLst>
                </a:gridCol>
              </a:tblGrid>
              <a:tr h="432509">
                <a:tc>
                  <a:txBody>
                    <a:bodyPr/>
                    <a:lstStyle/>
                    <a:p>
                      <a:pPr algn="ctr">
                        <a:spcAft>
                          <a:spcPts val="0"/>
                        </a:spcAft>
                      </a:pPr>
                      <a:r>
                        <a:rPr lang="en-US" sz="1200" dirty="0">
                          <a:effectLst/>
                        </a:rPr>
                        <a:t>Year</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200">
                          <a:effectLst/>
                        </a:rPr>
                        <a:t>Amount (Rs in lakhs)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200">
                          <a:effectLst/>
                        </a:rPr>
                        <a:t>Growth rate in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79464346"/>
                  </a:ext>
                </a:extLst>
              </a:tr>
              <a:tr h="234276">
                <a:tc>
                  <a:txBody>
                    <a:bodyPr/>
                    <a:lstStyle/>
                    <a:p>
                      <a:pPr algn="ctr">
                        <a:spcAft>
                          <a:spcPts val="0"/>
                        </a:spcAft>
                      </a:pPr>
                      <a:r>
                        <a:rPr lang="en-US" sz="1200">
                          <a:effectLst/>
                        </a:rPr>
                        <a:t>2020- 2021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64029</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72921771"/>
                  </a:ext>
                </a:extLst>
              </a:tr>
              <a:tr h="234276">
                <a:tc>
                  <a:txBody>
                    <a:bodyPr/>
                    <a:lstStyle/>
                    <a:p>
                      <a:pPr algn="ctr">
                        <a:spcAft>
                          <a:spcPts val="0"/>
                        </a:spcAft>
                      </a:pPr>
                      <a:r>
                        <a:rPr lang="en-US" sz="1200">
                          <a:effectLst/>
                        </a:rPr>
                        <a:t>2021- 2022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67883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IN" sz="1200">
                          <a:effectLst/>
                        </a:rPr>
                        <a:t>106.02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608552467"/>
                  </a:ext>
                </a:extLst>
              </a:tr>
              <a:tr h="234276">
                <a:tc>
                  <a:txBody>
                    <a:bodyPr/>
                    <a:lstStyle/>
                    <a:p>
                      <a:pPr algn="ctr">
                        <a:spcAft>
                          <a:spcPts val="0"/>
                        </a:spcAft>
                      </a:pPr>
                      <a:r>
                        <a:rPr lang="en-US" sz="1200">
                          <a:effectLst/>
                        </a:rPr>
                        <a:t>2022- 2023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71234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IN" sz="1200">
                          <a:effectLst/>
                        </a:rPr>
                        <a:t>111.25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7631047"/>
                  </a:ext>
                </a:extLst>
              </a:tr>
              <a:tr h="234276">
                <a:tc>
                  <a:txBody>
                    <a:bodyPr/>
                    <a:lstStyle/>
                    <a:p>
                      <a:pPr algn="ctr">
                        <a:spcAft>
                          <a:spcPts val="0"/>
                        </a:spcAft>
                      </a:pPr>
                      <a:r>
                        <a:rPr lang="en-US" sz="1200">
                          <a:effectLst/>
                        </a:rPr>
                        <a:t>2023- 2024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75613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IN" sz="1200" dirty="0">
                          <a:effectLst/>
                        </a:rPr>
                        <a:t>118.09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167665408"/>
                  </a:ext>
                </a:extLst>
              </a:tr>
            </a:tbl>
          </a:graphicData>
        </a:graphic>
      </p:graphicFrame>
      <p:graphicFrame>
        <p:nvGraphicFramePr>
          <p:cNvPr id="4" name="Chart 3"/>
          <p:cNvGraphicFramePr/>
          <p:nvPr>
            <p:extLst>
              <p:ext uri="{D42A27DB-BD31-4B8C-83A1-F6EECF244321}">
                <p14:modId xmlns:p14="http://schemas.microsoft.com/office/powerpoint/2010/main" val="2031069692"/>
              </p:ext>
            </p:extLst>
          </p:nvPr>
        </p:nvGraphicFramePr>
        <p:xfrm>
          <a:off x="4438153" y="145310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750073" y="4331474"/>
            <a:ext cx="9133398" cy="1492716"/>
          </a:xfrm>
          <a:prstGeom prst="rect">
            <a:avLst/>
          </a:prstGeom>
        </p:spPr>
        <p:txBody>
          <a:bodyPr wrap="square">
            <a:spAutoFit/>
          </a:bodyPr>
          <a:lstStyle/>
          <a:p>
            <a:pPr algn="just">
              <a:lnSpc>
                <a:spcPct val="150000"/>
              </a:lnSpc>
              <a:spcAft>
                <a:spcPts val="0"/>
              </a:spcAft>
            </a:pPr>
            <a:r>
              <a:rPr lang="en-US" b="1" dirty="0">
                <a:latin typeface="Times New Roman" panose="02020603050405020304" pitchFamily="18" charset="0"/>
                <a:ea typeface="Times New Roman" panose="02020603050405020304" pitchFamily="18" charset="0"/>
              </a:rPr>
              <a:t>Analysis and Interpretation </a:t>
            </a:r>
            <a:endParaRPr lang="en-IN" dirty="0">
              <a:latin typeface="Times New Roman" panose="02020603050405020304" pitchFamily="18" charset="0"/>
              <a:ea typeface="Times New Roman" panose="02020603050405020304" pitchFamily="18" charset="0"/>
            </a:endParaRPr>
          </a:p>
          <a:p>
            <a:r>
              <a:rPr lang="en-US" sz="1600" dirty="0">
                <a:latin typeface="Times New Roman" panose="02020603050405020304" pitchFamily="18" charset="0"/>
                <a:ea typeface="Times New Roman" panose="02020603050405020304" pitchFamily="18" charset="0"/>
              </a:rPr>
              <a:t>The above graph, states that reserve and other funds invested by the K.S.C Apex Bank Ltd increased gradually from 2020 to 2024. In this ratio, 2015 is considered as a base year and further calculation is performed. The percentage increase in the reserves and other funds were 100 in the base year to 106.02,111.25, and 118.09 in 2021, 2022, and 2023 respectively</a:t>
            </a:r>
            <a:endParaRPr lang="en-IN" sz="1600" dirty="0"/>
          </a:p>
        </p:txBody>
      </p:sp>
      <p:pic>
        <p:nvPicPr>
          <p:cNvPr id="6" name="image1.jpeg" descr="C:\Users\Admin\Desktop\NEW BATCH\ONLINE LOGO.png"/>
          <p:cNvPicPr/>
          <p:nvPr/>
        </p:nvPicPr>
        <p:blipFill>
          <a:blip r:embed="rId3"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15045628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lstStyle/>
          <a:p>
            <a:r>
              <a:rPr lang="en-US" b="1" dirty="0"/>
              <a:t>Table </a:t>
            </a:r>
            <a:r>
              <a:rPr lang="en-US" b="1" dirty="0" smtClean="0"/>
              <a:t>and graph </a:t>
            </a:r>
            <a:r>
              <a:rPr lang="en-US" b="1" dirty="0"/>
              <a:t>s</a:t>
            </a:r>
            <a:r>
              <a:rPr lang="en-US" b="1" dirty="0" smtClean="0"/>
              <a:t>howing </a:t>
            </a:r>
            <a:r>
              <a:rPr lang="en-US" b="1" dirty="0"/>
              <a:t>the Growth Rate In Advances of K.S.C Apex Bank Ltd.</a:t>
            </a:r>
            <a:endParaRPr lang="en-IN" dirty="0"/>
          </a:p>
          <a:p>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65969681"/>
              </p:ext>
            </p:extLst>
          </p:nvPr>
        </p:nvGraphicFramePr>
        <p:xfrm>
          <a:off x="915498" y="1729498"/>
          <a:ext cx="3274839" cy="1135512"/>
        </p:xfrm>
        <a:graphic>
          <a:graphicData uri="http://schemas.openxmlformats.org/drawingml/2006/table">
            <a:tbl>
              <a:tblPr firstRow="1" firstCol="1" bandRow="1">
                <a:tableStyleId>{5C22544A-7EE6-4342-B048-85BDC9FD1C3A}</a:tableStyleId>
              </a:tblPr>
              <a:tblGrid>
                <a:gridCol w="1209703">
                  <a:extLst>
                    <a:ext uri="{9D8B030D-6E8A-4147-A177-3AD203B41FA5}">
                      <a16:colId xmlns:a16="http://schemas.microsoft.com/office/drawing/2014/main" val="2684386277"/>
                    </a:ext>
                  </a:extLst>
                </a:gridCol>
                <a:gridCol w="1071451">
                  <a:extLst>
                    <a:ext uri="{9D8B030D-6E8A-4147-A177-3AD203B41FA5}">
                      <a16:colId xmlns:a16="http://schemas.microsoft.com/office/drawing/2014/main" val="3011191747"/>
                    </a:ext>
                  </a:extLst>
                </a:gridCol>
                <a:gridCol w="993685">
                  <a:extLst>
                    <a:ext uri="{9D8B030D-6E8A-4147-A177-3AD203B41FA5}">
                      <a16:colId xmlns:a16="http://schemas.microsoft.com/office/drawing/2014/main" val="2275775281"/>
                    </a:ext>
                  </a:extLst>
                </a:gridCol>
              </a:tblGrid>
              <a:tr h="355269">
                <a:tc>
                  <a:txBody>
                    <a:bodyPr/>
                    <a:lstStyle/>
                    <a:p>
                      <a:pPr algn="ctr">
                        <a:spcAft>
                          <a:spcPts val="0"/>
                        </a:spcAft>
                      </a:pPr>
                      <a:r>
                        <a:rPr lang="en-US" sz="1200">
                          <a:effectLst/>
                        </a:rPr>
                        <a:t>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200">
                          <a:effectLst/>
                        </a:rPr>
                        <a:t>Amount (Rs in lakhs)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200">
                          <a:effectLst/>
                        </a:rPr>
                        <a:t>Growth rate in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106732065"/>
                  </a:ext>
                </a:extLst>
              </a:tr>
              <a:tr h="192438">
                <a:tc>
                  <a:txBody>
                    <a:bodyPr/>
                    <a:lstStyle/>
                    <a:p>
                      <a:pPr algn="ctr">
                        <a:spcAft>
                          <a:spcPts val="0"/>
                        </a:spcAft>
                      </a:pPr>
                      <a:r>
                        <a:rPr lang="en-US" sz="1200">
                          <a:effectLst/>
                        </a:rPr>
                        <a:t>2020- 2021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930436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592468157"/>
                  </a:ext>
                </a:extLst>
              </a:tr>
              <a:tr h="192438">
                <a:tc>
                  <a:txBody>
                    <a:bodyPr/>
                    <a:lstStyle/>
                    <a:p>
                      <a:pPr algn="ctr">
                        <a:spcAft>
                          <a:spcPts val="0"/>
                        </a:spcAft>
                      </a:pPr>
                      <a:r>
                        <a:rPr lang="en-US" sz="1200">
                          <a:effectLst/>
                        </a:rPr>
                        <a:t>2021- 2022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950687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IN" sz="1200">
                          <a:effectLst/>
                        </a:rPr>
                        <a:t>102.18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606771332"/>
                  </a:ext>
                </a:extLst>
              </a:tr>
              <a:tr h="192438">
                <a:tc>
                  <a:txBody>
                    <a:bodyPr/>
                    <a:lstStyle/>
                    <a:p>
                      <a:pPr algn="ctr">
                        <a:spcAft>
                          <a:spcPts val="0"/>
                        </a:spcAft>
                      </a:pPr>
                      <a:r>
                        <a:rPr lang="en-US" sz="1200">
                          <a:effectLst/>
                        </a:rPr>
                        <a:t>2022- 2023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1077473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IN" sz="1200">
                          <a:effectLst/>
                        </a:rPr>
                        <a:t>115.8</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08603754"/>
                  </a:ext>
                </a:extLst>
              </a:tr>
              <a:tr h="192438">
                <a:tc>
                  <a:txBody>
                    <a:bodyPr/>
                    <a:lstStyle/>
                    <a:p>
                      <a:pPr algn="ctr">
                        <a:spcAft>
                          <a:spcPts val="0"/>
                        </a:spcAft>
                      </a:pPr>
                      <a:r>
                        <a:rPr lang="en-US" sz="1200">
                          <a:effectLst/>
                        </a:rPr>
                        <a:t>2023- 2024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r">
                        <a:spcAft>
                          <a:spcPts val="0"/>
                        </a:spcAft>
                      </a:pPr>
                      <a:r>
                        <a:rPr lang="en-IN" sz="1100">
                          <a:effectLst/>
                        </a:rPr>
                        <a:t>1091733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IN" sz="1200" dirty="0">
                          <a:effectLst/>
                        </a:rPr>
                        <a:t>117.34</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9031385"/>
                  </a:ext>
                </a:extLst>
              </a:tr>
            </a:tbl>
          </a:graphicData>
        </a:graphic>
      </p:graphicFrame>
      <p:graphicFrame>
        <p:nvGraphicFramePr>
          <p:cNvPr id="4" name="Chart 3"/>
          <p:cNvGraphicFramePr/>
          <p:nvPr>
            <p:extLst>
              <p:ext uri="{D42A27DB-BD31-4B8C-83A1-F6EECF244321}">
                <p14:modId xmlns:p14="http://schemas.microsoft.com/office/powerpoint/2010/main" val="1264321991"/>
              </p:ext>
            </p:extLst>
          </p:nvPr>
        </p:nvGraphicFramePr>
        <p:xfrm>
          <a:off x="4702002" y="1270221"/>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5" name="Rectangle 4"/>
          <p:cNvSpPr/>
          <p:nvPr/>
        </p:nvSpPr>
        <p:spPr>
          <a:xfrm>
            <a:off x="915498" y="4150229"/>
            <a:ext cx="8681726" cy="1354217"/>
          </a:xfrm>
          <a:prstGeom prst="rect">
            <a:avLst/>
          </a:prstGeom>
        </p:spPr>
        <p:txBody>
          <a:bodyPr wrap="square">
            <a:spAutoFit/>
          </a:bodyPr>
          <a:lstStyle/>
          <a:p>
            <a:pPr>
              <a:spcAft>
                <a:spcPts val="0"/>
              </a:spcAft>
            </a:pPr>
            <a:r>
              <a:rPr lang="en-US" b="1" dirty="0">
                <a:latin typeface="Times New Roman" panose="02020603050405020304" pitchFamily="18" charset="0"/>
                <a:ea typeface="Times New Roman" panose="02020603050405020304" pitchFamily="18" charset="0"/>
              </a:rPr>
              <a:t>Analysis and Interpretation: </a:t>
            </a:r>
            <a:endParaRPr lang="en-IN" dirty="0">
              <a:latin typeface="Times New Roman" panose="02020603050405020304" pitchFamily="18" charset="0"/>
              <a:ea typeface="Times New Roman" panose="02020603050405020304" pitchFamily="18" charset="0"/>
            </a:endParaRPr>
          </a:p>
          <a:p>
            <a:pPr>
              <a:spcAft>
                <a:spcPts val="0"/>
              </a:spcAft>
            </a:pPr>
            <a:r>
              <a:rPr lang="en-US" sz="1600" dirty="0">
                <a:latin typeface="Times New Roman" panose="02020603050405020304" pitchFamily="18" charset="0"/>
                <a:ea typeface="Times New Roman" panose="02020603050405020304" pitchFamily="18" charset="0"/>
              </a:rPr>
              <a:t>From the above table it is clear that when compared to base year 2020-21 there is increase in growth rate of total advance 930436 to 1091733 in the year 2022-23. The increase growth rate in advance is due to increase in lending rate which shows that the bank is having more proper application of funds in the form of advances which increases the profitability position if recovery rate is proper.</a:t>
            </a:r>
            <a:endParaRPr lang="en-IN" sz="1600" dirty="0">
              <a:latin typeface="Times New Roman" panose="02020603050405020304" pitchFamily="18" charset="0"/>
              <a:ea typeface="Times New Roman" panose="02020603050405020304" pitchFamily="18" charset="0"/>
            </a:endParaRPr>
          </a:p>
        </p:txBody>
      </p:sp>
      <p:pic>
        <p:nvPicPr>
          <p:cNvPr id="6" name="image1.jpeg" descr="C:\Users\Admin\Desktop\NEW BATCH\ONLINE LOGO.png"/>
          <p:cNvPicPr/>
          <p:nvPr/>
        </p:nvPicPr>
        <p:blipFill>
          <a:blip r:embed="rId3" cstate="print"/>
          <a:stretch>
            <a:fillRect/>
          </a:stretch>
        </p:blipFill>
        <p:spPr>
          <a:xfrm>
            <a:off x="9134475" y="-5299"/>
            <a:ext cx="3057525" cy="542925"/>
          </a:xfrm>
          <a:prstGeom prst="rect">
            <a:avLst/>
          </a:prstGeom>
        </p:spPr>
      </p:pic>
    </p:spTree>
    <p:extLst>
      <p:ext uri="{BB962C8B-B14F-4D97-AF65-F5344CB8AC3E}">
        <p14:creationId xmlns:p14="http://schemas.microsoft.com/office/powerpoint/2010/main" val="3581449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lstStyle/>
          <a:p>
            <a:pPr marL="0" indent="0">
              <a:buNone/>
            </a:pPr>
            <a:r>
              <a:rPr lang="en-US" b="1" smtClean="0"/>
              <a:t>Table and graph showing the Growth Rate In Investment of K.S.C Apex Bank Ltd.</a:t>
            </a:r>
            <a:endParaRPr lang="en-IN" smtClean="0"/>
          </a:p>
          <a:p>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52830719"/>
              </p:ext>
            </p:extLst>
          </p:nvPr>
        </p:nvGraphicFramePr>
        <p:xfrm>
          <a:off x="955255" y="1999798"/>
          <a:ext cx="3155570" cy="1681611"/>
        </p:xfrm>
        <a:graphic>
          <a:graphicData uri="http://schemas.openxmlformats.org/drawingml/2006/table">
            <a:tbl>
              <a:tblPr firstRow="1" firstCol="1" bandRow="1">
                <a:tableStyleId>{5C22544A-7EE6-4342-B048-85BDC9FD1C3A}</a:tableStyleId>
              </a:tblPr>
              <a:tblGrid>
                <a:gridCol w="1165646">
                  <a:extLst>
                    <a:ext uri="{9D8B030D-6E8A-4147-A177-3AD203B41FA5}">
                      <a16:colId xmlns:a16="http://schemas.microsoft.com/office/drawing/2014/main" val="4118254226"/>
                    </a:ext>
                  </a:extLst>
                </a:gridCol>
                <a:gridCol w="1032429">
                  <a:extLst>
                    <a:ext uri="{9D8B030D-6E8A-4147-A177-3AD203B41FA5}">
                      <a16:colId xmlns:a16="http://schemas.microsoft.com/office/drawing/2014/main" val="862432153"/>
                    </a:ext>
                  </a:extLst>
                </a:gridCol>
                <a:gridCol w="957495">
                  <a:extLst>
                    <a:ext uri="{9D8B030D-6E8A-4147-A177-3AD203B41FA5}">
                      <a16:colId xmlns:a16="http://schemas.microsoft.com/office/drawing/2014/main" val="1726034660"/>
                    </a:ext>
                  </a:extLst>
                </a:gridCol>
              </a:tblGrid>
              <a:tr h="531035">
                <a:tc>
                  <a:txBody>
                    <a:bodyPr/>
                    <a:lstStyle/>
                    <a:p>
                      <a:pPr algn="ctr">
                        <a:spcAft>
                          <a:spcPts val="0"/>
                        </a:spcAft>
                      </a:pPr>
                      <a:r>
                        <a:rPr lang="en-US" sz="1200">
                          <a:effectLst/>
                        </a:rPr>
                        <a:t>Year</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200">
                          <a:effectLst/>
                        </a:rPr>
                        <a:t>Amount (Rs in lakhs)</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US" sz="1200">
                          <a:effectLst/>
                        </a:rPr>
                        <a:t>Growth rate in (%)</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4229086858"/>
                  </a:ext>
                </a:extLst>
              </a:tr>
              <a:tr h="287644">
                <a:tc>
                  <a:txBody>
                    <a:bodyPr/>
                    <a:lstStyle/>
                    <a:p>
                      <a:pPr algn="ctr">
                        <a:spcAft>
                          <a:spcPts val="0"/>
                        </a:spcAft>
                      </a:pPr>
                      <a:r>
                        <a:rPr lang="en-US" sz="1200">
                          <a:effectLst/>
                        </a:rPr>
                        <a:t>2020- 2021</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1100">
                          <a:effectLst/>
                        </a:rPr>
                        <a:t>236157</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US" sz="1200">
                          <a:effectLst/>
                        </a:rPr>
                        <a:t>100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418577492"/>
                  </a:ext>
                </a:extLst>
              </a:tr>
              <a:tr h="287644">
                <a:tc>
                  <a:txBody>
                    <a:bodyPr/>
                    <a:lstStyle/>
                    <a:p>
                      <a:pPr algn="ctr">
                        <a:spcAft>
                          <a:spcPts val="0"/>
                        </a:spcAft>
                      </a:pPr>
                      <a:r>
                        <a:rPr lang="en-US" sz="1200">
                          <a:effectLst/>
                        </a:rPr>
                        <a:t>2021- 2022</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1100">
                          <a:effectLst/>
                        </a:rPr>
                        <a:t>243155</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IN" sz="1200">
                          <a:effectLst/>
                        </a:rPr>
                        <a:t>102.96</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64658834"/>
                  </a:ext>
                </a:extLst>
              </a:tr>
              <a:tr h="287644">
                <a:tc>
                  <a:txBody>
                    <a:bodyPr/>
                    <a:lstStyle/>
                    <a:p>
                      <a:pPr algn="ctr">
                        <a:spcAft>
                          <a:spcPts val="0"/>
                        </a:spcAft>
                      </a:pPr>
                      <a:r>
                        <a:rPr lang="en-US" sz="1200">
                          <a:effectLst/>
                        </a:rPr>
                        <a:t>2022- 2023</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1100" dirty="0">
                          <a:effectLst/>
                        </a:rPr>
                        <a:t>324348</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IN" sz="1200">
                          <a:effectLst/>
                        </a:rPr>
                        <a:t>137.34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068305804"/>
                  </a:ext>
                </a:extLst>
              </a:tr>
              <a:tr h="287644">
                <a:tc>
                  <a:txBody>
                    <a:bodyPr/>
                    <a:lstStyle/>
                    <a:p>
                      <a:pPr algn="ctr">
                        <a:spcAft>
                          <a:spcPts val="0"/>
                        </a:spcAft>
                      </a:pPr>
                      <a:r>
                        <a:rPr lang="en-US" sz="1200">
                          <a:effectLst/>
                        </a:rPr>
                        <a:t>2023- 2024</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a:spcAft>
                          <a:spcPts val="0"/>
                        </a:spcAft>
                      </a:pPr>
                      <a:r>
                        <a:rPr lang="en-IN" sz="1100">
                          <a:effectLst/>
                        </a:rPr>
                        <a:t>341470</a:t>
                      </a:r>
                      <a:endParaRPr lang="en-IN" sz="1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b"/>
                </a:tc>
                <a:tc>
                  <a:txBody>
                    <a:bodyPr/>
                    <a:lstStyle/>
                    <a:p>
                      <a:pPr algn="ctr">
                        <a:spcAft>
                          <a:spcPts val="0"/>
                        </a:spcAft>
                      </a:pPr>
                      <a:r>
                        <a:rPr lang="en-IN" sz="1200" dirty="0">
                          <a:effectLst/>
                        </a:rPr>
                        <a:t>144.59</a:t>
                      </a:r>
                      <a:endParaRPr lang="en-IN" sz="1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395452197"/>
                  </a:ext>
                </a:extLst>
              </a:tr>
            </a:tbl>
          </a:graphicData>
        </a:graphic>
      </p:graphicFrame>
      <p:graphicFrame>
        <p:nvGraphicFramePr>
          <p:cNvPr id="5" name="Chart 4"/>
          <p:cNvGraphicFramePr/>
          <p:nvPr>
            <p:extLst>
              <p:ext uri="{D42A27DB-BD31-4B8C-83A1-F6EECF244321}">
                <p14:modId xmlns:p14="http://schemas.microsoft.com/office/powerpoint/2010/main" val="2124760001"/>
              </p:ext>
            </p:extLst>
          </p:nvPr>
        </p:nvGraphicFramePr>
        <p:xfrm>
          <a:off x="4388746" y="1469004"/>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Rectangle 5"/>
          <p:cNvSpPr/>
          <p:nvPr/>
        </p:nvSpPr>
        <p:spPr>
          <a:xfrm>
            <a:off x="796270" y="4278475"/>
            <a:ext cx="8824808" cy="1231106"/>
          </a:xfrm>
          <a:prstGeom prst="rect">
            <a:avLst/>
          </a:prstGeom>
        </p:spPr>
        <p:txBody>
          <a:bodyPr wrap="square">
            <a:spAutoFit/>
          </a:bodyPr>
          <a:lstStyle/>
          <a:p>
            <a:pPr>
              <a:spcAft>
                <a:spcPts val="0"/>
              </a:spcAft>
            </a:pPr>
            <a:r>
              <a:rPr lang="en-US" b="1" dirty="0">
                <a:latin typeface="Times New Roman" panose="02020603050405020304" pitchFamily="18" charset="0"/>
                <a:ea typeface="Times New Roman" panose="02020603050405020304" pitchFamily="18" charset="0"/>
              </a:rPr>
              <a:t>Analysis and Interpretation: </a:t>
            </a:r>
            <a:endParaRPr lang="en-IN" dirty="0">
              <a:latin typeface="Times New Roman" panose="02020603050405020304" pitchFamily="18" charset="0"/>
              <a:ea typeface="Times New Roman" panose="02020603050405020304" pitchFamily="18" charset="0"/>
            </a:endParaRPr>
          </a:p>
          <a:p>
            <a:pPr>
              <a:spcAft>
                <a:spcPts val="0"/>
              </a:spcAft>
            </a:pPr>
            <a:r>
              <a:rPr lang="en-US" sz="1400" dirty="0">
                <a:latin typeface="Times New Roman" panose="02020603050405020304" pitchFamily="18" charset="0"/>
                <a:ea typeface="Times New Roman" panose="02020603050405020304" pitchFamily="18" charset="0"/>
              </a:rPr>
              <a:t>From the above table it is clear that when compared to base year 2020-21 there is increase in </a:t>
            </a:r>
            <a:r>
              <a:rPr lang="en-US" sz="1400" dirty="0" smtClean="0">
                <a:latin typeface="Times New Roman" panose="02020603050405020304" pitchFamily="18" charset="0"/>
                <a:ea typeface="Times New Roman" panose="02020603050405020304" pitchFamily="18" charset="0"/>
              </a:rPr>
              <a:t>investment </a:t>
            </a:r>
            <a:r>
              <a:rPr lang="en-US" sz="1400" dirty="0">
                <a:latin typeface="Times New Roman" panose="02020603050405020304" pitchFamily="18" charset="0"/>
                <a:ea typeface="Times New Roman" panose="02020603050405020304" pitchFamily="18" charset="0"/>
              </a:rPr>
              <a:t>rate of total advance 930436 to 1091733 in the year 2022-23. The increase growth rate in advance is due to increase in lending rate which shows that the bank is having more proper application of funds in the form of advances which increases the profitability position if recovery rate is proper.</a:t>
            </a:r>
            <a:endParaRPr lang="en-IN" sz="1400" dirty="0">
              <a:latin typeface="Times New Roman" panose="02020603050405020304" pitchFamily="18" charset="0"/>
              <a:ea typeface="Times New Roman" panose="02020603050405020304" pitchFamily="18" charset="0"/>
            </a:endParaRPr>
          </a:p>
        </p:txBody>
      </p:sp>
      <p:pic>
        <p:nvPicPr>
          <p:cNvPr id="7" name="image1.jpeg" descr="C:\Users\Admin\Desktop\NEW BATCH\ONLINE LOGO.png"/>
          <p:cNvPicPr/>
          <p:nvPr/>
        </p:nvPicPr>
        <p:blipFill>
          <a:blip r:embed="rId3" cstate="print"/>
          <a:stretch>
            <a:fillRect/>
          </a:stretch>
        </p:blipFill>
        <p:spPr>
          <a:xfrm>
            <a:off x="9134475" y="2499"/>
            <a:ext cx="3057525" cy="542925"/>
          </a:xfrm>
          <a:prstGeom prst="rect">
            <a:avLst/>
          </a:prstGeom>
        </p:spPr>
      </p:pic>
    </p:spTree>
    <p:extLst>
      <p:ext uri="{BB962C8B-B14F-4D97-AF65-F5344CB8AC3E}">
        <p14:creationId xmlns:p14="http://schemas.microsoft.com/office/powerpoint/2010/main" val="2874235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normAutofit fontScale="62500" lnSpcReduction="20000"/>
          </a:bodyPr>
          <a:lstStyle/>
          <a:p>
            <a:pPr marL="0" indent="0">
              <a:buNone/>
            </a:pPr>
            <a:r>
              <a:rPr lang="en-US" sz="3800" b="1" dirty="0">
                <a:solidFill>
                  <a:schemeClr val="accent1">
                    <a:lumMod val="75000"/>
                  </a:schemeClr>
                </a:solidFill>
              </a:rPr>
              <a:t>CHAPTER </a:t>
            </a:r>
            <a:r>
              <a:rPr lang="en-US" sz="3800" b="1" dirty="0" smtClean="0">
                <a:solidFill>
                  <a:schemeClr val="accent1">
                    <a:lumMod val="75000"/>
                  </a:schemeClr>
                </a:solidFill>
              </a:rPr>
              <a:t>5</a:t>
            </a:r>
            <a:r>
              <a:rPr lang="en-IN" sz="3800" b="1" dirty="0">
                <a:solidFill>
                  <a:schemeClr val="accent1">
                    <a:lumMod val="75000"/>
                  </a:schemeClr>
                </a:solidFill>
              </a:rPr>
              <a:t>:</a:t>
            </a:r>
            <a:r>
              <a:rPr lang="en-US" sz="3800" b="1" dirty="0" smtClean="0">
                <a:solidFill>
                  <a:schemeClr val="accent1">
                    <a:lumMod val="75000"/>
                  </a:schemeClr>
                </a:solidFill>
              </a:rPr>
              <a:t>FINDINGS</a:t>
            </a:r>
            <a:r>
              <a:rPr lang="en-US" sz="3800" b="1" dirty="0">
                <a:solidFill>
                  <a:schemeClr val="accent1">
                    <a:lumMod val="75000"/>
                  </a:schemeClr>
                </a:solidFill>
              </a:rPr>
              <a:t>, RECOMMENDATIONS AND </a:t>
            </a:r>
            <a:r>
              <a:rPr lang="en-US" sz="3800" b="1" dirty="0" smtClean="0">
                <a:solidFill>
                  <a:schemeClr val="accent1">
                    <a:lumMod val="75000"/>
                  </a:schemeClr>
                </a:solidFill>
              </a:rPr>
              <a:t>CONCLUSION</a:t>
            </a:r>
          </a:p>
          <a:p>
            <a:pPr marL="0" indent="0">
              <a:buNone/>
            </a:pPr>
            <a:endParaRPr lang="en-US" sz="2400" b="1" dirty="0" smtClean="0">
              <a:solidFill>
                <a:schemeClr val="accent1">
                  <a:lumMod val="75000"/>
                </a:schemeClr>
              </a:solidFill>
            </a:endParaRPr>
          </a:p>
          <a:p>
            <a:pPr marL="0" indent="0">
              <a:buNone/>
            </a:pPr>
            <a:r>
              <a:rPr lang="en-US" b="1" dirty="0" smtClean="0"/>
              <a:t>Findings </a:t>
            </a:r>
            <a:r>
              <a:rPr lang="en-US" b="1" dirty="0"/>
              <a:t>based on Observations</a:t>
            </a:r>
            <a:endParaRPr lang="en-IN" sz="1200" dirty="0"/>
          </a:p>
          <a:p>
            <a:pPr marL="0" indent="0">
              <a:buNone/>
            </a:pPr>
            <a:r>
              <a:rPr lang="en-US" dirty="0" smtClean="0"/>
              <a:t>1</a:t>
            </a:r>
            <a:r>
              <a:rPr lang="en-US" dirty="0"/>
              <a:t>. Continuous Growth in Deposits: The bank's total deposit position has consistently increased over the years, indicating growing customer trust and confidence.</a:t>
            </a:r>
            <a:endParaRPr lang="en-IN" dirty="0"/>
          </a:p>
          <a:p>
            <a:pPr marL="0" indent="0">
              <a:buNone/>
            </a:pPr>
            <a:r>
              <a:rPr lang="en-US" dirty="0" smtClean="0"/>
              <a:t>2</a:t>
            </a:r>
            <a:r>
              <a:rPr lang="en-US" dirty="0"/>
              <a:t>. Increasing Capital Growth Rate: The bank's capital growth rate has shown a steady increase, demonstrating a strong financial foundation.</a:t>
            </a:r>
            <a:endParaRPr lang="en-IN" dirty="0"/>
          </a:p>
          <a:p>
            <a:pPr marL="0" indent="0">
              <a:buNone/>
            </a:pPr>
            <a:r>
              <a:rPr lang="en-US" b="1" dirty="0" smtClean="0"/>
              <a:t>Findings </a:t>
            </a:r>
            <a:r>
              <a:rPr lang="en-US" b="1" dirty="0"/>
              <a:t>based on analysis of data</a:t>
            </a:r>
            <a:endParaRPr lang="en-IN" b="1" dirty="0"/>
          </a:p>
          <a:p>
            <a:pPr marL="0" indent="0">
              <a:buNone/>
            </a:pPr>
            <a:r>
              <a:rPr lang="en-US" dirty="0" smtClean="0"/>
              <a:t>1 </a:t>
            </a:r>
            <a:r>
              <a:rPr lang="en-US" dirty="0"/>
              <a:t>.Satisfactory Profitability: The increase in reserve growth rate indicates that the bank's profitability is satisfactory, with profits increasing every year.</a:t>
            </a:r>
            <a:endParaRPr lang="en-IN" dirty="0"/>
          </a:p>
          <a:p>
            <a:pPr marL="0" indent="0">
              <a:buNone/>
            </a:pPr>
            <a:r>
              <a:rPr lang="en-US" dirty="0" smtClean="0"/>
              <a:t>. </a:t>
            </a:r>
            <a:r>
              <a:rPr lang="en-US" dirty="0"/>
              <a:t>Proper Application of Funds: The increase in advances growth rate suggests that the bank is effectively utilizing funds in the form of advances, potentially enhancing profitability.</a:t>
            </a:r>
            <a:endParaRPr lang="en-IN" dirty="0"/>
          </a:p>
          <a:p>
            <a:pPr marL="0" indent="0">
              <a:buNone/>
            </a:pPr>
            <a:r>
              <a:rPr lang="en-US" b="1" dirty="0" smtClean="0"/>
              <a:t>General </a:t>
            </a:r>
            <a:r>
              <a:rPr lang="en-US" b="1" dirty="0"/>
              <a:t>findings</a:t>
            </a:r>
            <a:endParaRPr lang="en-IN" b="1" dirty="0"/>
          </a:p>
          <a:p>
            <a:pPr marL="0" indent="0">
              <a:buNone/>
            </a:pPr>
            <a:r>
              <a:rPr lang="en-US" dirty="0"/>
              <a:t>The bank's overall performance is satisfactory, with improvements in its financial position and viability. However, addressing the areas of concern and implementing recommendations can further strengthen its position</a:t>
            </a:r>
            <a:endParaRPr lang="en-IN" dirty="0"/>
          </a:p>
          <a:p>
            <a:pPr marL="0" indent="0">
              <a:buNone/>
            </a:pPr>
            <a:r>
              <a:rPr lang="en-US" b="1" dirty="0" smtClean="0"/>
              <a:t>Recommendation </a:t>
            </a:r>
            <a:r>
              <a:rPr lang="en-US" b="1" dirty="0"/>
              <a:t>based on findings</a:t>
            </a:r>
            <a:endParaRPr lang="en-IN" b="1" dirty="0"/>
          </a:p>
          <a:p>
            <a:pPr marL="0" indent="0">
              <a:buNone/>
            </a:pPr>
            <a:r>
              <a:rPr lang="en-US" dirty="0" smtClean="0"/>
              <a:t>1</a:t>
            </a:r>
            <a:r>
              <a:rPr lang="en-US" dirty="0"/>
              <a:t>. Focus on Digital Banking: The KSC Apex Bank should concentrate more on net banking and mobile banking to enhance customer convenience and reach.</a:t>
            </a:r>
            <a:endParaRPr lang="en-IN" dirty="0"/>
          </a:p>
          <a:p>
            <a:pPr marL="0" indent="0">
              <a:buNone/>
            </a:pPr>
            <a:r>
              <a:rPr lang="en-US" dirty="0" smtClean="0"/>
              <a:t>2</a:t>
            </a:r>
            <a:r>
              <a:rPr lang="en-US" dirty="0"/>
              <a:t>. Monitor and Adjust Lending Strategies: The bank should closely monitor its lending strategies to ensure optimal utilization of funds and maintain a healthy credit-to-deposit ratio.</a:t>
            </a:r>
            <a:endParaRPr lang="en-IN" dirty="0"/>
          </a:p>
          <a:p>
            <a:pPr marL="0" indent="0">
              <a:buNone/>
            </a:pPr>
            <a:r>
              <a:rPr lang="en-US" dirty="0"/>
              <a:t> </a:t>
            </a:r>
            <a:endParaRPr lang="en-IN" sz="1600"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4057198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599"/>
            <a:ext cx="8596668" cy="2332383"/>
          </a:xfrm>
        </p:spPr>
        <p:txBody>
          <a:bodyPr>
            <a:normAutofit fontScale="90000"/>
          </a:bodyPr>
          <a:lstStyle/>
          <a:p>
            <a:r>
              <a:rPr lang="en-US" sz="2700" dirty="0" smtClean="0">
                <a:solidFill>
                  <a:schemeClr val="tx1"/>
                </a:solidFill>
              </a:rPr>
              <a:t>Research Project submitted to Jain Online (Deemed-to-be University) In partial fulfillment of the requirements for the award of </a:t>
            </a:r>
            <a:r>
              <a:rPr lang="en-US" sz="2700" b="1" dirty="0" smtClean="0">
                <a:solidFill>
                  <a:schemeClr val="tx1"/>
                </a:solidFill>
              </a:rPr>
              <a:t>Master </a:t>
            </a:r>
            <a:r>
              <a:rPr lang="en-US" sz="2700" b="1" dirty="0">
                <a:solidFill>
                  <a:schemeClr val="tx1"/>
                </a:solidFill>
              </a:rPr>
              <a:t>of Business administration</a:t>
            </a:r>
            <a:r>
              <a:rPr lang="en-IN" b="1" dirty="0"/>
              <a:t/>
            </a:r>
            <a:br>
              <a:rPr lang="en-IN" b="1" dirty="0"/>
            </a:br>
            <a:r>
              <a:rPr lang="en-IN" dirty="0" smtClean="0"/>
              <a:t/>
            </a:r>
            <a:br>
              <a:rPr lang="en-IN" dirty="0" smtClean="0"/>
            </a:br>
            <a:endParaRPr lang="en-IN" dirty="0"/>
          </a:p>
        </p:txBody>
      </p:sp>
      <p:sp>
        <p:nvSpPr>
          <p:cNvPr id="3" name="Content Placeholder 2"/>
          <p:cNvSpPr>
            <a:spLocks noGrp="1"/>
          </p:cNvSpPr>
          <p:nvPr>
            <p:ph idx="1"/>
          </p:nvPr>
        </p:nvSpPr>
        <p:spPr>
          <a:xfrm>
            <a:off x="581919" y="2242268"/>
            <a:ext cx="8596668" cy="4190337"/>
          </a:xfrm>
        </p:spPr>
        <p:txBody>
          <a:bodyPr>
            <a:normAutofit/>
          </a:bodyPr>
          <a:lstStyle/>
          <a:p>
            <a:pPr marL="0" indent="0" algn="ctr">
              <a:buNone/>
            </a:pPr>
            <a:r>
              <a:rPr lang="en-US" sz="2400" b="1" dirty="0">
                <a:solidFill>
                  <a:schemeClr val="accent2">
                    <a:lumMod val="75000"/>
                  </a:schemeClr>
                </a:solidFill>
              </a:rPr>
              <a:t>A </a:t>
            </a:r>
            <a:r>
              <a:rPr lang="en-US" sz="2400" b="1" dirty="0" smtClean="0">
                <a:solidFill>
                  <a:schemeClr val="accent2">
                    <a:lumMod val="75000"/>
                  </a:schemeClr>
                </a:solidFill>
              </a:rPr>
              <a:t>Study </a:t>
            </a:r>
            <a:r>
              <a:rPr lang="en-US" sz="2400" b="1" dirty="0">
                <a:solidFill>
                  <a:schemeClr val="accent2">
                    <a:lumMod val="75000"/>
                  </a:schemeClr>
                </a:solidFill>
              </a:rPr>
              <a:t>on the Credit Risk Management in Commercial </a:t>
            </a:r>
            <a:r>
              <a:rPr lang="en-US" sz="2400" b="1" dirty="0" smtClean="0">
                <a:solidFill>
                  <a:schemeClr val="accent2">
                    <a:lumMod val="75000"/>
                  </a:schemeClr>
                </a:solidFill>
              </a:rPr>
              <a:t>Banks</a:t>
            </a:r>
          </a:p>
          <a:p>
            <a:pPr marL="0" indent="0" algn="ctr">
              <a:buNone/>
            </a:pPr>
            <a:endParaRPr lang="en-US" sz="2400" b="1" dirty="0"/>
          </a:p>
          <a:p>
            <a:pPr marL="0" indent="0" algn="ctr">
              <a:buNone/>
            </a:pPr>
            <a:endParaRPr lang="en-US" sz="2400" b="1" dirty="0" smtClean="0"/>
          </a:p>
          <a:p>
            <a:pPr marL="0" indent="0" algn="ctr">
              <a:buNone/>
            </a:pPr>
            <a:endParaRPr lang="en-US" sz="2400" b="1" dirty="0" smtClean="0"/>
          </a:p>
          <a:p>
            <a:pPr marL="0" indent="0" algn="ctr">
              <a:buNone/>
            </a:pPr>
            <a:endParaRPr lang="en-US" sz="2400" b="1" dirty="0"/>
          </a:p>
          <a:p>
            <a:pPr marL="0" indent="0">
              <a:buNone/>
            </a:pPr>
            <a:r>
              <a:rPr lang="en-US" dirty="0" smtClean="0"/>
              <a:t>Submitted by - Naveen R</a:t>
            </a:r>
            <a:r>
              <a:rPr lang="en-US" b="1" dirty="0" smtClean="0"/>
              <a:t>                                                  </a:t>
            </a:r>
            <a:r>
              <a:rPr lang="en-US" i="1" dirty="0"/>
              <a:t>Under the guidance </a:t>
            </a:r>
            <a:r>
              <a:rPr lang="en-US" i="1" dirty="0" smtClean="0"/>
              <a:t>of</a:t>
            </a:r>
            <a:endParaRPr lang="en-US" b="1" dirty="0" smtClean="0"/>
          </a:p>
          <a:p>
            <a:pPr marL="0" indent="0">
              <a:buNone/>
            </a:pPr>
            <a:r>
              <a:rPr lang="en-US" dirty="0" smtClean="0"/>
              <a:t>USN</a:t>
            </a:r>
            <a:r>
              <a:rPr lang="en-IN" dirty="0"/>
              <a:t> </a:t>
            </a:r>
            <a:r>
              <a:rPr lang="en-IN" dirty="0" smtClean="0"/>
              <a:t>- </a:t>
            </a:r>
            <a:r>
              <a:rPr lang="en-US" dirty="0" smtClean="0"/>
              <a:t>231VMBR03106                                                             </a:t>
            </a:r>
            <a:r>
              <a:rPr lang="en-US" i="1" dirty="0" smtClean="0"/>
              <a:t>Dr</a:t>
            </a:r>
            <a:r>
              <a:rPr lang="en-US" i="1" dirty="0"/>
              <a:t>. Uma Chinchane</a:t>
            </a:r>
            <a:endParaRPr lang="en-IN" dirty="0"/>
          </a:p>
          <a:p>
            <a:pPr marL="0" indent="0">
              <a:buNone/>
            </a:pPr>
            <a:endParaRPr lang="en-IN" dirty="0"/>
          </a:p>
          <a:p>
            <a:pPr marL="0" indent="0">
              <a:buNone/>
            </a:pPr>
            <a:endParaRPr lang="en-IN" sz="2400" b="1" dirty="0"/>
          </a:p>
          <a:p>
            <a:endParaRPr lang="en-IN" dirty="0"/>
          </a:p>
        </p:txBody>
      </p:sp>
      <p:pic>
        <p:nvPicPr>
          <p:cNvPr id="4" name="image1.jpeg" descr="C:\Users\Admin\Desktop\NEW BATCH\ONLINE LOGO.png"/>
          <p:cNvPicPr/>
          <p:nvPr/>
        </p:nvPicPr>
        <p:blipFill>
          <a:blip r:embed="rId2" cstate="print"/>
          <a:stretch>
            <a:fillRect/>
          </a:stretch>
        </p:blipFill>
        <p:spPr>
          <a:xfrm>
            <a:off x="3351490" y="3547151"/>
            <a:ext cx="3057525" cy="542925"/>
          </a:xfrm>
          <a:prstGeom prst="rect">
            <a:avLst/>
          </a:prstGeom>
        </p:spPr>
      </p:pic>
    </p:spTree>
    <p:extLst>
      <p:ext uri="{BB962C8B-B14F-4D97-AF65-F5344CB8AC3E}">
        <p14:creationId xmlns:p14="http://schemas.microsoft.com/office/powerpoint/2010/main" val="31119941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normAutofit fontScale="55000" lnSpcReduction="20000"/>
          </a:bodyPr>
          <a:lstStyle/>
          <a:p>
            <a:pPr marL="57150" indent="0">
              <a:buNone/>
            </a:pPr>
            <a:r>
              <a:rPr lang="en-US" b="1" dirty="0"/>
              <a:t>Suggestions for areas of improvement</a:t>
            </a:r>
            <a:endParaRPr lang="en-IN" b="1" dirty="0"/>
          </a:p>
          <a:p>
            <a:pPr marL="0" indent="0">
              <a:buNone/>
            </a:pPr>
            <a:r>
              <a:rPr lang="en-US" dirty="0"/>
              <a:t>. Enhance Digital Banking Services</a:t>
            </a:r>
            <a:endParaRPr lang="en-IN" dirty="0"/>
          </a:p>
          <a:p>
            <a:pPr marL="0" indent="0">
              <a:buNone/>
            </a:pPr>
            <a:r>
              <a:rPr lang="en-US" dirty="0"/>
              <a:t>- Improve Online Platform: Upgrade the bank's online banking platform to make it more user-friendly and efficient.</a:t>
            </a:r>
            <a:endParaRPr lang="en-IN" dirty="0"/>
          </a:p>
          <a:p>
            <a:pPr marL="0" indent="0">
              <a:buNone/>
            </a:pPr>
            <a:r>
              <a:rPr lang="en-US" dirty="0"/>
              <a:t>- Mobile Banking App: Develop a mobile banking app that allows customers to perform transactions and manage their accounts on-the-go.</a:t>
            </a:r>
            <a:endParaRPr lang="en-IN" dirty="0"/>
          </a:p>
          <a:p>
            <a:pPr marL="0" indent="0">
              <a:buNone/>
            </a:pPr>
            <a:r>
              <a:rPr lang="en-US" dirty="0" smtClean="0"/>
              <a:t> </a:t>
            </a:r>
            <a:r>
              <a:rPr lang="en-US" dirty="0"/>
              <a:t>2. Optimize Lending Strategies</a:t>
            </a:r>
            <a:endParaRPr lang="en-IN" dirty="0"/>
          </a:p>
          <a:p>
            <a:pPr marL="0" indent="0">
              <a:buNone/>
            </a:pPr>
            <a:r>
              <a:rPr lang="en-US" dirty="0"/>
              <a:t>- Review Credit-to-Deposit Ratio: Analyze the reasons for the sudden decrease in the credit-to-deposit ratio and adjust lending strategies accordingly.</a:t>
            </a:r>
            <a:endParaRPr lang="en-IN" dirty="0"/>
          </a:p>
          <a:p>
            <a:pPr marL="0" indent="0">
              <a:buNone/>
            </a:pPr>
            <a:r>
              <a:rPr lang="en-US" dirty="0"/>
              <a:t>- Diversify Loan Portfolio: Consider diversifying the loan portfolio to minimize risk and maximize returns.</a:t>
            </a:r>
            <a:endParaRPr lang="en-IN" dirty="0"/>
          </a:p>
          <a:p>
            <a:pPr marL="0" indent="0">
              <a:buNone/>
            </a:pPr>
            <a:r>
              <a:rPr lang="en-US" dirty="0" smtClean="0"/>
              <a:t>3</a:t>
            </a:r>
            <a:r>
              <a:rPr lang="en-US" dirty="0"/>
              <a:t>. Re-evaluate Investment Strategies</a:t>
            </a:r>
            <a:endParaRPr lang="en-IN" dirty="0"/>
          </a:p>
          <a:p>
            <a:pPr marL="0" indent="0">
              <a:buNone/>
            </a:pPr>
            <a:r>
              <a:rPr lang="en-US" dirty="0"/>
              <a:t>- Analyze Investment-to-Deposit Ratio: Investigate the reasons for the sharp decline in the investment-to-deposit ratio and consider re-evaluating investment strategies.</a:t>
            </a:r>
            <a:endParaRPr lang="en-IN" dirty="0"/>
          </a:p>
          <a:p>
            <a:pPr marL="0" indent="0">
              <a:buNone/>
            </a:pPr>
            <a:r>
              <a:rPr lang="en-US" dirty="0"/>
              <a:t>- Explore New Investment Opportunities: Research new investment opportunities that can provide better returns and minimize risk.</a:t>
            </a:r>
            <a:endParaRPr lang="en-IN" dirty="0"/>
          </a:p>
          <a:p>
            <a:pPr marL="0" indent="0">
              <a:buNone/>
            </a:pPr>
            <a:r>
              <a:rPr lang="en-US" b="1" dirty="0" smtClean="0"/>
              <a:t>Scope </a:t>
            </a:r>
            <a:r>
              <a:rPr lang="en-US" b="1" dirty="0"/>
              <a:t>for future research</a:t>
            </a:r>
            <a:endParaRPr lang="en-IN" b="1" dirty="0"/>
          </a:p>
          <a:p>
            <a:pPr marL="0" indent="0">
              <a:buNone/>
            </a:pPr>
            <a:r>
              <a:rPr lang="en-US" dirty="0" smtClean="0"/>
              <a:t>. </a:t>
            </a:r>
            <a:r>
              <a:rPr lang="en-US" dirty="0"/>
              <a:t>Digital Banking Adoption</a:t>
            </a:r>
            <a:endParaRPr lang="en-IN" dirty="0"/>
          </a:p>
          <a:p>
            <a:pPr marL="0" indent="0">
              <a:buNone/>
            </a:pPr>
            <a:r>
              <a:rPr lang="en-US" dirty="0"/>
              <a:t>- Customer Behavior: Investigate customer behavior and preferences regarding digital banking services.</a:t>
            </a:r>
            <a:endParaRPr lang="en-IN" dirty="0"/>
          </a:p>
          <a:p>
            <a:pPr marL="0" indent="0">
              <a:buNone/>
            </a:pPr>
            <a:r>
              <a:rPr lang="en-US" dirty="0"/>
              <a:t>- Impact on Traditional Banking: Analyze the impact of digital banking on traditional banking services and customer relationships.</a:t>
            </a:r>
            <a:endParaRPr lang="en-IN" dirty="0"/>
          </a:p>
          <a:p>
            <a:pPr marL="0" indent="0">
              <a:buNone/>
            </a:pPr>
            <a:r>
              <a:rPr lang="en-US" dirty="0"/>
              <a:t> </a:t>
            </a:r>
            <a:r>
              <a:rPr lang="en-US" dirty="0" smtClean="0"/>
              <a:t>2</a:t>
            </a:r>
            <a:r>
              <a:rPr lang="en-US" dirty="0"/>
              <a:t>. Lending Strategies and Risk Management</a:t>
            </a:r>
            <a:endParaRPr lang="en-IN" dirty="0"/>
          </a:p>
          <a:p>
            <a:pPr marL="0" indent="0">
              <a:buNone/>
            </a:pPr>
            <a:r>
              <a:rPr lang="en-US" dirty="0"/>
              <a:t>- Credit Risk Assessment: Develop more effective credit risk assessment models to minimize default rates.</a:t>
            </a:r>
            <a:endParaRPr lang="en-IN" dirty="0"/>
          </a:p>
          <a:p>
            <a:pPr marL="0" indent="0">
              <a:buNone/>
            </a:pPr>
            <a:r>
              <a:rPr lang="en-US" dirty="0" smtClean="0"/>
              <a:t>- Loan </a:t>
            </a:r>
            <a:r>
              <a:rPr lang="en-US" dirty="0"/>
              <a:t>Portfolio Diversification: Investigate the impact of loan portfolio diversification on bank performance and risk management</a:t>
            </a:r>
            <a:r>
              <a:rPr lang="en-US" dirty="0" smtClean="0"/>
              <a:t>.</a:t>
            </a:r>
          </a:p>
          <a:p>
            <a:pPr marL="0" indent="0">
              <a:buNone/>
            </a:pPr>
            <a:r>
              <a:rPr lang="en-US" dirty="0"/>
              <a:t>3. Investment Strategies and Portfolio Management</a:t>
            </a:r>
            <a:endParaRPr lang="en-IN" dirty="0"/>
          </a:p>
          <a:p>
            <a:pPr marL="0" indent="0">
              <a:buNone/>
            </a:pPr>
            <a:r>
              <a:rPr lang="en-US" dirty="0"/>
              <a:t>- Investment Portfolio Optimization: Develop strategies for optimizing investment portfolios to maximize returns and minimize risk.</a:t>
            </a:r>
            <a:endParaRPr lang="en-IN" dirty="0"/>
          </a:p>
          <a:p>
            <a:pPr marL="0" indent="0">
              <a:buNone/>
            </a:pPr>
            <a:r>
              <a:rPr lang="en-US" dirty="0"/>
              <a:t>- Impact of Market Trends: Analyze the impact of market trends and economic conditions on investment portfolios.</a:t>
            </a:r>
            <a:endParaRPr lang="en-IN" dirty="0"/>
          </a:p>
          <a:p>
            <a:pPr>
              <a:buFontTx/>
              <a:buChar char="-"/>
            </a:pPr>
            <a:endParaRPr lang="en-IN" dirty="0"/>
          </a:p>
          <a:p>
            <a:endParaRPr lang="en-IN"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13902332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normAutofit/>
          </a:bodyPr>
          <a:lstStyle/>
          <a:p>
            <a:pPr marL="57150" indent="0">
              <a:buNone/>
            </a:pPr>
            <a:r>
              <a:rPr lang="en-US" sz="3200" b="1" dirty="0" smtClean="0"/>
              <a:t>Conclusion</a:t>
            </a:r>
          </a:p>
          <a:p>
            <a:pPr marL="57150" indent="0">
              <a:buNone/>
            </a:pPr>
            <a:endParaRPr lang="en-IN" sz="1300" dirty="0"/>
          </a:p>
          <a:p>
            <a:pPr marL="0" indent="0">
              <a:buNone/>
            </a:pPr>
            <a:r>
              <a:rPr lang="en-US" sz="1500" dirty="0" smtClean="0"/>
              <a:t>The </a:t>
            </a:r>
            <a:r>
              <a:rPr lang="en-US" sz="1500" dirty="0"/>
              <a:t>analysis of the bank's performance highlights its strengths and areas for improvement. The bank has demonstrated a strong financial foundation, with consistent growth in deposits and capital, and satisfactory profitability. However, fluctuations in key ratios and a sudden decrease in the credit-to-deposit ratio and investment-to-deposit ratio require attention and adjustment in strategies.</a:t>
            </a:r>
            <a:endParaRPr lang="en-IN" sz="1300" dirty="0"/>
          </a:p>
          <a:p>
            <a:pPr marL="0" indent="0">
              <a:buNone/>
            </a:pPr>
            <a:endParaRPr lang="en-IN" sz="1300" dirty="0"/>
          </a:p>
          <a:p>
            <a:pPr marL="0" indent="0">
              <a:buNone/>
            </a:pPr>
            <a:r>
              <a:rPr lang="en-US" sz="1500" dirty="0"/>
              <a:t>To further strengthen its position and enhance competitiveness, the bank should focus on improving digital banking services, optimizing lending strategies, re-evaluating investment strategies, and regularly monitoring key performance indicators. By implementing these recommendations, the bank can improve its performance, minimize risk, and enhance customer satisfaction</a:t>
            </a:r>
            <a:r>
              <a:rPr lang="en-US" sz="1500" dirty="0" smtClean="0"/>
              <a:t>.</a:t>
            </a:r>
            <a:endParaRPr lang="en-IN" sz="1300" dirty="0"/>
          </a:p>
          <a:p>
            <a:pPr marL="0" indent="0">
              <a:buNone/>
            </a:pPr>
            <a:endParaRPr lang="en-IN" sz="100" dirty="0"/>
          </a:p>
          <a:p>
            <a:pPr marL="0" indent="0">
              <a:buNone/>
            </a:pPr>
            <a:r>
              <a:rPr lang="en-US" sz="1500" dirty="0"/>
              <a:t>Overall, the bank's performance is satisfactory, and with careful planning and implementation of strategies, it can continue to grow and thrive in the competitive banking market.</a:t>
            </a:r>
            <a:endParaRPr lang="en-IN" sz="1300" dirty="0"/>
          </a:p>
          <a:p>
            <a:pPr marL="0" indent="0">
              <a:buNone/>
            </a:pPr>
            <a:r>
              <a:rPr lang="en-US" sz="1700" dirty="0"/>
              <a:t/>
            </a:r>
            <a:br>
              <a:rPr lang="en-US" sz="1700" dirty="0"/>
            </a:br>
            <a:endParaRPr lang="en-IN" sz="1700"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1932131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0944" y="2178658"/>
            <a:ext cx="8596668" cy="612251"/>
          </a:xfrm>
        </p:spPr>
        <p:txBody>
          <a:bodyPr>
            <a:noAutofit/>
          </a:bodyPr>
          <a:lstStyle/>
          <a:p>
            <a:pPr marL="0" indent="0" algn="ctr">
              <a:buNone/>
            </a:pPr>
            <a:r>
              <a:rPr lang="en-US" sz="13800" dirty="0"/>
              <a:t>Thank you</a:t>
            </a:r>
            <a:endParaRPr lang="en-IN" sz="13800" dirty="0"/>
          </a:p>
          <a:p>
            <a:pPr algn="ctr"/>
            <a:endParaRPr lang="en-IN" sz="13800"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665881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61177"/>
            <a:ext cx="8596668" cy="5709035"/>
          </a:xfrm>
        </p:spPr>
        <p:txBody>
          <a:bodyPr>
            <a:normAutofit fontScale="62500" lnSpcReduction="20000"/>
          </a:bodyPr>
          <a:lstStyle/>
          <a:p>
            <a:pPr marL="0" indent="0">
              <a:buNone/>
            </a:pPr>
            <a:r>
              <a:rPr lang="en-US" sz="2900" b="1" dirty="0"/>
              <a:t>EXECUTIVE SUMMARY</a:t>
            </a:r>
            <a:endParaRPr lang="en-IN" sz="2900" b="1" dirty="0"/>
          </a:p>
          <a:p>
            <a:pPr marL="0" indent="0">
              <a:buNone/>
            </a:pPr>
            <a:r>
              <a:rPr lang="en-US" b="1" dirty="0" smtClean="0"/>
              <a:t>Definition</a:t>
            </a:r>
            <a:r>
              <a:rPr lang="en-US" b="1" dirty="0"/>
              <a:t>:</a:t>
            </a:r>
            <a:r>
              <a:rPr lang="en-US" dirty="0"/>
              <a:t> Credit risk management involves identifying, assessing, and mitigating potential losses due to borrower default.</a:t>
            </a:r>
            <a:endParaRPr lang="en-IN" dirty="0"/>
          </a:p>
          <a:p>
            <a:pPr marL="0" indent="0">
              <a:buNone/>
            </a:pPr>
            <a:r>
              <a:rPr lang="en-US" b="1" dirty="0" smtClean="0"/>
              <a:t>Key </a:t>
            </a:r>
            <a:r>
              <a:rPr lang="en-US" b="1" dirty="0"/>
              <a:t>Components</a:t>
            </a:r>
            <a:endParaRPr lang="en-IN" b="1" dirty="0"/>
          </a:p>
          <a:p>
            <a:pPr marL="0" indent="0">
              <a:buNone/>
            </a:pPr>
            <a:r>
              <a:rPr lang="en-US" dirty="0"/>
              <a:t>1. Credit Assessment: Evaluating borrower creditworthiness.</a:t>
            </a:r>
            <a:endParaRPr lang="en-IN" dirty="0"/>
          </a:p>
          <a:p>
            <a:pPr marL="0" indent="0">
              <a:buNone/>
            </a:pPr>
            <a:r>
              <a:rPr lang="en-US" dirty="0"/>
              <a:t>2. Risk Identification: Identifying potential credit risks.</a:t>
            </a:r>
            <a:endParaRPr lang="en-IN" dirty="0"/>
          </a:p>
          <a:p>
            <a:pPr marL="0" indent="0">
              <a:buNone/>
            </a:pPr>
            <a:r>
              <a:rPr lang="en-US" dirty="0"/>
              <a:t>3. Risk Measurement: Quantifying credit risk.</a:t>
            </a:r>
            <a:endParaRPr lang="en-IN" dirty="0"/>
          </a:p>
          <a:p>
            <a:pPr marL="0" indent="0">
              <a:buNone/>
            </a:pPr>
            <a:r>
              <a:rPr lang="en-US" dirty="0"/>
              <a:t>4. Risk Mitigation: Implementing strategies to reduce credit risk.</a:t>
            </a:r>
            <a:endParaRPr lang="en-IN" dirty="0"/>
          </a:p>
          <a:p>
            <a:pPr marL="0" indent="0">
              <a:buNone/>
            </a:pPr>
            <a:r>
              <a:rPr lang="en-US" b="1" dirty="0" smtClean="0"/>
              <a:t>Importance</a:t>
            </a:r>
            <a:endParaRPr lang="en-IN" b="1" dirty="0"/>
          </a:p>
          <a:p>
            <a:pPr marL="0" indent="0">
              <a:buNone/>
            </a:pPr>
            <a:r>
              <a:rPr lang="en-US" dirty="0"/>
              <a:t>Effective credit risk management enables banks to:</a:t>
            </a:r>
            <a:endParaRPr lang="en-IN" dirty="0"/>
          </a:p>
          <a:p>
            <a:pPr marL="0" indent="0">
              <a:buNone/>
            </a:pPr>
            <a:r>
              <a:rPr lang="en-US" dirty="0"/>
              <a:t>1. Minimize Losses: Reduce potential losses due to borrower default.</a:t>
            </a:r>
            <a:endParaRPr lang="en-IN" dirty="0"/>
          </a:p>
          <a:p>
            <a:pPr marL="0" indent="0">
              <a:buNone/>
            </a:pPr>
            <a:r>
              <a:rPr lang="en-US" dirty="0"/>
              <a:t>2. Maintain Healthy Loan Portfolio: Ensure a stable and profitable loan portfolio.</a:t>
            </a:r>
            <a:endParaRPr lang="en-IN" dirty="0"/>
          </a:p>
          <a:p>
            <a:pPr marL="0" indent="0">
              <a:buNone/>
            </a:pPr>
            <a:r>
              <a:rPr lang="en-US" dirty="0"/>
              <a:t>3. Make Informed Decisions: Make informed lending </a:t>
            </a:r>
            <a:r>
              <a:rPr lang="en-US" dirty="0" smtClean="0"/>
              <a:t>decisions.</a:t>
            </a:r>
            <a:endParaRPr lang="en-IN" dirty="0"/>
          </a:p>
          <a:p>
            <a:pPr marL="0" indent="0">
              <a:buNone/>
            </a:pPr>
            <a:r>
              <a:rPr lang="en-US" b="1" dirty="0" smtClean="0"/>
              <a:t>Best </a:t>
            </a:r>
            <a:r>
              <a:rPr lang="en-US" b="1" dirty="0"/>
              <a:t>Practices</a:t>
            </a:r>
            <a:endParaRPr lang="en-IN" b="1" dirty="0"/>
          </a:p>
          <a:p>
            <a:pPr marL="0" indent="0">
              <a:buNone/>
            </a:pPr>
            <a:r>
              <a:rPr lang="en-US" dirty="0"/>
              <a:t>1. Robust Credit Scoring Models: Develop accurate credit scoring models.</a:t>
            </a:r>
            <a:endParaRPr lang="en-IN" dirty="0"/>
          </a:p>
          <a:p>
            <a:pPr marL="0" indent="0">
              <a:buNone/>
            </a:pPr>
            <a:r>
              <a:rPr lang="en-US" dirty="0"/>
              <a:t>2. Diversification: Diversify loan portfolios to minimize risk.</a:t>
            </a:r>
            <a:endParaRPr lang="en-IN" dirty="0"/>
          </a:p>
          <a:p>
            <a:pPr marL="0" indent="0">
              <a:buNone/>
            </a:pPr>
            <a:r>
              <a:rPr lang="en-US" dirty="0"/>
              <a:t>3. Regular Monitoring: Regularly monitor credit risk and adjust strategies accordingly.</a:t>
            </a:r>
            <a:endParaRPr lang="en-IN" dirty="0"/>
          </a:p>
          <a:p>
            <a:pPr marL="0" indent="0">
              <a:buNone/>
            </a:pPr>
            <a:r>
              <a:rPr lang="en-US" b="1" dirty="0" smtClean="0"/>
              <a:t>Challenges</a:t>
            </a:r>
            <a:endParaRPr lang="en-IN" b="1" dirty="0"/>
          </a:p>
          <a:p>
            <a:pPr marL="0" indent="0">
              <a:buNone/>
            </a:pPr>
            <a:r>
              <a:rPr lang="en-US" dirty="0"/>
              <a:t>1. Data Quality: Ensuring accurate and complete data.</a:t>
            </a:r>
            <a:endParaRPr lang="en-IN" dirty="0"/>
          </a:p>
          <a:p>
            <a:pPr marL="0" indent="0">
              <a:buNone/>
            </a:pPr>
            <a:r>
              <a:rPr lang="en-US" dirty="0"/>
              <a:t>2. Model Risk: Managing errors or biases in credit scoring models.</a:t>
            </a:r>
            <a:endParaRPr lang="en-IN" dirty="0"/>
          </a:p>
          <a:p>
            <a:pPr marL="0" indent="0">
              <a:buNone/>
            </a:pPr>
            <a:r>
              <a:rPr lang="en-US" dirty="0"/>
              <a:t>3. Regulatory Compliance: Complying with regulatory requirements.</a:t>
            </a:r>
            <a:endParaRPr lang="en-IN" dirty="0"/>
          </a:p>
          <a:p>
            <a:pPr marL="0" indent="0">
              <a:buNone/>
            </a:pPr>
            <a:r>
              <a:rPr lang="en-US" dirty="0"/>
              <a:t> </a:t>
            </a:r>
            <a:r>
              <a:rPr lang="en-US" dirty="0" smtClean="0"/>
              <a:t> By </a:t>
            </a:r>
            <a:r>
              <a:rPr lang="en-US" dirty="0"/>
              <a:t>implementing effective credit risk management practices, banks can minimize losses, maintain a healthy loan portfolio, and ensure long-term sustainability.</a:t>
            </a:r>
            <a:endParaRPr lang="en-IN" dirty="0"/>
          </a:p>
          <a:p>
            <a:pPr marL="0" indent="0">
              <a:buNone/>
            </a:pPr>
            <a:endParaRPr lang="en-IN"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948131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75861"/>
            <a:ext cx="8596668" cy="5365501"/>
          </a:xfrm>
        </p:spPr>
        <p:txBody>
          <a:bodyPr>
            <a:normAutofit/>
          </a:bodyPr>
          <a:lstStyle/>
          <a:p>
            <a:pPr marL="0" indent="0">
              <a:buNone/>
            </a:pPr>
            <a:r>
              <a:rPr lang="en-US" sz="2400" b="1" dirty="0">
                <a:solidFill>
                  <a:schemeClr val="accent1">
                    <a:lumMod val="75000"/>
                  </a:schemeClr>
                </a:solidFill>
              </a:rPr>
              <a:t>CHAPTER 1 </a:t>
            </a:r>
            <a:endParaRPr lang="en-US" sz="2400" b="1" dirty="0" smtClean="0">
              <a:solidFill>
                <a:schemeClr val="accent1">
                  <a:lumMod val="75000"/>
                </a:schemeClr>
              </a:solidFill>
            </a:endParaRPr>
          </a:p>
          <a:p>
            <a:pPr marL="0" indent="0">
              <a:buNone/>
            </a:pPr>
            <a:endParaRPr lang="en-IN" sz="2400" b="1" dirty="0"/>
          </a:p>
          <a:p>
            <a:pPr marL="0" indent="0">
              <a:buNone/>
            </a:pPr>
            <a:r>
              <a:rPr lang="en-US" sz="1400" dirty="0"/>
              <a:t>Credit risk management is a vital component of financial risk management, enabling organizations to assess, mitigate, and manage potential credit losses. As financial markets become increasingly complex, robust credit risk management frameworks are essential for ensuring long-term sustainability and minimizing potential losses. Credit risk is the oldest risk among the various types of risks in the financial system, especially in banks and financial institutions due to the process of intermediation. Managing credit risk has formed the core of the expertise of these institutions. While the risk is well known, growth in the markets, disintermediation, and the introduction of a number of innovative products and practices have changed the way credit risk is measured and managed in today’s environment. The importance of credit risk management was underscored by the 2008 financial crisis, which led to a significant overhaul of regulatory requirements and risk management practices. Since then, the industry has shifted towards more stringent risk management frameworks, leveraging advanced technologies and data analytics to enhance risk assessment and mitigation. Today, credit risk management continues to evolve, driven by emerging technologies, changing consumer behaviors, and evolving regulatory landscapes. Effective credit risk management is crucial for organizations to navigate this complex environment and ensure financial stability.</a:t>
            </a:r>
            <a:endParaRPr lang="en-IN" sz="1400" dirty="0"/>
          </a:p>
          <a:p>
            <a:endParaRPr lang="en-IN"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1987723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3"/>
          </a:xfrm>
        </p:spPr>
        <p:txBody>
          <a:bodyPr>
            <a:normAutofit fontScale="77500" lnSpcReduction="20000"/>
          </a:bodyPr>
          <a:lstStyle/>
          <a:p>
            <a:pPr marL="0" indent="0">
              <a:buNone/>
            </a:pPr>
            <a:r>
              <a:rPr lang="en-US" sz="3100" b="1" dirty="0"/>
              <a:t>INTRODUCTION AND BACKGROUND</a:t>
            </a:r>
            <a:endParaRPr lang="en-IN" sz="3100" b="1" dirty="0"/>
          </a:p>
          <a:p>
            <a:pPr marL="0" indent="0">
              <a:buNone/>
            </a:pPr>
            <a:r>
              <a:rPr lang="en-US" b="1" dirty="0" smtClean="0"/>
              <a:t>Purpose </a:t>
            </a:r>
            <a:r>
              <a:rPr lang="en-US" b="1" dirty="0"/>
              <a:t>of the Study</a:t>
            </a:r>
            <a:endParaRPr lang="en-IN" sz="1400" dirty="0"/>
          </a:p>
          <a:p>
            <a:pPr marL="0" indent="0">
              <a:buNone/>
            </a:pPr>
            <a:r>
              <a:rPr lang="en-US" dirty="0"/>
              <a:t>This study aims to explore the future landscape of credit risk management, identifying key trends and technologies that will shape the industry. By analyzing their impact and developing actionable insights, the research seeks to empower organizations to enhance their risk management frameworks, streamline processes, and inform decision-making. Ultimately, the study's findings will help organizations stay ahead in credit risk management, leveraging data-driven strategies to mitigate risks and drive growth.</a:t>
            </a:r>
            <a:endParaRPr lang="en-IN" dirty="0"/>
          </a:p>
          <a:p>
            <a:pPr marL="0" indent="0">
              <a:buNone/>
            </a:pPr>
            <a:r>
              <a:rPr lang="en-US" b="1" dirty="0" smtClean="0"/>
              <a:t>Introduction </a:t>
            </a:r>
            <a:r>
              <a:rPr lang="en-US" b="1" dirty="0"/>
              <a:t>to the Topic</a:t>
            </a:r>
            <a:endParaRPr lang="en-IN" sz="1400" dirty="0"/>
          </a:p>
          <a:p>
            <a:pPr marL="0" indent="0">
              <a:buNone/>
            </a:pPr>
            <a:r>
              <a:rPr lang="en-US" dirty="0"/>
              <a:t>In today's rapidly evolving financial landscape, credit risk management has become a critical component of organizational success. As financial markets become increasingly complex and interconnected, the ability to effectively assess, mitigate, and manage credit risk is crucial for ensuring financial stability and minimizing potential losses. With the emergence of new technologies, changing consumer behaviors, and evolving regulatory requirements, credit risk management is undergoing a significant transformation. This study explores the future trends and technologies shaping credit risk management, providing insights into the strategies and practices that will define the industry's next chapter.</a:t>
            </a:r>
            <a:endParaRPr lang="en-IN" sz="2000" dirty="0"/>
          </a:p>
          <a:p>
            <a:pPr marL="0" indent="0">
              <a:buNone/>
            </a:pPr>
            <a:r>
              <a:rPr lang="en-US" b="1" dirty="0" smtClean="0"/>
              <a:t>Overview </a:t>
            </a:r>
            <a:r>
              <a:rPr lang="en-US" b="1" dirty="0"/>
              <a:t>of Theoretical Concepts</a:t>
            </a:r>
            <a:endParaRPr lang="en-IN" sz="1400" dirty="0"/>
          </a:p>
          <a:p>
            <a:pPr marL="0" indent="0">
              <a:buNone/>
            </a:pPr>
            <a:r>
              <a:rPr lang="en-US" dirty="0"/>
              <a:t>The future of credit risk management is evolving rapidly, driven by technological advancements, shifting consumer behaviors, and changing regulatory landscapes. By leveraging digital transformation, data-driven decision-making, and regulatory compliance, financial institutions can enhance risk management, increase efficiency, and inform better decision-making. As the industry continues to adapt to emerging trends and technologies, staying ahead of the curve will be crucial for success.</a:t>
            </a:r>
            <a:endParaRPr lang="en-IN" sz="1600" dirty="0"/>
          </a:p>
          <a:p>
            <a:pPr marL="0" indent="0">
              <a:buNone/>
            </a:pPr>
            <a:endParaRPr lang="en-IN"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3486259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866693"/>
            <a:ext cx="8596668" cy="5796500"/>
          </a:xfrm>
        </p:spPr>
        <p:txBody>
          <a:bodyPr>
            <a:normAutofit fontScale="55000" lnSpcReduction="20000"/>
          </a:bodyPr>
          <a:lstStyle/>
          <a:p>
            <a:pPr marL="57150" indent="0">
              <a:buNone/>
            </a:pPr>
            <a:r>
              <a:rPr lang="en-US" sz="3300" b="1" dirty="0"/>
              <a:t>Company/ Domain / Vertical /Industry </a:t>
            </a:r>
            <a:r>
              <a:rPr lang="en-US" sz="3300" b="1" dirty="0" smtClean="0"/>
              <a:t>Overview</a:t>
            </a:r>
          </a:p>
          <a:p>
            <a:pPr marL="57150" indent="0">
              <a:buNone/>
            </a:pPr>
            <a:endParaRPr lang="en-IN" sz="2900" dirty="0"/>
          </a:p>
          <a:p>
            <a:pPr marL="0" indent="0">
              <a:buNone/>
            </a:pPr>
            <a:r>
              <a:rPr lang="en-US" dirty="0" smtClean="0"/>
              <a:t>The </a:t>
            </a:r>
            <a:r>
              <a:rPr lang="en-US" dirty="0"/>
              <a:t>credit risk management industry is evolving rapidly, driven by technological advancements, regulatory changes, and shifting consumer behavior. Here's an overview of current and future trends</a:t>
            </a:r>
            <a:endParaRPr lang="en-IN" sz="2000" dirty="0"/>
          </a:p>
          <a:p>
            <a:pPr marL="0" indent="0">
              <a:buNone/>
            </a:pPr>
            <a:r>
              <a:rPr lang="en-US" b="1" dirty="0" smtClean="0"/>
              <a:t>Current </a:t>
            </a:r>
            <a:r>
              <a:rPr lang="en-US" b="1" dirty="0"/>
              <a:t>Trends</a:t>
            </a:r>
            <a:endParaRPr lang="en-IN" sz="2000" dirty="0"/>
          </a:p>
          <a:p>
            <a:pPr marL="0" indent="0">
              <a:buNone/>
            </a:pPr>
            <a:r>
              <a:rPr lang="en-US" dirty="0"/>
              <a:t>- Digital Transformation: Streamlining onboarding processes and leveraging digital tools to enhance customer experience while minimizing risk.</a:t>
            </a:r>
            <a:endParaRPr lang="en-IN" sz="2000" dirty="0"/>
          </a:p>
          <a:p>
            <a:pPr marL="0" indent="0">
              <a:buNone/>
            </a:pPr>
            <a:r>
              <a:rPr lang="en-US" dirty="0"/>
              <a:t>- AI and Machine Learning: Implementing AI-powered decision-making tools and machine learning algorithms to improve credit risk assessment and prediction.</a:t>
            </a:r>
            <a:endParaRPr lang="en-IN" sz="2000" dirty="0"/>
          </a:p>
          <a:p>
            <a:pPr marL="0" indent="0">
              <a:buNone/>
            </a:pPr>
            <a:r>
              <a:rPr lang="en-US" dirty="0"/>
              <a:t>- Enhanced Cybersecurity: Investing in robust cybersecurity measures to protect against financial crimes and data breaches.</a:t>
            </a:r>
            <a:endParaRPr lang="en-IN" sz="2000" dirty="0"/>
          </a:p>
          <a:p>
            <a:pPr marL="0" indent="0">
              <a:buNone/>
            </a:pPr>
            <a:r>
              <a:rPr lang="en-US" dirty="0"/>
              <a:t>- Automated Analytics and Reporting: Automating data entry, report generation, and analytics to ensure accurate and timely decision-making.</a:t>
            </a:r>
            <a:endParaRPr lang="en-IN" sz="2000" dirty="0"/>
          </a:p>
          <a:p>
            <a:pPr marL="0" indent="0">
              <a:buNone/>
            </a:pPr>
            <a:r>
              <a:rPr lang="en-US" dirty="0"/>
              <a:t>- Regulatory Compliance: Adapting to changing regulatory landscapes, such as Basel III Endgame, and ensuring compliance with KYC, AML, and other regulations .</a:t>
            </a:r>
            <a:endParaRPr lang="en-IN" sz="2000" dirty="0"/>
          </a:p>
          <a:p>
            <a:pPr marL="0" indent="0">
              <a:buNone/>
            </a:pPr>
            <a:r>
              <a:rPr lang="en-US" b="1" dirty="0" smtClean="0"/>
              <a:t>Future </a:t>
            </a:r>
            <a:r>
              <a:rPr lang="en-US" b="1" dirty="0"/>
              <a:t>Trends</a:t>
            </a:r>
            <a:endParaRPr lang="en-IN" sz="2000" dirty="0"/>
          </a:p>
          <a:p>
            <a:pPr marL="0" indent="0">
              <a:buNone/>
            </a:pPr>
            <a:r>
              <a:rPr lang="en-US" dirty="0"/>
              <a:t>- Increased Focus on Non-Financial Risks: Managing cyber risks, operational resilience, and environmental, social, and governance (ESG) factors.</a:t>
            </a:r>
            <a:endParaRPr lang="en-IN" sz="2000" dirty="0"/>
          </a:p>
          <a:p>
            <a:pPr marL="0" indent="0">
              <a:buNone/>
            </a:pPr>
            <a:r>
              <a:rPr lang="en-US" dirty="0"/>
              <a:t>- Advanced Credit Scoring Models: Developing more accurate credit scoring models that incorporate alternative data sources and machine learning techniques.</a:t>
            </a:r>
            <a:endParaRPr lang="en-IN" sz="2000" dirty="0"/>
          </a:p>
          <a:p>
            <a:pPr marL="0" indent="0">
              <a:buNone/>
            </a:pPr>
            <a:r>
              <a:rPr lang="en-US" dirty="0"/>
              <a:t>- Personalized Lending: Tailoring loan products to individual borrowers' needs and risk profiles.</a:t>
            </a:r>
            <a:endParaRPr lang="en-IN" sz="2000" dirty="0"/>
          </a:p>
          <a:p>
            <a:pPr marL="0" indent="0">
              <a:buNone/>
            </a:pPr>
            <a:r>
              <a:rPr lang="en-US" dirty="0"/>
              <a:t>- Credit Risk Transfer: Engaging in credit risk transfer transactions to manage risk-weighted assets and optimize capital allocation.</a:t>
            </a:r>
            <a:endParaRPr lang="en-IN" sz="2000" dirty="0"/>
          </a:p>
          <a:p>
            <a:pPr marL="0" indent="0">
              <a:buNone/>
            </a:pPr>
            <a:r>
              <a:rPr lang="en-US" dirty="0"/>
              <a:t>- Generative AI: Leveraging generative AI technologies to revolutionize payments and credit risk management.</a:t>
            </a:r>
            <a:endParaRPr lang="en-IN" sz="2000" dirty="0"/>
          </a:p>
          <a:p>
            <a:pPr marL="0" indent="0">
              <a:buNone/>
            </a:pPr>
            <a:r>
              <a:rPr lang="en-US" b="1" dirty="0" smtClean="0"/>
              <a:t>Key </a:t>
            </a:r>
            <a:r>
              <a:rPr lang="en-US" b="1" dirty="0"/>
              <a:t>Drivers</a:t>
            </a:r>
            <a:endParaRPr lang="en-IN" sz="2000" dirty="0"/>
          </a:p>
          <a:p>
            <a:pPr marL="0" indent="0">
              <a:buNone/>
            </a:pPr>
            <a:r>
              <a:rPr lang="en-US" dirty="0"/>
              <a:t>- Regulatory Changes: Basel III Endgame and other regulatory updates will impact credit risk management practices.</a:t>
            </a:r>
            <a:endParaRPr lang="en-IN" sz="2000" dirty="0"/>
          </a:p>
          <a:p>
            <a:pPr marL="0" indent="0">
              <a:buNone/>
            </a:pPr>
            <a:r>
              <a:rPr lang="en-US" dirty="0"/>
              <a:t>- Technological Advancements: AI, machine learning, and automation will continue to shape the industry.</a:t>
            </a:r>
            <a:endParaRPr lang="en-IN" sz="2000" dirty="0"/>
          </a:p>
          <a:p>
            <a:pPr marL="0" indent="0">
              <a:buNone/>
            </a:pPr>
            <a:r>
              <a:rPr lang="en-US" dirty="0"/>
              <a:t>- Shifting Consumer Behavior: Changing consumer preferences and behaviors, particularly among Gen Z and millennials, will require lenders to adapt their </a:t>
            </a:r>
            <a:r>
              <a:rPr lang="en-US" dirty="0" smtClean="0"/>
              <a:t>strategies</a:t>
            </a:r>
            <a:r>
              <a:rPr lang="en-US" dirty="0"/>
              <a:t> </a:t>
            </a:r>
            <a:endParaRPr lang="en-IN" sz="2000" dirty="0"/>
          </a:p>
          <a:p>
            <a:pPr marL="0" indent="0">
              <a:buNone/>
            </a:pPr>
            <a:endParaRPr lang="en-IN"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2861558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noAutofit/>
          </a:bodyPr>
          <a:lstStyle/>
          <a:p>
            <a:pPr marL="0" indent="0">
              <a:buNone/>
            </a:pPr>
            <a:r>
              <a:rPr lang="en-US" b="1" dirty="0"/>
              <a:t>Environmental Analysis (PESTEL Analysis)</a:t>
            </a:r>
            <a:endParaRPr lang="en-IN" sz="1600" dirty="0"/>
          </a:p>
          <a:p>
            <a:pPr marL="0" indent="0">
              <a:buNone/>
            </a:pPr>
            <a:r>
              <a:rPr lang="en-US" sz="1200" dirty="0" smtClean="0"/>
              <a:t>PESTEL </a:t>
            </a:r>
            <a:r>
              <a:rPr lang="en-US" sz="1200" dirty="0"/>
              <a:t>Analysis for Credit Risk Management Industry</a:t>
            </a:r>
            <a:endParaRPr lang="en-IN" sz="1100" dirty="0"/>
          </a:p>
          <a:p>
            <a:pPr marL="0" indent="0">
              <a:buNone/>
            </a:pPr>
            <a:r>
              <a:rPr lang="en-US" sz="1200" b="1" dirty="0" smtClean="0"/>
              <a:t>Political </a:t>
            </a:r>
            <a:r>
              <a:rPr lang="en-US" sz="1200" b="1" dirty="0"/>
              <a:t>Factors</a:t>
            </a:r>
            <a:endParaRPr lang="en-IN" sz="1100" dirty="0"/>
          </a:p>
          <a:p>
            <a:pPr marL="0" indent="0">
              <a:buNone/>
            </a:pPr>
            <a:r>
              <a:rPr lang="en-US" sz="1200" dirty="0"/>
              <a:t>1. Regulatory Frameworks: Compliance with regulations like Basel III, Dodd-Frank Act, and other financial laws.</a:t>
            </a:r>
            <a:endParaRPr lang="en-IN" sz="1100" dirty="0"/>
          </a:p>
          <a:p>
            <a:pPr marL="0" indent="0">
              <a:buNone/>
            </a:pPr>
            <a:r>
              <a:rPr lang="en-US" sz="1200" dirty="0"/>
              <a:t>2. Government Policies: Monetary policies, fiscal policies, and tax laws impacting lending and credit practices.</a:t>
            </a:r>
            <a:endParaRPr lang="en-IN" sz="1100" dirty="0"/>
          </a:p>
          <a:p>
            <a:pPr marL="0" indent="0">
              <a:buNone/>
            </a:pPr>
            <a:r>
              <a:rPr lang="en-US" sz="1200" dirty="0"/>
              <a:t>3. Political Stability: Stability and predictability of government policies affecting business operations.</a:t>
            </a:r>
            <a:endParaRPr lang="en-IN" sz="1100" dirty="0"/>
          </a:p>
          <a:p>
            <a:pPr marL="0" indent="0">
              <a:buNone/>
            </a:pPr>
            <a:r>
              <a:rPr lang="en-US" sz="1200" b="1" dirty="0" smtClean="0"/>
              <a:t>Economic </a:t>
            </a:r>
            <a:r>
              <a:rPr lang="en-US" sz="1200" b="1" dirty="0"/>
              <a:t>Factors</a:t>
            </a:r>
            <a:endParaRPr lang="en-IN" sz="1100" dirty="0"/>
          </a:p>
          <a:p>
            <a:pPr marL="0" indent="0">
              <a:buNone/>
            </a:pPr>
            <a:r>
              <a:rPr lang="en-US" sz="1200" dirty="0"/>
              <a:t>1. Interest Rates: Fluctuations in interest rates influencing borrowing costs and credit demand.</a:t>
            </a:r>
            <a:endParaRPr lang="en-IN" sz="1100" dirty="0"/>
          </a:p>
          <a:p>
            <a:pPr marL="0" indent="0">
              <a:buNone/>
            </a:pPr>
            <a:r>
              <a:rPr lang="en-US" sz="1200" dirty="0"/>
              <a:t>2. Economic Growth: Overall economic growth, inflation, and employment rates impacting credit risk.</a:t>
            </a:r>
            <a:endParaRPr lang="en-IN" sz="1100" dirty="0"/>
          </a:p>
          <a:p>
            <a:pPr marL="0" indent="0">
              <a:buNone/>
            </a:pPr>
            <a:r>
              <a:rPr lang="en-US" sz="1200" dirty="0"/>
              <a:t>3. Market Volatility: Economic uncertainty and market fluctuations affecting creditworthiness.</a:t>
            </a:r>
            <a:endParaRPr lang="en-IN" sz="1100" dirty="0"/>
          </a:p>
          <a:p>
            <a:pPr marL="0" indent="0">
              <a:buNone/>
            </a:pPr>
            <a:r>
              <a:rPr lang="en-US" sz="1200" b="1" dirty="0" smtClean="0"/>
              <a:t>Social </a:t>
            </a:r>
            <a:r>
              <a:rPr lang="en-US" sz="1200" b="1" dirty="0"/>
              <a:t>Factors</a:t>
            </a:r>
            <a:endParaRPr lang="en-IN" sz="1100" dirty="0"/>
          </a:p>
          <a:p>
            <a:pPr marL="0" indent="0">
              <a:buNone/>
            </a:pPr>
            <a:r>
              <a:rPr lang="en-US" sz="1200" dirty="0"/>
              <a:t>1. Demographic Changes: Shifts in population demographics, such as aging or urbanization, influencing credit needs.</a:t>
            </a:r>
            <a:endParaRPr lang="en-IN" sz="1100" dirty="0"/>
          </a:p>
          <a:p>
            <a:pPr marL="0" indent="0">
              <a:buNone/>
            </a:pPr>
            <a:r>
              <a:rPr lang="en-US" sz="1200" dirty="0"/>
              <a:t>2. Consumer Behavior: Changes in consumer attitudes, preferences, and behaviors towards credit and debt.</a:t>
            </a:r>
            <a:endParaRPr lang="en-IN" sz="1100" dirty="0"/>
          </a:p>
          <a:p>
            <a:pPr marL="0" indent="0">
              <a:buNone/>
            </a:pPr>
            <a:r>
              <a:rPr lang="en-US" sz="1200" dirty="0"/>
              <a:t>3. Social Responsibility: Growing importance of environmental, social, and governance (ESG) considerations.</a:t>
            </a:r>
            <a:endParaRPr lang="en-IN" sz="1100" dirty="0"/>
          </a:p>
          <a:p>
            <a:pPr marL="0" indent="0">
              <a:buNone/>
            </a:pPr>
            <a:r>
              <a:rPr lang="en-US" sz="1200" dirty="0"/>
              <a:t> </a:t>
            </a:r>
            <a:endParaRPr lang="en-IN" sz="1100" dirty="0"/>
          </a:p>
          <a:p>
            <a:pPr marL="0" indent="0">
              <a:buNone/>
            </a:pPr>
            <a:endParaRPr lang="en-IN" sz="1200"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80783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5529" y="723569"/>
            <a:ext cx="8596668" cy="5200153"/>
          </a:xfrm>
        </p:spPr>
        <p:txBody>
          <a:bodyPr>
            <a:noAutofit/>
          </a:bodyPr>
          <a:lstStyle/>
          <a:p>
            <a:pPr marL="0" indent="0">
              <a:buNone/>
            </a:pPr>
            <a:r>
              <a:rPr lang="en-US" sz="1100" b="1" dirty="0"/>
              <a:t>Technological Factors</a:t>
            </a:r>
            <a:endParaRPr lang="en-IN" sz="1100" dirty="0"/>
          </a:p>
          <a:p>
            <a:pPr marL="0" indent="0">
              <a:buNone/>
            </a:pPr>
            <a:r>
              <a:rPr lang="en-US" sz="1100" dirty="0"/>
              <a:t>1. Digitalization: Adoption of digital technologies, such as AI, machine learning, and block chain, transforming credit risk management.</a:t>
            </a:r>
            <a:endParaRPr lang="en-IN" sz="1100" dirty="0"/>
          </a:p>
          <a:p>
            <a:pPr marL="0" indent="0">
              <a:buNone/>
            </a:pPr>
            <a:r>
              <a:rPr lang="en-US" sz="1100" dirty="0"/>
              <a:t>2. Data Analytics: Leveraging advanced data analytics and big data to improve credit risk assessment.</a:t>
            </a:r>
            <a:endParaRPr lang="en-IN" sz="1100" dirty="0"/>
          </a:p>
          <a:p>
            <a:pPr marL="0" indent="0">
              <a:buNone/>
            </a:pPr>
            <a:r>
              <a:rPr lang="en-US" sz="1100" dirty="0"/>
              <a:t>3. Cybersecurity: Protecting sensitive financial data from cyber threats.</a:t>
            </a:r>
            <a:endParaRPr lang="en-IN" sz="1100" dirty="0"/>
          </a:p>
          <a:p>
            <a:pPr marL="0" indent="0">
              <a:buNone/>
            </a:pPr>
            <a:r>
              <a:rPr lang="en-US" sz="1100" dirty="0"/>
              <a:t> </a:t>
            </a:r>
            <a:r>
              <a:rPr lang="en-US" sz="1100" b="1" dirty="0"/>
              <a:t>Environmental Factors</a:t>
            </a:r>
            <a:endParaRPr lang="en-IN" sz="1100" dirty="0"/>
          </a:p>
          <a:p>
            <a:pPr marL="0" indent="0">
              <a:buNone/>
            </a:pPr>
            <a:r>
              <a:rPr lang="en-US" sz="1100" dirty="0"/>
              <a:t>1. Climate Change: Assessing the impact of climate change on credit risk, particularly for industries vulnerable to environmental risks.</a:t>
            </a:r>
            <a:endParaRPr lang="en-IN" sz="1100" dirty="0"/>
          </a:p>
          <a:p>
            <a:pPr marL="0" indent="0">
              <a:buNone/>
            </a:pPr>
            <a:r>
              <a:rPr lang="en-US" sz="1100" dirty="0"/>
              <a:t>2. Sustainability: Integrating environmental considerations into credit risk management practices.</a:t>
            </a:r>
            <a:endParaRPr lang="en-IN" sz="1100" dirty="0"/>
          </a:p>
          <a:p>
            <a:pPr marL="0" indent="0">
              <a:buNone/>
            </a:pPr>
            <a:r>
              <a:rPr lang="en-US" sz="1100" dirty="0"/>
              <a:t>3. Green Finance: Growing demand for environmentally friendly financial products and services.</a:t>
            </a:r>
            <a:endParaRPr lang="en-IN" sz="1100" dirty="0"/>
          </a:p>
          <a:p>
            <a:pPr marL="0" indent="0">
              <a:buNone/>
            </a:pPr>
            <a:r>
              <a:rPr lang="en-US" sz="1100" b="1" dirty="0"/>
              <a:t>Legal Factors</a:t>
            </a:r>
            <a:endParaRPr lang="en-IN" sz="1100" dirty="0"/>
          </a:p>
          <a:p>
            <a:pPr marL="0" indent="0">
              <a:buNone/>
            </a:pPr>
            <a:r>
              <a:rPr lang="en-US" sz="1100" dirty="0"/>
              <a:t>1. Regulatory Compliance: Adhering to laws and regulations governing credit risk management, such as data protection and consumer protection laws.</a:t>
            </a:r>
            <a:endParaRPr lang="en-IN" sz="1100" dirty="0"/>
          </a:p>
          <a:p>
            <a:pPr marL="0" indent="0">
              <a:buNone/>
            </a:pPr>
            <a:r>
              <a:rPr lang="en-US" sz="1100" dirty="0"/>
              <a:t>2. Contractual Obligations: Ensuring compliance with contractual terms and conditions in lending agreements.</a:t>
            </a:r>
            <a:endParaRPr lang="en-IN" sz="1100" dirty="0"/>
          </a:p>
          <a:p>
            <a:pPr marL="0" indent="0">
              <a:buNone/>
            </a:pPr>
            <a:r>
              <a:rPr lang="en-US" sz="1100" dirty="0"/>
              <a:t>3. Litigation Risks: Managing potential legal risks and disputes related to credit risk management practices.</a:t>
            </a:r>
            <a:endParaRPr lang="en-IN" sz="1100" dirty="0"/>
          </a:p>
          <a:p>
            <a:pPr marL="0" indent="0">
              <a:buNone/>
            </a:pPr>
            <a:r>
              <a:rPr lang="en-US" sz="1100" dirty="0"/>
              <a:t> By analyzing these PESTEL factors, organizations in the credit risk management industry can better understand the external environment and make informed decisions to mitigate risks and capitalize on opportunities</a:t>
            </a:r>
            <a:endParaRPr lang="en-IN" sz="1100" dirty="0"/>
          </a:p>
          <a:p>
            <a:endParaRPr lang="en-IN" sz="3200"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38603534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87179"/>
            <a:ext cx="8596668" cy="5254184"/>
          </a:xfrm>
        </p:spPr>
        <p:txBody>
          <a:bodyPr>
            <a:normAutofit fontScale="62500" lnSpcReduction="20000"/>
          </a:bodyPr>
          <a:lstStyle/>
          <a:p>
            <a:pPr marL="0" indent="0">
              <a:buNone/>
            </a:pPr>
            <a:r>
              <a:rPr lang="en-US" sz="3400" b="1" dirty="0">
                <a:solidFill>
                  <a:schemeClr val="accent1">
                    <a:lumMod val="75000"/>
                  </a:schemeClr>
                </a:solidFill>
              </a:rPr>
              <a:t>CHAPTER </a:t>
            </a:r>
            <a:r>
              <a:rPr lang="en-US" sz="3400" b="1" dirty="0" smtClean="0">
                <a:solidFill>
                  <a:schemeClr val="accent1">
                    <a:lumMod val="75000"/>
                  </a:schemeClr>
                </a:solidFill>
              </a:rPr>
              <a:t>2 : </a:t>
            </a:r>
            <a:r>
              <a:rPr lang="en-US" sz="3400" b="1" dirty="0">
                <a:solidFill>
                  <a:schemeClr val="accent1">
                    <a:lumMod val="75000"/>
                  </a:schemeClr>
                </a:solidFill>
              </a:rPr>
              <a:t>REVIEW OF </a:t>
            </a:r>
            <a:r>
              <a:rPr lang="en-US" sz="3400" b="1" dirty="0" smtClean="0">
                <a:solidFill>
                  <a:schemeClr val="accent1">
                    <a:lumMod val="75000"/>
                  </a:schemeClr>
                </a:solidFill>
              </a:rPr>
              <a:t>LITERATURE</a:t>
            </a:r>
          </a:p>
          <a:p>
            <a:pPr marL="0" indent="0">
              <a:buNone/>
            </a:pPr>
            <a:endParaRPr lang="en-IN" sz="3400" b="1" dirty="0">
              <a:solidFill>
                <a:schemeClr val="accent1">
                  <a:lumMod val="75000"/>
                </a:schemeClr>
              </a:solidFill>
            </a:endParaRPr>
          </a:p>
          <a:p>
            <a:pPr marL="0" indent="0">
              <a:buNone/>
            </a:pPr>
            <a:r>
              <a:rPr lang="en-US" b="1" dirty="0"/>
              <a:t>Parsley &amp; Mark</a:t>
            </a:r>
            <a:r>
              <a:rPr lang="en-US" dirty="0"/>
              <a:t> (1996) found that credit and market risks alone cannot explain the earnings volatility they experience and against which they want to allocate capital. Measuring operational risk will provide banks a way to price a new and lucrative source of business. Hence bank needs to concentrate more on controlling its operational risk in order to increase its source of business.</a:t>
            </a:r>
            <a:endParaRPr lang="en-IN" dirty="0"/>
          </a:p>
          <a:p>
            <a:pPr marL="0" indent="0">
              <a:buNone/>
            </a:pPr>
            <a:r>
              <a:rPr lang="en-US" b="1" dirty="0" smtClean="0"/>
              <a:t>Meighs </a:t>
            </a:r>
            <a:r>
              <a:rPr lang="en-US" b="1" dirty="0"/>
              <a:t>&amp; Frank E</a:t>
            </a:r>
            <a:r>
              <a:rPr lang="en-US" dirty="0"/>
              <a:t> (1995) Analyzed by utilizing conventional credit instruments with regards to </a:t>
            </a:r>
            <a:r>
              <a:rPr lang="en-US" dirty="0" smtClean="0"/>
              <a:t>interest </a:t>
            </a:r>
            <a:r>
              <a:rPr lang="en-US" dirty="0"/>
              <a:t>rate swaps which offers the credit officers to sufficiently deal with another source of credit risk. End clients of financing interest rate swaps can fundamentally decrease their credit chance by taking insurance. It acts as new instrument to deal with the risk required in loaning credit to the clients.</a:t>
            </a:r>
            <a:endParaRPr lang="en-IN" dirty="0"/>
          </a:p>
          <a:p>
            <a:pPr marL="0" indent="0">
              <a:buNone/>
            </a:pPr>
            <a:r>
              <a:rPr lang="en-US" b="1" dirty="0" smtClean="0"/>
              <a:t>Gupta </a:t>
            </a:r>
            <a:r>
              <a:rPr lang="en-US" b="1" dirty="0"/>
              <a:t>V K (1991)</a:t>
            </a:r>
            <a:r>
              <a:rPr lang="en-US" dirty="0"/>
              <a:t> Reviewed that asset and liability administration has extended to incorporate into financing interest rate risk, cash chance, liquidity risk and operational risk. Modelling utilizing all the risk elements empowers investors to get ready for any instabilities. 34 It is required for every banks to set their fixation towards the credit displaying which permits the broker to decrease and face any eventuality.</a:t>
            </a:r>
            <a:endParaRPr lang="en-IN" dirty="0"/>
          </a:p>
          <a:p>
            <a:pPr marL="0" indent="0">
              <a:buNone/>
            </a:pPr>
            <a:r>
              <a:rPr lang="en-US" b="1" dirty="0" smtClean="0"/>
              <a:t>Weber</a:t>
            </a:r>
            <a:r>
              <a:rPr lang="en-US" b="1" dirty="0"/>
              <a:t>, Olaf, </a:t>
            </a:r>
            <a:r>
              <a:rPr lang="en-US" b="1" dirty="0" err="1"/>
              <a:t>Fenchel</a:t>
            </a:r>
            <a:r>
              <a:rPr lang="en-US" b="1" dirty="0"/>
              <a:t>, </a:t>
            </a:r>
            <a:r>
              <a:rPr lang="en-US" b="1" dirty="0" err="1"/>
              <a:t>Mareus</a:t>
            </a:r>
            <a:r>
              <a:rPr lang="en-US" b="1" dirty="0"/>
              <a:t>, </a:t>
            </a:r>
            <a:r>
              <a:rPr lang="en-US" b="1" dirty="0" err="1"/>
              <a:t>Scholz</a:t>
            </a:r>
            <a:r>
              <a:rPr lang="en-US" b="1" dirty="0"/>
              <a:t> &amp; Roland W (2008</a:t>
            </a:r>
            <a:r>
              <a:rPr lang="en-US" dirty="0"/>
              <a:t>) examined the reconciliation of natural risks into credit risks administration methods and techniques of banks and finding the huge contrasts in incorporating environmental risks between banks that are signatories of UNEP proclamation by the banks on the earth and sustainable advancement in coordinating environmental risks and banks that had not consented to this arrangement so far could be found. </a:t>
            </a:r>
            <a:endParaRPr lang="en-IN" dirty="0"/>
          </a:p>
          <a:p>
            <a:pPr marL="0" indent="0">
              <a:buNone/>
            </a:pPr>
            <a:r>
              <a:rPr lang="en-US" b="1" dirty="0" smtClean="0"/>
              <a:t>Jobs</a:t>
            </a:r>
            <a:r>
              <a:rPr lang="en-US" b="1" dirty="0"/>
              <a:t>, Norbert J. </a:t>
            </a:r>
            <a:r>
              <a:rPr lang="en-US" b="1" dirty="0" err="1"/>
              <a:t>Zenios</a:t>
            </a:r>
            <a:r>
              <a:rPr lang="en-US" b="1" dirty="0"/>
              <a:t> &amp; Stavros A (2005)</a:t>
            </a:r>
            <a:r>
              <a:rPr lang="en-US" dirty="0"/>
              <a:t> found that spread risk and interest rate risk are Essential variables which won't broaden away in a substantial portfolio setting and particularly when top notch instruments are considered Bank should focus on limiting such risks keeping in mind the goal to accomplish long run development in the business level.</a:t>
            </a:r>
            <a:endParaRPr lang="en-IN" dirty="0"/>
          </a:p>
          <a:p>
            <a:pPr marL="0" indent="0">
              <a:buNone/>
            </a:pPr>
            <a:r>
              <a:rPr lang="en-US" b="1" dirty="0" err="1" smtClean="0"/>
              <a:t>Sensarma</a:t>
            </a:r>
            <a:r>
              <a:rPr lang="en-US" b="1" dirty="0"/>
              <a:t>, </a:t>
            </a:r>
            <a:r>
              <a:rPr lang="en-US" b="1" dirty="0" err="1"/>
              <a:t>Rudra</a:t>
            </a:r>
            <a:r>
              <a:rPr lang="en-US" b="1" dirty="0"/>
              <a:t> &amp; </a:t>
            </a:r>
            <a:r>
              <a:rPr lang="en-US" b="1" dirty="0" err="1"/>
              <a:t>Jaydev</a:t>
            </a:r>
            <a:r>
              <a:rPr lang="en-US" b="1" dirty="0"/>
              <a:t> M (2009)</a:t>
            </a:r>
            <a:r>
              <a:rPr lang="en-US" dirty="0"/>
              <a:t> found a novel method for taking a glimpse at banks financial related aspects that is from the risk management perspective. This review helps in creating outline scores of risk management capacities of banks. As risk management is appeared to be an imperative determinant of stock return of banks, bank ought to adjust all around prepared instrument to control credit risk and push the stock comes back to another level.</a:t>
            </a:r>
            <a:endParaRPr lang="en-IN" dirty="0"/>
          </a:p>
          <a:p>
            <a:pPr marL="0" indent="0">
              <a:buNone/>
            </a:pPr>
            <a:endParaRPr lang="en-IN" dirty="0"/>
          </a:p>
        </p:txBody>
      </p:sp>
      <p:pic>
        <p:nvPicPr>
          <p:cNvPr id="4" name="image1.jpeg" descr="C:\Users\Admin\Desktop\NEW BATCH\ONLINE LOGO.png"/>
          <p:cNvPicPr/>
          <p:nvPr/>
        </p:nvPicPr>
        <p:blipFill>
          <a:blip r:embed="rId2" cstate="print"/>
          <a:stretch>
            <a:fillRect/>
          </a:stretch>
        </p:blipFill>
        <p:spPr>
          <a:xfrm>
            <a:off x="9134475" y="0"/>
            <a:ext cx="3057525" cy="542925"/>
          </a:xfrm>
          <a:prstGeom prst="rect">
            <a:avLst/>
          </a:prstGeom>
        </p:spPr>
      </p:pic>
    </p:spTree>
    <p:extLst>
      <p:ext uri="{BB962C8B-B14F-4D97-AF65-F5344CB8AC3E}">
        <p14:creationId xmlns:p14="http://schemas.microsoft.com/office/powerpoint/2010/main" val="241543088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53</TotalTime>
  <Words>4316</Words>
  <Application>Microsoft Office PowerPoint</Application>
  <PresentationFormat>Widescreen</PresentationFormat>
  <Paragraphs>294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Times New Roman</vt:lpstr>
      <vt:lpstr>Trebuchet MS</vt:lpstr>
      <vt:lpstr>Wingdings</vt:lpstr>
      <vt:lpstr>Wingdings 3</vt:lpstr>
      <vt:lpstr>Facet</vt:lpstr>
      <vt:lpstr>Research Project  Semester-IV </vt:lpstr>
      <vt:lpstr>Research Project submitted to Jain Online (Deemed-to-be University) In partial fulfillment of the requirements for the award of Master of Business administration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  Semester-IV</dc:title>
  <dc:creator>navee</dc:creator>
  <cp:lastModifiedBy>navee</cp:lastModifiedBy>
  <cp:revision>6</cp:revision>
  <dcterms:created xsi:type="dcterms:W3CDTF">2025-06-01T09:51:41Z</dcterms:created>
  <dcterms:modified xsi:type="dcterms:W3CDTF">2025-06-01T10:44:42Z</dcterms:modified>
</cp:coreProperties>
</file>