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6" r:id="rId2"/>
    <p:sldId id="257" r:id="rId3"/>
    <p:sldId id="260" r:id="rId4"/>
    <p:sldId id="258"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445C0A7-47AA-4907-9103-58ED2738F321}" type="datetimeFigureOut">
              <a:rPr lang="en-US" smtClean="0"/>
              <a:t>10/29/2023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D0940C5-DE11-4347-B9FB-CFF02C8F817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45C0A7-47AA-4907-9103-58ED2738F321}" type="datetimeFigureOut">
              <a:rPr lang="en-US" smtClean="0"/>
              <a:t>10/29/2023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0940C5-DE11-4347-B9FB-CFF02C8F817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445C0A7-47AA-4907-9103-58ED2738F321}" type="datetimeFigureOut">
              <a:rPr lang="en-US" smtClean="0"/>
              <a:t>10/29/2023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0940C5-DE11-4347-B9FB-CFF02C8F817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B445C0A7-47AA-4907-9103-58ED2738F321}" type="datetimeFigureOut">
              <a:rPr lang="en-US" smtClean="0"/>
              <a:t>10/29/2023</a:t>
            </a:fld>
            <a:endParaRPr lang="en-IN"/>
          </a:p>
        </p:txBody>
      </p:sp>
      <p:sp>
        <p:nvSpPr>
          <p:cNvPr id="9" name="Slide Number Placeholder 8"/>
          <p:cNvSpPr>
            <a:spLocks noGrp="1"/>
          </p:cNvSpPr>
          <p:nvPr>
            <p:ph type="sldNum" sz="quarter" idx="15"/>
          </p:nvPr>
        </p:nvSpPr>
        <p:spPr/>
        <p:txBody>
          <a:bodyPr rtlCol="0"/>
          <a:lstStyle/>
          <a:p>
            <a:fld id="{5D0940C5-DE11-4347-B9FB-CFF02C8F8175}"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445C0A7-47AA-4907-9103-58ED2738F321}" type="datetimeFigureOut">
              <a:rPr lang="en-US" smtClean="0"/>
              <a:t>10/29/2023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D0940C5-DE11-4347-B9FB-CFF02C8F8175}"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445C0A7-47AA-4907-9103-58ED2738F321}" type="datetimeFigureOut">
              <a:rPr lang="en-US" smtClean="0"/>
              <a:t>10/29/2023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0940C5-DE11-4347-B9FB-CFF02C8F8175}"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445C0A7-47AA-4907-9103-58ED2738F321}" type="datetimeFigureOut">
              <a:rPr lang="en-US" smtClean="0"/>
              <a:t>10/29/2023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0940C5-DE11-4347-B9FB-CFF02C8F8175}"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B445C0A7-47AA-4907-9103-58ED2738F321}" type="datetimeFigureOut">
              <a:rPr lang="en-US" smtClean="0"/>
              <a:t>10/29/2023</a:t>
            </a:fld>
            <a:endParaRPr lang="en-IN"/>
          </a:p>
        </p:txBody>
      </p:sp>
      <p:sp>
        <p:nvSpPr>
          <p:cNvPr id="7" name="Slide Number Placeholder 6"/>
          <p:cNvSpPr>
            <a:spLocks noGrp="1"/>
          </p:cNvSpPr>
          <p:nvPr>
            <p:ph type="sldNum" sz="quarter" idx="11"/>
          </p:nvPr>
        </p:nvSpPr>
        <p:spPr/>
        <p:txBody>
          <a:bodyPr rtlCol="0"/>
          <a:lstStyle/>
          <a:p>
            <a:fld id="{5D0940C5-DE11-4347-B9FB-CFF02C8F8175}"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5C0A7-47AA-4907-9103-58ED2738F321}" type="datetimeFigureOut">
              <a:rPr lang="en-US" smtClean="0"/>
              <a:t>10/29/2023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0940C5-DE11-4347-B9FB-CFF02C8F817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B445C0A7-47AA-4907-9103-58ED2738F321}" type="datetimeFigureOut">
              <a:rPr lang="en-US" smtClean="0"/>
              <a:t>10/29/2023</a:t>
            </a:fld>
            <a:endParaRPr lang="en-IN"/>
          </a:p>
        </p:txBody>
      </p:sp>
      <p:sp>
        <p:nvSpPr>
          <p:cNvPr id="22" name="Slide Number Placeholder 21"/>
          <p:cNvSpPr>
            <a:spLocks noGrp="1"/>
          </p:cNvSpPr>
          <p:nvPr>
            <p:ph type="sldNum" sz="quarter" idx="15"/>
          </p:nvPr>
        </p:nvSpPr>
        <p:spPr/>
        <p:txBody>
          <a:bodyPr rtlCol="0"/>
          <a:lstStyle/>
          <a:p>
            <a:fld id="{5D0940C5-DE11-4347-B9FB-CFF02C8F8175}"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445C0A7-47AA-4907-9103-58ED2738F321}" type="datetimeFigureOut">
              <a:rPr lang="en-US" smtClean="0"/>
              <a:t>10/29/2023</a:t>
            </a:fld>
            <a:endParaRPr lang="en-IN"/>
          </a:p>
        </p:txBody>
      </p:sp>
      <p:sp>
        <p:nvSpPr>
          <p:cNvPr id="18" name="Slide Number Placeholder 17"/>
          <p:cNvSpPr>
            <a:spLocks noGrp="1"/>
          </p:cNvSpPr>
          <p:nvPr>
            <p:ph type="sldNum" sz="quarter" idx="11"/>
          </p:nvPr>
        </p:nvSpPr>
        <p:spPr/>
        <p:txBody>
          <a:bodyPr rtlCol="0"/>
          <a:lstStyle/>
          <a:p>
            <a:fld id="{5D0940C5-DE11-4347-B9FB-CFF02C8F8175}"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445C0A7-47AA-4907-9103-58ED2738F321}" type="datetimeFigureOut">
              <a:rPr lang="en-US" smtClean="0"/>
              <a:t>10/29/2023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D0940C5-DE11-4347-B9FB-CFF02C8F817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tn.data.gov.in/catalog/marginal-workers-classified-age-industrial-category-and-sex-census-2011-india-and-stat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Assessment of marginal workers in </a:t>
            </a:r>
            <a:r>
              <a:rPr lang="en-US" dirty="0" err="1"/>
              <a:t>tamilnadu</a:t>
            </a:r>
            <a:r>
              <a:rPr lang="en-US" dirty="0"/>
              <a:t>-a socioeconomic analysis</a:t>
            </a:r>
            <a:endParaRPr lang="en-IN" dirty="0"/>
          </a:p>
        </p:txBody>
      </p:sp>
      <p:sp>
        <p:nvSpPr>
          <p:cNvPr id="3" name="Subtitle 2"/>
          <p:cNvSpPr>
            <a:spLocks noGrp="1"/>
          </p:cNvSpPr>
          <p:nvPr>
            <p:ph type="subTitle" idx="1"/>
          </p:nvPr>
        </p:nvSpPr>
        <p:spPr/>
        <p:txBody>
          <a:bodyPr>
            <a:normAutofit/>
          </a:bodyPr>
          <a:lstStyle/>
          <a:p>
            <a:r>
              <a:rPr lang="en-US" sz="4000" dirty="0"/>
              <a:t>ADS_PHASE2</a:t>
            </a:r>
            <a:endParaRPr lang="en-IN"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haroni" pitchFamily="2" charset="-79"/>
                <a:cs typeface="Aharoni" pitchFamily="2" charset="-79"/>
              </a:rPr>
              <a:t>Contents</a:t>
            </a:r>
            <a:endParaRPr lang="en-IN" sz="4000" dirty="0">
              <a:latin typeface="Aharoni" pitchFamily="2" charset="-79"/>
              <a:cs typeface="Aharoni" pitchFamily="2" charset="-79"/>
            </a:endParaRPr>
          </a:p>
        </p:txBody>
      </p:sp>
      <p:sp>
        <p:nvSpPr>
          <p:cNvPr id="3" name="Content Placeholder 2"/>
          <p:cNvSpPr>
            <a:spLocks noGrp="1"/>
          </p:cNvSpPr>
          <p:nvPr>
            <p:ph sz="quarter" idx="1"/>
          </p:nvPr>
        </p:nvSpPr>
        <p:spPr/>
        <p:txBody>
          <a:bodyPr>
            <a:normAutofit/>
          </a:bodyPr>
          <a:lstStyle/>
          <a:p>
            <a:r>
              <a:rPr lang="en-US" sz="3200" dirty="0">
                <a:latin typeface="Bodoni MT" panose="02070603080606020203" pitchFamily="18" charset="0"/>
                <a:ea typeface="BatangChe" pitchFamily="49" charset="-127"/>
              </a:rPr>
              <a:t>Marginal workers</a:t>
            </a:r>
          </a:p>
          <a:p>
            <a:r>
              <a:rPr lang="en-US" sz="3200" dirty="0">
                <a:latin typeface="Bodoni MT" panose="02070603080606020203" pitchFamily="18" charset="0"/>
                <a:ea typeface="BatangChe" pitchFamily="49" charset="-127"/>
              </a:rPr>
              <a:t>Types of marginal workers</a:t>
            </a:r>
          </a:p>
          <a:p>
            <a:r>
              <a:rPr lang="en-US" sz="3200" dirty="0">
                <a:latin typeface="Bodoni MT" panose="02070603080606020203" pitchFamily="18" charset="0"/>
                <a:ea typeface="BatangChe" pitchFamily="49" charset="-127"/>
              </a:rPr>
              <a:t>Dataset</a:t>
            </a:r>
          </a:p>
          <a:p>
            <a:r>
              <a:rPr lang="en-US" sz="3200" dirty="0">
                <a:latin typeface="Bodoni MT" panose="02070603080606020203" pitchFamily="18" charset="0"/>
                <a:ea typeface="BatangChe" pitchFamily="49" charset="-127"/>
              </a:rPr>
              <a:t>Python-</a:t>
            </a:r>
            <a:r>
              <a:rPr lang="en-US" sz="3200" dirty="0" err="1">
                <a:latin typeface="Bodoni MT" panose="02070603080606020203" pitchFamily="18" charset="0"/>
                <a:ea typeface="BatangChe" pitchFamily="49" charset="-127"/>
              </a:rPr>
              <a:t>numpy</a:t>
            </a:r>
            <a:r>
              <a:rPr lang="en-US" sz="3200" dirty="0">
                <a:latin typeface="Bodoni MT" panose="02070603080606020203" pitchFamily="18" charset="0"/>
                <a:ea typeface="BatangChe" pitchFamily="49" charset="-127"/>
              </a:rPr>
              <a:t> &amp; pandas</a:t>
            </a:r>
          </a:p>
          <a:p>
            <a:r>
              <a:rPr lang="en-US" sz="3200" dirty="0">
                <a:latin typeface="Bodoni MT" panose="02070603080606020203" pitchFamily="18" charset="0"/>
                <a:ea typeface="BatangChe" pitchFamily="49" charset="-127"/>
              </a:rPr>
              <a:t>Logistic regression</a:t>
            </a:r>
          </a:p>
          <a:p>
            <a:r>
              <a:rPr lang="en-US" sz="3200" dirty="0">
                <a:latin typeface="Bodoni MT" panose="02070603080606020203" pitchFamily="18" charset="0"/>
                <a:ea typeface="BatangChe" pitchFamily="49" charset="-127"/>
              </a:rPr>
              <a:t>Rest of the explanation</a:t>
            </a:r>
            <a:endParaRPr lang="en-IN" sz="3200" dirty="0">
              <a:latin typeface="Bodoni MT" panose="02070603080606020203" pitchFamily="18" charset="0"/>
              <a:ea typeface="BatangChe" pitchFamily="49" charset="-127"/>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ree-photo-of-worker-on-hotel-roof.jpeg"/>
          <p:cNvPicPr>
            <a:picLocks noChangeAspect="1"/>
          </p:cNvPicPr>
          <p:nvPr/>
        </p:nvPicPr>
        <p:blipFill>
          <a:blip r:embed="rId2"/>
          <a:stretch>
            <a:fillRect/>
          </a:stretch>
        </p:blipFill>
        <p:spPr>
          <a:xfrm>
            <a:off x="214282" y="285728"/>
            <a:ext cx="7929618" cy="62865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1"/>
          </a:lnRef>
          <a:fillRef idx="3">
            <a:schemeClr val="accent1"/>
          </a:fillRef>
          <a:effectRef idx="3">
            <a:schemeClr val="accent1"/>
          </a:effectRef>
          <a:fontRef idx="minor">
            <a:schemeClr val="lt1"/>
          </a:fontRef>
        </p:style>
        <p:txBody>
          <a:bodyPr/>
          <a:lstStyle/>
          <a:p>
            <a:r>
              <a:rPr lang="en-US" dirty="0"/>
              <a:t>Marginal workers</a:t>
            </a:r>
            <a:endParaRPr lang="en-IN" dirty="0"/>
          </a:p>
        </p:txBody>
      </p:sp>
      <p:sp>
        <p:nvSpPr>
          <p:cNvPr id="3" name="Content Placeholder 2"/>
          <p:cNvSpPr>
            <a:spLocks noGrp="1"/>
          </p:cNvSpPr>
          <p:nvPr>
            <p:ph sz="quarter" idx="1"/>
          </p:nvPr>
        </p:nvSpPr>
        <p:spPr/>
        <p:txBody>
          <a:bodyPr>
            <a:normAutofit/>
          </a:bodyPr>
          <a:lstStyle/>
          <a:p>
            <a:pPr marL="0" indent="0" algn="just">
              <a:buNone/>
            </a:pPr>
            <a:r>
              <a:rPr lang="en-IN" dirty="0"/>
              <a:t>	</a:t>
            </a:r>
            <a:r>
              <a:rPr lang="en-IN" dirty="0">
                <a:latin typeface="Bodoni MT" panose="02070603080606020203" pitchFamily="18" charset="0"/>
              </a:rPr>
              <a:t>A marginal worker is typically defined as a person who is engaged in irregular or occasional employment, or who works for a limited number of hours per day or days per week. This term is often used in the context of labour statistics and economic analysis to distinguish individuals who have less stable or consistent employment compared to regular or full-time workers. Marginal workers may include part-time employees, casual labourers, seasonal workers, or those who work intermittently. The concept of marginal workers is important for understanding labour market dynamics and socioeconomic conditions.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haroni" panose="02010803020104030203" pitchFamily="2" charset="-79"/>
                <a:cs typeface="Aharoni" panose="02010803020104030203" pitchFamily="2" charset="-79"/>
              </a:rPr>
              <a:t>Types of marginal workers</a:t>
            </a:r>
            <a:endParaRPr lang="en-IN" sz="4000" dirty="0">
              <a:latin typeface="Aharoni" panose="02010803020104030203" pitchFamily="2" charset="-79"/>
              <a:cs typeface="Aharoni" panose="02010803020104030203" pitchFamily="2" charset="-79"/>
            </a:endParaRPr>
          </a:p>
        </p:txBody>
      </p:sp>
      <p:sp>
        <p:nvSpPr>
          <p:cNvPr id="3" name="Content Placeholder 2"/>
          <p:cNvSpPr>
            <a:spLocks noGrp="1"/>
          </p:cNvSpPr>
          <p:nvPr>
            <p:ph sz="quarter" idx="1"/>
          </p:nvPr>
        </p:nvSpPr>
        <p:spPr/>
        <p:txBody>
          <a:bodyPr/>
          <a:lstStyle/>
          <a:p>
            <a:r>
              <a:rPr lang="en-US" dirty="0">
                <a:latin typeface="Bodoni MT" panose="02070603080606020203" pitchFamily="18" charset="0"/>
              </a:rPr>
              <a:t>Agricultural marginal workers</a:t>
            </a:r>
          </a:p>
          <a:p>
            <a:r>
              <a:rPr lang="en-US" dirty="0">
                <a:latin typeface="Bodoni MT" panose="02070603080606020203" pitchFamily="18" charset="0"/>
              </a:rPr>
              <a:t>Non-agricultural workers</a:t>
            </a:r>
          </a:p>
          <a:p>
            <a:r>
              <a:rPr lang="en-US" dirty="0">
                <a:latin typeface="Bodoni MT" panose="02070603080606020203" pitchFamily="18" charset="0"/>
              </a:rPr>
              <a:t>Casual </a:t>
            </a:r>
            <a:r>
              <a:rPr lang="en-US" dirty="0" err="1">
                <a:latin typeface="Bodoni MT" panose="02070603080606020203" pitchFamily="18" charset="0"/>
              </a:rPr>
              <a:t>labourers</a:t>
            </a:r>
            <a:endParaRPr lang="en-US" dirty="0">
              <a:latin typeface="Bodoni MT" panose="02070603080606020203" pitchFamily="18" charset="0"/>
            </a:endParaRPr>
          </a:p>
          <a:p>
            <a:r>
              <a:rPr lang="en-US" dirty="0">
                <a:latin typeface="Bodoni MT" panose="02070603080606020203" pitchFamily="18" charset="0"/>
              </a:rPr>
              <a:t>Part time workers</a:t>
            </a:r>
          </a:p>
          <a:p>
            <a:r>
              <a:rPr lang="en-US" dirty="0">
                <a:latin typeface="Bodoni MT" panose="02070603080606020203" pitchFamily="18" charset="0"/>
              </a:rPr>
              <a:t>Seasonal workers</a:t>
            </a:r>
          </a:p>
          <a:p>
            <a:r>
              <a:rPr lang="en-US" dirty="0">
                <a:latin typeface="Bodoni MT" panose="02070603080606020203" pitchFamily="18" charset="0"/>
              </a:rPr>
              <a:t>Unemployed workers</a:t>
            </a:r>
          </a:p>
          <a:p>
            <a:r>
              <a:rPr lang="en-US" dirty="0">
                <a:latin typeface="Bodoni MT" panose="02070603080606020203" pitchFamily="18" charset="0"/>
              </a:rPr>
              <a:t>Unskilled workers</a:t>
            </a:r>
          </a:p>
          <a:p>
            <a:r>
              <a:rPr lang="en-US" dirty="0">
                <a:latin typeface="Bodoni MT" panose="02070603080606020203" pitchFamily="18" charset="0"/>
              </a:rPr>
              <a:t>Informal sector workers</a:t>
            </a:r>
          </a:p>
          <a:p>
            <a:r>
              <a:rPr lang="en-US" dirty="0">
                <a:latin typeface="Bodoni MT" panose="02070603080606020203" pitchFamily="18" charset="0"/>
              </a:rPr>
              <a:t>Migrant workers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haroni" panose="02010803020104030203" pitchFamily="2" charset="-79"/>
                <a:cs typeface="Aharoni" panose="02010803020104030203" pitchFamily="2" charset="-79"/>
              </a:rPr>
              <a:t>Dataset used:</a:t>
            </a:r>
            <a:endParaRPr lang="en-IN" sz="4000" dirty="0">
              <a:latin typeface="Aharoni" panose="02010803020104030203" pitchFamily="2" charset="-79"/>
              <a:cs typeface="Aharoni" panose="02010803020104030203" pitchFamily="2" charset="-79"/>
            </a:endParaRPr>
          </a:p>
        </p:txBody>
      </p:sp>
      <p:sp>
        <p:nvSpPr>
          <p:cNvPr id="3" name="Content Placeholder 2"/>
          <p:cNvSpPr>
            <a:spLocks noGrp="1"/>
          </p:cNvSpPr>
          <p:nvPr>
            <p:ph sz="quarter" idx="1"/>
          </p:nvPr>
        </p:nvSpPr>
        <p:spPr/>
        <p:txBody>
          <a:bodyPr>
            <a:normAutofit/>
          </a:bodyPr>
          <a:lstStyle/>
          <a:p>
            <a:r>
              <a:rPr lang="en-IN" sz="2000" dirty="0" err="1">
                <a:latin typeface="Bodoni MT" panose="02070603080606020203" pitchFamily="18" charset="0"/>
                <a:ea typeface="Calibri" panose="020F0502020204030204" pitchFamily="34" charset="0"/>
              </a:rPr>
              <a:t>Kaggle</a:t>
            </a:r>
            <a:r>
              <a:rPr lang="en-IN" sz="2000" dirty="0">
                <a:latin typeface="Bodoni MT" panose="02070603080606020203" pitchFamily="18" charset="0"/>
                <a:ea typeface="Calibri" panose="020F0502020204030204" pitchFamily="34" charset="0"/>
              </a:rPr>
              <a:t> is one of the largest communities of data scientists and machine learning practitioners in the world, and its platform hosts thousands of datasets covering a wide range of topics and industries. </a:t>
            </a:r>
            <a:endParaRPr lang="de-DE" sz="2000" dirty="0">
              <a:latin typeface="Bodoni MT" panose="02070603080606020203" pitchFamily="18" charset="0"/>
            </a:endParaRPr>
          </a:p>
          <a:p>
            <a:r>
              <a:rPr lang="de-DE" sz="2000" dirty="0">
                <a:latin typeface="Bodoni MT" panose="02070603080606020203" pitchFamily="18" charset="0"/>
                <a:hlinkClick r:id="rId2"/>
              </a:rPr>
              <a:t>https://tn.data.gov.in/catalog/marginal-workers-classified-age-industrial-category-and-sex-census-2011-india-and-states</a:t>
            </a:r>
            <a:endParaRPr lang="de-DE" sz="2000" dirty="0">
              <a:latin typeface="Bodoni MT" panose="02070603080606020203" pitchFamily="18" charset="0"/>
            </a:endParaRPr>
          </a:p>
          <a:p>
            <a:r>
              <a:rPr lang="en-US" sz="2000" dirty="0">
                <a:latin typeface="Bodoni MT" panose="02070603080606020203" pitchFamily="18" charset="0"/>
              </a:rPr>
              <a:t>Above link is the dataset which is used for phase2</a:t>
            </a:r>
            <a:endParaRPr lang="en-IN" sz="2000" dirty="0">
              <a:latin typeface="Bodoni MT" panose="02070603080606020203" pitchFamily="18" charset="0"/>
            </a:endParaRPr>
          </a:p>
        </p:txBody>
      </p:sp>
      <p:pic>
        <p:nvPicPr>
          <p:cNvPr id="4" name="Picture 3" descr="Picture1.jpg"/>
          <p:cNvPicPr>
            <a:picLocks noChangeAspect="1"/>
          </p:cNvPicPr>
          <p:nvPr/>
        </p:nvPicPr>
        <p:blipFill>
          <a:blip r:embed="rId3"/>
          <a:stretch>
            <a:fillRect/>
          </a:stretch>
        </p:blipFill>
        <p:spPr>
          <a:xfrm>
            <a:off x="2214546" y="4143380"/>
            <a:ext cx="5468112" cy="25323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haroni" panose="02010803020104030203" pitchFamily="2" charset="-79"/>
                <a:cs typeface="Aharoni" panose="02010803020104030203" pitchFamily="2" charset="-79"/>
              </a:rPr>
              <a:t>Python-</a:t>
            </a:r>
            <a:r>
              <a:rPr lang="en-US" sz="4000" dirty="0" err="1">
                <a:latin typeface="Aharoni" panose="02010803020104030203" pitchFamily="2" charset="-79"/>
                <a:cs typeface="Aharoni" panose="02010803020104030203" pitchFamily="2" charset="-79"/>
              </a:rPr>
              <a:t>numpy&amp;pandas</a:t>
            </a:r>
            <a:endParaRPr lang="en-IN" sz="4000" dirty="0">
              <a:latin typeface="Aharoni" panose="02010803020104030203" pitchFamily="2" charset="-79"/>
              <a:cs typeface="Aharoni" panose="02010803020104030203" pitchFamily="2" charset="-79"/>
            </a:endParaRPr>
          </a:p>
        </p:txBody>
      </p:sp>
      <p:sp>
        <p:nvSpPr>
          <p:cNvPr id="3" name="Content Placeholder 2"/>
          <p:cNvSpPr>
            <a:spLocks noGrp="1"/>
          </p:cNvSpPr>
          <p:nvPr>
            <p:ph sz="quarter" idx="1"/>
          </p:nvPr>
        </p:nvSpPr>
        <p:spPr/>
        <p:txBody>
          <a:bodyPr>
            <a:normAutofit fontScale="92500" lnSpcReduction="10000"/>
          </a:bodyPr>
          <a:lstStyle/>
          <a:p>
            <a:r>
              <a:rPr lang="en-IN" dirty="0">
                <a:latin typeface="Arial Black" pitchFamily="34" charset="0"/>
              </a:rPr>
              <a:t>Python: </a:t>
            </a:r>
            <a:r>
              <a:rPr lang="en-IN" sz="2800" dirty="0">
                <a:latin typeface="Bodoni MT" panose="02070603080606020203" pitchFamily="18" charset="0"/>
              </a:rPr>
              <a:t>Python has in-built mathematical libraries and functions, making it easier to calculate mathematical problems and to perform data analysis. </a:t>
            </a:r>
          </a:p>
          <a:p>
            <a:r>
              <a:rPr lang="en-IN" dirty="0" err="1">
                <a:latin typeface="Arial Black" pitchFamily="34" charset="0"/>
              </a:rPr>
              <a:t>Numpy</a:t>
            </a:r>
            <a:r>
              <a:rPr lang="en-IN" dirty="0">
                <a:latin typeface="Arial Black" pitchFamily="34" charset="0"/>
              </a:rPr>
              <a:t>: </a:t>
            </a:r>
            <a:r>
              <a:rPr lang="en-IN" sz="2600" dirty="0" err="1">
                <a:latin typeface="Bodoni MT" panose="02070603080606020203" pitchFamily="18" charset="0"/>
              </a:rPr>
              <a:t>NumPy</a:t>
            </a:r>
            <a:r>
              <a:rPr lang="en-IN" sz="2600" dirty="0">
                <a:latin typeface="Bodoni MT" panose="02070603080606020203" pitchFamily="18" charset="0"/>
              </a:rPr>
              <a:t> is commonly used within data science in order to work through numerical analyses and functions, such as creating and working with arrays, returning descriptive statistics, and a variety of machine learning models and mathematical formulas.</a:t>
            </a:r>
          </a:p>
          <a:p>
            <a:r>
              <a:rPr lang="en-IN" dirty="0">
                <a:latin typeface="Arial Black" pitchFamily="34" charset="0"/>
              </a:rPr>
              <a:t>Pandas:</a:t>
            </a:r>
            <a:r>
              <a:rPr lang="en-IN" dirty="0"/>
              <a:t> </a:t>
            </a:r>
            <a:r>
              <a:rPr lang="en-IN" dirty="0">
                <a:latin typeface="Bodoni MT" panose="02070603080606020203" pitchFamily="18" charset="0"/>
              </a:rPr>
              <a:t>Pandas allows us to analyze big data and make conclusions based on statistical theories. Pandas can clean messy data sets, and make them readable and relevant.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haroni" panose="02010803020104030203" pitchFamily="2" charset="-79"/>
                <a:cs typeface="Aharoni" panose="02010803020104030203" pitchFamily="2" charset="-79"/>
              </a:rPr>
              <a:t>Logistic regression</a:t>
            </a:r>
            <a:endParaRPr lang="en-IN" sz="4000" dirty="0">
              <a:latin typeface="Aharoni" panose="02010803020104030203" pitchFamily="2" charset="-79"/>
              <a:cs typeface="Aharoni" panose="02010803020104030203" pitchFamily="2" charset="-79"/>
            </a:endParaRPr>
          </a:p>
        </p:txBody>
      </p:sp>
      <p:sp>
        <p:nvSpPr>
          <p:cNvPr id="3" name="Content Placeholder 2"/>
          <p:cNvSpPr>
            <a:spLocks noGrp="1"/>
          </p:cNvSpPr>
          <p:nvPr>
            <p:ph sz="quarter" idx="1"/>
          </p:nvPr>
        </p:nvSpPr>
        <p:spPr/>
        <p:txBody>
          <a:bodyPr/>
          <a:lstStyle/>
          <a:p>
            <a:r>
              <a:rPr lang="en-IN" dirty="0">
                <a:latin typeface="Bodoni MT" panose="02070603080606020203" pitchFamily="18" charset="0"/>
              </a:rPr>
              <a:t>Logistic regression aims to solve classification problems. It does this by predicting categorical outcomes, unlike linear regression that predicts a continuous outcome.</a:t>
            </a:r>
          </a:p>
          <a:p>
            <a:r>
              <a:rPr lang="en-US" dirty="0">
                <a:latin typeface="Bodoni MT" panose="02070603080606020203" pitchFamily="18" charset="0"/>
              </a:rPr>
              <a:t>Imported libraries:</a:t>
            </a:r>
          </a:p>
          <a:p>
            <a:endParaRPr lang="en-US" dirty="0">
              <a:latin typeface="Bodoni MT" panose="02070603080606020203" pitchFamily="18" charset="0"/>
            </a:endParaRPr>
          </a:p>
          <a:p>
            <a:pPr>
              <a:buFont typeface="Wingdings" pitchFamily="2" charset="2"/>
              <a:buChar char="Ø"/>
            </a:pPr>
            <a:r>
              <a:rPr lang="en-IN" sz="2000" dirty="0">
                <a:latin typeface="Bodoni MT" panose="02070603080606020203" pitchFamily="18" charset="0"/>
              </a:rPr>
              <a:t>from </a:t>
            </a:r>
            <a:r>
              <a:rPr lang="en-IN" sz="2000" dirty="0" err="1">
                <a:latin typeface="Bodoni MT" panose="02070603080606020203" pitchFamily="18" charset="0"/>
              </a:rPr>
              <a:t>sklearn</a:t>
            </a:r>
            <a:r>
              <a:rPr lang="en-IN" sz="2000" dirty="0">
                <a:latin typeface="Bodoni MT" panose="02070603080606020203" pitchFamily="18" charset="0"/>
              </a:rPr>
              <a:t> .linear model import </a:t>
            </a:r>
            <a:r>
              <a:rPr lang="en-IN" sz="2000" dirty="0" err="1">
                <a:latin typeface="Bodoni MT" panose="02070603080606020203" pitchFamily="18" charset="0"/>
              </a:rPr>
              <a:t>LinearRegression</a:t>
            </a:r>
            <a:endParaRPr lang="en-IN" sz="2000" dirty="0">
              <a:latin typeface="Bodoni MT" panose="02070603080606020203" pitchFamily="18" charset="0"/>
            </a:endParaRPr>
          </a:p>
          <a:p>
            <a:pPr>
              <a:buFont typeface="Wingdings" pitchFamily="2" charset="2"/>
              <a:buChar char="Ø"/>
            </a:pPr>
            <a:r>
              <a:rPr lang="en-US" sz="2000" dirty="0">
                <a:latin typeface="Bodoni MT" panose="02070603080606020203" pitchFamily="18" charset="0"/>
              </a:rPr>
              <a:t>from </a:t>
            </a:r>
            <a:r>
              <a:rPr lang="en-US" sz="2000" dirty="0" err="1">
                <a:latin typeface="Bodoni MT" panose="02070603080606020203" pitchFamily="18" charset="0"/>
              </a:rPr>
              <a:t>sklearn.metrics</a:t>
            </a:r>
            <a:r>
              <a:rPr lang="en-US" sz="2000" dirty="0">
                <a:latin typeface="Bodoni MT" panose="02070603080606020203" pitchFamily="18" charset="0"/>
              </a:rPr>
              <a:t> import </a:t>
            </a:r>
            <a:r>
              <a:rPr lang="en-US" sz="2000" dirty="0" err="1">
                <a:latin typeface="Bodoni MT" panose="02070603080606020203" pitchFamily="18" charset="0"/>
              </a:rPr>
              <a:t>mean_squared_error</a:t>
            </a:r>
            <a:endParaRPr lang="en-US" sz="2000" dirty="0">
              <a:latin typeface="Bodoni MT" panose="02070603080606020203" pitchFamily="18" charset="0"/>
            </a:endParaRPr>
          </a:p>
          <a:p>
            <a:pPr>
              <a:buFont typeface="Wingdings" pitchFamily="2" charset="2"/>
              <a:buChar char="Ø"/>
            </a:pPr>
            <a:r>
              <a:rPr lang="en-US" sz="2000" dirty="0">
                <a:latin typeface="Bodoni MT" panose="02070603080606020203" pitchFamily="18" charset="0"/>
              </a:rPr>
              <a:t>from </a:t>
            </a:r>
            <a:r>
              <a:rPr lang="en-US" sz="2000" dirty="0" err="1">
                <a:latin typeface="Bodoni MT" panose="02070603080606020203" pitchFamily="18" charset="0"/>
              </a:rPr>
              <a:t>sklearn.model_selection</a:t>
            </a:r>
            <a:r>
              <a:rPr lang="en-US" sz="2000" dirty="0">
                <a:latin typeface="Bodoni MT" panose="02070603080606020203" pitchFamily="18" charset="0"/>
              </a:rPr>
              <a:t> import </a:t>
            </a:r>
            <a:r>
              <a:rPr lang="en-US" sz="2000" dirty="0" err="1">
                <a:latin typeface="Bodoni MT" panose="02070603080606020203" pitchFamily="18" charset="0"/>
              </a:rPr>
              <a:t>train_test_split</a:t>
            </a:r>
            <a:endParaRPr lang="en-IN" sz="2000" dirty="0">
              <a:latin typeface="Bodoni MT" panose="02070603080606020203" pitchFamily="18" charset="0"/>
            </a:endParaRPr>
          </a:p>
          <a:p>
            <a:pPr>
              <a:buNone/>
            </a:pPr>
            <a:endParaRPr lang="en-IN" dirty="0">
              <a:latin typeface="Bodoni MT" panose="02070603080606020203" pitchFamily="18" charset="0"/>
            </a:endParaRPr>
          </a:p>
          <a:p>
            <a:pPr>
              <a:buFont typeface="Wingdings" pitchFamily="2" charset="2"/>
              <a:buChar char="Ø"/>
            </a:pP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latin typeface="Aharoni" panose="02010803020104030203" pitchFamily="2" charset="-79"/>
                <a:cs typeface="Aharoni" panose="02010803020104030203" pitchFamily="2" charset="-79"/>
              </a:rPr>
              <a:t>Rest of the content</a:t>
            </a:r>
            <a:endParaRPr lang="en-IN" sz="4000" dirty="0">
              <a:latin typeface="Aharoni" panose="02010803020104030203" pitchFamily="2" charset="-79"/>
              <a:cs typeface="Aharoni" panose="02010803020104030203" pitchFamily="2" charset="-79"/>
            </a:endParaRPr>
          </a:p>
        </p:txBody>
      </p:sp>
      <p:sp>
        <p:nvSpPr>
          <p:cNvPr id="3" name="Content Placeholder 2"/>
          <p:cNvSpPr>
            <a:spLocks noGrp="1"/>
          </p:cNvSpPr>
          <p:nvPr>
            <p:ph sz="quarter" idx="1"/>
          </p:nvPr>
        </p:nvSpPr>
        <p:spPr/>
        <p:txBody>
          <a:bodyPr/>
          <a:lstStyle/>
          <a:p>
            <a:r>
              <a:rPr lang="en-US" dirty="0">
                <a:latin typeface="Bodoni MT" panose="02070603080606020203" pitchFamily="18" charset="0"/>
              </a:rPr>
              <a:t>1.Import libraries</a:t>
            </a:r>
          </a:p>
          <a:p>
            <a:r>
              <a:rPr lang="en-US" dirty="0">
                <a:latin typeface="Bodoni MT" panose="02070603080606020203" pitchFamily="18" charset="0"/>
              </a:rPr>
              <a:t>2.Load data(i.e., ‘</a:t>
            </a:r>
            <a:r>
              <a:rPr lang="en-US" dirty="0" err="1">
                <a:latin typeface="Bodoni MT" panose="02070603080606020203" pitchFamily="18" charset="0"/>
              </a:rPr>
              <a:t>pd.read_csv</a:t>
            </a:r>
            <a:r>
              <a:rPr lang="en-US" dirty="0">
                <a:latin typeface="Bodoni MT" panose="02070603080606020203" pitchFamily="18" charset="0"/>
              </a:rPr>
              <a:t>()’)</a:t>
            </a:r>
          </a:p>
          <a:p>
            <a:r>
              <a:rPr lang="en-US" dirty="0">
                <a:latin typeface="Bodoni MT" panose="02070603080606020203" pitchFamily="18" charset="0"/>
              </a:rPr>
              <a:t>3.Preprocessing the data(i.e., to handling missing </a:t>
            </a:r>
            <a:r>
              <a:rPr lang="en-US" dirty="0" err="1">
                <a:latin typeface="Bodoni MT" panose="02070603080606020203" pitchFamily="18" charset="0"/>
              </a:rPr>
              <a:t>data,drop</a:t>
            </a:r>
            <a:r>
              <a:rPr lang="en-US" dirty="0">
                <a:latin typeface="Bodoni MT" panose="02070603080606020203" pitchFamily="18" charset="0"/>
              </a:rPr>
              <a:t> the unused </a:t>
            </a:r>
            <a:r>
              <a:rPr lang="en-US" dirty="0" err="1">
                <a:latin typeface="Bodoni MT" panose="02070603080606020203" pitchFamily="18" charset="0"/>
              </a:rPr>
              <a:t>column,rows</a:t>
            </a:r>
            <a:r>
              <a:rPr lang="en-US" dirty="0">
                <a:latin typeface="Bodoni MT" panose="02070603080606020203" pitchFamily="18" charset="0"/>
              </a:rPr>
              <a:t> etc.,)</a:t>
            </a:r>
          </a:p>
          <a:p>
            <a:r>
              <a:rPr lang="en-US" dirty="0">
                <a:latin typeface="Bodoni MT" panose="02070603080606020203" pitchFamily="18" charset="0"/>
              </a:rPr>
              <a:t>4.Split the data(i.e., </a:t>
            </a:r>
            <a:r>
              <a:rPr lang="en-US" dirty="0" err="1">
                <a:latin typeface="Bodoni MT" panose="02070603080606020203" pitchFamily="18" charset="0"/>
              </a:rPr>
              <a:t>train_test_split</a:t>
            </a:r>
            <a:r>
              <a:rPr lang="en-US" dirty="0">
                <a:latin typeface="Bodoni MT" panose="02070603080606020203" pitchFamily="18" charset="0"/>
              </a:rPr>
              <a:t>())</a:t>
            </a:r>
          </a:p>
          <a:p>
            <a:r>
              <a:rPr lang="en-US" dirty="0">
                <a:latin typeface="Bodoni MT" panose="02070603080606020203" pitchFamily="18" charset="0"/>
              </a:rPr>
              <a:t>5.Train the model(i.e., ‘</a:t>
            </a:r>
            <a:r>
              <a:rPr lang="en-US" dirty="0" err="1">
                <a:latin typeface="Bodoni MT" panose="02070603080606020203" pitchFamily="18" charset="0"/>
              </a:rPr>
              <a:t>X_train</a:t>
            </a:r>
            <a:r>
              <a:rPr lang="en-US" dirty="0">
                <a:latin typeface="Bodoni MT" panose="02070603080606020203" pitchFamily="18" charset="0"/>
              </a:rPr>
              <a:t>’ and ‘</a:t>
            </a:r>
            <a:r>
              <a:rPr lang="en-US" dirty="0" err="1">
                <a:latin typeface="Bodoni MT" panose="02070603080606020203" pitchFamily="18" charset="0"/>
              </a:rPr>
              <a:t>Y_train</a:t>
            </a:r>
            <a:r>
              <a:rPr lang="en-US" dirty="0">
                <a:latin typeface="Bodoni MT" panose="02070603080606020203" pitchFamily="18" charset="0"/>
              </a:rPr>
              <a:t>’)</a:t>
            </a:r>
          </a:p>
          <a:p>
            <a:r>
              <a:rPr lang="en-US" dirty="0">
                <a:latin typeface="Bodoni MT" panose="02070603080606020203" pitchFamily="18" charset="0"/>
              </a:rPr>
              <a:t>6.Test the model(i.e., </a:t>
            </a:r>
            <a:r>
              <a:rPr lang="en-US" dirty="0" err="1">
                <a:latin typeface="Bodoni MT" panose="02070603080606020203" pitchFamily="18" charset="0"/>
              </a:rPr>
              <a:t>X_test</a:t>
            </a:r>
            <a:r>
              <a:rPr lang="en-US" dirty="0">
                <a:latin typeface="Bodoni MT" panose="02070603080606020203" pitchFamily="18" charset="0"/>
              </a:rPr>
              <a:t>)</a:t>
            </a:r>
          </a:p>
          <a:p>
            <a:r>
              <a:rPr lang="en-US" dirty="0">
                <a:latin typeface="Bodoni MT" panose="02070603080606020203" pitchFamily="18" charset="0"/>
              </a:rPr>
              <a:t>7.Evaluate model performance(i.e., </a:t>
            </a:r>
            <a:r>
              <a:rPr lang="en-US" dirty="0" err="1">
                <a:latin typeface="Bodoni MT" panose="02070603080606020203" pitchFamily="18" charset="0"/>
              </a:rPr>
              <a:t>accuracy,precision,etc</a:t>
            </a:r>
            <a:r>
              <a:rPr lang="en-US" dirty="0">
                <a:latin typeface="Bodoni MT" panose="02070603080606020203" pitchFamily="18" charset="0"/>
              </a:rPr>
              <a:t>.,)</a:t>
            </a:r>
            <a:endParaRPr lang="en-IN" dirty="0">
              <a:latin typeface="Bodoni MT" panose="02070603080606020203"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112</TotalTime>
  <Words>488</Words>
  <Application>Microsoft Office PowerPoint</Application>
  <PresentationFormat>On-screen Show (4:3)</PresentationFormat>
  <Paragraphs>44</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Aharoni</vt:lpstr>
      <vt:lpstr>Arial Black</vt:lpstr>
      <vt:lpstr>Bodoni MT</vt:lpstr>
      <vt:lpstr>Century Schoolbook</vt:lpstr>
      <vt:lpstr>Wingdings</vt:lpstr>
      <vt:lpstr>Wingdings 2</vt:lpstr>
      <vt:lpstr>Oriel</vt:lpstr>
      <vt:lpstr>Assessment of marginal workers in tamilnadu-a socioeconomic analysis</vt:lpstr>
      <vt:lpstr>Contents</vt:lpstr>
      <vt:lpstr>PowerPoint Presentation</vt:lpstr>
      <vt:lpstr>Marginal workers</vt:lpstr>
      <vt:lpstr>Types of marginal workers</vt:lpstr>
      <vt:lpstr>Dataset used:</vt:lpstr>
      <vt:lpstr>Python-numpy&amp;pandas</vt:lpstr>
      <vt:lpstr>Logistic regression</vt:lpstr>
      <vt:lpstr>Rest of the content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of marginal workers in tamilnadu-a socioeconomic analysis</dc:title>
  <dc:creator>OOAD LAB</dc:creator>
  <cp:lastModifiedBy>HP</cp:lastModifiedBy>
  <cp:revision>8</cp:revision>
  <dcterms:created xsi:type="dcterms:W3CDTF">2023-10-16T09:55:57Z</dcterms:created>
  <dcterms:modified xsi:type="dcterms:W3CDTF">2023-10-29T14:57:25Z</dcterms:modified>
</cp:coreProperties>
</file>