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8" r:id="rId21"/>
    <p:sldId id="274" r:id="rId22"/>
    <p:sldId id="275" r:id="rId23"/>
    <p:sldId id="27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83" d="100"/>
          <a:sy n="83" d="100"/>
        </p:scale>
        <p:origin x="-144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07110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6802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49237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7481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7D6A9-7BBF-4229-98B0-1D3B7138D3F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31616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7D6A9-7BBF-4229-98B0-1D3B7138D3F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153508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7D6A9-7BBF-4229-98B0-1D3B7138D3F0}"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19209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7D6A9-7BBF-4229-98B0-1D3B7138D3F0}"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80259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7D6A9-7BBF-4229-98B0-1D3B7138D3F0}"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48369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7D6A9-7BBF-4229-98B0-1D3B7138D3F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422965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7D6A9-7BBF-4229-98B0-1D3B7138D3F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18952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D6A9-7BBF-4229-98B0-1D3B7138D3F0}" type="datetimeFigureOut">
              <a:rPr lang="en-US" smtClean="0"/>
              <a:t>10/20/2021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B23A9-FC60-4630-AB8F-A65675D27E42}" type="slidenum">
              <a:rPr lang="en-US" smtClean="0"/>
              <a:t>‹#›</a:t>
            </a:fld>
            <a:endParaRPr lang="en-US"/>
          </a:p>
        </p:txBody>
      </p:sp>
    </p:spTree>
    <p:extLst>
      <p:ext uri="{BB962C8B-B14F-4D97-AF65-F5344CB8AC3E}">
        <p14:creationId xmlns:p14="http://schemas.microsoft.com/office/powerpoint/2010/main" val="288477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066800"/>
            <a:ext cx="8534400" cy="2585323"/>
          </a:xfrm>
          <a:prstGeom prst="rect">
            <a:avLst/>
          </a:prstGeom>
          <a:noFill/>
        </p:spPr>
        <p:txBody>
          <a:bodyPr wrap="square" rtlCol="0">
            <a:spAutoFit/>
          </a:bodyPr>
          <a:lstStyle/>
          <a:p>
            <a:r>
              <a:rPr lang="en-US" sz="5400" b="1" dirty="0" smtClean="0">
                <a:solidFill>
                  <a:srgbClr val="FF0000"/>
                </a:solidFill>
                <a:latin typeface="Arial Black" pitchFamily="34" charset="0"/>
              </a:rPr>
              <a:t>FLIGHT</a:t>
            </a:r>
            <a:r>
              <a:rPr lang="en-US" sz="5400" b="1" dirty="0" smtClean="0">
                <a:solidFill>
                  <a:srgbClr val="FF0000"/>
                </a:solidFill>
                <a:latin typeface="Arial Black" pitchFamily="34" charset="0"/>
              </a:rPr>
              <a:t>  </a:t>
            </a:r>
            <a:r>
              <a:rPr lang="en-US" sz="5400" b="1" dirty="0" smtClean="0">
                <a:solidFill>
                  <a:srgbClr val="FF0000"/>
                </a:solidFill>
                <a:latin typeface="Arial Black" pitchFamily="34" charset="0"/>
              </a:rPr>
              <a:t>PRICE  </a:t>
            </a:r>
          </a:p>
          <a:p>
            <a:r>
              <a:rPr lang="en-US" sz="5400" b="1" dirty="0" smtClean="0">
                <a:latin typeface="Arial Black" pitchFamily="34" charset="0"/>
              </a:rPr>
              <a:t>         </a:t>
            </a:r>
            <a:r>
              <a:rPr lang="en-US" sz="5400" b="1" dirty="0" smtClean="0">
                <a:solidFill>
                  <a:srgbClr val="FF0000"/>
                </a:solidFill>
                <a:latin typeface="Arial Black" pitchFamily="34" charset="0"/>
              </a:rPr>
              <a:t>PRE</a:t>
            </a:r>
            <a:r>
              <a:rPr lang="en-US" sz="5400" b="1" dirty="0" smtClean="0">
                <a:latin typeface="Arial Black" pitchFamily="34" charset="0"/>
              </a:rPr>
              <a:t>DICTION</a:t>
            </a:r>
          </a:p>
          <a:p>
            <a:r>
              <a:rPr lang="en-US" sz="5400" b="1" dirty="0" smtClean="0">
                <a:latin typeface="Arial Black" pitchFamily="34" charset="0"/>
              </a:rPr>
              <a:t>                   PROJECT</a:t>
            </a:r>
            <a:endParaRPr lang="en-US" sz="5400" b="1" dirty="0">
              <a:latin typeface="Arial Black"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14110" y="-381000"/>
            <a:ext cx="2929890" cy="2133600"/>
          </a:xfrm>
          <a:prstGeom prst="rect">
            <a:avLst/>
          </a:prstGeom>
          <a:noFill/>
          <a:ln>
            <a:noFill/>
          </a:ln>
        </p:spPr>
      </p:pic>
      <p:sp>
        <p:nvSpPr>
          <p:cNvPr id="6" name="TextBox 5"/>
          <p:cNvSpPr txBox="1"/>
          <p:nvPr/>
        </p:nvSpPr>
        <p:spPr>
          <a:xfrm>
            <a:off x="6096000" y="5193268"/>
            <a:ext cx="3352800" cy="369332"/>
          </a:xfrm>
          <a:prstGeom prst="rect">
            <a:avLst/>
          </a:prstGeom>
          <a:noFill/>
        </p:spPr>
        <p:txBody>
          <a:bodyPr wrap="square" rtlCol="0">
            <a:spAutoFit/>
          </a:bodyPr>
          <a:lstStyle/>
          <a:p>
            <a:r>
              <a:rPr lang="en-US" b="1" dirty="0" smtClean="0">
                <a:latin typeface="Arial Black" pitchFamily="34" charset="0"/>
              </a:rPr>
              <a:t>Submitted By :</a:t>
            </a:r>
            <a:endParaRPr lang="en-US" b="1" dirty="0">
              <a:latin typeface="Arial Black" pitchFamily="34" charset="0"/>
            </a:endParaRPr>
          </a:p>
        </p:txBody>
      </p:sp>
      <p:sp>
        <p:nvSpPr>
          <p:cNvPr id="7" name="TextBox 6"/>
          <p:cNvSpPr txBox="1"/>
          <p:nvPr/>
        </p:nvSpPr>
        <p:spPr>
          <a:xfrm>
            <a:off x="5943600" y="5562600"/>
            <a:ext cx="2971800" cy="523220"/>
          </a:xfrm>
          <a:prstGeom prst="rect">
            <a:avLst/>
          </a:prstGeom>
          <a:noFill/>
        </p:spPr>
        <p:txBody>
          <a:bodyPr wrap="square" rtlCol="0">
            <a:spAutoFit/>
          </a:bodyPr>
          <a:lstStyle/>
          <a:p>
            <a:pPr algn="r"/>
            <a:r>
              <a:rPr lang="en-US" sz="2800" b="1" dirty="0" smtClean="0"/>
              <a:t>Naveen</a:t>
            </a:r>
            <a:endParaRPr lang="en-US" sz="2800" b="1" dirty="0"/>
          </a:p>
        </p:txBody>
      </p:sp>
    </p:spTree>
    <p:extLst>
      <p:ext uri="{BB962C8B-B14F-4D97-AF65-F5344CB8AC3E}">
        <p14:creationId xmlns:p14="http://schemas.microsoft.com/office/powerpoint/2010/main" val="3495119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04800"/>
            <a:ext cx="8458200" cy="646331"/>
          </a:xfrm>
          <a:prstGeom prst="rect">
            <a:avLst/>
          </a:prstGeom>
        </p:spPr>
        <p:txBody>
          <a:bodyPr wrap="square">
            <a:spAutoFit/>
          </a:bodyPr>
          <a:lstStyle/>
          <a:p>
            <a:r>
              <a:rPr lang="en-US" b="1" dirty="0"/>
              <a:t>3.What’s the least price to travel from Delhi and Mumbai to other locations in Premium Economy class</a:t>
            </a:r>
            <a:endParaRPr lang="en-US" dirty="0"/>
          </a:p>
        </p:txBody>
      </p:sp>
      <p:pic>
        <p:nvPicPr>
          <p:cNvPr id="6" name="Picture 5"/>
          <p:cNvPicPr/>
          <p:nvPr/>
        </p:nvPicPr>
        <p:blipFill rotWithShape="1">
          <a:blip r:embed="rId2"/>
          <a:srcRect t="4711"/>
          <a:stretch/>
        </p:blipFill>
        <p:spPr bwMode="auto">
          <a:xfrm>
            <a:off x="1828800" y="957227"/>
            <a:ext cx="5943600" cy="3157573"/>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685800" y="4114800"/>
            <a:ext cx="7543800" cy="2308324"/>
          </a:xfrm>
          <a:prstGeom prst="rect">
            <a:avLst/>
          </a:prstGeom>
        </p:spPr>
        <p:txBody>
          <a:bodyPr wrap="square">
            <a:spAutoFit/>
          </a:bodyPr>
          <a:lstStyle/>
          <a:p>
            <a:pPr marL="285750" lvl="0" indent="-285750">
              <a:buFont typeface="Arial" pitchFamily="34" charset="0"/>
              <a:buChar char="•"/>
            </a:pPr>
            <a:r>
              <a:rPr lang="en-US" sz="1600" dirty="0"/>
              <a:t>If you want to travel from Delhi to Bengaluru in </a:t>
            </a:r>
            <a:r>
              <a:rPr lang="en-US" sz="1600" dirty="0" err="1"/>
              <a:t>PremiumEconomy</a:t>
            </a:r>
            <a:r>
              <a:rPr lang="en-US" sz="1600" dirty="0"/>
              <a:t> class then </a:t>
            </a:r>
            <a:r>
              <a:rPr lang="en-US" sz="1600" dirty="0" err="1"/>
              <a:t>Vistara</a:t>
            </a:r>
            <a:r>
              <a:rPr lang="en-US" sz="1600" dirty="0"/>
              <a:t> is the best choice</a:t>
            </a:r>
          </a:p>
          <a:p>
            <a:pPr marL="285750" lvl="0" indent="-285750">
              <a:buFont typeface="Arial" pitchFamily="34" charset="0"/>
              <a:buChar char="•"/>
            </a:pPr>
            <a:r>
              <a:rPr lang="en-US" sz="1600" dirty="0"/>
              <a:t>If you want to travel from Delhi to Chennai in Premium Economy class then </a:t>
            </a:r>
            <a:r>
              <a:rPr lang="en-US" sz="1600" dirty="0" err="1"/>
              <a:t>Vistara</a:t>
            </a:r>
            <a:r>
              <a:rPr lang="en-US" sz="1600" dirty="0"/>
              <a:t> is the best choice</a:t>
            </a:r>
          </a:p>
          <a:p>
            <a:pPr marL="285750" lvl="0" indent="-285750">
              <a:buFont typeface="Arial" pitchFamily="34" charset="0"/>
              <a:buChar char="•"/>
            </a:pPr>
            <a:r>
              <a:rPr lang="en-US" sz="1600" dirty="0"/>
              <a:t>If you want to travel from Delhi to Hyderabad in Premium Economy class then </a:t>
            </a:r>
            <a:r>
              <a:rPr lang="en-US" sz="1600" dirty="0" err="1"/>
              <a:t>Vistara</a:t>
            </a:r>
            <a:endParaRPr lang="en-US" sz="1600" dirty="0"/>
          </a:p>
          <a:p>
            <a:pPr marL="285750" lvl="0" indent="-285750">
              <a:buFont typeface="Arial" pitchFamily="34" charset="0"/>
              <a:buChar char="•"/>
            </a:pPr>
            <a:r>
              <a:rPr lang="en-US" sz="1600" dirty="0"/>
              <a:t>If you want to travel from Delhi to Kolkata in Premium Economy class then Air Asia is the cheapest one followed by </a:t>
            </a:r>
            <a:r>
              <a:rPr lang="en-US" sz="1600" dirty="0" err="1"/>
              <a:t>GoFirst</a:t>
            </a:r>
            <a:r>
              <a:rPr lang="en-US" sz="1600" dirty="0"/>
              <a:t> and </a:t>
            </a:r>
            <a:r>
              <a:rPr lang="en-US" sz="1600" dirty="0" err="1"/>
              <a:t>SpiceJet</a:t>
            </a:r>
            <a:endParaRPr lang="en-US" sz="1600" dirty="0"/>
          </a:p>
          <a:p>
            <a:pPr marL="285750" lvl="0" indent="-285750">
              <a:buFont typeface="Arial" pitchFamily="34" charset="0"/>
              <a:buChar char="•"/>
            </a:pPr>
            <a:r>
              <a:rPr lang="en-US" sz="1600" dirty="0"/>
              <a:t>If you want to travel from Delhi to Mumbai and Mumbai to Bengaluru in Premium Economy class then </a:t>
            </a:r>
            <a:r>
              <a:rPr lang="en-US" sz="1600" dirty="0" err="1"/>
              <a:t>Vistara</a:t>
            </a:r>
            <a:r>
              <a:rPr lang="en-US" sz="1600" dirty="0"/>
              <a:t> is the best choice.</a:t>
            </a:r>
          </a:p>
        </p:txBody>
      </p:sp>
    </p:spTree>
    <p:extLst>
      <p:ext uri="{BB962C8B-B14F-4D97-AF65-F5344CB8AC3E}">
        <p14:creationId xmlns:p14="http://schemas.microsoft.com/office/powerpoint/2010/main" val="193446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28600"/>
            <a:ext cx="8458200" cy="646331"/>
          </a:xfrm>
          <a:prstGeom prst="rect">
            <a:avLst/>
          </a:prstGeom>
        </p:spPr>
        <p:txBody>
          <a:bodyPr wrap="square">
            <a:spAutoFit/>
          </a:bodyPr>
          <a:lstStyle/>
          <a:p>
            <a:r>
              <a:rPr lang="en-US" b="1" dirty="0"/>
              <a:t>4.What’s the least price to travel from Delhi and Mumbai to other locations in Business class</a:t>
            </a:r>
            <a:endParaRPr lang="en-US" dirty="0"/>
          </a:p>
        </p:txBody>
      </p:sp>
      <p:pic>
        <p:nvPicPr>
          <p:cNvPr id="7" name="Picture 6"/>
          <p:cNvPicPr/>
          <p:nvPr/>
        </p:nvPicPr>
        <p:blipFill rotWithShape="1">
          <a:blip r:embed="rId2">
            <a:extLst>
              <a:ext uri="{28A0092B-C50C-407E-A947-70E740481C1C}">
                <a14:useLocalDpi xmlns:a14="http://schemas.microsoft.com/office/drawing/2010/main" val="0"/>
              </a:ext>
            </a:extLst>
          </a:blip>
          <a:srcRect t="6374"/>
          <a:stretch/>
        </p:blipFill>
        <p:spPr bwMode="auto">
          <a:xfrm>
            <a:off x="1272984" y="762001"/>
            <a:ext cx="6530975" cy="403859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685800" y="4818888"/>
            <a:ext cx="8000999" cy="1754326"/>
          </a:xfrm>
          <a:prstGeom prst="rect">
            <a:avLst/>
          </a:prstGeom>
        </p:spPr>
        <p:txBody>
          <a:bodyPr wrap="square">
            <a:spAutoFit/>
          </a:bodyPr>
          <a:lstStyle/>
          <a:p>
            <a:pPr marL="285750" lvl="0" indent="-285750">
              <a:buFont typeface="Arial" pitchFamily="34" charset="0"/>
              <a:buChar char="•"/>
            </a:pPr>
            <a:r>
              <a:rPr lang="en-US" dirty="0"/>
              <a:t>If you want to go from Delhi to Bengaluru Chennai or Hyderabad or Mumbai or Mumbai to Bengaluru then </a:t>
            </a:r>
            <a:r>
              <a:rPr lang="en-US" dirty="0" err="1"/>
              <a:t>vistara</a:t>
            </a:r>
            <a:r>
              <a:rPr lang="en-US" dirty="0"/>
              <a:t> is the only available as per this data at this moment, It may vary on coming days.</a:t>
            </a:r>
          </a:p>
          <a:p>
            <a:pPr marL="285750" lvl="0" indent="-285750">
              <a:buFont typeface="Arial" pitchFamily="34" charset="0"/>
              <a:buChar char="•"/>
            </a:pPr>
            <a:r>
              <a:rPr lang="en-US" dirty="0"/>
              <a:t>If you want to go from Delhi to Kolkata in Business class then Air Asia is the cheapest one followed by </a:t>
            </a:r>
            <a:r>
              <a:rPr lang="en-US" dirty="0" err="1"/>
              <a:t>GoFirst</a:t>
            </a:r>
            <a:r>
              <a:rPr lang="en-US" dirty="0"/>
              <a:t> and </a:t>
            </a:r>
            <a:r>
              <a:rPr lang="en-US" dirty="0" err="1"/>
              <a:t>SpaceJet</a:t>
            </a:r>
            <a:r>
              <a:rPr lang="en-US" dirty="0"/>
              <a:t> and </a:t>
            </a:r>
            <a:r>
              <a:rPr lang="en-US" dirty="0" err="1"/>
              <a:t>Vistara</a:t>
            </a:r>
            <a:r>
              <a:rPr lang="en-US" dirty="0"/>
              <a:t> is the costliest one according to this data.</a:t>
            </a:r>
          </a:p>
        </p:txBody>
      </p:sp>
    </p:spTree>
    <p:extLst>
      <p:ext uri="{BB962C8B-B14F-4D97-AF65-F5344CB8AC3E}">
        <p14:creationId xmlns:p14="http://schemas.microsoft.com/office/powerpoint/2010/main" val="1677162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28600"/>
            <a:ext cx="8153400" cy="646331"/>
          </a:xfrm>
          <a:prstGeom prst="rect">
            <a:avLst/>
          </a:prstGeom>
        </p:spPr>
        <p:txBody>
          <a:bodyPr wrap="square">
            <a:spAutoFit/>
          </a:bodyPr>
          <a:lstStyle/>
          <a:p>
            <a:r>
              <a:rPr lang="en-US" b="1" dirty="0"/>
              <a:t>5. What’s the general departure time at which Economy class will have low price comparatively?</a:t>
            </a:r>
            <a:endParaRPr lang="en-US" dirty="0"/>
          </a:p>
        </p:txBody>
      </p:sp>
      <p:pic>
        <p:nvPicPr>
          <p:cNvPr id="7" name="Picture 6"/>
          <p:cNvPicPr/>
          <p:nvPr/>
        </p:nvPicPr>
        <p:blipFill rotWithShape="1">
          <a:blip r:embed="rId2">
            <a:extLst>
              <a:ext uri="{28A0092B-C50C-407E-A947-70E740481C1C}">
                <a14:useLocalDpi xmlns:a14="http://schemas.microsoft.com/office/drawing/2010/main" val="0"/>
              </a:ext>
            </a:extLst>
          </a:blip>
          <a:srcRect t="6949"/>
          <a:stretch/>
        </p:blipFill>
        <p:spPr bwMode="auto">
          <a:xfrm>
            <a:off x="1676400" y="841403"/>
            <a:ext cx="6083300" cy="3349597"/>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685800" y="4343400"/>
            <a:ext cx="7924800" cy="2308324"/>
          </a:xfrm>
          <a:prstGeom prst="rect">
            <a:avLst/>
          </a:prstGeom>
        </p:spPr>
        <p:txBody>
          <a:bodyPr wrap="square">
            <a:spAutoFit/>
          </a:bodyPr>
          <a:lstStyle/>
          <a:p>
            <a:pPr marL="285750" lvl="0" indent="-285750">
              <a:buFont typeface="Arial" pitchFamily="34" charset="0"/>
              <a:buChar char="•"/>
            </a:pPr>
            <a:r>
              <a:rPr lang="en-US" dirty="0"/>
              <a:t>The above graph depicts that if you want to book for Economy class then if you choose 4am-5am in morning you have maximum chance that your booking price will be lowest in that whole day.</a:t>
            </a:r>
          </a:p>
          <a:p>
            <a:pPr marL="285750" lvl="0" indent="-285750">
              <a:buFont typeface="Arial" pitchFamily="34" charset="0"/>
              <a:buChar char="•"/>
            </a:pPr>
            <a:r>
              <a:rPr lang="en-US" dirty="0"/>
              <a:t>The highest price is generally observed for Economy class is around 3-5pm.</a:t>
            </a:r>
          </a:p>
          <a:p>
            <a:pPr marL="285750" lvl="0" indent="-285750">
              <a:buFont typeface="Arial" pitchFamily="34" charset="0"/>
              <a:buChar char="•"/>
            </a:pPr>
            <a:r>
              <a:rPr lang="en-US" dirty="0"/>
              <a:t>For premium economy class the least price observed around 11am to 12pm and costly price is observed between 3pm -4 pm</a:t>
            </a:r>
          </a:p>
          <a:p>
            <a:pPr marL="285750" lvl="0" indent="-285750">
              <a:buFont typeface="Arial" pitchFamily="34" charset="0"/>
              <a:buChar char="•"/>
            </a:pPr>
            <a:r>
              <a:rPr lang="en-US" dirty="0"/>
              <a:t>For Business class the least price observed around 11am to 12pm and costly price is observed between 3pm -4 pm</a:t>
            </a:r>
          </a:p>
        </p:txBody>
      </p:sp>
    </p:spTree>
    <p:extLst>
      <p:ext uri="{BB962C8B-B14F-4D97-AF65-F5344CB8AC3E}">
        <p14:creationId xmlns:p14="http://schemas.microsoft.com/office/powerpoint/2010/main" val="198519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04800"/>
            <a:ext cx="8839200" cy="369332"/>
          </a:xfrm>
          <a:prstGeom prst="rect">
            <a:avLst/>
          </a:prstGeom>
        </p:spPr>
        <p:txBody>
          <a:bodyPr wrap="square">
            <a:spAutoFit/>
          </a:bodyPr>
          <a:lstStyle/>
          <a:p>
            <a:r>
              <a:rPr lang="en-US" b="1" dirty="0"/>
              <a:t>6.How duration and price are related based on class and destination?</a:t>
            </a:r>
            <a:endParaRPr lang="en-US" dirty="0"/>
          </a:p>
        </p:txBody>
      </p:sp>
      <p:pic>
        <p:nvPicPr>
          <p:cNvPr id="7" name="Picture 6"/>
          <p:cNvPicPr/>
          <p:nvPr/>
        </p:nvPicPr>
        <p:blipFill rotWithShape="1">
          <a:blip r:embed="rId2">
            <a:extLst>
              <a:ext uri="{28A0092B-C50C-407E-A947-70E740481C1C}">
                <a14:useLocalDpi xmlns:a14="http://schemas.microsoft.com/office/drawing/2010/main" val="0"/>
              </a:ext>
            </a:extLst>
          </a:blip>
          <a:srcRect t="7301"/>
          <a:stretch/>
        </p:blipFill>
        <p:spPr bwMode="auto">
          <a:xfrm>
            <a:off x="1429512" y="704611"/>
            <a:ext cx="6876288" cy="4550267"/>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762000" y="5657165"/>
            <a:ext cx="7315200" cy="646331"/>
          </a:xfrm>
          <a:prstGeom prst="rect">
            <a:avLst/>
          </a:prstGeom>
        </p:spPr>
        <p:txBody>
          <a:bodyPr wrap="square">
            <a:spAutoFit/>
          </a:bodyPr>
          <a:lstStyle/>
          <a:p>
            <a:pPr lvl="0"/>
            <a:r>
              <a:rPr lang="en-US" dirty="0"/>
              <a:t>From the above graph we can clearly see that as duration increases the price is also going to be increased.</a:t>
            </a:r>
          </a:p>
        </p:txBody>
      </p:sp>
    </p:spTree>
    <p:extLst>
      <p:ext uri="{BB962C8B-B14F-4D97-AF65-F5344CB8AC3E}">
        <p14:creationId xmlns:p14="http://schemas.microsoft.com/office/powerpoint/2010/main" val="174978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96334"/>
            <a:ext cx="7315200" cy="369332"/>
          </a:xfrm>
          <a:prstGeom prst="rect">
            <a:avLst/>
          </a:prstGeom>
        </p:spPr>
        <p:txBody>
          <a:bodyPr wrap="square">
            <a:spAutoFit/>
          </a:bodyPr>
          <a:lstStyle/>
          <a:p>
            <a:r>
              <a:rPr lang="en-US" b="1" dirty="0"/>
              <a:t>7. How advanced booking affects the price of the ticket?</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35431" y="762000"/>
            <a:ext cx="6605905" cy="4114800"/>
          </a:xfrm>
          <a:prstGeom prst="rect">
            <a:avLst/>
          </a:prstGeom>
        </p:spPr>
      </p:pic>
      <p:sp>
        <p:nvSpPr>
          <p:cNvPr id="7" name="Rectangle 6"/>
          <p:cNvSpPr/>
          <p:nvPr/>
        </p:nvSpPr>
        <p:spPr>
          <a:xfrm>
            <a:off x="609600" y="4992942"/>
            <a:ext cx="7696200" cy="1477328"/>
          </a:xfrm>
          <a:prstGeom prst="rect">
            <a:avLst/>
          </a:prstGeom>
        </p:spPr>
        <p:txBody>
          <a:bodyPr wrap="square">
            <a:spAutoFit/>
          </a:bodyPr>
          <a:lstStyle/>
          <a:p>
            <a:pPr marL="285750" lvl="0" indent="-285750">
              <a:buFont typeface="Arial" pitchFamily="34" charset="0"/>
              <a:buChar char="•"/>
            </a:pPr>
            <a:r>
              <a:rPr lang="en-US" dirty="0"/>
              <a:t>If you book any ticket in an advance of 7 days you will be profited by 4.37% of cost of booking one day in advance</a:t>
            </a:r>
          </a:p>
          <a:p>
            <a:pPr marL="285750" lvl="0" indent="-285750">
              <a:buFont typeface="Arial" pitchFamily="34" charset="0"/>
              <a:buChar char="•"/>
            </a:pPr>
            <a:r>
              <a:rPr lang="en-US" dirty="0"/>
              <a:t>If you book any ticket in an advance of 30 days you will be profited by 51% of cost of booking one day in advance</a:t>
            </a:r>
          </a:p>
          <a:p>
            <a:pPr marL="285750" lvl="0" indent="-285750">
              <a:buFont typeface="Arial" pitchFamily="34" charset="0"/>
              <a:buChar char="•"/>
            </a:pPr>
            <a:r>
              <a:rPr lang="en-US" dirty="0"/>
              <a:t>There won’t be much difference if you book 30 or 60 days in advanced.</a:t>
            </a:r>
          </a:p>
        </p:txBody>
      </p:sp>
    </p:spTree>
    <p:extLst>
      <p:ext uri="{BB962C8B-B14F-4D97-AF65-F5344CB8AC3E}">
        <p14:creationId xmlns:p14="http://schemas.microsoft.com/office/powerpoint/2010/main" val="1811081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8902"/>
            <a:ext cx="7696200" cy="369332"/>
          </a:xfrm>
          <a:prstGeom prst="rect">
            <a:avLst/>
          </a:prstGeom>
        </p:spPr>
        <p:txBody>
          <a:bodyPr wrap="square">
            <a:spAutoFit/>
          </a:bodyPr>
          <a:lstStyle/>
          <a:p>
            <a:r>
              <a:rPr lang="en-US" b="1" dirty="0"/>
              <a:t>8. How number of stops varies the price of the ticket to the same destination?</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t="5506" b="-1101"/>
          <a:stretch/>
        </p:blipFill>
        <p:spPr bwMode="auto">
          <a:xfrm>
            <a:off x="990600" y="762000"/>
            <a:ext cx="6853555" cy="4049395"/>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784987" y="5181600"/>
            <a:ext cx="7086600" cy="646331"/>
          </a:xfrm>
          <a:prstGeom prst="rect">
            <a:avLst/>
          </a:prstGeom>
        </p:spPr>
        <p:txBody>
          <a:bodyPr wrap="square">
            <a:spAutoFit/>
          </a:bodyPr>
          <a:lstStyle/>
          <a:p>
            <a:pPr marL="285750" lvl="0" indent="-285750">
              <a:buFont typeface="Arial" pitchFamily="34" charset="0"/>
              <a:buChar char="•"/>
            </a:pPr>
            <a:r>
              <a:rPr lang="en-US" dirty="0"/>
              <a:t>On an average if there is one stops the ticket price will drop by 24% of the cost of ticket without any stop.</a:t>
            </a:r>
          </a:p>
        </p:txBody>
      </p:sp>
    </p:spTree>
    <p:extLst>
      <p:ext uri="{BB962C8B-B14F-4D97-AF65-F5344CB8AC3E}">
        <p14:creationId xmlns:p14="http://schemas.microsoft.com/office/powerpoint/2010/main" val="84561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5334000" cy="584775"/>
          </a:xfrm>
          <a:prstGeom prst="rect">
            <a:avLst/>
          </a:prstGeom>
          <a:noFill/>
        </p:spPr>
        <p:txBody>
          <a:bodyPr wrap="square" rtlCol="0">
            <a:spAutoFit/>
          </a:bodyPr>
          <a:lstStyle/>
          <a:p>
            <a:pPr algn="ctr"/>
            <a:r>
              <a:rPr lang="en-US" sz="3200" b="1" u="sng" dirty="0" smtClean="0"/>
              <a:t>Model Building</a:t>
            </a:r>
            <a:endParaRPr lang="en-US" sz="3200" b="1" u="sng" dirty="0"/>
          </a:p>
        </p:txBody>
      </p:sp>
      <p:sp>
        <p:nvSpPr>
          <p:cNvPr id="3" name="TextBox 2"/>
          <p:cNvSpPr txBox="1"/>
          <p:nvPr/>
        </p:nvSpPr>
        <p:spPr>
          <a:xfrm>
            <a:off x="533400" y="1066800"/>
            <a:ext cx="7924800" cy="646331"/>
          </a:xfrm>
          <a:prstGeom prst="rect">
            <a:avLst/>
          </a:prstGeom>
          <a:noFill/>
        </p:spPr>
        <p:txBody>
          <a:bodyPr wrap="square" rtlCol="0">
            <a:spAutoFit/>
          </a:bodyPr>
          <a:lstStyle/>
          <a:p>
            <a:r>
              <a:rPr lang="en-US" dirty="0"/>
              <a:t>We have used several linear regression models to evaluate and finalize the best models, The major models we have used as follows.</a:t>
            </a:r>
          </a:p>
        </p:txBody>
      </p:sp>
      <p:sp>
        <p:nvSpPr>
          <p:cNvPr id="4" name="Rectangle 3"/>
          <p:cNvSpPr/>
          <p:nvPr/>
        </p:nvSpPr>
        <p:spPr>
          <a:xfrm>
            <a:off x="533400" y="1796534"/>
            <a:ext cx="2034981" cy="369332"/>
          </a:xfrm>
          <a:prstGeom prst="rect">
            <a:avLst/>
          </a:prstGeom>
        </p:spPr>
        <p:txBody>
          <a:bodyPr wrap="none">
            <a:spAutoFit/>
          </a:bodyPr>
          <a:lstStyle/>
          <a:p>
            <a:r>
              <a:rPr lang="en-US" b="1" dirty="0"/>
              <a:t>1.Linear Regression</a:t>
            </a:r>
            <a:endParaRPr lang="en-US" dirty="0"/>
          </a:p>
        </p:txBody>
      </p:sp>
      <p:sp>
        <p:nvSpPr>
          <p:cNvPr id="8" name="Rectangle 7"/>
          <p:cNvSpPr/>
          <p:nvPr/>
        </p:nvSpPr>
        <p:spPr>
          <a:xfrm>
            <a:off x="637077" y="4050268"/>
            <a:ext cx="2623282" cy="369332"/>
          </a:xfrm>
          <a:prstGeom prst="rect">
            <a:avLst/>
          </a:prstGeom>
        </p:spPr>
        <p:txBody>
          <a:bodyPr wrap="none">
            <a:spAutoFit/>
          </a:bodyPr>
          <a:lstStyle/>
          <a:p>
            <a:r>
              <a:rPr lang="en-US" b="1" dirty="0"/>
              <a:t>2.Lasso Regression model</a:t>
            </a:r>
            <a:endParaRPr lang="en-US"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294765" y="2165866"/>
            <a:ext cx="6019800" cy="1884402"/>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279525" y="4447032"/>
            <a:ext cx="5791200" cy="1953768"/>
          </a:xfrm>
          <a:prstGeom prst="rect">
            <a:avLst/>
          </a:prstGeom>
        </p:spPr>
      </p:pic>
    </p:spTree>
    <p:extLst>
      <p:ext uri="{BB962C8B-B14F-4D97-AF65-F5344CB8AC3E}">
        <p14:creationId xmlns:p14="http://schemas.microsoft.com/office/powerpoint/2010/main" val="2609498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977977" cy="369332"/>
          </a:xfrm>
          <a:prstGeom prst="rect">
            <a:avLst/>
          </a:prstGeom>
        </p:spPr>
        <p:txBody>
          <a:bodyPr wrap="none">
            <a:spAutoFit/>
          </a:bodyPr>
          <a:lstStyle/>
          <a:p>
            <a:r>
              <a:rPr lang="en-US" b="1" dirty="0"/>
              <a:t>3.Ridge Regression</a:t>
            </a:r>
            <a:endParaRPr lang="en-US" dirty="0"/>
          </a:p>
        </p:txBody>
      </p:sp>
      <p:sp>
        <p:nvSpPr>
          <p:cNvPr id="4" name="Rectangle 3"/>
          <p:cNvSpPr/>
          <p:nvPr/>
        </p:nvSpPr>
        <p:spPr>
          <a:xfrm>
            <a:off x="533400" y="3423642"/>
            <a:ext cx="2367443" cy="369332"/>
          </a:xfrm>
          <a:prstGeom prst="rect">
            <a:avLst/>
          </a:prstGeom>
        </p:spPr>
        <p:txBody>
          <a:bodyPr wrap="none">
            <a:spAutoFit/>
          </a:bodyPr>
          <a:lstStyle/>
          <a:p>
            <a:r>
              <a:rPr lang="en-US" b="1" dirty="0"/>
              <a:t>4.Elasticnet Regression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838200"/>
            <a:ext cx="5691378" cy="213612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838200" y="3820406"/>
            <a:ext cx="5691378" cy="2351794"/>
          </a:xfrm>
          <a:prstGeom prst="rect">
            <a:avLst/>
          </a:prstGeom>
        </p:spPr>
      </p:pic>
    </p:spTree>
    <p:extLst>
      <p:ext uri="{BB962C8B-B14F-4D97-AF65-F5344CB8AC3E}">
        <p14:creationId xmlns:p14="http://schemas.microsoft.com/office/powerpoint/2010/main" val="3343675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017347" cy="369332"/>
          </a:xfrm>
          <a:prstGeom prst="rect">
            <a:avLst/>
          </a:prstGeom>
        </p:spPr>
        <p:txBody>
          <a:bodyPr wrap="none">
            <a:spAutoFit/>
          </a:bodyPr>
          <a:lstStyle/>
          <a:p>
            <a:r>
              <a:rPr lang="en-US" b="1" dirty="0"/>
              <a:t>5.Ransac Regressor</a:t>
            </a:r>
            <a:endParaRPr lang="en-US" dirty="0"/>
          </a:p>
        </p:txBody>
      </p:sp>
      <p:sp>
        <p:nvSpPr>
          <p:cNvPr id="4" name="Rectangle 3"/>
          <p:cNvSpPr/>
          <p:nvPr/>
        </p:nvSpPr>
        <p:spPr>
          <a:xfrm>
            <a:off x="417727" y="3124200"/>
            <a:ext cx="2785506" cy="369332"/>
          </a:xfrm>
          <a:prstGeom prst="rect">
            <a:avLst/>
          </a:prstGeom>
        </p:spPr>
        <p:txBody>
          <a:bodyPr wrap="none">
            <a:spAutoFit/>
          </a:bodyPr>
          <a:lstStyle/>
          <a:p>
            <a:r>
              <a:rPr lang="en-US" b="1" dirty="0"/>
              <a:t>6.Support Vector Regressor</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70560" y="685800"/>
            <a:ext cx="6339840" cy="22098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0560" y="3810000"/>
            <a:ext cx="6758655" cy="2057400"/>
          </a:xfrm>
          <a:prstGeom prst="rect">
            <a:avLst/>
          </a:prstGeom>
        </p:spPr>
      </p:pic>
    </p:spTree>
    <p:extLst>
      <p:ext uri="{BB962C8B-B14F-4D97-AF65-F5344CB8AC3E}">
        <p14:creationId xmlns:p14="http://schemas.microsoft.com/office/powerpoint/2010/main" val="3424868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02" y="152400"/>
            <a:ext cx="2793265" cy="369332"/>
          </a:xfrm>
          <a:prstGeom prst="rect">
            <a:avLst/>
          </a:prstGeom>
        </p:spPr>
        <p:txBody>
          <a:bodyPr wrap="none">
            <a:spAutoFit/>
          </a:bodyPr>
          <a:lstStyle/>
          <a:p>
            <a:r>
              <a:rPr lang="en-US" b="1" dirty="0"/>
              <a:t>7.Random Forest Regressor</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62000" y="685800"/>
            <a:ext cx="7014453" cy="2101334"/>
          </a:xfrm>
          <a:prstGeom prst="rect">
            <a:avLst/>
          </a:prstGeom>
        </p:spPr>
      </p:pic>
      <p:sp>
        <p:nvSpPr>
          <p:cNvPr id="8" name="Rectangle 7"/>
          <p:cNvSpPr/>
          <p:nvPr/>
        </p:nvSpPr>
        <p:spPr>
          <a:xfrm>
            <a:off x="533400" y="3255264"/>
            <a:ext cx="2438400" cy="369332"/>
          </a:xfrm>
          <a:prstGeom prst="rect">
            <a:avLst/>
          </a:prstGeom>
        </p:spPr>
        <p:txBody>
          <a:bodyPr wrap="square">
            <a:spAutoFit/>
          </a:bodyPr>
          <a:lstStyle/>
          <a:p>
            <a:r>
              <a:rPr lang="en-US" b="1" dirty="0"/>
              <a:t>8.AdaBoost </a:t>
            </a:r>
            <a:r>
              <a:rPr lang="en-US" b="1" dirty="0" err="1"/>
              <a:t>Regressor</a:t>
            </a:r>
            <a:endParaRPr lang="en-US"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762000" y="3810000"/>
            <a:ext cx="5379720" cy="2072640"/>
          </a:xfrm>
          <a:prstGeom prst="rect">
            <a:avLst/>
          </a:prstGeom>
        </p:spPr>
      </p:pic>
    </p:spTree>
    <p:extLst>
      <p:ext uri="{BB962C8B-B14F-4D97-AF65-F5344CB8AC3E}">
        <p14:creationId xmlns:p14="http://schemas.microsoft.com/office/powerpoint/2010/main" val="226323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latin typeface="Arial" pitchFamily="34" charset="0"/>
                <a:cs typeface="Arial" pitchFamily="34" charset="0"/>
              </a:rPr>
              <a:t>Introduction</a:t>
            </a:r>
            <a:endParaRPr lang="en-US" b="1" u="sng"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a:latin typeface="+mj-lt"/>
              </a:rPr>
              <a:t>Anyone who has booked a flight ticket knows how unexpectedly the prices vary. The cheapest available ticket on a given flight gets more and less expensive over time. This usually happens as an attempt to maximize revenue based on </a:t>
            </a:r>
            <a:endParaRPr lang="en-US" dirty="0" smtClean="0">
              <a:latin typeface="+mj-lt"/>
            </a:endParaRPr>
          </a:p>
          <a:p>
            <a:r>
              <a:rPr lang="en-US" dirty="0" smtClean="0"/>
              <a:t>1</a:t>
            </a:r>
            <a:r>
              <a:rPr lang="en-US" dirty="0"/>
              <a:t>. Time of purchase patterns (making sure last-minute purchases are expensive) </a:t>
            </a:r>
            <a:endParaRPr lang="en-US" dirty="0" smtClean="0"/>
          </a:p>
          <a:p>
            <a:r>
              <a:rPr lang="en-US" dirty="0" smtClean="0"/>
              <a:t>2</a:t>
            </a:r>
            <a:r>
              <a:rPr lang="en-US" dirty="0"/>
              <a:t>.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endParaRPr lang="en-US" dirty="0"/>
          </a:p>
        </p:txBody>
      </p:sp>
    </p:spTree>
    <p:extLst>
      <p:ext uri="{BB962C8B-B14F-4D97-AF65-F5344CB8AC3E}">
        <p14:creationId xmlns:p14="http://schemas.microsoft.com/office/powerpoint/2010/main" val="3972215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8600"/>
            <a:ext cx="2287229" cy="369332"/>
          </a:xfrm>
          <a:prstGeom prst="rect">
            <a:avLst/>
          </a:prstGeom>
        </p:spPr>
        <p:txBody>
          <a:bodyPr wrap="none">
            <a:spAutoFit/>
          </a:bodyPr>
          <a:lstStyle/>
          <a:p>
            <a:r>
              <a:rPr lang="en-US" b="1" u="sng" dirty="0"/>
              <a:t>Cross Validation Score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72690" y="598170"/>
            <a:ext cx="4613910" cy="5193030"/>
          </a:xfrm>
          <a:prstGeom prst="rect">
            <a:avLst/>
          </a:prstGeom>
        </p:spPr>
      </p:pic>
      <p:sp>
        <p:nvSpPr>
          <p:cNvPr id="4" name="Rectangle 3"/>
          <p:cNvSpPr/>
          <p:nvPr/>
        </p:nvSpPr>
        <p:spPr>
          <a:xfrm>
            <a:off x="914400" y="5791200"/>
            <a:ext cx="7543800" cy="923330"/>
          </a:xfrm>
          <a:prstGeom prst="rect">
            <a:avLst/>
          </a:prstGeom>
        </p:spPr>
        <p:txBody>
          <a:bodyPr wrap="square">
            <a:spAutoFit/>
          </a:bodyPr>
          <a:lstStyle/>
          <a:p>
            <a:r>
              <a:rPr lang="en-US" b="1" dirty="0"/>
              <a:t>The difference between accuracy and cross validation is less for random forest </a:t>
            </a:r>
            <a:r>
              <a:rPr lang="en-US" b="1" dirty="0" err="1"/>
              <a:t>regressor</a:t>
            </a:r>
            <a:r>
              <a:rPr lang="en-US" b="1" dirty="0"/>
              <a:t>, so it is the best model</a:t>
            </a:r>
            <a:r>
              <a:rPr lang="en-US" b="1" u="sng" dirty="0"/>
              <a:t/>
            </a:r>
            <a:br>
              <a:rPr lang="en-US" b="1" u="sng" dirty="0"/>
            </a:br>
            <a:endParaRPr lang="en-US" dirty="0"/>
          </a:p>
        </p:txBody>
      </p:sp>
    </p:spTree>
    <p:extLst>
      <p:ext uri="{BB962C8B-B14F-4D97-AF65-F5344CB8AC3E}">
        <p14:creationId xmlns:p14="http://schemas.microsoft.com/office/powerpoint/2010/main" val="261390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4800"/>
            <a:ext cx="2502416" cy="369332"/>
          </a:xfrm>
          <a:prstGeom prst="rect">
            <a:avLst/>
          </a:prstGeom>
        </p:spPr>
        <p:txBody>
          <a:bodyPr wrap="none">
            <a:spAutoFit/>
          </a:bodyPr>
          <a:lstStyle/>
          <a:p>
            <a:r>
              <a:rPr lang="en-US" b="1" u="sng" dirty="0"/>
              <a:t>Hyper Parameter Tuning</a:t>
            </a:r>
            <a:endParaRPr lang="en-US" dirty="0"/>
          </a:p>
        </p:txBody>
      </p:sp>
      <p:sp>
        <p:nvSpPr>
          <p:cNvPr id="4" name="Rectangle 3"/>
          <p:cNvSpPr/>
          <p:nvPr/>
        </p:nvSpPr>
        <p:spPr>
          <a:xfrm>
            <a:off x="3429000" y="3413762"/>
            <a:ext cx="1543756" cy="369332"/>
          </a:xfrm>
          <a:prstGeom prst="rect">
            <a:avLst/>
          </a:prstGeom>
        </p:spPr>
        <p:txBody>
          <a:bodyPr wrap="none">
            <a:spAutoFit/>
          </a:bodyPr>
          <a:lstStyle/>
          <a:p>
            <a:r>
              <a:rPr lang="en-US" b="1" dirty="0"/>
              <a:t>Final Accuracy</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76400" y="652796"/>
            <a:ext cx="5428488" cy="277154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295400" y="3962400"/>
            <a:ext cx="7122160" cy="2133600"/>
          </a:xfrm>
          <a:prstGeom prst="rect">
            <a:avLst/>
          </a:prstGeom>
        </p:spPr>
      </p:pic>
    </p:spTree>
    <p:extLst>
      <p:ext uri="{BB962C8B-B14F-4D97-AF65-F5344CB8AC3E}">
        <p14:creationId xmlns:p14="http://schemas.microsoft.com/office/powerpoint/2010/main" val="211488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81000"/>
            <a:ext cx="7467600" cy="6263253"/>
          </a:xfrm>
          <a:prstGeom prst="rect">
            <a:avLst/>
          </a:prstGeom>
        </p:spPr>
        <p:txBody>
          <a:bodyPr wrap="square">
            <a:spAutoFit/>
          </a:bodyPr>
          <a:lstStyle/>
          <a:p>
            <a:pPr lvl="0" algn="ctr"/>
            <a:endParaRPr lang="en-US" sz="2800" b="1" u="sng" dirty="0" smtClean="0"/>
          </a:p>
          <a:p>
            <a:pPr lvl="0" algn="ctr"/>
            <a:r>
              <a:rPr lang="en-US" sz="2800" b="1" u="sng" dirty="0" smtClean="0"/>
              <a:t>Key </a:t>
            </a:r>
            <a:r>
              <a:rPr lang="en-US" sz="2800" b="1" u="sng" dirty="0"/>
              <a:t>findings and the conclusions of the </a:t>
            </a:r>
            <a:r>
              <a:rPr lang="en-US" sz="2800" b="1" u="sng" dirty="0" smtClean="0"/>
              <a:t>study</a:t>
            </a:r>
          </a:p>
          <a:p>
            <a:pPr lvl="0" algn="ctr"/>
            <a:endParaRPr lang="en-US" sz="2800" b="1" u="sng" dirty="0"/>
          </a:p>
          <a:p>
            <a:r>
              <a:rPr lang="en-US" sz="1700" dirty="0"/>
              <a:t>Based on the above key findings we would like to give some prescription for our client</a:t>
            </a:r>
          </a:p>
          <a:p>
            <a:r>
              <a:rPr lang="en-US" sz="1700" dirty="0"/>
              <a:t>if you want to travel in Business class choose </a:t>
            </a:r>
            <a:r>
              <a:rPr lang="en-US" sz="1700" dirty="0" err="1"/>
              <a:t>vistara</a:t>
            </a:r>
            <a:r>
              <a:rPr lang="en-US" sz="1700" dirty="0"/>
              <a:t> it has least average </a:t>
            </a:r>
            <a:r>
              <a:rPr lang="en-US" sz="1700" dirty="0" err="1"/>
              <a:t>price,and</a:t>
            </a:r>
            <a:r>
              <a:rPr lang="en-US" sz="1700" dirty="0"/>
              <a:t> for Economy class choose </a:t>
            </a:r>
            <a:r>
              <a:rPr lang="en-US" sz="1700" dirty="0" err="1"/>
              <a:t>IndiGo</a:t>
            </a:r>
            <a:r>
              <a:rPr lang="en-US" sz="1700" dirty="0"/>
              <a:t>, and for Premium Economy go for Air Asia.</a:t>
            </a:r>
          </a:p>
          <a:p>
            <a:r>
              <a:rPr lang="en-US" sz="1700" dirty="0"/>
              <a:t>• If you want to travel from Delhi to Hyderabad in Economy class then Air India will offer least price followed by </a:t>
            </a:r>
            <a:r>
              <a:rPr lang="en-US" sz="1700" dirty="0" err="1"/>
              <a:t>GoFirst</a:t>
            </a:r>
            <a:r>
              <a:rPr lang="en-US" sz="1700" dirty="0"/>
              <a:t> and </a:t>
            </a:r>
            <a:r>
              <a:rPr lang="en-US" sz="1700" dirty="0" err="1"/>
              <a:t>Vistara</a:t>
            </a:r>
            <a:r>
              <a:rPr lang="en-US" sz="1700" dirty="0"/>
              <a:t> and Air Asia is the costly one.</a:t>
            </a:r>
          </a:p>
          <a:p>
            <a:r>
              <a:rPr lang="en-US" sz="1700" dirty="0"/>
              <a:t>• If you want to travel from Delhi to Kolkata in Economy class then Air India will offer least price followed by </a:t>
            </a:r>
            <a:r>
              <a:rPr lang="en-US" sz="1700" dirty="0" err="1"/>
              <a:t>IndiGO</a:t>
            </a:r>
            <a:r>
              <a:rPr lang="en-US" sz="1700" dirty="0"/>
              <a:t> and </a:t>
            </a:r>
            <a:r>
              <a:rPr lang="en-US" sz="1700" dirty="0" err="1"/>
              <a:t>Vistara</a:t>
            </a:r>
            <a:r>
              <a:rPr lang="en-US" sz="1700" dirty="0"/>
              <a:t> and </a:t>
            </a:r>
            <a:r>
              <a:rPr lang="en-US" sz="1700" dirty="0" err="1"/>
              <a:t>SpaceJet</a:t>
            </a:r>
            <a:r>
              <a:rPr lang="en-US" sz="1700" dirty="0"/>
              <a:t> is the costly one.</a:t>
            </a:r>
          </a:p>
          <a:p>
            <a:r>
              <a:rPr lang="en-US" sz="1700" dirty="0"/>
              <a:t>• If you want to travel from Delhi to Mumbai in Economy class then </a:t>
            </a:r>
            <a:r>
              <a:rPr lang="en-US" sz="1700" dirty="0" err="1"/>
              <a:t>SpaceJet</a:t>
            </a:r>
            <a:r>
              <a:rPr lang="en-US" sz="1700" dirty="0"/>
              <a:t> will offer least price followed by Air India and </a:t>
            </a:r>
            <a:r>
              <a:rPr lang="en-US" sz="1700" dirty="0" err="1"/>
              <a:t>IndiGo</a:t>
            </a:r>
            <a:r>
              <a:rPr lang="en-US" sz="1700" dirty="0"/>
              <a:t> and Air Asia is the costly one.</a:t>
            </a:r>
          </a:p>
          <a:p>
            <a:r>
              <a:rPr lang="en-US" sz="1700" dirty="0"/>
              <a:t>• If you want to travel from Mumbai to Bengaluru in Economy class then </a:t>
            </a:r>
            <a:r>
              <a:rPr lang="en-US" sz="1700" dirty="0" err="1"/>
              <a:t>IndiGo</a:t>
            </a:r>
            <a:r>
              <a:rPr lang="en-US" sz="1700" dirty="0"/>
              <a:t> will offer least price followed by </a:t>
            </a:r>
            <a:r>
              <a:rPr lang="en-US" sz="1700" dirty="0" err="1"/>
              <a:t>Vistara</a:t>
            </a:r>
            <a:r>
              <a:rPr lang="en-US" sz="1700" dirty="0"/>
              <a:t> and Air India and </a:t>
            </a:r>
            <a:r>
              <a:rPr lang="en-US" sz="1700" dirty="0" err="1"/>
              <a:t>SpaceJet</a:t>
            </a:r>
            <a:r>
              <a:rPr lang="en-US" sz="1700" dirty="0"/>
              <a:t> is the costly one.</a:t>
            </a:r>
          </a:p>
          <a:p>
            <a:r>
              <a:rPr lang="en-US" sz="1700" dirty="0"/>
              <a:t>• If you want to travel from Delhi to Bengaluru in </a:t>
            </a:r>
            <a:r>
              <a:rPr lang="en-US" sz="1700" dirty="0" err="1"/>
              <a:t>PremiumEconomy</a:t>
            </a:r>
            <a:r>
              <a:rPr lang="en-US" sz="1700" dirty="0"/>
              <a:t> class then </a:t>
            </a:r>
            <a:r>
              <a:rPr lang="en-US" sz="1700" dirty="0" err="1"/>
              <a:t>Vistara</a:t>
            </a:r>
            <a:r>
              <a:rPr lang="en-US" sz="1700" dirty="0"/>
              <a:t> is the best choice</a:t>
            </a:r>
          </a:p>
          <a:p>
            <a:r>
              <a:rPr lang="en-US" sz="1700" dirty="0"/>
              <a:t>• If you want to travel from Delhi to Chennai in Premium Economy class then </a:t>
            </a:r>
            <a:r>
              <a:rPr lang="en-US" sz="1700" dirty="0" err="1"/>
              <a:t>Vistara</a:t>
            </a:r>
            <a:r>
              <a:rPr lang="en-US" sz="1700" dirty="0"/>
              <a:t> is the best choice</a:t>
            </a:r>
          </a:p>
          <a:p>
            <a:pPr lvl="0" algn="ctr"/>
            <a:endParaRPr lang="en-US" sz="2800" b="1" u="sng" dirty="0"/>
          </a:p>
        </p:txBody>
      </p:sp>
    </p:spTree>
    <p:extLst>
      <p:ext uri="{BB962C8B-B14F-4D97-AF65-F5344CB8AC3E}">
        <p14:creationId xmlns:p14="http://schemas.microsoft.com/office/powerpoint/2010/main" val="268396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772400" cy="6186309"/>
          </a:xfrm>
          <a:prstGeom prst="rect">
            <a:avLst/>
          </a:prstGeom>
        </p:spPr>
        <p:txBody>
          <a:bodyPr wrap="square">
            <a:spAutoFit/>
          </a:bodyPr>
          <a:lstStyle/>
          <a:p>
            <a:r>
              <a:rPr lang="en-US" dirty="0"/>
              <a:t>• If you want to travel from Delhi to Hyderabad in Premium Economy class then </a:t>
            </a:r>
            <a:r>
              <a:rPr lang="en-US" dirty="0" err="1"/>
              <a:t>Vistara</a:t>
            </a:r>
            <a:endParaRPr lang="en-US" dirty="0"/>
          </a:p>
          <a:p>
            <a:r>
              <a:rPr lang="en-US" dirty="0"/>
              <a:t>• If you want to travel from Delhi to Kolkata in Premium Economy class then Air Asia is the cheapest one followed by </a:t>
            </a:r>
            <a:r>
              <a:rPr lang="en-US" dirty="0" err="1"/>
              <a:t>GoFirst</a:t>
            </a:r>
            <a:r>
              <a:rPr lang="en-US" dirty="0"/>
              <a:t> and </a:t>
            </a:r>
            <a:r>
              <a:rPr lang="en-US" dirty="0" err="1"/>
              <a:t>SpiceJet</a:t>
            </a:r>
            <a:endParaRPr lang="en-US" dirty="0"/>
          </a:p>
          <a:p>
            <a:r>
              <a:rPr lang="en-US" dirty="0"/>
              <a:t>• If you want to travel from Delhi to Mumbai and Mumbai to Bengaluru in Premium Economy class then </a:t>
            </a:r>
            <a:r>
              <a:rPr lang="en-US" dirty="0" err="1"/>
              <a:t>Vistara</a:t>
            </a:r>
            <a:r>
              <a:rPr lang="en-US" dirty="0"/>
              <a:t> is the best choice.</a:t>
            </a:r>
          </a:p>
          <a:p>
            <a:r>
              <a:rPr lang="en-US" dirty="0"/>
              <a:t>• If you want to go from Delhi to Bengaluru Chennai or Hyderabad or Mumbai or Mumbai to Bengaluru then </a:t>
            </a:r>
            <a:r>
              <a:rPr lang="en-US" dirty="0" err="1"/>
              <a:t>vistara</a:t>
            </a:r>
            <a:r>
              <a:rPr lang="en-US" dirty="0"/>
              <a:t> is the only available as per this data at this moment, It may vary on coming days.</a:t>
            </a:r>
          </a:p>
          <a:p>
            <a:r>
              <a:rPr lang="en-US" dirty="0"/>
              <a:t>• If you want to go from Delhi to Kolkata in Business class then Air Asia is the cheapest one followed by </a:t>
            </a:r>
            <a:r>
              <a:rPr lang="en-US" dirty="0" err="1"/>
              <a:t>GoFirst</a:t>
            </a:r>
            <a:r>
              <a:rPr lang="en-US" dirty="0"/>
              <a:t> and </a:t>
            </a:r>
            <a:r>
              <a:rPr lang="en-US" dirty="0" err="1"/>
              <a:t>SpaceJet</a:t>
            </a:r>
            <a:r>
              <a:rPr lang="en-US" dirty="0"/>
              <a:t> and </a:t>
            </a:r>
            <a:r>
              <a:rPr lang="en-US" dirty="0" err="1"/>
              <a:t>Vistara</a:t>
            </a:r>
            <a:r>
              <a:rPr lang="en-US" dirty="0"/>
              <a:t> is the costliest one according to this data.</a:t>
            </a:r>
          </a:p>
          <a:p>
            <a:r>
              <a:rPr lang="en-US" dirty="0"/>
              <a:t>• The above graph depicts that if you want to book for Economy class then if you choose 4am-5am in morning you have maximum chance that your booking price will be lowest in that whole day.</a:t>
            </a:r>
          </a:p>
          <a:p>
            <a:r>
              <a:rPr lang="en-US" dirty="0"/>
              <a:t>• The highest price is generally observed for Economy class is around 3-5pm.</a:t>
            </a:r>
          </a:p>
          <a:p>
            <a:r>
              <a:rPr lang="en-US" dirty="0"/>
              <a:t>• For premium economy class the least price observed around 11am to 12pm and costly price is observed between 3pm -4 pm</a:t>
            </a:r>
          </a:p>
          <a:p>
            <a:r>
              <a:rPr lang="en-US" dirty="0"/>
              <a:t>• For Business class the least price observed around 11am to 12pm and costly price is observed between 3pm -4 pm</a:t>
            </a:r>
          </a:p>
          <a:p>
            <a:r>
              <a:rPr lang="en-US" dirty="0"/>
              <a:t>• From the above graph we can clearly see that as duration increases the price is also going to be increased.</a:t>
            </a:r>
          </a:p>
        </p:txBody>
      </p:sp>
    </p:spTree>
    <p:extLst>
      <p:ext uri="{BB962C8B-B14F-4D97-AF65-F5344CB8AC3E}">
        <p14:creationId xmlns:p14="http://schemas.microsoft.com/office/powerpoint/2010/main" val="197429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905000"/>
            <a:ext cx="6858000" cy="1446550"/>
          </a:xfrm>
          <a:prstGeom prst="rect">
            <a:avLst/>
          </a:prstGeom>
          <a:noFill/>
        </p:spPr>
        <p:txBody>
          <a:bodyPr wrap="square" rtlCol="0">
            <a:spAutoFit/>
          </a:bodyPr>
          <a:lstStyle/>
          <a:p>
            <a:pPr algn="ctr"/>
            <a:r>
              <a:rPr lang="en-US" sz="8800" b="1" dirty="0" smtClean="0"/>
              <a:t>Thank </a:t>
            </a:r>
            <a:r>
              <a:rPr lang="en-US" sz="8800" b="1" dirty="0" smtClean="0">
                <a:solidFill>
                  <a:srgbClr val="FF0000"/>
                </a:solidFill>
              </a:rPr>
              <a:t>you</a:t>
            </a:r>
            <a:endParaRPr lang="en-US" sz="8800" b="1" dirty="0">
              <a:solidFill>
                <a:srgbClr val="FF0000"/>
              </a:solidFill>
            </a:endParaRPr>
          </a:p>
        </p:txBody>
      </p:sp>
    </p:spTree>
    <p:extLst>
      <p:ext uri="{BB962C8B-B14F-4D97-AF65-F5344CB8AC3E}">
        <p14:creationId xmlns:p14="http://schemas.microsoft.com/office/powerpoint/2010/main" val="128210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458200" cy="838200"/>
          </a:xfrm>
        </p:spPr>
        <p:txBody>
          <a:bodyPr>
            <a:normAutofit/>
          </a:bodyPr>
          <a:lstStyle/>
          <a:p>
            <a:r>
              <a:rPr lang="en-US" sz="2800" b="1" dirty="0" smtClean="0">
                <a:latin typeface="Arial" pitchFamily="34" charset="0"/>
                <a:cs typeface="Arial" pitchFamily="34" charset="0"/>
              </a:rPr>
              <a:t>Conceptual Background of the domain problem</a:t>
            </a:r>
            <a:endParaRPr lang="en-US" sz="2800" b="1" dirty="0">
              <a:latin typeface="Arial" pitchFamily="34" charset="0"/>
              <a:cs typeface="Arial" pitchFamily="34" charset="0"/>
            </a:endParaRPr>
          </a:p>
        </p:txBody>
      </p:sp>
      <p:sp>
        <p:nvSpPr>
          <p:cNvPr id="4" name="TextBox 3"/>
          <p:cNvSpPr txBox="1"/>
          <p:nvPr/>
        </p:nvSpPr>
        <p:spPr>
          <a:xfrm>
            <a:off x="609600" y="990600"/>
            <a:ext cx="8077200" cy="2585323"/>
          </a:xfrm>
          <a:prstGeom prst="rect">
            <a:avLst/>
          </a:prstGeom>
          <a:noFill/>
        </p:spPr>
        <p:txBody>
          <a:bodyPr wrap="square" rtlCol="0">
            <a:spAutoFit/>
          </a:bodyPr>
          <a:lstStyle/>
          <a:p>
            <a:pPr marL="342900" indent="-342900">
              <a:buFont typeface="Arial" pitchFamily="34" charset="0"/>
              <a:buChar char="•"/>
            </a:pPr>
            <a:r>
              <a:rPr lang="en-US" sz="2400" dirty="0"/>
              <a:t>First of all we should be knowing how to scrap the required data from various websites through the techniques of webscrapping, In order to do that we should extract all the urls of each car using relevant xpaths , we should be knowing how to build a linear regression model through collected data.</a:t>
            </a:r>
          </a:p>
          <a:p>
            <a:endParaRPr lang="en-US" dirty="0"/>
          </a:p>
        </p:txBody>
      </p:sp>
      <p:sp>
        <p:nvSpPr>
          <p:cNvPr id="5" name="TextBox 4"/>
          <p:cNvSpPr txBox="1"/>
          <p:nvPr/>
        </p:nvSpPr>
        <p:spPr>
          <a:xfrm>
            <a:off x="609600" y="3206591"/>
            <a:ext cx="815340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Literature Review</a:t>
            </a:r>
            <a:endParaRPr lang="en-US" sz="2800" b="1" dirty="0">
              <a:latin typeface="Arial" pitchFamily="34" charset="0"/>
              <a:cs typeface="Arial" pitchFamily="34" charset="0"/>
            </a:endParaRPr>
          </a:p>
        </p:txBody>
      </p:sp>
      <p:sp>
        <p:nvSpPr>
          <p:cNvPr id="6" name="TextBox 5"/>
          <p:cNvSpPr txBox="1"/>
          <p:nvPr/>
        </p:nvSpPr>
        <p:spPr>
          <a:xfrm>
            <a:off x="571500" y="3810000"/>
            <a:ext cx="8229600" cy="2308324"/>
          </a:xfrm>
          <a:prstGeom prst="rect">
            <a:avLst/>
          </a:prstGeom>
          <a:noFill/>
        </p:spPr>
        <p:txBody>
          <a:bodyPr wrap="square" rtlCol="0">
            <a:spAutoFit/>
          </a:bodyPr>
          <a:lstStyle/>
          <a:p>
            <a:pPr marL="342900" indent="-342900">
              <a:buFont typeface="Arial" pitchFamily="34" charset="0"/>
              <a:buChar char="•"/>
            </a:pPr>
            <a:r>
              <a:rPr lang="en-US" sz="2400" dirty="0"/>
              <a:t>To get the enough amount of relevant data we have to crawl through </a:t>
            </a:r>
            <a:r>
              <a:rPr lang="en-US" sz="2400" dirty="0" smtClean="0"/>
              <a:t>Google </a:t>
            </a:r>
            <a:r>
              <a:rPr lang="en-US" sz="2400" dirty="0"/>
              <a:t>to get perfect website, In that process we ended up landing in </a:t>
            </a:r>
            <a:r>
              <a:rPr lang="en-US" sz="2400" dirty="0" err="1" smtClean="0"/>
              <a:t>yathra.com,phone</a:t>
            </a:r>
            <a:r>
              <a:rPr lang="en-US" sz="2400" dirty="0" smtClean="0"/>
              <a:t> </a:t>
            </a:r>
            <a:r>
              <a:rPr lang="en-US" sz="2400" dirty="0" err="1" smtClean="0"/>
              <a:t>phe</a:t>
            </a:r>
            <a:endParaRPr lang="en-US" sz="2400" dirty="0" smtClean="0"/>
          </a:p>
          <a:p>
            <a:pPr marL="342900" indent="-342900">
              <a:buFont typeface="Arial" pitchFamily="34" charset="0"/>
              <a:buChar char="•"/>
            </a:pPr>
            <a:r>
              <a:rPr lang="en-US" sz="2400" dirty="0" smtClean="0"/>
              <a:t>We </a:t>
            </a:r>
            <a:r>
              <a:rPr lang="en-US" sz="2400" dirty="0"/>
              <a:t>have listed out </a:t>
            </a:r>
            <a:r>
              <a:rPr lang="en-US" sz="2400" dirty="0" smtClean="0"/>
              <a:t>6 </a:t>
            </a:r>
            <a:r>
              <a:rPr lang="en-US" sz="2400" dirty="0"/>
              <a:t>such websites from which we can get the adequate information, They are as </a:t>
            </a:r>
            <a:r>
              <a:rPr lang="en-US" sz="2400" dirty="0" smtClean="0"/>
              <a:t>follows </a:t>
            </a:r>
            <a:r>
              <a:rPr lang="en-US" sz="2400" dirty="0" err="1" smtClean="0"/>
              <a:t>goibibo,travolook,cleartrip,ixigo,yathra,makemytrip</a:t>
            </a:r>
            <a:endParaRPr lang="en-US" sz="2400" dirty="0"/>
          </a:p>
        </p:txBody>
      </p:sp>
    </p:spTree>
    <p:extLst>
      <p:ext uri="{BB962C8B-B14F-4D97-AF65-F5344CB8AC3E}">
        <p14:creationId xmlns:p14="http://schemas.microsoft.com/office/powerpoint/2010/main" val="195455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461665"/>
          </a:xfrm>
          <a:prstGeom prst="rect">
            <a:avLst/>
          </a:prstGeom>
          <a:noFill/>
        </p:spPr>
        <p:txBody>
          <a:bodyPr wrap="square" rtlCol="0">
            <a:spAutoFit/>
          </a:bodyPr>
          <a:lstStyle/>
          <a:p>
            <a:r>
              <a:rPr lang="en-US" sz="2400" b="1" u="sng" dirty="0" smtClean="0"/>
              <a:t>Mathematical and Analytical understanding of the problem</a:t>
            </a:r>
            <a:endParaRPr lang="en-US" sz="2400" b="1" u="sng" dirty="0"/>
          </a:p>
        </p:txBody>
      </p:sp>
      <p:sp>
        <p:nvSpPr>
          <p:cNvPr id="3" name="TextBox 2"/>
          <p:cNvSpPr txBox="1"/>
          <p:nvPr/>
        </p:nvSpPr>
        <p:spPr>
          <a:xfrm>
            <a:off x="533400" y="838200"/>
            <a:ext cx="8229600" cy="3139321"/>
          </a:xfrm>
          <a:prstGeom prst="rect">
            <a:avLst/>
          </a:prstGeom>
          <a:noFill/>
        </p:spPr>
        <p:txBody>
          <a:bodyPr wrap="square" rtlCol="0">
            <a:spAutoFit/>
          </a:bodyPr>
          <a:lstStyle/>
          <a:p>
            <a:pPr marL="342900" indent="-342900">
              <a:buFont typeface="Arial" pitchFamily="34" charset="0"/>
              <a:buChar char="•"/>
            </a:pPr>
            <a:r>
              <a:rPr lang="en-US" sz="2000" dirty="0"/>
              <a:t>The data we collected was in in terms of rows and columns, there </a:t>
            </a:r>
            <a:r>
              <a:rPr lang="en-US" sz="2000" dirty="0" smtClean="0"/>
              <a:t>are 10 columns </a:t>
            </a:r>
            <a:r>
              <a:rPr lang="en-US" sz="2000" dirty="0"/>
              <a:t>and </a:t>
            </a:r>
            <a:r>
              <a:rPr lang="en-US" sz="2000" dirty="0" smtClean="0"/>
              <a:t>1558</a:t>
            </a:r>
            <a:r>
              <a:rPr lang="en-US" sz="2000" dirty="0" smtClean="0"/>
              <a:t> </a:t>
            </a:r>
            <a:r>
              <a:rPr lang="en-US" sz="2000" dirty="0"/>
              <a:t>rows out of which 3 columns where of </a:t>
            </a:r>
            <a:r>
              <a:rPr lang="en-US" sz="2000" dirty="0" smtClean="0"/>
              <a:t>object </a:t>
            </a:r>
            <a:r>
              <a:rPr lang="en-US" sz="2000" dirty="0"/>
              <a:t>type and remaining are </a:t>
            </a:r>
            <a:r>
              <a:rPr lang="en-US" sz="2000" dirty="0" smtClean="0"/>
              <a:t>float and integer</a:t>
            </a:r>
            <a:r>
              <a:rPr lang="en-US" sz="2000" dirty="0" smtClean="0"/>
              <a:t> </a:t>
            </a:r>
            <a:r>
              <a:rPr lang="en-US" sz="2000" dirty="0"/>
              <a:t>type, so in order to make the machine understands this we have to convert the categorical value to numerical values we accomplish it through label encoding or one hot encoding.</a:t>
            </a:r>
          </a:p>
          <a:p>
            <a:pPr marL="342900" indent="-342900">
              <a:buFont typeface="Arial" pitchFamily="34" charset="0"/>
              <a:buChar char="•"/>
            </a:pPr>
            <a:r>
              <a:rPr lang="en-US" sz="2000" dirty="0"/>
              <a:t>We did scaling of the dataset in order to have values of variables within certain limits so that machine can perform better, for this purpose we used different types of scaling namely standard scaling, min max scaling and Robust </a:t>
            </a:r>
            <a:r>
              <a:rPr lang="en-US" sz="2000" dirty="0" err="1"/>
              <a:t>scaler</a:t>
            </a:r>
            <a:r>
              <a:rPr lang="en-US" sz="2000" dirty="0"/>
              <a:t>, later we reduce the skewness using various techniques.</a:t>
            </a:r>
          </a:p>
          <a:p>
            <a:endParaRPr lang="en-US" dirty="0"/>
          </a:p>
        </p:txBody>
      </p:sp>
      <p:sp>
        <p:nvSpPr>
          <p:cNvPr id="5" name="TextBox 4"/>
          <p:cNvSpPr txBox="1"/>
          <p:nvPr/>
        </p:nvSpPr>
        <p:spPr>
          <a:xfrm>
            <a:off x="393192" y="3886200"/>
            <a:ext cx="8382000" cy="461665"/>
          </a:xfrm>
          <a:prstGeom prst="rect">
            <a:avLst/>
          </a:prstGeom>
          <a:noFill/>
        </p:spPr>
        <p:txBody>
          <a:bodyPr wrap="square" rtlCol="0">
            <a:spAutoFit/>
          </a:bodyPr>
          <a:lstStyle/>
          <a:p>
            <a:pPr algn="ctr"/>
            <a:r>
              <a:rPr lang="en-US" sz="2400" b="1" u="sng" dirty="0" smtClean="0"/>
              <a:t>Hardware and tools used</a:t>
            </a:r>
            <a:endParaRPr lang="en-US" sz="2400" b="1" u="sng" dirty="0"/>
          </a:p>
        </p:txBody>
      </p:sp>
      <p:sp>
        <p:nvSpPr>
          <p:cNvPr id="7" name="TextBox 6"/>
          <p:cNvSpPr txBox="1"/>
          <p:nvPr/>
        </p:nvSpPr>
        <p:spPr>
          <a:xfrm>
            <a:off x="609600" y="4495800"/>
            <a:ext cx="8305800" cy="2215991"/>
          </a:xfrm>
          <a:prstGeom prst="rect">
            <a:avLst/>
          </a:prstGeom>
          <a:noFill/>
        </p:spPr>
        <p:txBody>
          <a:bodyPr wrap="square" rtlCol="0">
            <a:spAutoFit/>
          </a:bodyPr>
          <a:lstStyle/>
          <a:p>
            <a:pPr marL="342900" indent="-342900">
              <a:buFont typeface="Arial" pitchFamily="34" charset="0"/>
              <a:buChar char="•"/>
            </a:pPr>
            <a:r>
              <a:rPr lang="en-US" sz="2000" b="1" dirty="0"/>
              <a:t>Hardware : </a:t>
            </a:r>
            <a:r>
              <a:rPr lang="en-US" sz="2000" dirty="0"/>
              <a:t>We used the hardware of 8GB RAM,1Tb ROM and i5 processor</a:t>
            </a:r>
            <a:r>
              <a:rPr lang="en-US" sz="2000" dirty="0" smtClean="0"/>
              <a:t>.</a:t>
            </a:r>
          </a:p>
          <a:p>
            <a:endParaRPr lang="en-US" sz="2000" dirty="0"/>
          </a:p>
          <a:p>
            <a:pPr marL="342900" indent="-342900">
              <a:buFont typeface="Arial" pitchFamily="34" charset="0"/>
              <a:buChar char="•"/>
            </a:pPr>
            <a:r>
              <a:rPr lang="en-US" sz="2000" b="1" dirty="0"/>
              <a:t>Software :</a:t>
            </a:r>
            <a:r>
              <a:rPr lang="en-US" sz="2000" dirty="0"/>
              <a:t> For better visualization we used Tableau Public, </a:t>
            </a:r>
            <a:r>
              <a:rPr lang="en-US" sz="2000" dirty="0" err="1"/>
              <a:t>Jupyter</a:t>
            </a:r>
            <a:r>
              <a:rPr lang="en-US" sz="2000" dirty="0"/>
              <a:t> notebook from anaconda navigator for coding and webscrapping and Microsoft word and Power Point Presentation for creating the report and making the presentation respectively.</a:t>
            </a:r>
          </a:p>
          <a:p>
            <a:endParaRPr lang="en-US" dirty="0"/>
          </a:p>
        </p:txBody>
      </p:sp>
    </p:spTree>
    <p:extLst>
      <p:ext uri="{BB962C8B-B14F-4D97-AF65-F5344CB8AC3E}">
        <p14:creationId xmlns:p14="http://schemas.microsoft.com/office/powerpoint/2010/main" val="2782280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584775"/>
          </a:xfrm>
          <a:prstGeom prst="rect">
            <a:avLst/>
          </a:prstGeom>
          <a:noFill/>
        </p:spPr>
        <p:txBody>
          <a:bodyPr wrap="square" rtlCol="0">
            <a:spAutoFit/>
          </a:bodyPr>
          <a:lstStyle/>
          <a:p>
            <a:pPr algn="ctr"/>
            <a:r>
              <a:rPr lang="en-US" sz="3200" b="1" dirty="0" smtClean="0"/>
              <a:t>Data Source and their format</a:t>
            </a:r>
            <a:endParaRPr lang="en-US" sz="3200" b="1" dirty="0"/>
          </a:p>
        </p:txBody>
      </p:sp>
      <p:sp>
        <p:nvSpPr>
          <p:cNvPr id="3" name="TextBox 2"/>
          <p:cNvSpPr txBox="1"/>
          <p:nvPr/>
        </p:nvSpPr>
        <p:spPr>
          <a:xfrm>
            <a:off x="685800" y="990600"/>
            <a:ext cx="8153400" cy="1323439"/>
          </a:xfrm>
          <a:prstGeom prst="rect">
            <a:avLst/>
          </a:prstGeom>
          <a:noFill/>
        </p:spPr>
        <p:txBody>
          <a:bodyPr wrap="square" rtlCol="0">
            <a:spAutoFit/>
          </a:bodyPr>
          <a:lstStyle/>
          <a:p>
            <a:pPr marL="285750" indent="-285750">
              <a:buFont typeface="Arial" pitchFamily="34" charset="0"/>
              <a:buChar char="•"/>
            </a:pPr>
            <a:r>
              <a:rPr lang="en-US" sz="2000" dirty="0" smtClean="0"/>
              <a:t>The </a:t>
            </a:r>
            <a:r>
              <a:rPr lang="en-US" sz="2000" dirty="0"/>
              <a:t>major portion of the data we collected from car trade.com , there are </a:t>
            </a:r>
            <a:r>
              <a:rPr lang="en-US" sz="2000" dirty="0" smtClean="0"/>
              <a:t>10 </a:t>
            </a:r>
            <a:r>
              <a:rPr lang="en-US" sz="2000" dirty="0"/>
              <a:t>major parameters and </a:t>
            </a:r>
            <a:r>
              <a:rPr lang="en-US" sz="2000" dirty="0" smtClean="0"/>
              <a:t>1558</a:t>
            </a:r>
            <a:r>
              <a:rPr lang="en-US" sz="2000" dirty="0" smtClean="0"/>
              <a:t> </a:t>
            </a:r>
            <a:r>
              <a:rPr lang="en-US" sz="2000" dirty="0"/>
              <a:t>rows out which 3 are of </a:t>
            </a:r>
            <a:r>
              <a:rPr lang="en-US" sz="2000" dirty="0" smtClean="0"/>
              <a:t>object </a:t>
            </a:r>
            <a:r>
              <a:rPr lang="en-US" sz="2000" dirty="0"/>
              <a:t>type column and </a:t>
            </a:r>
            <a:r>
              <a:rPr lang="en-US" sz="2000" dirty="0" smtClean="0"/>
              <a:t>remaining's </a:t>
            </a:r>
            <a:r>
              <a:rPr lang="en-US" sz="2000" dirty="0"/>
              <a:t>are of categorical type columns.</a:t>
            </a:r>
            <a:r>
              <a:rPr lang="en-US" sz="2000" dirty="0" smtClean="0">
                <a:effectLst/>
              </a:rPr>
              <a:t> </a:t>
            </a:r>
          </a:p>
          <a:p>
            <a:pPr marL="285750" indent="-285750">
              <a:buFont typeface="Arial" pitchFamily="34" charset="0"/>
              <a:buChar char="•"/>
            </a:pPr>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86000" y="2667000"/>
            <a:ext cx="4420870" cy="2921635"/>
          </a:xfrm>
          <a:prstGeom prst="rect">
            <a:avLst/>
          </a:prstGeom>
        </p:spPr>
      </p:pic>
    </p:spTree>
    <p:extLst>
      <p:ext uri="{BB962C8B-B14F-4D97-AF65-F5344CB8AC3E}">
        <p14:creationId xmlns:p14="http://schemas.microsoft.com/office/powerpoint/2010/main" val="246463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523220"/>
          </a:xfrm>
          <a:prstGeom prst="rect">
            <a:avLst/>
          </a:prstGeom>
          <a:noFill/>
        </p:spPr>
        <p:txBody>
          <a:bodyPr wrap="square" rtlCol="0">
            <a:spAutoFit/>
          </a:bodyPr>
          <a:lstStyle/>
          <a:p>
            <a:pPr algn="ctr"/>
            <a:r>
              <a:rPr lang="en-US" sz="2800" b="1" u="sng" dirty="0" smtClean="0"/>
              <a:t>Results of Exploratory Data Analysis</a:t>
            </a:r>
            <a:endParaRPr lang="en-US" sz="2800" b="1" u="sng" dirty="0"/>
          </a:p>
        </p:txBody>
      </p:sp>
      <p:sp>
        <p:nvSpPr>
          <p:cNvPr id="3" name="TextBox 2"/>
          <p:cNvSpPr txBox="1"/>
          <p:nvPr/>
        </p:nvSpPr>
        <p:spPr>
          <a:xfrm>
            <a:off x="381000" y="990600"/>
            <a:ext cx="8686800" cy="1477328"/>
          </a:xfrm>
          <a:prstGeom prst="rect">
            <a:avLst/>
          </a:prstGeom>
          <a:noFill/>
        </p:spPr>
        <p:txBody>
          <a:bodyPr wrap="square" rtlCol="0">
            <a:spAutoFit/>
          </a:bodyPr>
          <a:lstStyle/>
          <a:p>
            <a:r>
              <a:rPr lang="en-US" dirty="0"/>
              <a:t>The following are the interpretation we got from data analysis, For analyzing the data we took the help of data visualization libraries like </a:t>
            </a:r>
            <a:r>
              <a:rPr lang="en-US" dirty="0" err="1"/>
              <a:t>seaborn</a:t>
            </a:r>
            <a:r>
              <a:rPr lang="en-US" dirty="0"/>
              <a:t>, </a:t>
            </a:r>
            <a:r>
              <a:rPr lang="en-US" dirty="0" err="1"/>
              <a:t>Matplotlib</a:t>
            </a:r>
            <a:r>
              <a:rPr lang="en-US" dirty="0"/>
              <a:t>, </a:t>
            </a:r>
            <a:r>
              <a:rPr lang="en-US" dirty="0" err="1"/>
              <a:t>plotly,Tableau</a:t>
            </a:r>
            <a:r>
              <a:rPr lang="en-US" dirty="0"/>
              <a:t> software, First we drew the correlation and </a:t>
            </a:r>
            <a:r>
              <a:rPr lang="en-US" dirty="0" err="1"/>
              <a:t>heatmaps</a:t>
            </a:r>
            <a:r>
              <a:rPr lang="en-US" dirty="0"/>
              <a:t> from which we came to know which are the significant variables which decides the second hand car price.</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2590800"/>
            <a:ext cx="6164580" cy="3384550"/>
          </a:xfrm>
          <a:prstGeom prst="rect">
            <a:avLst/>
          </a:prstGeom>
        </p:spPr>
      </p:pic>
    </p:spTree>
    <p:extLst>
      <p:ext uri="{BB962C8B-B14F-4D97-AF65-F5344CB8AC3E}">
        <p14:creationId xmlns:p14="http://schemas.microsoft.com/office/powerpoint/2010/main" val="200945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848600" cy="646331"/>
          </a:xfrm>
          <a:prstGeom prst="rect">
            <a:avLst/>
          </a:prstGeom>
          <a:noFill/>
        </p:spPr>
        <p:txBody>
          <a:bodyPr wrap="square" rtlCol="0">
            <a:spAutoFit/>
          </a:bodyPr>
          <a:lstStyle/>
          <a:p>
            <a:pPr lvl="0"/>
            <a:r>
              <a:rPr lang="en-US" b="1" dirty="0" smtClean="0"/>
              <a:t>1.</a:t>
            </a:r>
            <a:r>
              <a:rPr lang="en-US" b="1" dirty="0"/>
              <a:t> Average of each class price based on company name</a:t>
            </a:r>
            <a:endParaRPr lang="en-US" dirty="0"/>
          </a:p>
          <a:p>
            <a:endParaRPr lang="en-US" dirty="0"/>
          </a:p>
        </p:txBody>
      </p:sp>
      <p:pic>
        <p:nvPicPr>
          <p:cNvPr id="8" name="Picture 7"/>
          <p:cNvPicPr/>
          <p:nvPr/>
        </p:nvPicPr>
        <p:blipFill rotWithShape="1">
          <a:blip r:embed="rId2">
            <a:extLst>
              <a:ext uri="{28A0092B-C50C-407E-A947-70E740481C1C}">
                <a14:useLocalDpi xmlns:a14="http://schemas.microsoft.com/office/drawing/2010/main" val="0"/>
              </a:ext>
            </a:extLst>
          </a:blip>
          <a:srcRect t="6800"/>
          <a:stretch/>
        </p:blipFill>
        <p:spPr bwMode="auto">
          <a:xfrm>
            <a:off x="1143000" y="762000"/>
            <a:ext cx="6156960" cy="4305935"/>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914400" y="5334000"/>
            <a:ext cx="7620000" cy="923330"/>
          </a:xfrm>
          <a:prstGeom prst="rect">
            <a:avLst/>
          </a:prstGeom>
        </p:spPr>
        <p:txBody>
          <a:bodyPr wrap="square">
            <a:spAutoFit/>
          </a:bodyPr>
          <a:lstStyle/>
          <a:p>
            <a:r>
              <a:rPr lang="en-US" dirty="0"/>
              <a:t>The above graphs clearly indicates that if you want to travel in Business class choose </a:t>
            </a:r>
            <a:r>
              <a:rPr lang="en-US" dirty="0" err="1"/>
              <a:t>vistara</a:t>
            </a:r>
            <a:r>
              <a:rPr lang="en-US" dirty="0"/>
              <a:t> it has least average </a:t>
            </a:r>
            <a:r>
              <a:rPr lang="en-US" dirty="0" err="1"/>
              <a:t>price,and</a:t>
            </a:r>
            <a:r>
              <a:rPr lang="en-US" dirty="0"/>
              <a:t> for Economy class choose </a:t>
            </a:r>
            <a:r>
              <a:rPr lang="en-US" dirty="0" err="1"/>
              <a:t>IndiGo</a:t>
            </a:r>
            <a:r>
              <a:rPr lang="en-US" dirty="0"/>
              <a:t>, and for Premium Economy go for Air Asia.</a:t>
            </a:r>
          </a:p>
        </p:txBody>
      </p:sp>
    </p:spTree>
    <p:extLst>
      <p:ext uri="{BB962C8B-B14F-4D97-AF65-F5344CB8AC3E}">
        <p14:creationId xmlns:p14="http://schemas.microsoft.com/office/powerpoint/2010/main" val="698561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610600" cy="646331"/>
          </a:xfrm>
          <a:prstGeom prst="rect">
            <a:avLst/>
          </a:prstGeom>
          <a:noFill/>
        </p:spPr>
        <p:txBody>
          <a:bodyPr wrap="square" rtlCol="0">
            <a:spAutoFit/>
          </a:bodyPr>
          <a:lstStyle/>
          <a:p>
            <a:pPr lvl="0"/>
            <a:r>
              <a:rPr lang="en-US" b="1" dirty="0" smtClean="0"/>
              <a:t>2.</a:t>
            </a:r>
            <a:r>
              <a:rPr lang="en-US" b="1" dirty="0"/>
              <a:t> What’s the least price to travel from Delhi and Mumbai to other locations in Economy </a:t>
            </a:r>
            <a:r>
              <a:rPr lang="en-US" b="1" dirty="0" smtClean="0"/>
              <a:t>class</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5185"/>
          <a:stretch/>
        </p:blipFill>
        <p:spPr bwMode="auto">
          <a:xfrm>
            <a:off x="990600" y="1005840"/>
            <a:ext cx="7242048" cy="5230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0992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153400" cy="5632311"/>
          </a:xfrm>
          <a:prstGeom prst="rect">
            <a:avLst/>
          </a:prstGeom>
        </p:spPr>
        <p:txBody>
          <a:bodyPr wrap="square">
            <a:spAutoFit/>
          </a:bodyPr>
          <a:lstStyle/>
          <a:p>
            <a:pPr marL="285750" lvl="0" indent="-285750">
              <a:buFont typeface="Arial" pitchFamily="34" charset="0"/>
              <a:buChar char="•"/>
            </a:pPr>
            <a:r>
              <a:rPr lang="en-US" sz="2000" dirty="0"/>
              <a:t>If you want to travel from Delhi to Bengaluru in Economy class then </a:t>
            </a:r>
            <a:r>
              <a:rPr lang="en-US" sz="2000" dirty="0" err="1"/>
              <a:t>IndiGo</a:t>
            </a:r>
            <a:r>
              <a:rPr lang="en-US" sz="2000" dirty="0"/>
              <a:t> will offer least price followed by Air India and </a:t>
            </a:r>
            <a:r>
              <a:rPr lang="en-US" sz="2000" dirty="0" err="1"/>
              <a:t>SpaceJet</a:t>
            </a:r>
            <a:r>
              <a:rPr lang="en-US" sz="2000" dirty="0"/>
              <a:t> and </a:t>
            </a:r>
            <a:r>
              <a:rPr lang="en-US" sz="2000" dirty="0" err="1"/>
              <a:t>Vistara</a:t>
            </a:r>
            <a:r>
              <a:rPr lang="en-US" sz="2000" dirty="0"/>
              <a:t> is the costly one.</a:t>
            </a:r>
          </a:p>
          <a:p>
            <a:pPr marL="285750" lvl="0" indent="-285750">
              <a:buFont typeface="Arial" pitchFamily="34" charset="0"/>
              <a:buChar char="•"/>
            </a:pPr>
            <a:r>
              <a:rPr lang="en-US" sz="2000" dirty="0"/>
              <a:t>If you want to travel from Delhi to Chennai in Economy class then Go First will offer least price followed by </a:t>
            </a:r>
            <a:r>
              <a:rPr lang="en-US" sz="2000" dirty="0" err="1"/>
              <a:t>SpaceJet</a:t>
            </a:r>
            <a:r>
              <a:rPr lang="en-US" sz="2000" dirty="0"/>
              <a:t> and </a:t>
            </a:r>
            <a:r>
              <a:rPr lang="en-US" sz="2000" dirty="0" err="1"/>
              <a:t>IndiGo</a:t>
            </a:r>
            <a:r>
              <a:rPr lang="en-US" sz="2000" dirty="0"/>
              <a:t> and Air India is the costly one.</a:t>
            </a:r>
          </a:p>
          <a:p>
            <a:pPr marL="285750" lvl="0" indent="-285750">
              <a:buFont typeface="Arial" pitchFamily="34" charset="0"/>
              <a:buChar char="•"/>
            </a:pPr>
            <a:r>
              <a:rPr lang="en-US" sz="2000" dirty="0"/>
              <a:t>If you want to travel from Delhi to Hyderabad in Economy class then Air India will offer least price followed by </a:t>
            </a:r>
            <a:r>
              <a:rPr lang="en-US" sz="2000" dirty="0" err="1"/>
              <a:t>GoFirst</a:t>
            </a:r>
            <a:r>
              <a:rPr lang="en-US" sz="2000" dirty="0"/>
              <a:t> and </a:t>
            </a:r>
            <a:r>
              <a:rPr lang="en-US" sz="2000" dirty="0" err="1"/>
              <a:t>Vistara</a:t>
            </a:r>
            <a:r>
              <a:rPr lang="en-US" sz="2000" dirty="0"/>
              <a:t> and Air Asia is the costly one.</a:t>
            </a:r>
          </a:p>
          <a:p>
            <a:pPr marL="285750" lvl="0" indent="-285750">
              <a:buFont typeface="Arial" pitchFamily="34" charset="0"/>
              <a:buChar char="•"/>
            </a:pPr>
            <a:r>
              <a:rPr lang="en-US" sz="2000" dirty="0"/>
              <a:t>If you want to travel from Delhi to Kolkata in Economy class then Air India will offer least price followed by </a:t>
            </a:r>
            <a:r>
              <a:rPr lang="en-US" sz="2000" dirty="0" err="1"/>
              <a:t>IndiGO</a:t>
            </a:r>
            <a:r>
              <a:rPr lang="en-US" sz="2000" dirty="0"/>
              <a:t> and </a:t>
            </a:r>
            <a:r>
              <a:rPr lang="en-US" sz="2000" dirty="0" err="1"/>
              <a:t>Vistara</a:t>
            </a:r>
            <a:r>
              <a:rPr lang="en-US" sz="2000" dirty="0"/>
              <a:t> and </a:t>
            </a:r>
            <a:r>
              <a:rPr lang="en-US" sz="2000" dirty="0" err="1"/>
              <a:t>SpaceJet</a:t>
            </a:r>
            <a:r>
              <a:rPr lang="en-US" sz="2000" dirty="0"/>
              <a:t> is the costly one.</a:t>
            </a:r>
          </a:p>
          <a:p>
            <a:pPr marL="285750" lvl="0" indent="-285750">
              <a:buFont typeface="Arial" pitchFamily="34" charset="0"/>
              <a:buChar char="•"/>
            </a:pPr>
            <a:r>
              <a:rPr lang="en-US" sz="2000" dirty="0"/>
              <a:t>If you want to travel from Delhi to Mumbai in Economy class then </a:t>
            </a:r>
            <a:r>
              <a:rPr lang="en-US" sz="2000" dirty="0" err="1"/>
              <a:t>SpaceJet</a:t>
            </a:r>
            <a:r>
              <a:rPr lang="en-US" sz="2000" dirty="0"/>
              <a:t> will offer least price followed by Air India and </a:t>
            </a:r>
            <a:r>
              <a:rPr lang="en-US" sz="2000" dirty="0" err="1"/>
              <a:t>IndiGo</a:t>
            </a:r>
            <a:r>
              <a:rPr lang="en-US" sz="2000" dirty="0"/>
              <a:t> and Air Asia is the costly one.</a:t>
            </a:r>
          </a:p>
          <a:p>
            <a:pPr marL="285750" lvl="0" indent="-285750">
              <a:buFont typeface="Arial" pitchFamily="34" charset="0"/>
              <a:buChar char="•"/>
            </a:pPr>
            <a:r>
              <a:rPr lang="en-US" sz="2000" dirty="0"/>
              <a:t>If you want to travel from Mumbai to Bengaluru in Economy class then </a:t>
            </a:r>
            <a:r>
              <a:rPr lang="en-US" sz="2000" dirty="0" err="1"/>
              <a:t>IndiGo</a:t>
            </a:r>
            <a:r>
              <a:rPr lang="en-US" sz="2000" dirty="0"/>
              <a:t> will offer least price followed by </a:t>
            </a:r>
            <a:r>
              <a:rPr lang="en-US" sz="2000" dirty="0" err="1"/>
              <a:t>Vistara</a:t>
            </a:r>
            <a:r>
              <a:rPr lang="en-US" sz="2000" dirty="0"/>
              <a:t> and Air India and </a:t>
            </a:r>
            <a:r>
              <a:rPr lang="en-US" sz="2000" dirty="0" err="1"/>
              <a:t>SpaceJet</a:t>
            </a:r>
            <a:r>
              <a:rPr lang="en-US" sz="2000" dirty="0"/>
              <a:t> is the costly one.</a:t>
            </a:r>
          </a:p>
        </p:txBody>
      </p:sp>
    </p:spTree>
    <p:extLst>
      <p:ext uri="{BB962C8B-B14F-4D97-AF65-F5344CB8AC3E}">
        <p14:creationId xmlns:p14="http://schemas.microsoft.com/office/powerpoint/2010/main" val="3295482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1814</Words>
  <Application>Microsoft Office PowerPoint</Application>
  <PresentationFormat>On-screen Show (4:3)</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Introduction</vt:lpstr>
      <vt:lpstr>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2021-09-29T07:23:18Z</dcterms:created>
  <dcterms:modified xsi:type="dcterms:W3CDTF">2021-10-20T06:03:58Z</dcterms:modified>
</cp:coreProperties>
</file>