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83" d="100"/>
          <a:sy n="83" d="100"/>
        </p:scale>
        <p:origin x="-144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07110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36802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49237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7D6A9-7BBF-4229-98B0-1D3B7138D3F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37481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7D6A9-7BBF-4229-98B0-1D3B7138D3F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31616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7D6A9-7BBF-4229-98B0-1D3B7138D3F0}"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153508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7D6A9-7BBF-4229-98B0-1D3B7138D3F0}"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19209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7D6A9-7BBF-4229-98B0-1D3B7138D3F0}"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380259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7D6A9-7BBF-4229-98B0-1D3B7138D3F0}"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48369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7D6A9-7BBF-4229-98B0-1D3B7138D3F0}"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422965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7D6A9-7BBF-4229-98B0-1D3B7138D3F0}"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23A9-FC60-4630-AB8F-A65675D27E42}" type="slidenum">
              <a:rPr lang="en-US" smtClean="0"/>
              <a:t>‹#›</a:t>
            </a:fld>
            <a:endParaRPr lang="en-US"/>
          </a:p>
        </p:txBody>
      </p:sp>
    </p:spTree>
    <p:extLst>
      <p:ext uri="{BB962C8B-B14F-4D97-AF65-F5344CB8AC3E}">
        <p14:creationId xmlns:p14="http://schemas.microsoft.com/office/powerpoint/2010/main" val="218952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7D6A9-7BBF-4229-98B0-1D3B7138D3F0}" type="datetimeFigureOut">
              <a:rPr lang="en-US" smtClean="0"/>
              <a:t>9/29/2021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B23A9-FC60-4630-AB8F-A65675D27E42}" type="slidenum">
              <a:rPr lang="en-US" smtClean="0"/>
              <a:t>‹#›</a:t>
            </a:fld>
            <a:endParaRPr lang="en-US"/>
          </a:p>
        </p:txBody>
      </p:sp>
    </p:spTree>
    <p:extLst>
      <p:ext uri="{BB962C8B-B14F-4D97-AF65-F5344CB8AC3E}">
        <p14:creationId xmlns:p14="http://schemas.microsoft.com/office/powerpoint/2010/main" val="288477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066800"/>
            <a:ext cx="8534400" cy="2585323"/>
          </a:xfrm>
          <a:prstGeom prst="rect">
            <a:avLst/>
          </a:prstGeom>
          <a:noFill/>
        </p:spPr>
        <p:txBody>
          <a:bodyPr wrap="square" rtlCol="0">
            <a:spAutoFit/>
          </a:bodyPr>
          <a:lstStyle/>
          <a:p>
            <a:r>
              <a:rPr lang="en-US" sz="5400" b="1" dirty="0" smtClean="0">
                <a:solidFill>
                  <a:srgbClr val="FF0000"/>
                </a:solidFill>
                <a:latin typeface="Arial Black" pitchFamily="34" charset="0"/>
              </a:rPr>
              <a:t>CAR  PRICE  </a:t>
            </a:r>
          </a:p>
          <a:p>
            <a:r>
              <a:rPr lang="en-US" sz="5400" b="1" dirty="0" smtClean="0">
                <a:latin typeface="Arial Black" pitchFamily="34" charset="0"/>
              </a:rPr>
              <a:t>         </a:t>
            </a:r>
            <a:r>
              <a:rPr lang="en-US" sz="5400" b="1" dirty="0" smtClean="0">
                <a:solidFill>
                  <a:srgbClr val="FF0000"/>
                </a:solidFill>
                <a:latin typeface="Arial Black" pitchFamily="34" charset="0"/>
              </a:rPr>
              <a:t>PRE</a:t>
            </a:r>
            <a:r>
              <a:rPr lang="en-US" sz="5400" b="1" dirty="0" smtClean="0">
                <a:latin typeface="Arial Black" pitchFamily="34" charset="0"/>
              </a:rPr>
              <a:t>DICTION</a:t>
            </a:r>
          </a:p>
          <a:p>
            <a:r>
              <a:rPr lang="en-US" sz="5400" b="1" dirty="0" smtClean="0">
                <a:latin typeface="Arial Black" pitchFamily="34" charset="0"/>
              </a:rPr>
              <a:t>                   PROJECT</a:t>
            </a:r>
            <a:endParaRPr lang="en-US" sz="5400" b="1" dirty="0">
              <a:latin typeface="Arial Black"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14110" y="-381000"/>
            <a:ext cx="2929890" cy="2133600"/>
          </a:xfrm>
          <a:prstGeom prst="rect">
            <a:avLst/>
          </a:prstGeom>
          <a:noFill/>
          <a:ln>
            <a:noFill/>
          </a:ln>
        </p:spPr>
      </p:pic>
      <p:sp>
        <p:nvSpPr>
          <p:cNvPr id="6" name="TextBox 5"/>
          <p:cNvSpPr txBox="1"/>
          <p:nvPr/>
        </p:nvSpPr>
        <p:spPr>
          <a:xfrm>
            <a:off x="6096000" y="5193268"/>
            <a:ext cx="3352800" cy="369332"/>
          </a:xfrm>
          <a:prstGeom prst="rect">
            <a:avLst/>
          </a:prstGeom>
          <a:noFill/>
        </p:spPr>
        <p:txBody>
          <a:bodyPr wrap="square" rtlCol="0">
            <a:spAutoFit/>
          </a:bodyPr>
          <a:lstStyle/>
          <a:p>
            <a:r>
              <a:rPr lang="en-US" b="1" dirty="0" smtClean="0">
                <a:latin typeface="Arial Black" pitchFamily="34" charset="0"/>
              </a:rPr>
              <a:t>Submitted By :</a:t>
            </a:r>
            <a:endParaRPr lang="en-US" b="1" dirty="0">
              <a:latin typeface="Arial Black" pitchFamily="34" charset="0"/>
            </a:endParaRPr>
          </a:p>
        </p:txBody>
      </p:sp>
      <p:sp>
        <p:nvSpPr>
          <p:cNvPr id="7" name="TextBox 6"/>
          <p:cNvSpPr txBox="1"/>
          <p:nvPr/>
        </p:nvSpPr>
        <p:spPr>
          <a:xfrm>
            <a:off x="5943600" y="5562600"/>
            <a:ext cx="2971800" cy="523220"/>
          </a:xfrm>
          <a:prstGeom prst="rect">
            <a:avLst/>
          </a:prstGeom>
          <a:noFill/>
        </p:spPr>
        <p:txBody>
          <a:bodyPr wrap="square" rtlCol="0">
            <a:spAutoFit/>
          </a:bodyPr>
          <a:lstStyle/>
          <a:p>
            <a:pPr algn="r"/>
            <a:r>
              <a:rPr lang="en-US" sz="2800" b="1" dirty="0" smtClean="0"/>
              <a:t>Naveen</a:t>
            </a:r>
            <a:endParaRPr lang="en-US" sz="2800" b="1" dirty="0"/>
          </a:p>
        </p:txBody>
      </p:sp>
    </p:spTree>
    <p:extLst>
      <p:ext uri="{BB962C8B-B14F-4D97-AF65-F5344CB8AC3E}">
        <p14:creationId xmlns:p14="http://schemas.microsoft.com/office/powerpoint/2010/main" val="3495119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35352" y="152400"/>
            <a:ext cx="4189730" cy="394970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391400" y="304800"/>
            <a:ext cx="901700" cy="1682750"/>
          </a:xfrm>
          <a:prstGeom prst="rect">
            <a:avLst/>
          </a:prstGeom>
        </p:spPr>
      </p:pic>
      <p:sp>
        <p:nvSpPr>
          <p:cNvPr id="4" name="TextBox 3"/>
          <p:cNvSpPr txBox="1"/>
          <p:nvPr/>
        </p:nvSpPr>
        <p:spPr>
          <a:xfrm>
            <a:off x="390144" y="4495800"/>
            <a:ext cx="8382000" cy="1323439"/>
          </a:xfrm>
          <a:prstGeom prst="rect">
            <a:avLst/>
          </a:prstGeom>
          <a:noFill/>
        </p:spPr>
        <p:txBody>
          <a:bodyPr wrap="square" rtlCol="0">
            <a:spAutoFit/>
          </a:bodyPr>
          <a:lstStyle/>
          <a:p>
            <a:pPr marL="342900" lvl="0" indent="-342900">
              <a:buFont typeface="Arial" pitchFamily="34" charset="0"/>
              <a:buChar char="•"/>
            </a:pPr>
            <a:r>
              <a:rPr lang="en-US" sz="2000" b="1" dirty="0"/>
              <a:t>From the above graphs we can say that mostly used fuel type is diesel followed by petrol and CNG</a:t>
            </a:r>
          </a:p>
          <a:p>
            <a:pPr marL="342900" lvl="0" indent="-342900">
              <a:buFont typeface="Arial" pitchFamily="34" charset="0"/>
              <a:buChar char="•"/>
            </a:pPr>
            <a:r>
              <a:rPr lang="en-US" sz="2000" b="1" dirty="0"/>
              <a:t>The average price of hybrid fuel type cars are more followed by diesel and petrol</a:t>
            </a:r>
            <a:r>
              <a:rPr lang="en-US" sz="2000" b="1" dirty="0" smtClean="0"/>
              <a:t>.</a:t>
            </a:r>
            <a:endParaRPr lang="en-US" sz="2000" b="1" dirty="0"/>
          </a:p>
        </p:txBody>
      </p:sp>
    </p:spTree>
    <p:extLst>
      <p:ext uri="{BB962C8B-B14F-4D97-AF65-F5344CB8AC3E}">
        <p14:creationId xmlns:p14="http://schemas.microsoft.com/office/powerpoint/2010/main" val="193446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822632" cy="369332"/>
          </a:xfrm>
          <a:prstGeom prst="rect">
            <a:avLst/>
          </a:prstGeom>
        </p:spPr>
        <p:txBody>
          <a:bodyPr wrap="none">
            <a:spAutoFit/>
          </a:bodyPr>
          <a:lstStyle/>
          <a:p>
            <a:r>
              <a:rPr lang="en-US" b="1" dirty="0"/>
              <a:t>4.Kilometer ran vs fuel type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962400" y="228600"/>
            <a:ext cx="2603593" cy="237082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24128" y="2599420"/>
            <a:ext cx="6197600" cy="3263900"/>
          </a:xfrm>
          <a:prstGeom prst="rect">
            <a:avLst/>
          </a:prstGeom>
        </p:spPr>
      </p:pic>
      <p:sp>
        <p:nvSpPr>
          <p:cNvPr id="5" name="Rectangle 4"/>
          <p:cNvSpPr/>
          <p:nvPr/>
        </p:nvSpPr>
        <p:spPr>
          <a:xfrm>
            <a:off x="341376" y="5791200"/>
            <a:ext cx="8458200" cy="954107"/>
          </a:xfrm>
          <a:prstGeom prst="rect">
            <a:avLst/>
          </a:prstGeom>
        </p:spPr>
        <p:txBody>
          <a:bodyPr wrap="square">
            <a:spAutoFit/>
          </a:bodyPr>
          <a:lstStyle/>
          <a:p>
            <a:r>
              <a:rPr lang="en-US" sz="1400" b="1" dirty="0"/>
              <a:t>Let me interpret this result like this, suppose let’s say one of our client bought all fuel type of vehicle on same day and each day he/she  ran each vehicle same distance on nth day if anyone ask just tell me if you want to sell which one you will sell first and last, then this graphs tells that client will sell electric vehicle first followed by hybrid, petrol, CNG, Diesel and LPG.</a:t>
            </a:r>
          </a:p>
        </p:txBody>
      </p:sp>
    </p:spTree>
    <p:extLst>
      <p:ext uri="{BB962C8B-B14F-4D97-AF65-F5344CB8AC3E}">
        <p14:creationId xmlns:p14="http://schemas.microsoft.com/office/powerpoint/2010/main" val="1677162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3894336" cy="369332"/>
          </a:xfrm>
          <a:prstGeom prst="rect">
            <a:avLst/>
          </a:prstGeom>
        </p:spPr>
        <p:txBody>
          <a:bodyPr wrap="none">
            <a:spAutoFit/>
          </a:bodyPr>
          <a:lstStyle/>
          <a:p>
            <a:r>
              <a:rPr lang="en-US" b="1" dirty="0"/>
              <a:t>5.Year of manufacture vs Kilometer ran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4800" y="521732"/>
            <a:ext cx="8534400" cy="2526268"/>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377950" y="3124200"/>
            <a:ext cx="6388100" cy="2794000"/>
          </a:xfrm>
          <a:prstGeom prst="rect">
            <a:avLst/>
          </a:prstGeom>
        </p:spPr>
      </p:pic>
      <p:sp>
        <p:nvSpPr>
          <p:cNvPr id="5" name="Rectangle 4"/>
          <p:cNvSpPr/>
          <p:nvPr/>
        </p:nvSpPr>
        <p:spPr>
          <a:xfrm>
            <a:off x="381000" y="6159284"/>
            <a:ext cx="8610600" cy="646331"/>
          </a:xfrm>
          <a:prstGeom prst="rect">
            <a:avLst/>
          </a:prstGeom>
        </p:spPr>
        <p:txBody>
          <a:bodyPr wrap="square">
            <a:spAutoFit/>
          </a:bodyPr>
          <a:lstStyle/>
          <a:p>
            <a:r>
              <a:rPr lang="en-US" b="1" dirty="0"/>
              <a:t>From the above graph we can infer that vehicle from 2002 to 2015 ran maximum kilometers and vehicle which are manufactured after 2016 ran significantly less.</a:t>
            </a:r>
          </a:p>
        </p:txBody>
      </p:sp>
    </p:spTree>
    <p:extLst>
      <p:ext uri="{BB962C8B-B14F-4D97-AF65-F5344CB8AC3E}">
        <p14:creationId xmlns:p14="http://schemas.microsoft.com/office/powerpoint/2010/main" val="1985191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101555" cy="369332"/>
          </a:xfrm>
          <a:prstGeom prst="rect">
            <a:avLst/>
          </a:prstGeom>
        </p:spPr>
        <p:txBody>
          <a:bodyPr wrap="none">
            <a:spAutoFit/>
          </a:bodyPr>
          <a:lstStyle/>
          <a:p>
            <a:r>
              <a:rPr lang="en-US" b="1" dirty="0"/>
              <a:t>6.Kilometer ran vs Owner type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09600" y="521732"/>
            <a:ext cx="5168900" cy="41148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248400" y="838200"/>
            <a:ext cx="1493520" cy="594360"/>
          </a:xfrm>
          <a:prstGeom prst="rect">
            <a:avLst/>
          </a:prstGeom>
        </p:spPr>
      </p:pic>
      <p:sp>
        <p:nvSpPr>
          <p:cNvPr id="5" name="TextBox 4"/>
          <p:cNvSpPr txBox="1"/>
          <p:nvPr/>
        </p:nvSpPr>
        <p:spPr>
          <a:xfrm>
            <a:off x="609600" y="5257800"/>
            <a:ext cx="8001000" cy="923330"/>
          </a:xfrm>
          <a:prstGeom prst="rect">
            <a:avLst/>
          </a:prstGeom>
          <a:noFill/>
        </p:spPr>
        <p:txBody>
          <a:bodyPr wrap="square" rtlCol="0">
            <a:spAutoFit/>
          </a:bodyPr>
          <a:lstStyle/>
          <a:p>
            <a:r>
              <a:rPr lang="en-US" b="1" dirty="0"/>
              <a:t>1.It displays a general fact that as owner type increases the kilometer driven would be increases but if the owner type is 4, that is fourth owner then the kilometer ran is less than compared to 1</a:t>
            </a:r>
            <a:r>
              <a:rPr lang="en-US" b="1" baseline="30000" dirty="0"/>
              <a:t>st</a:t>
            </a:r>
            <a:r>
              <a:rPr lang="en-US" b="1" dirty="0"/>
              <a:t> owner type</a:t>
            </a:r>
            <a:r>
              <a:rPr lang="en-US" b="1" dirty="0" smtClean="0"/>
              <a:t>.</a:t>
            </a:r>
            <a:endParaRPr lang="en-US" b="1" dirty="0"/>
          </a:p>
        </p:txBody>
      </p:sp>
    </p:spTree>
    <p:extLst>
      <p:ext uri="{BB962C8B-B14F-4D97-AF65-F5344CB8AC3E}">
        <p14:creationId xmlns:p14="http://schemas.microsoft.com/office/powerpoint/2010/main" val="174978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6934200" cy="369332"/>
          </a:xfrm>
          <a:prstGeom prst="rect">
            <a:avLst/>
          </a:prstGeom>
        </p:spPr>
        <p:txBody>
          <a:bodyPr wrap="square">
            <a:spAutoFit/>
          </a:bodyPr>
          <a:lstStyle/>
          <a:p>
            <a:r>
              <a:rPr lang="en-US" b="1" dirty="0"/>
              <a:t>7.Average car price of cars less than 10 lakh vs owner type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33600" y="597932"/>
            <a:ext cx="4962318" cy="4495276"/>
          </a:xfrm>
          <a:prstGeom prst="rect">
            <a:avLst/>
          </a:prstGeom>
        </p:spPr>
      </p:pic>
      <p:sp>
        <p:nvSpPr>
          <p:cNvPr id="4" name="Rectangle 3"/>
          <p:cNvSpPr/>
          <p:nvPr/>
        </p:nvSpPr>
        <p:spPr>
          <a:xfrm>
            <a:off x="533400" y="5486400"/>
            <a:ext cx="8382000" cy="923330"/>
          </a:xfrm>
          <a:prstGeom prst="rect">
            <a:avLst/>
          </a:prstGeom>
        </p:spPr>
        <p:txBody>
          <a:bodyPr wrap="square">
            <a:spAutoFit/>
          </a:bodyPr>
          <a:lstStyle/>
          <a:p>
            <a:r>
              <a:rPr lang="en-US" b="1" dirty="0"/>
              <a:t>The above graphs indicates that as far as possible buy unregistered, first and second owner car, because if you buy after that the price of the car will decrease quite significantly.</a:t>
            </a:r>
          </a:p>
        </p:txBody>
      </p:sp>
    </p:spTree>
    <p:extLst>
      <p:ext uri="{BB962C8B-B14F-4D97-AF65-F5344CB8AC3E}">
        <p14:creationId xmlns:p14="http://schemas.microsoft.com/office/powerpoint/2010/main" val="1811081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81000"/>
            <a:ext cx="5334000" cy="584775"/>
          </a:xfrm>
          <a:prstGeom prst="rect">
            <a:avLst/>
          </a:prstGeom>
          <a:noFill/>
        </p:spPr>
        <p:txBody>
          <a:bodyPr wrap="square" rtlCol="0">
            <a:spAutoFit/>
          </a:bodyPr>
          <a:lstStyle/>
          <a:p>
            <a:pPr algn="ctr"/>
            <a:r>
              <a:rPr lang="en-US" sz="3200" b="1" u="sng" dirty="0" smtClean="0"/>
              <a:t>Model Building</a:t>
            </a:r>
            <a:endParaRPr lang="en-US" sz="3200" b="1" u="sng" dirty="0"/>
          </a:p>
        </p:txBody>
      </p:sp>
      <p:sp>
        <p:nvSpPr>
          <p:cNvPr id="3" name="TextBox 2"/>
          <p:cNvSpPr txBox="1"/>
          <p:nvPr/>
        </p:nvSpPr>
        <p:spPr>
          <a:xfrm>
            <a:off x="533400" y="1066800"/>
            <a:ext cx="7924800" cy="646331"/>
          </a:xfrm>
          <a:prstGeom prst="rect">
            <a:avLst/>
          </a:prstGeom>
          <a:noFill/>
        </p:spPr>
        <p:txBody>
          <a:bodyPr wrap="square" rtlCol="0">
            <a:spAutoFit/>
          </a:bodyPr>
          <a:lstStyle/>
          <a:p>
            <a:r>
              <a:rPr lang="en-US" dirty="0"/>
              <a:t>We have used several linear regression models to evaluate and finalize the best models, The major models we have used as follows.</a:t>
            </a:r>
          </a:p>
        </p:txBody>
      </p:sp>
      <p:sp>
        <p:nvSpPr>
          <p:cNvPr id="4" name="Rectangle 3"/>
          <p:cNvSpPr/>
          <p:nvPr/>
        </p:nvSpPr>
        <p:spPr>
          <a:xfrm>
            <a:off x="533400" y="1796534"/>
            <a:ext cx="2034981" cy="369332"/>
          </a:xfrm>
          <a:prstGeom prst="rect">
            <a:avLst/>
          </a:prstGeom>
        </p:spPr>
        <p:txBody>
          <a:bodyPr wrap="none">
            <a:spAutoFit/>
          </a:bodyPr>
          <a:lstStyle/>
          <a:p>
            <a:r>
              <a:rPr lang="en-US" b="1" dirty="0"/>
              <a:t>1.Linear Regression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33830" y="2286000"/>
            <a:ext cx="6276340" cy="1828800"/>
          </a:xfrm>
          <a:prstGeom prst="rect">
            <a:avLst/>
          </a:prstGeom>
        </p:spPr>
      </p:pic>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33830" y="2286000"/>
            <a:ext cx="6276340" cy="1828800"/>
          </a:xfrm>
          <a:prstGeom prst="rect">
            <a:avLst/>
          </a:prstGeom>
        </p:spPr>
      </p:pic>
      <p:sp>
        <p:nvSpPr>
          <p:cNvPr id="8" name="Rectangle 7"/>
          <p:cNvSpPr/>
          <p:nvPr/>
        </p:nvSpPr>
        <p:spPr>
          <a:xfrm>
            <a:off x="637077" y="4050268"/>
            <a:ext cx="2623282" cy="369332"/>
          </a:xfrm>
          <a:prstGeom prst="rect">
            <a:avLst/>
          </a:prstGeom>
        </p:spPr>
        <p:txBody>
          <a:bodyPr wrap="none">
            <a:spAutoFit/>
          </a:bodyPr>
          <a:lstStyle/>
          <a:p>
            <a:r>
              <a:rPr lang="en-US" b="1" dirty="0"/>
              <a:t>2.Lasso Regression model</a:t>
            </a:r>
            <a:endParaRPr lang="en-US"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433830" y="4434840"/>
            <a:ext cx="5741670" cy="2169160"/>
          </a:xfrm>
          <a:prstGeom prst="rect">
            <a:avLst/>
          </a:prstGeom>
        </p:spPr>
      </p:pic>
    </p:spTree>
    <p:extLst>
      <p:ext uri="{BB962C8B-B14F-4D97-AF65-F5344CB8AC3E}">
        <p14:creationId xmlns:p14="http://schemas.microsoft.com/office/powerpoint/2010/main" val="2609498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1977977" cy="369332"/>
          </a:xfrm>
          <a:prstGeom prst="rect">
            <a:avLst/>
          </a:prstGeom>
        </p:spPr>
        <p:txBody>
          <a:bodyPr wrap="none">
            <a:spAutoFit/>
          </a:bodyPr>
          <a:lstStyle/>
          <a:p>
            <a:r>
              <a:rPr lang="en-US" b="1" dirty="0"/>
              <a:t>3.Ridge Regression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33400" y="597932"/>
            <a:ext cx="5814060" cy="2646402"/>
          </a:xfrm>
          <a:prstGeom prst="rect">
            <a:avLst/>
          </a:prstGeom>
        </p:spPr>
      </p:pic>
      <p:sp>
        <p:nvSpPr>
          <p:cNvPr id="4" name="Rectangle 3"/>
          <p:cNvSpPr/>
          <p:nvPr/>
        </p:nvSpPr>
        <p:spPr>
          <a:xfrm>
            <a:off x="533400" y="3423642"/>
            <a:ext cx="2367443" cy="369332"/>
          </a:xfrm>
          <a:prstGeom prst="rect">
            <a:avLst/>
          </a:prstGeom>
        </p:spPr>
        <p:txBody>
          <a:bodyPr wrap="none">
            <a:spAutoFit/>
          </a:bodyPr>
          <a:lstStyle/>
          <a:p>
            <a:r>
              <a:rPr lang="en-US" b="1" dirty="0"/>
              <a:t>4.Elasticnet Regression</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48640" y="4038600"/>
            <a:ext cx="5798820" cy="1965960"/>
          </a:xfrm>
          <a:prstGeom prst="rect">
            <a:avLst/>
          </a:prstGeom>
        </p:spPr>
      </p:pic>
    </p:spTree>
    <p:extLst>
      <p:ext uri="{BB962C8B-B14F-4D97-AF65-F5344CB8AC3E}">
        <p14:creationId xmlns:p14="http://schemas.microsoft.com/office/powerpoint/2010/main" val="3343675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2017347" cy="369332"/>
          </a:xfrm>
          <a:prstGeom prst="rect">
            <a:avLst/>
          </a:prstGeom>
        </p:spPr>
        <p:txBody>
          <a:bodyPr wrap="none">
            <a:spAutoFit/>
          </a:bodyPr>
          <a:lstStyle/>
          <a:p>
            <a:r>
              <a:rPr lang="en-US" b="1" dirty="0"/>
              <a:t>5.Ransac Regressor</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4800" y="713232"/>
            <a:ext cx="5836920" cy="2138434"/>
          </a:xfrm>
          <a:prstGeom prst="rect">
            <a:avLst/>
          </a:prstGeom>
        </p:spPr>
      </p:pic>
      <p:sp>
        <p:nvSpPr>
          <p:cNvPr id="4" name="Rectangle 3"/>
          <p:cNvSpPr/>
          <p:nvPr/>
        </p:nvSpPr>
        <p:spPr>
          <a:xfrm>
            <a:off x="417727" y="3124200"/>
            <a:ext cx="2785506" cy="369332"/>
          </a:xfrm>
          <a:prstGeom prst="rect">
            <a:avLst/>
          </a:prstGeom>
        </p:spPr>
        <p:txBody>
          <a:bodyPr wrap="none">
            <a:spAutoFit/>
          </a:bodyPr>
          <a:lstStyle/>
          <a:p>
            <a:r>
              <a:rPr lang="en-US" b="1" dirty="0"/>
              <a:t>6.Support Vector Regressor</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04800" y="3810000"/>
            <a:ext cx="5913120" cy="1836420"/>
          </a:xfrm>
          <a:prstGeom prst="rect">
            <a:avLst/>
          </a:prstGeom>
        </p:spPr>
      </p:pic>
    </p:spTree>
    <p:extLst>
      <p:ext uri="{BB962C8B-B14F-4D97-AF65-F5344CB8AC3E}">
        <p14:creationId xmlns:p14="http://schemas.microsoft.com/office/powerpoint/2010/main" val="3424868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02" y="152400"/>
            <a:ext cx="2793265" cy="369332"/>
          </a:xfrm>
          <a:prstGeom prst="rect">
            <a:avLst/>
          </a:prstGeom>
        </p:spPr>
        <p:txBody>
          <a:bodyPr wrap="none">
            <a:spAutoFit/>
          </a:bodyPr>
          <a:lstStyle/>
          <a:p>
            <a:r>
              <a:rPr lang="en-US" b="1" dirty="0"/>
              <a:t>7.Random Forest Regressor</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94294" y="609600"/>
            <a:ext cx="5796280" cy="1425575"/>
          </a:xfrm>
          <a:prstGeom prst="rect">
            <a:avLst/>
          </a:prstGeom>
        </p:spPr>
      </p:pic>
      <p:sp>
        <p:nvSpPr>
          <p:cNvPr id="4" name="Rectangle 3"/>
          <p:cNvSpPr/>
          <p:nvPr/>
        </p:nvSpPr>
        <p:spPr>
          <a:xfrm>
            <a:off x="3313770" y="2438400"/>
            <a:ext cx="2401230" cy="369332"/>
          </a:xfrm>
          <a:prstGeom prst="rect">
            <a:avLst/>
          </a:prstGeom>
        </p:spPr>
        <p:txBody>
          <a:bodyPr wrap="square">
            <a:spAutoFit/>
          </a:bodyPr>
          <a:lstStyle/>
          <a:p>
            <a:r>
              <a:rPr lang="en-US" b="1" u="sng" dirty="0"/>
              <a:t>Cross Validation Score</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819400" y="2771156"/>
            <a:ext cx="3248570" cy="2943844"/>
          </a:xfrm>
          <a:prstGeom prst="rect">
            <a:avLst/>
          </a:prstGeom>
        </p:spPr>
      </p:pic>
      <p:sp>
        <p:nvSpPr>
          <p:cNvPr id="6" name="Rectangle 5"/>
          <p:cNvSpPr/>
          <p:nvPr/>
        </p:nvSpPr>
        <p:spPr>
          <a:xfrm>
            <a:off x="418678" y="5867400"/>
            <a:ext cx="7543800" cy="646331"/>
          </a:xfrm>
          <a:prstGeom prst="rect">
            <a:avLst/>
          </a:prstGeom>
        </p:spPr>
        <p:txBody>
          <a:bodyPr wrap="square">
            <a:spAutoFit/>
          </a:bodyPr>
          <a:lstStyle/>
          <a:p>
            <a:r>
              <a:rPr lang="en-US" b="1" dirty="0"/>
              <a:t>The difference between accuracy and cross validation is less for random forest regressor, so it is the best model</a:t>
            </a:r>
            <a:endParaRPr lang="en-US" dirty="0"/>
          </a:p>
        </p:txBody>
      </p:sp>
    </p:spTree>
    <p:extLst>
      <p:ext uri="{BB962C8B-B14F-4D97-AF65-F5344CB8AC3E}">
        <p14:creationId xmlns:p14="http://schemas.microsoft.com/office/powerpoint/2010/main" val="2263232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04800"/>
            <a:ext cx="2502416" cy="369332"/>
          </a:xfrm>
          <a:prstGeom prst="rect">
            <a:avLst/>
          </a:prstGeom>
        </p:spPr>
        <p:txBody>
          <a:bodyPr wrap="none">
            <a:spAutoFit/>
          </a:bodyPr>
          <a:lstStyle/>
          <a:p>
            <a:r>
              <a:rPr lang="en-US" b="1" u="sng" dirty="0"/>
              <a:t>Hyper Parameter Tuning</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143000" y="762001"/>
            <a:ext cx="6602095" cy="2438400"/>
          </a:xfrm>
          <a:prstGeom prst="rect">
            <a:avLst/>
          </a:prstGeom>
        </p:spPr>
      </p:pic>
      <p:sp>
        <p:nvSpPr>
          <p:cNvPr id="4" name="Rectangle 3"/>
          <p:cNvSpPr/>
          <p:nvPr/>
        </p:nvSpPr>
        <p:spPr>
          <a:xfrm>
            <a:off x="3527330" y="3200401"/>
            <a:ext cx="1543756" cy="369332"/>
          </a:xfrm>
          <a:prstGeom prst="rect">
            <a:avLst/>
          </a:prstGeom>
        </p:spPr>
        <p:txBody>
          <a:bodyPr wrap="none">
            <a:spAutoFit/>
          </a:bodyPr>
          <a:lstStyle/>
          <a:p>
            <a:r>
              <a:rPr lang="en-US" b="1" dirty="0"/>
              <a:t>Final Accuracy</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24000" y="3733801"/>
            <a:ext cx="6524625" cy="2438400"/>
          </a:xfrm>
          <a:prstGeom prst="rect">
            <a:avLst/>
          </a:prstGeom>
        </p:spPr>
      </p:pic>
    </p:spTree>
    <p:extLst>
      <p:ext uri="{BB962C8B-B14F-4D97-AF65-F5344CB8AC3E}">
        <p14:creationId xmlns:p14="http://schemas.microsoft.com/office/powerpoint/2010/main" val="211488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latin typeface="Arial" pitchFamily="34" charset="0"/>
                <a:cs typeface="Arial" pitchFamily="34" charset="0"/>
              </a:rPr>
              <a:t>Introduction</a:t>
            </a:r>
            <a:endParaRPr lang="en-US" b="1" u="sng" dirty="0">
              <a:latin typeface="Arial" pitchFamily="34" charset="0"/>
              <a:cs typeface="Arial" pitchFamily="34" charset="0"/>
            </a:endParaRPr>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sz="2600" dirty="0">
                <a:latin typeface="Arial" pitchFamily="34" charset="0"/>
                <a:ea typeface="Cambria" pitchFamily="18" charset="0"/>
                <a:cs typeface="Arial" pitchFamily="34" charset="0"/>
              </a:rPr>
              <a:t>With the </a:t>
            </a:r>
            <a:r>
              <a:rPr lang="en-US" sz="2600" dirty="0" err="1">
                <a:latin typeface="Arial" pitchFamily="34" charset="0"/>
                <a:ea typeface="Cambria" pitchFamily="18" charset="0"/>
                <a:cs typeface="Arial" pitchFamily="34" charset="0"/>
              </a:rPr>
              <a:t>covid</a:t>
            </a:r>
            <a:r>
              <a:rPr lang="en-US" sz="2600" dirty="0">
                <a:latin typeface="Arial" pitchFamily="34" charset="0"/>
                <a:ea typeface="Cambria" pitchFamily="18" charset="0"/>
                <a:cs typeface="Arial" pitchFamily="34" charset="0"/>
              </a:rPr>
              <a:t> 19 impact in the market, we have seen lot of changes in the car market. </a:t>
            </a:r>
            <a:endParaRPr lang="en-US" sz="2600" dirty="0" smtClean="0">
              <a:latin typeface="Arial" pitchFamily="34" charset="0"/>
              <a:ea typeface="Cambria" pitchFamily="18" charset="0"/>
              <a:cs typeface="Arial" pitchFamily="34" charset="0"/>
            </a:endParaRPr>
          </a:p>
          <a:p>
            <a:r>
              <a:rPr lang="en-US" sz="2600" dirty="0" smtClean="0">
                <a:latin typeface="Arial" pitchFamily="34" charset="0"/>
                <a:ea typeface="Cambria" pitchFamily="18" charset="0"/>
                <a:cs typeface="Arial" pitchFamily="34" charset="0"/>
              </a:rPr>
              <a:t>Now </a:t>
            </a:r>
            <a:r>
              <a:rPr lang="en-US" sz="2600" dirty="0">
                <a:latin typeface="Arial" pitchFamily="34" charset="0"/>
                <a:ea typeface="Cambria" pitchFamily="18" charset="0"/>
                <a:cs typeface="Arial" pitchFamily="34" charset="0"/>
              </a:rPr>
              <a:t>some cars are in demand hence making them costly and some are not in demand hence cheaper. One of our clients works with small traders, who sell used cars. With the change in market due to </a:t>
            </a:r>
            <a:r>
              <a:rPr lang="en-US" sz="2600" dirty="0" err="1">
                <a:latin typeface="Arial" pitchFamily="34" charset="0"/>
                <a:ea typeface="Cambria" pitchFamily="18" charset="0"/>
                <a:cs typeface="Arial" pitchFamily="34" charset="0"/>
              </a:rPr>
              <a:t>covid</a:t>
            </a:r>
            <a:r>
              <a:rPr lang="en-US" sz="2600" dirty="0">
                <a:latin typeface="Arial" pitchFamily="34" charset="0"/>
                <a:ea typeface="Cambria" pitchFamily="18" charset="0"/>
                <a:cs typeface="Arial" pitchFamily="34" charset="0"/>
              </a:rPr>
              <a:t> 19 impact, </a:t>
            </a:r>
            <a:endParaRPr lang="en-US" sz="2600" dirty="0" smtClean="0">
              <a:latin typeface="Arial" pitchFamily="34" charset="0"/>
              <a:ea typeface="Cambria" pitchFamily="18" charset="0"/>
              <a:cs typeface="Arial" pitchFamily="34" charset="0"/>
            </a:endParaRPr>
          </a:p>
          <a:p>
            <a:r>
              <a:rPr lang="en-US" sz="2600" dirty="0" smtClean="0">
                <a:latin typeface="Arial" pitchFamily="34" charset="0"/>
                <a:ea typeface="Cambria" pitchFamily="18" charset="0"/>
                <a:cs typeface="Arial" pitchFamily="34" charset="0"/>
              </a:rPr>
              <a:t>our </a:t>
            </a:r>
            <a:r>
              <a:rPr lang="en-US" sz="2600" dirty="0">
                <a:latin typeface="Arial" pitchFamily="34" charset="0"/>
                <a:ea typeface="Cambria" pitchFamily="18" charset="0"/>
                <a:cs typeface="Arial" pitchFamily="34" charset="0"/>
              </a:rPr>
              <a:t>client is facing problems with their previous car price valuation machine learning models. So, they are looking for new machine learning models from new data. We have to make car price valuation model through new data which is going to predict the price of used cars.</a:t>
            </a:r>
          </a:p>
          <a:p>
            <a:endParaRPr lang="en-US" dirty="0"/>
          </a:p>
        </p:txBody>
      </p:sp>
    </p:spTree>
    <p:extLst>
      <p:ext uri="{BB962C8B-B14F-4D97-AF65-F5344CB8AC3E}">
        <p14:creationId xmlns:p14="http://schemas.microsoft.com/office/powerpoint/2010/main" val="3972215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381000"/>
            <a:ext cx="7467600" cy="5416868"/>
          </a:xfrm>
          <a:prstGeom prst="rect">
            <a:avLst/>
          </a:prstGeom>
        </p:spPr>
        <p:txBody>
          <a:bodyPr wrap="square">
            <a:spAutoFit/>
          </a:bodyPr>
          <a:lstStyle/>
          <a:p>
            <a:pPr lvl="0" algn="ctr"/>
            <a:endParaRPr lang="en-US" sz="2800" b="1" u="sng" dirty="0" smtClean="0"/>
          </a:p>
          <a:p>
            <a:pPr lvl="0" algn="ctr"/>
            <a:r>
              <a:rPr lang="en-US" sz="2800" b="1" u="sng" dirty="0" smtClean="0"/>
              <a:t>Key </a:t>
            </a:r>
            <a:r>
              <a:rPr lang="en-US" sz="2800" b="1" u="sng" dirty="0"/>
              <a:t>findings and the conclusions of the </a:t>
            </a:r>
            <a:r>
              <a:rPr lang="en-US" sz="2800" b="1" u="sng" dirty="0" smtClean="0"/>
              <a:t>study</a:t>
            </a:r>
          </a:p>
          <a:p>
            <a:pPr lvl="0" algn="ctr"/>
            <a:endParaRPr lang="en-US" sz="2800" b="1" u="sng" dirty="0"/>
          </a:p>
          <a:p>
            <a:pPr lvl="0" algn="ctr"/>
            <a:endParaRPr lang="en-US" sz="2800" b="1" u="sng" dirty="0"/>
          </a:p>
          <a:p>
            <a:pPr marL="285750" indent="-285750">
              <a:buFont typeface="Arial" pitchFamily="34" charset="0"/>
              <a:buChar char="•"/>
            </a:pPr>
            <a:r>
              <a:rPr lang="en-US" dirty="0"/>
              <a:t>Based on the above key findings we would like to give some prescription for our client</a:t>
            </a:r>
          </a:p>
          <a:p>
            <a:pPr marL="285750" lvl="0" indent="-285750">
              <a:buFont typeface="Arial" pitchFamily="34" charset="0"/>
              <a:buChar char="•"/>
            </a:pPr>
            <a:r>
              <a:rPr lang="en-US" dirty="0"/>
              <a:t>As far as possible try to buy car before 2016 so that we can sell it comparatively higher price.</a:t>
            </a:r>
          </a:p>
          <a:p>
            <a:pPr marL="285750" lvl="0" indent="-285750">
              <a:buFont typeface="Arial" pitchFamily="34" charset="0"/>
              <a:buChar char="•"/>
            </a:pPr>
            <a:r>
              <a:rPr lang="en-US" dirty="0"/>
              <a:t>Try to buy vehicle which ran less than 1 lakh kilometer</a:t>
            </a:r>
          </a:p>
          <a:p>
            <a:pPr marL="285750" lvl="0" indent="-285750">
              <a:buFont typeface="Arial" pitchFamily="34" charset="0"/>
              <a:buChar char="•"/>
            </a:pPr>
            <a:r>
              <a:rPr lang="en-US" dirty="0"/>
              <a:t>While choosing the fuel type give the first preference to Diesel, followed by Petrol, CNG, Hybrid</a:t>
            </a:r>
          </a:p>
          <a:p>
            <a:pPr marL="285750" lvl="0" indent="-285750">
              <a:buFont typeface="Arial" pitchFamily="34" charset="0"/>
              <a:buChar char="•"/>
            </a:pPr>
            <a:r>
              <a:rPr lang="en-US" dirty="0"/>
              <a:t>Try to avoid vehicle from 2002 to 2015, because it will get sold for less price, If its vintage then you can go for it.</a:t>
            </a:r>
          </a:p>
          <a:p>
            <a:pPr marL="285750" lvl="0" indent="-285750">
              <a:buFont typeface="Arial" pitchFamily="34" charset="0"/>
              <a:buChar char="•"/>
            </a:pPr>
            <a:r>
              <a:rPr lang="en-US" dirty="0"/>
              <a:t>Try to buy vehicle after 2016 eventually you will get higher price while selling.</a:t>
            </a:r>
          </a:p>
          <a:p>
            <a:pPr marL="285750" lvl="0" indent="-285750">
              <a:buFont typeface="Arial" pitchFamily="34" charset="0"/>
              <a:buChar char="•"/>
            </a:pPr>
            <a:r>
              <a:rPr lang="en-US" dirty="0"/>
              <a:t>Try to buy unregistered , first owner or second owner don’t go above that if its not so good in other areas.</a:t>
            </a:r>
          </a:p>
        </p:txBody>
      </p:sp>
    </p:spTree>
    <p:extLst>
      <p:ext uri="{BB962C8B-B14F-4D97-AF65-F5344CB8AC3E}">
        <p14:creationId xmlns:p14="http://schemas.microsoft.com/office/powerpoint/2010/main" val="268396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905000"/>
            <a:ext cx="6858000" cy="1446550"/>
          </a:xfrm>
          <a:prstGeom prst="rect">
            <a:avLst/>
          </a:prstGeom>
          <a:noFill/>
        </p:spPr>
        <p:txBody>
          <a:bodyPr wrap="square" rtlCol="0">
            <a:spAutoFit/>
          </a:bodyPr>
          <a:lstStyle/>
          <a:p>
            <a:pPr algn="ctr"/>
            <a:r>
              <a:rPr lang="en-US" sz="8800" b="1" dirty="0" smtClean="0"/>
              <a:t>Thank </a:t>
            </a:r>
            <a:r>
              <a:rPr lang="en-US" sz="8800" b="1" dirty="0" smtClean="0">
                <a:solidFill>
                  <a:srgbClr val="FF0000"/>
                </a:solidFill>
              </a:rPr>
              <a:t>you</a:t>
            </a:r>
            <a:endParaRPr lang="en-US" sz="8800" b="1" dirty="0">
              <a:solidFill>
                <a:srgbClr val="FF0000"/>
              </a:solidFill>
            </a:endParaRPr>
          </a:p>
        </p:txBody>
      </p:sp>
    </p:spTree>
    <p:extLst>
      <p:ext uri="{BB962C8B-B14F-4D97-AF65-F5344CB8AC3E}">
        <p14:creationId xmlns:p14="http://schemas.microsoft.com/office/powerpoint/2010/main" val="128210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458200" cy="838200"/>
          </a:xfrm>
        </p:spPr>
        <p:txBody>
          <a:bodyPr>
            <a:normAutofit/>
          </a:bodyPr>
          <a:lstStyle/>
          <a:p>
            <a:r>
              <a:rPr lang="en-US" sz="2800" b="1" dirty="0" smtClean="0">
                <a:latin typeface="Arial" pitchFamily="34" charset="0"/>
                <a:cs typeface="Arial" pitchFamily="34" charset="0"/>
              </a:rPr>
              <a:t>Conceptual Background of the domain problem</a:t>
            </a:r>
            <a:endParaRPr lang="en-US" sz="2800" b="1" dirty="0">
              <a:latin typeface="Arial" pitchFamily="34" charset="0"/>
              <a:cs typeface="Arial" pitchFamily="34" charset="0"/>
            </a:endParaRPr>
          </a:p>
        </p:txBody>
      </p:sp>
      <p:sp>
        <p:nvSpPr>
          <p:cNvPr id="4" name="TextBox 3"/>
          <p:cNvSpPr txBox="1"/>
          <p:nvPr/>
        </p:nvSpPr>
        <p:spPr>
          <a:xfrm>
            <a:off x="609600" y="990600"/>
            <a:ext cx="8077200" cy="2585323"/>
          </a:xfrm>
          <a:prstGeom prst="rect">
            <a:avLst/>
          </a:prstGeom>
          <a:noFill/>
        </p:spPr>
        <p:txBody>
          <a:bodyPr wrap="square" rtlCol="0">
            <a:spAutoFit/>
          </a:bodyPr>
          <a:lstStyle/>
          <a:p>
            <a:pPr marL="342900" indent="-342900">
              <a:buFont typeface="Arial" pitchFamily="34" charset="0"/>
              <a:buChar char="•"/>
            </a:pPr>
            <a:r>
              <a:rPr lang="en-US" sz="2400" dirty="0"/>
              <a:t>First of all we should be knowing how to scrap the required data from various websites through the techniques of webscrapping, In order to do that we should extract all the urls of each car using relevant xpaths , we should be knowing how to build a linear regression model through collected data.</a:t>
            </a:r>
          </a:p>
          <a:p>
            <a:endParaRPr lang="en-US" dirty="0"/>
          </a:p>
        </p:txBody>
      </p:sp>
      <p:sp>
        <p:nvSpPr>
          <p:cNvPr id="5" name="TextBox 4"/>
          <p:cNvSpPr txBox="1"/>
          <p:nvPr/>
        </p:nvSpPr>
        <p:spPr>
          <a:xfrm>
            <a:off x="609600" y="3206591"/>
            <a:ext cx="8153400" cy="523220"/>
          </a:xfrm>
          <a:prstGeom prst="rect">
            <a:avLst/>
          </a:prstGeom>
          <a:noFill/>
        </p:spPr>
        <p:txBody>
          <a:bodyPr wrap="square" rtlCol="0">
            <a:spAutoFit/>
          </a:bodyPr>
          <a:lstStyle/>
          <a:p>
            <a:pPr algn="ctr"/>
            <a:r>
              <a:rPr lang="en-US" sz="2800" b="1" dirty="0" smtClean="0">
                <a:latin typeface="Arial" pitchFamily="34" charset="0"/>
                <a:cs typeface="Arial" pitchFamily="34" charset="0"/>
              </a:rPr>
              <a:t>Literature Review</a:t>
            </a:r>
            <a:endParaRPr lang="en-US" sz="2800" b="1" dirty="0">
              <a:latin typeface="Arial" pitchFamily="34" charset="0"/>
              <a:cs typeface="Arial" pitchFamily="34" charset="0"/>
            </a:endParaRPr>
          </a:p>
        </p:txBody>
      </p:sp>
      <p:sp>
        <p:nvSpPr>
          <p:cNvPr id="6" name="TextBox 5"/>
          <p:cNvSpPr txBox="1"/>
          <p:nvPr/>
        </p:nvSpPr>
        <p:spPr>
          <a:xfrm>
            <a:off x="571500" y="3810000"/>
            <a:ext cx="8229600" cy="2677656"/>
          </a:xfrm>
          <a:prstGeom prst="rect">
            <a:avLst/>
          </a:prstGeom>
          <a:noFill/>
        </p:spPr>
        <p:txBody>
          <a:bodyPr wrap="square" rtlCol="0">
            <a:spAutoFit/>
          </a:bodyPr>
          <a:lstStyle/>
          <a:p>
            <a:pPr marL="342900" indent="-342900">
              <a:buFont typeface="Arial" pitchFamily="34" charset="0"/>
              <a:buChar char="•"/>
            </a:pPr>
            <a:r>
              <a:rPr lang="en-US" sz="2400" dirty="0"/>
              <a:t>To get the enough amount of relevant data we have to crawl through </a:t>
            </a:r>
            <a:r>
              <a:rPr lang="en-US" sz="2400" dirty="0" smtClean="0"/>
              <a:t>Google </a:t>
            </a:r>
            <a:r>
              <a:rPr lang="en-US" sz="2400" dirty="0"/>
              <a:t>to get perfect website, In that process we ended up landing in car trade.com,droom India and Quickr.</a:t>
            </a:r>
          </a:p>
          <a:p>
            <a:pPr marL="342900" indent="-342900">
              <a:buFont typeface="Arial" pitchFamily="34" charset="0"/>
              <a:buChar char="•"/>
            </a:pPr>
            <a:r>
              <a:rPr lang="en-US" sz="2400" dirty="0"/>
              <a:t>We have listed out 8 such websites from which we can get the adequate information, They are as follows Quickr,Indian Outdoor.com, Ola India, Car dhekho, Olx, Cars24, Droom India, Carwale</a:t>
            </a:r>
            <a:r>
              <a:rPr lang="en-US" sz="2400" dirty="0" smtClean="0"/>
              <a:t>, Car </a:t>
            </a:r>
            <a:r>
              <a:rPr lang="en-US" sz="2400" dirty="0"/>
              <a:t>Trade India</a:t>
            </a:r>
            <a:r>
              <a:rPr lang="en-US" sz="2400" dirty="0" smtClean="0"/>
              <a:t>.</a:t>
            </a:r>
            <a:endParaRPr lang="en-US" sz="2400" dirty="0"/>
          </a:p>
        </p:txBody>
      </p:sp>
    </p:spTree>
    <p:extLst>
      <p:ext uri="{BB962C8B-B14F-4D97-AF65-F5344CB8AC3E}">
        <p14:creationId xmlns:p14="http://schemas.microsoft.com/office/powerpoint/2010/main" val="195455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461665"/>
          </a:xfrm>
          <a:prstGeom prst="rect">
            <a:avLst/>
          </a:prstGeom>
          <a:noFill/>
        </p:spPr>
        <p:txBody>
          <a:bodyPr wrap="square" rtlCol="0">
            <a:spAutoFit/>
          </a:bodyPr>
          <a:lstStyle/>
          <a:p>
            <a:r>
              <a:rPr lang="en-US" sz="2400" b="1" u="sng" dirty="0" smtClean="0"/>
              <a:t>Mathematical and Analytical understanding of the problem</a:t>
            </a:r>
            <a:endParaRPr lang="en-US" sz="2400" b="1" u="sng" dirty="0"/>
          </a:p>
        </p:txBody>
      </p:sp>
      <p:sp>
        <p:nvSpPr>
          <p:cNvPr id="3" name="TextBox 2"/>
          <p:cNvSpPr txBox="1"/>
          <p:nvPr/>
        </p:nvSpPr>
        <p:spPr>
          <a:xfrm>
            <a:off x="533400" y="838200"/>
            <a:ext cx="8229600" cy="3139321"/>
          </a:xfrm>
          <a:prstGeom prst="rect">
            <a:avLst/>
          </a:prstGeom>
          <a:noFill/>
        </p:spPr>
        <p:txBody>
          <a:bodyPr wrap="square" rtlCol="0">
            <a:spAutoFit/>
          </a:bodyPr>
          <a:lstStyle/>
          <a:p>
            <a:pPr marL="342900" indent="-342900">
              <a:buFont typeface="Arial" pitchFamily="34" charset="0"/>
              <a:buChar char="•"/>
            </a:pPr>
            <a:r>
              <a:rPr lang="en-US" sz="2000" dirty="0"/>
              <a:t>The data we collected was in in terms of rows and columns, there are 8 columns and 5993 rows out of which 3 columns where of integer type and remaining are object type, so in order to make the machine understands this we have to convert the categorical value to numerical values we accomplish it through label encoding or one hot encoding.</a:t>
            </a:r>
          </a:p>
          <a:p>
            <a:pPr marL="342900" indent="-342900">
              <a:buFont typeface="Arial" pitchFamily="34" charset="0"/>
              <a:buChar char="•"/>
            </a:pPr>
            <a:r>
              <a:rPr lang="en-US" sz="2000" dirty="0"/>
              <a:t>We did scaling of the dataset in order to have values of variables within certain limits so that machine can perform better, for this purpose we used different types of scaling namely standard scaling, min max scaling and Robust </a:t>
            </a:r>
            <a:r>
              <a:rPr lang="en-US" sz="2000" dirty="0" err="1"/>
              <a:t>scaler</a:t>
            </a:r>
            <a:r>
              <a:rPr lang="en-US" sz="2000" dirty="0"/>
              <a:t>, later we reduce the skewness using various techniques.</a:t>
            </a:r>
          </a:p>
          <a:p>
            <a:endParaRPr lang="en-US" dirty="0"/>
          </a:p>
        </p:txBody>
      </p:sp>
      <p:sp>
        <p:nvSpPr>
          <p:cNvPr id="5" name="TextBox 4"/>
          <p:cNvSpPr txBox="1"/>
          <p:nvPr/>
        </p:nvSpPr>
        <p:spPr>
          <a:xfrm>
            <a:off x="393192" y="3886200"/>
            <a:ext cx="8382000" cy="461665"/>
          </a:xfrm>
          <a:prstGeom prst="rect">
            <a:avLst/>
          </a:prstGeom>
          <a:noFill/>
        </p:spPr>
        <p:txBody>
          <a:bodyPr wrap="square" rtlCol="0">
            <a:spAutoFit/>
          </a:bodyPr>
          <a:lstStyle/>
          <a:p>
            <a:pPr algn="ctr"/>
            <a:r>
              <a:rPr lang="en-US" sz="2400" b="1" u="sng" dirty="0" smtClean="0"/>
              <a:t>Hardware and tools used</a:t>
            </a:r>
            <a:endParaRPr lang="en-US" sz="2400" b="1" u="sng" dirty="0"/>
          </a:p>
        </p:txBody>
      </p:sp>
      <p:sp>
        <p:nvSpPr>
          <p:cNvPr id="7" name="TextBox 6"/>
          <p:cNvSpPr txBox="1"/>
          <p:nvPr/>
        </p:nvSpPr>
        <p:spPr>
          <a:xfrm>
            <a:off x="609600" y="4495800"/>
            <a:ext cx="8305800" cy="2215991"/>
          </a:xfrm>
          <a:prstGeom prst="rect">
            <a:avLst/>
          </a:prstGeom>
          <a:noFill/>
        </p:spPr>
        <p:txBody>
          <a:bodyPr wrap="square" rtlCol="0">
            <a:spAutoFit/>
          </a:bodyPr>
          <a:lstStyle/>
          <a:p>
            <a:pPr marL="342900" indent="-342900">
              <a:buFont typeface="Arial" pitchFamily="34" charset="0"/>
              <a:buChar char="•"/>
            </a:pPr>
            <a:r>
              <a:rPr lang="en-US" sz="2000" b="1" dirty="0"/>
              <a:t>Hardware : </a:t>
            </a:r>
            <a:r>
              <a:rPr lang="en-US" sz="2000" dirty="0"/>
              <a:t>We used the hardware of 8GB RAM,1Tb ROM and i5 processor</a:t>
            </a:r>
            <a:r>
              <a:rPr lang="en-US" sz="2000" dirty="0" smtClean="0"/>
              <a:t>.</a:t>
            </a:r>
          </a:p>
          <a:p>
            <a:endParaRPr lang="en-US" sz="2000" dirty="0"/>
          </a:p>
          <a:p>
            <a:pPr marL="342900" indent="-342900">
              <a:buFont typeface="Arial" pitchFamily="34" charset="0"/>
              <a:buChar char="•"/>
            </a:pPr>
            <a:r>
              <a:rPr lang="en-US" sz="2000" b="1" dirty="0"/>
              <a:t>Software :</a:t>
            </a:r>
            <a:r>
              <a:rPr lang="en-US" sz="2000" dirty="0"/>
              <a:t> For better visualization we used Tableau Public, </a:t>
            </a:r>
            <a:r>
              <a:rPr lang="en-US" sz="2000" dirty="0" err="1"/>
              <a:t>Jupyter</a:t>
            </a:r>
            <a:r>
              <a:rPr lang="en-US" sz="2000" dirty="0"/>
              <a:t> notebook from anaconda navigator for coding and webscrapping and Microsoft word and Power Point Presentation for creating the report and making the presentation respectively.</a:t>
            </a:r>
          </a:p>
          <a:p>
            <a:endParaRPr lang="en-US" dirty="0"/>
          </a:p>
        </p:txBody>
      </p:sp>
    </p:spTree>
    <p:extLst>
      <p:ext uri="{BB962C8B-B14F-4D97-AF65-F5344CB8AC3E}">
        <p14:creationId xmlns:p14="http://schemas.microsoft.com/office/powerpoint/2010/main" val="2782280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584775"/>
          </a:xfrm>
          <a:prstGeom prst="rect">
            <a:avLst/>
          </a:prstGeom>
          <a:noFill/>
        </p:spPr>
        <p:txBody>
          <a:bodyPr wrap="square" rtlCol="0">
            <a:spAutoFit/>
          </a:bodyPr>
          <a:lstStyle/>
          <a:p>
            <a:pPr algn="ctr"/>
            <a:r>
              <a:rPr lang="en-US" sz="3200" b="1" dirty="0" smtClean="0"/>
              <a:t>Data Source and their format</a:t>
            </a:r>
            <a:endParaRPr lang="en-US" sz="3200" b="1" dirty="0"/>
          </a:p>
        </p:txBody>
      </p:sp>
      <p:sp>
        <p:nvSpPr>
          <p:cNvPr id="3" name="TextBox 2"/>
          <p:cNvSpPr txBox="1"/>
          <p:nvPr/>
        </p:nvSpPr>
        <p:spPr>
          <a:xfrm>
            <a:off x="685800" y="990600"/>
            <a:ext cx="8153400" cy="1323439"/>
          </a:xfrm>
          <a:prstGeom prst="rect">
            <a:avLst/>
          </a:prstGeom>
          <a:noFill/>
        </p:spPr>
        <p:txBody>
          <a:bodyPr wrap="square" rtlCol="0">
            <a:spAutoFit/>
          </a:bodyPr>
          <a:lstStyle/>
          <a:p>
            <a:pPr marL="285750" indent="-285750">
              <a:buFont typeface="Arial" pitchFamily="34" charset="0"/>
              <a:buChar char="•"/>
            </a:pPr>
            <a:r>
              <a:rPr lang="en-US" sz="2000" dirty="0" smtClean="0"/>
              <a:t>The </a:t>
            </a:r>
            <a:r>
              <a:rPr lang="en-US" sz="2000" dirty="0"/>
              <a:t>major portion of the data we collected from car trade.com , there are 8 major parameters and 5993 rows out which 3 are of integers type column and </a:t>
            </a:r>
            <a:r>
              <a:rPr lang="en-US" sz="2000" dirty="0" smtClean="0"/>
              <a:t>remaining's </a:t>
            </a:r>
            <a:r>
              <a:rPr lang="en-US" sz="2000" dirty="0"/>
              <a:t>are of categorical type columns.</a:t>
            </a:r>
            <a:r>
              <a:rPr lang="en-US" sz="2000" dirty="0" smtClean="0">
                <a:effectLst/>
              </a:rPr>
              <a:t> </a:t>
            </a:r>
          </a:p>
          <a:p>
            <a:pPr marL="285750" indent="-285750">
              <a:buFont typeface="Arial" pitchFamily="34" charset="0"/>
              <a:buChar char="•"/>
            </a:pP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05000" y="2590800"/>
            <a:ext cx="4876800" cy="3124200"/>
          </a:xfrm>
          <a:prstGeom prst="rect">
            <a:avLst/>
          </a:prstGeom>
        </p:spPr>
      </p:pic>
    </p:spTree>
    <p:extLst>
      <p:ext uri="{BB962C8B-B14F-4D97-AF65-F5344CB8AC3E}">
        <p14:creationId xmlns:p14="http://schemas.microsoft.com/office/powerpoint/2010/main" val="246463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523220"/>
          </a:xfrm>
          <a:prstGeom prst="rect">
            <a:avLst/>
          </a:prstGeom>
          <a:noFill/>
        </p:spPr>
        <p:txBody>
          <a:bodyPr wrap="square" rtlCol="0">
            <a:spAutoFit/>
          </a:bodyPr>
          <a:lstStyle/>
          <a:p>
            <a:pPr algn="ctr"/>
            <a:r>
              <a:rPr lang="en-US" sz="2800" b="1" u="sng" dirty="0" smtClean="0"/>
              <a:t>Results of Exploratory Data Analysis</a:t>
            </a:r>
            <a:endParaRPr lang="en-US" sz="2800" b="1" u="sng" dirty="0"/>
          </a:p>
        </p:txBody>
      </p:sp>
      <p:sp>
        <p:nvSpPr>
          <p:cNvPr id="3" name="TextBox 2"/>
          <p:cNvSpPr txBox="1"/>
          <p:nvPr/>
        </p:nvSpPr>
        <p:spPr>
          <a:xfrm>
            <a:off x="381000" y="990600"/>
            <a:ext cx="8686800" cy="1477328"/>
          </a:xfrm>
          <a:prstGeom prst="rect">
            <a:avLst/>
          </a:prstGeom>
          <a:noFill/>
        </p:spPr>
        <p:txBody>
          <a:bodyPr wrap="square" rtlCol="0">
            <a:spAutoFit/>
          </a:bodyPr>
          <a:lstStyle/>
          <a:p>
            <a:r>
              <a:rPr lang="en-US" dirty="0"/>
              <a:t>The following are the interpretation we got from data analysis, For analyzing the data we took the help of data visualization libraries like </a:t>
            </a:r>
            <a:r>
              <a:rPr lang="en-US" dirty="0" err="1"/>
              <a:t>seaborn</a:t>
            </a:r>
            <a:r>
              <a:rPr lang="en-US" dirty="0"/>
              <a:t>, </a:t>
            </a:r>
            <a:r>
              <a:rPr lang="en-US" dirty="0" err="1"/>
              <a:t>Matplotlib</a:t>
            </a:r>
            <a:r>
              <a:rPr lang="en-US" dirty="0"/>
              <a:t>, </a:t>
            </a:r>
            <a:r>
              <a:rPr lang="en-US" dirty="0" err="1"/>
              <a:t>plotly,Tableau</a:t>
            </a:r>
            <a:r>
              <a:rPr lang="en-US" dirty="0"/>
              <a:t> software, First we drew the correlation and </a:t>
            </a:r>
            <a:r>
              <a:rPr lang="en-US" dirty="0" err="1"/>
              <a:t>heatmaps</a:t>
            </a:r>
            <a:r>
              <a:rPr lang="en-US" dirty="0"/>
              <a:t> from which we came to know which are the significant variables which decides the second hand car price.</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81001" y="2590800"/>
            <a:ext cx="7772400" cy="3657600"/>
          </a:xfrm>
          <a:prstGeom prst="rect">
            <a:avLst/>
          </a:prstGeom>
        </p:spPr>
      </p:pic>
    </p:spTree>
    <p:extLst>
      <p:ext uri="{BB962C8B-B14F-4D97-AF65-F5344CB8AC3E}">
        <p14:creationId xmlns:p14="http://schemas.microsoft.com/office/powerpoint/2010/main" val="200945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848600" cy="369332"/>
          </a:xfrm>
          <a:prstGeom prst="rect">
            <a:avLst/>
          </a:prstGeom>
          <a:noFill/>
        </p:spPr>
        <p:txBody>
          <a:bodyPr wrap="square" rtlCol="0">
            <a:spAutoFit/>
          </a:bodyPr>
          <a:lstStyle/>
          <a:p>
            <a:r>
              <a:rPr lang="en-US" b="1" dirty="0"/>
              <a:t>1.Car Price vs Year of </a:t>
            </a:r>
            <a:r>
              <a:rPr lang="en-US" b="1" dirty="0" smtClean="0"/>
              <a:t>manufacture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05001" y="579645"/>
            <a:ext cx="3962399" cy="208735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9600" y="2743200"/>
            <a:ext cx="7924799" cy="3429000"/>
          </a:xfrm>
          <a:prstGeom prst="rect">
            <a:avLst/>
          </a:prstGeom>
        </p:spPr>
      </p:pic>
      <p:sp>
        <p:nvSpPr>
          <p:cNvPr id="7" name="TextBox 6"/>
          <p:cNvSpPr txBox="1"/>
          <p:nvPr/>
        </p:nvSpPr>
        <p:spPr>
          <a:xfrm>
            <a:off x="679704" y="6184392"/>
            <a:ext cx="8229600" cy="923330"/>
          </a:xfrm>
          <a:prstGeom prst="rect">
            <a:avLst/>
          </a:prstGeom>
          <a:noFill/>
        </p:spPr>
        <p:txBody>
          <a:bodyPr wrap="square" rtlCol="0">
            <a:spAutoFit/>
          </a:bodyPr>
          <a:lstStyle/>
          <a:p>
            <a:r>
              <a:rPr lang="en-US" b="1" dirty="0"/>
              <a:t>From the above graphs we can infer that as the year of the car increases the price will decreases.</a:t>
            </a:r>
          </a:p>
          <a:p>
            <a:endParaRPr lang="en-US" dirty="0"/>
          </a:p>
        </p:txBody>
      </p:sp>
    </p:spTree>
    <p:extLst>
      <p:ext uri="{BB962C8B-B14F-4D97-AF65-F5344CB8AC3E}">
        <p14:creationId xmlns:p14="http://schemas.microsoft.com/office/powerpoint/2010/main" val="698561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610600" cy="369332"/>
          </a:xfrm>
          <a:prstGeom prst="rect">
            <a:avLst/>
          </a:prstGeom>
          <a:noFill/>
        </p:spPr>
        <p:txBody>
          <a:bodyPr wrap="square" rtlCol="0">
            <a:spAutoFit/>
          </a:bodyPr>
          <a:lstStyle/>
          <a:p>
            <a:r>
              <a:rPr lang="en-US" b="1" dirty="0"/>
              <a:t>2.Car Price vs Kilometer </a:t>
            </a:r>
            <a:r>
              <a:rPr lang="en-US" b="1" dirty="0" smtClean="0"/>
              <a:t>Ran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139952" y="960120"/>
            <a:ext cx="6299200" cy="3365500"/>
          </a:xfrm>
          <a:prstGeom prst="rect">
            <a:avLst/>
          </a:prstGeom>
        </p:spPr>
      </p:pic>
      <p:sp>
        <p:nvSpPr>
          <p:cNvPr id="4" name="Rectangle 3"/>
          <p:cNvSpPr/>
          <p:nvPr/>
        </p:nvSpPr>
        <p:spPr>
          <a:xfrm>
            <a:off x="1139952" y="4800600"/>
            <a:ext cx="7089648" cy="646331"/>
          </a:xfrm>
          <a:prstGeom prst="rect">
            <a:avLst/>
          </a:prstGeom>
        </p:spPr>
        <p:txBody>
          <a:bodyPr wrap="square">
            <a:spAutoFit/>
          </a:bodyPr>
          <a:lstStyle/>
          <a:p>
            <a:r>
              <a:rPr lang="en-US" b="1" dirty="0"/>
              <a:t>From the above graph we can infer that as kilometer ran increases the price of the car also going to decreases.</a:t>
            </a:r>
          </a:p>
        </p:txBody>
      </p:sp>
    </p:spTree>
    <p:extLst>
      <p:ext uri="{BB962C8B-B14F-4D97-AF65-F5344CB8AC3E}">
        <p14:creationId xmlns:p14="http://schemas.microsoft.com/office/powerpoint/2010/main" val="3910992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2389693" cy="369332"/>
          </a:xfrm>
          <a:prstGeom prst="rect">
            <a:avLst/>
          </a:prstGeom>
        </p:spPr>
        <p:txBody>
          <a:bodyPr wrap="none">
            <a:spAutoFit/>
          </a:bodyPr>
          <a:lstStyle/>
          <a:p>
            <a:r>
              <a:rPr lang="en-US" dirty="0"/>
              <a:t>3.</a:t>
            </a:r>
            <a:r>
              <a:rPr lang="en-US" b="1" dirty="0"/>
              <a:t>Car Price vs Fuel type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346960" y="1219200"/>
            <a:ext cx="4000500" cy="3810000"/>
          </a:xfrm>
          <a:prstGeom prst="rect">
            <a:avLst/>
          </a:prstGeom>
        </p:spPr>
      </p:pic>
    </p:spTree>
    <p:extLst>
      <p:ext uri="{BB962C8B-B14F-4D97-AF65-F5344CB8AC3E}">
        <p14:creationId xmlns:p14="http://schemas.microsoft.com/office/powerpoint/2010/main" val="3295482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1060</Words>
  <Application>Microsoft Office PowerPoint</Application>
  <PresentationFormat>On-screen Show (4:3)</PresentationFormat>
  <Paragraphs>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Introduction</vt:lpstr>
      <vt:lpstr>Conceptual Background of the domain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2021-09-29T07:23:18Z</dcterms:created>
  <dcterms:modified xsi:type="dcterms:W3CDTF">2021-09-29T10:19:45Z</dcterms:modified>
</cp:coreProperties>
</file>