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3" r:id="rId2"/>
  </p:sldMasterIdLst>
  <p:notesMasterIdLst>
    <p:notesMasterId r:id="rId20"/>
  </p:notesMasterIdLst>
  <p:sldIdLst>
    <p:sldId id="256" r:id="rId3"/>
    <p:sldId id="257" r:id="rId4"/>
    <p:sldId id="258" r:id="rId5"/>
    <p:sldId id="259" r:id="rId6"/>
    <p:sldId id="272"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hUgiQWHDmJ69cW1xPJ66MNXzzx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19E884-3791-4A87-AEB2-DB41BB32EEEF}">
  <a:tblStyle styleId="{4419E884-3791-4A87-AEB2-DB41BB32EEE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E7EE"/>
          </a:solidFill>
        </a:fill>
      </a:tcStyle>
    </a:wholeTbl>
    <a:band1H>
      <a:tcTxStyle b="off" i="off"/>
      <a:tcStyle>
        <a:tcBdr/>
        <a:fill>
          <a:solidFill>
            <a:srgbClr val="DBCBDB"/>
          </a:solidFill>
        </a:fill>
      </a:tcStyle>
    </a:band1H>
    <a:band2H>
      <a:tcTxStyle b="off" i="off"/>
      <a:tcStyle>
        <a:tcBdr/>
      </a:tcStyle>
    </a:band2H>
    <a:band1V>
      <a:tcTxStyle b="off" i="off"/>
      <a:tcStyle>
        <a:tcBdr/>
        <a:fill>
          <a:solidFill>
            <a:srgbClr val="DBCBD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78" y="82"/>
      </p:cViewPr>
      <p:guideLst>
        <p:guide orient="horz" pos="1847"/>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customschemas.google.com/relationships/presentationmetadata" Target="metadata" /><Relationship Id="rId5" Type="http://schemas.openxmlformats.org/officeDocument/2006/relationships/slide" Target="slides/slide3.xml" /><Relationship Id="rId15" Type="http://schemas.openxmlformats.org/officeDocument/2006/relationships/slide" Target="slides/slide13.xml" /><Relationship Id="rId28"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0db58f77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70db58f77c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70db58f77c_0_1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720969077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7209690777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7209690777_0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20969077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7209690777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7209690777_0_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20969077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7209690777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7209690777_0_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20969077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209690777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7209690777_0_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20969077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7209690777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7209690777_0_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0db58f77c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70db58f77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102aacfd2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8102aacfd2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g8102aacfd2_1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102aacfd2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8102aacfd2_1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8102aacfd2_1_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20969077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7209690777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7209690777_0_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538191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20969077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7209690777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7209690777_0_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20969077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7209690777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7209690777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20969077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7209690777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7209690777_0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20969077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7209690777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7209690777_0_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13"/>
          <p:cNvSpPr/>
          <p:nvPr/>
        </p:nvSpPr>
        <p:spPr>
          <a:xfrm>
            <a:off x="2699792" y="1851670"/>
            <a:ext cx="6444208" cy="144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p13"/>
          <p:cNvSpPr/>
          <p:nvPr/>
        </p:nvSpPr>
        <p:spPr>
          <a:xfrm>
            <a:off x="0" y="0"/>
            <a:ext cx="1619671" cy="5143500"/>
          </a:xfrm>
          <a:prstGeom prst="rect">
            <a:avLst/>
          </a:prstGeom>
          <a:gradFill>
            <a:gsLst>
              <a:gs pos="0">
                <a:srgbClr val="EAEAEA"/>
              </a:gs>
              <a:gs pos="42000">
                <a:srgbClr val="EEEEEE"/>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3" name="Google Shape;13;p13"/>
          <p:cNvCxnSpPr/>
          <p:nvPr/>
        </p:nvCxnSpPr>
        <p:spPr>
          <a:xfrm>
            <a:off x="711746" y="4952174"/>
            <a:ext cx="8432254" cy="0"/>
          </a:xfrm>
          <a:prstGeom prst="straightConnector1">
            <a:avLst/>
          </a:prstGeom>
          <a:noFill/>
          <a:ln w="12700" cap="flat" cmpd="sng">
            <a:solidFill>
              <a:schemeClr val="accent1"/>
            </a:solidFill>
            <a:prstDash val="solid"/>
            <a:round/>
            <a:headEnd type="none" w="sm" len="sm"/>
            <a:tailEnd type="none" w="sm" len="sm"/>
          </a:ln>
        </p:spPr>
      </p:cxnSp>
      <p:sp>
        <p:nvSpPr>
          <p:cNvPr id="14" name="Google Shape;14;p13"/>
          <p:cNvSpPr txBox="1">
            <a:spLocks noGrp="1"/>
          </p:cNvSpPr>
          <p:nvPr>
            <p:ph type="title"/>
          </p:nvPr>
        </p:nvSpPr>
        <p:spPr>
          <a:xfrm>
            <a:off x="3131840" y="2233427"/>
            <a:ext cx="5472608" cy="399981"/>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3"/>
          <p:cNvSpPr txBox="1">
            <a:spLocks noGrp="1"/>
          </p:cNvSpPr>
          <p:nvPr>
            <p:ph type="body" idx="1"/>
          </p:nvPr>
        </p:nvSpPr>
        <p:spPr>
          <a:xfrm>
            <a:off x="3131840" y="2683835"/>
            <a:ext cx="5472608" cy="197606"/>
          </a:xfrm>
          <a:prstGeom prst="rect">
            <a:avLst/>
          </a:prstGeom>
          <a:noFill/>
          <a:ln>
            <a:noFill/>
          </a:ln>
        </p:spPr>
        <p:txBody>
          <a:bodyPr spcFirstLastPara="1" wrap="square" lIns="108000" tIns="45700" rIns="91425" bIns="45700" anchor="ctr" anchorCtr="0">
            <a:noAutofit/>
          </a:bodyPr>
          <a:lstStyle>
            <a:lvl1pPr marL="457200" marR="0" lvl="0" indent="-228600" algn="l" rtl="0">
              <a:lnSpc>
                <a:spcPct val="100000"/>
              </a:lnSpc>
              <a:spcBef>
                <a:spcPts val="24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16" name="Google Shape;16;p13"/>
          <p:cNvCxnSpPr/>
          <p:nvPr/>
        </p:nvCxnSpPr>
        <p:spPr>
          <a:xfrm>
            <a:off x="0" y="195486"/>
            <a:ext cx="9143999" cy="0"/>
          </a:xfrm>
          <a:prstGeom prst="straightConnector1">
            <a:avLst/>
          </a:prstGeom>
          <a:noFill/>
          <a:ln w="12700" cap="flat" cmpd="sng">
            <a:solidFill>
              <a:schemeClr val="accent1"/>
            </a:solidFill>
            <a:prstDash val="solid"/>
            <a:round/>
            <a:headEnd type="none" w="sm" len="sm"/>
            <a:tailEnd type="none" w="sm" len="sm"/>
          </a:ln>
        </p:spPr>
      </p:cxnSp>
      <p:pic>
        <p:nvPicPr>
          <p:cNvPr id="17" name="Google Shape;17;p13" descr="A close up of food&#10;&#10;Description automatically generated"/>
          <p:cNvPicPr preferRelativeResize="0"/>
          <p:nvPr/>
        </p:nvPicPr>
        <p:blipFill rotWithShape="1">
          <a:blip r:embed="rId2">
            <a:alphaModFix/>
          </a:blip>
          <a:srcRect/>
          <a:stretch/>
        </p:blipFill>
        <p:spPr>
          <a:xfrm>
            <a:off x="179512" y="3813231"/>
            <a:ext cx="1512168" cy="11114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_Picture with Caption">
  <p:cSld name="7_Picture with Caption">
    <p:spTree>
      <p:nvGrpSpPr>
        <p:cNvPr id="1" name="Shape 58"/>
        <p:cNvGrpSpPr/>
        <p:nvPr/>
      </p:nvGrpSpPr>
      <p:grpSpPr>
        <a:xfrm>
          <a:off x="0" y="0"/>
          <a:ext cx="0" cy="0"/>
          <a:chOff x="0" y="0"/>
          <a:chExt cx="0" cy="0"/>
        </a:xfrm>
      </p:grpSpPr>
      <p:sp>
        <p:nvSpPr>
          <p:cNvPr id="59" name="Google Shape;59;p20"/>
          <p:cNvSpPr/>
          <p:nvPr/>
        </p:nvSpPr>
        <p:spPr>
          <a:xfrm>
            <a:off x="720000" y="442505"/>
            <a:ext cx="7704000" cy="42813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 name="Google Shape;60;p20"/>
          <p:cNvSpPr>
            <a:spLocks noGrp="1"/>
          </p:cNvSpPr>
          <p:nvPr>
            <p:ph type="pic" idx="2"/>
          </p:nvPr>
        </p:nvSpPr>
        <p:spPr>
          <a:xfrm>
            <a:off x="3275856" y="0"/>
            <a:ext cx="2592288" cy="51435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_Picture with Caption">
  <p:cSld name="6_Picture with Caption">
    <p:spTree>
      <p:nvGrpSpPr>
        <p:cNvPr id="1" name="Shape 61"/>
        <p:cNvGrpSpPr/>
        <p:nvPr/>
      </p:nvGrpSpPr>
      <p:grpSpPr>
        <a:xfrm>
          <a:off x="0" y="0"/>
          <a:ext cx="0" cy="0"/>
          <a:chOff x="0" y="0"/>
          <a:chExt cx="0" cy="0"/>
        </a:xfrm>
      </p:grpSpPr>
      <p:pic>
        <p:nvPicPr>
          <p:cNvPr id="62" name="Google Shape;62;p21"/>
          <p:cNvPicPr preferRelativeResize="0"/>
          <p:nvPr/>
        </p:nvPicPr>
        <p:blipFill rotWithShape="1">
          <a:blip r:embed="rId2">
            <a:alphaModFix/>
          </a:blip>
          <a:srcRect/>
          <a:stretch/>
        </p:blipFill>
        <p:spPr>
          <a:xfrm>
            <a:off x="720080" y="1635646"/>
            <a:ext cx="4217146" cy="2310733"/>
          </a:xfrm>
          <a:prstGeom prst="rect">
            <a:avLst/>
          </a:prstGeom>
          <a:noFill/>
          <a:ln>
            <a:noFill/>
          </a:ln>
        </p:spPr>
      </p:pic>
      <p:sp>
        <p:nvSpPr>
          <p:cNvPr id="63" name="Google Shape;63;p21"/>
          <p:cNvSpPr>
            <a:spLocks noGrp="1"/>
          </p:cNvSpPr>
          <p:nvPr>
            <p:ph type="pic" idx="2"/>
          </p:nvPr>
        </p:nvSpPr>
        <p:spPr>
          <a:xfrm>
            <a:off x="1357764" y="1731146"/>
            <a:ext cx="2952328" cy="1905739"/>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21"/>
          <p:cNvSpPr/>
          <p:nvPr/>
        </p:nvSpPr>
        <p:spPr>
          <a:xfrm>
            <a:off x="1" y="0"/>
            <a:ext cx="9108504" cy="864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Arial"/>
              <a:ea typeface="Arial"/>
              <a:cs typeface="Arial"/>
              <a:sym typeface="Arial"/>
            </a:endParaRPr>
          </a:p>
        </p:txBody>
      </p:sp>
      <p:sp>
        <p:nvSpPr>
          <p:cNvPr id="65" name="Google Shape;65;p21"/>
          <p:cNvSpPr txBox="1">
            <a:spLocks noGrp="1"/>
          </p:cNvSpPr>
          <p:nvPr>
            <p:ph type="title"/>
          </p:nvPr>
        </p:nvSpPr>
        <p:spPr>
          <a:xfrm>
            <a:off x="0" y="25735"/>
            <a:ext cx="9144000" cy="7765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66" name="Google Shape;66;p21" descr="A close up of food&#10;&#10;Description automatically generated"/>
          <p:cNvPicPr preferRelativeResize="0"/>
          <p:nvPr/>
        </p:nvPicPr>
        <p:blipFill rotWithShape="1">
          <a:blip r:embed="rId3">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Picture with Caption">
  <p:cSld name="5_Picture with Caption">
    <p:spTree>
      <p:nvGrpSpPr>
        <p:cNvPr id="1" name="Shape 67"/>
        <p:cNvGrpSpPr/>
        <p:nvPr/>
      </p:nvGrpSpPr>
      <p:grpSpPr>
        <a:xfrm>
          <a:off x="0" y="0"/>
          <a:ext cx="0" cy="0"/>
          <a:chOff x="0" y="0"/>
          <a:chExt cx="0" cy="0"/>
        </a:xfrm>
      </p:grpSpPr>
      <p:sp>
        <p:nvSpPr>
          <p:cNvPr id="68" name="Google Shape;68;p22"/>
          <p:cNvSpPr>
            <a:spLocks noGrp="1"/>
          </p:cNvSpPr>
          <p:nvPr>
            <p:ph type="pic" idx="2"/>
          </p:nvPr>
        </p:nvSpPr>
        <p:spPr>
          <a:xfrm>
            <a:off x="2555776" y="1263998"/>
            <a:ext cx="2772000" cy="3456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9" name="Google Shape;69;p22"/>
          <p:cNvSpPr/>
          <p:nvPr/>
        </p:nvSpPr>
        <p:spPr>
          <a:xfrm>
            <a:off x="733752" y="1263998"/>
            <a:ext cx="1835776" cy="172819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0" name="Google Shape;70;p22"/>
          <p:cNvSpPr/>
          <p:nvPr/>
        </p:nvSpPr>
        <p:spPr>
          <a:xfrm>
            <a:off x="733752" y="2991806"/>
            <a:ext cx="1835776" cy="1728192"/>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 name="Google Shape;71;p22"/>
          <p:cNvSpPr/>
          <p:nvPr/>
        </p:nvSpPr>
        <p:spPr>
          <a:xfrm>
            <a:off x="1" y="0"/>
            <a:ext cx="9108504" cy="864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Arial"/>
              <a:ea typeface="Arial"/>
              <a:cs typeface="Arial"/>
              <a:sym typeface="Arial"/>
            </a:endParaRPr>
          </a:p>
        </p:txBody>
      </p:sp>
      <p:sp>
        <p:nvSpPr>
          <p:cNvPr id="72" name="Google Shape;72;p22"/>
          <p:cNvSpPr txBox="1">
            <a:spLocks noGrp="1"/>
          </p:cNvSpPr>
          <p:nvPr>
            <p:ph type="title"/>
          </p:nvPr>
        </p:nvSpPr>
        <p:spPr>
          <a:xfrm>
            <a:off x="0" y="25735"/>
            <a:ext cx="9144000" cy="7765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73" name="Google Shape;73;p22"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Picture with Caption">
  <p:cSld name="8_Picture with Caption">
    <p:spTree>
      <p:nvGrpSpPr>
        <p:cNvPr id="1" name="Shape 74"/>
        <p:cNvGrpSpPr/>
        <p:nvPr/>
      </p:nvGrpSpPr>
      <p:grpSpPr>
        <a:xfrm>
          <a:off x="0" y="0"/>
          <a:ext cx="0" cy="0"/>
          <a:chOff x="0" y="0"/>
          <a:chExt cx="0" cy="0"/>
        </a:xfrm>
      </p:grpSpPr>
      <p:sp>
        <p:nvSpPr>
          <p:cNvPr id="75" name="Google Shape;75;p23"/>
          <p:cNvSpPr/>
          <p:nvPr/>
        </p:nvSpPr>
        <p:spPr>
          <a:xfrm>
            <a:off x="2411760" y="3939902"/>
            <a:ext cx="2160240" cy="120359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 name="Google Shape;76;p23"/>
          <p:cNvSpPr/>
          <p:nvPr/>
        </p:nvSpPr>
        <p:spPr>
          <a:xfrm>
            <a:off x="4572000" y="0"/>
            <a:ext cx="2160240" cy="120359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 name="Google Shape;77;p23"/>
          <p:cNvSpPr>
            <a:spLocks noGrp="1"/>
          </p:cNvSpPr>
          <p:nvPr>
            <p:ph type="pic" idx="2"/>
          </p:nvPr>
        </p:nvSpPr>
        <p:spPr>
          <a:xfrm>
            <a:off x="2411760" y="0"/>
            <a:ext cx="2160000" cy="39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8" name="Google Shape;78;p23"/>
          <p:cNvSpPr>
            <a:spLocks noGrp="1"/>
          </p:cNvSpPr>
          <p:nvPr>
            <p:ph type="pic" idx="3"/>
          </p:nvPr>
        </p:nvSpPr>
        <p:spPr>
          <a:xfrm>
            <a:off x="4572240" y="1183500"/>
            <a:ext cx="2160000" cy="39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Picture with Caption">
  <p:cSld name="10_Picture with Caption">
    <p:spTree>
      <p:nvGrpSpPr>
        <p:cNvPr id="1" name="Shape 79"/>
        <p:cNvGrpSpPr/>
        <p:nvPr/>
      </p:nvGrpSpPr>
      <p:grpSpPr>
        <a:xfrm>
          <a:off x="0" y="0"/>
          <a:ext cx="0" cy="0"/>
          <a:chOff x="0" y="0"/>
          <a:chExt cx="0" cy="0"/>
        </a:xfrm>
      </p:grpSpPr>
      <p:sp>
        <p:nvSpPr>
          <p:cNvPr id="80" name="Google Shape;80;p24"/>
          <p:cNvSpPr/>
          <p:nvPr/>
        </p:nvSpPr>
        <p:spPr>
          <a:xfrm>
            <a:off x="1" y="0"/>
            <a:ext cx="9108504" cy="864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Arial"/>
              <a:ea typeface="Arial"/>
              <a:cs typeface="Arial"/>
              <a:sym typeface="Arial"/>
            </a:endParaRPr>
          </a:p>
        </p:txBody>
      </p:sp>
      <p:sp>
        <p:nvSpPr>
          <p:cNvPr id="81" name="Google Shape;81;p24"/>
          <p:cNvSpPr txBox="1">
            <a:spLocks noGrp="1"/>
          </p:cNvSpPr>
          <p:nvPr>
            <p:ph type="title"/>
          </p:nvPr>
        </p:nvSpPr>
        <p:spPr>
          <a:xfrm>
            <a:off x="0" y="25735"/>
            <a:ext cx="9144000" cy="7765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82" name="Google Shape;82;p24" descr="D:\Fullppt\005-PNG이미지\모니터.png"/>
          <p:cNvPicPr preferRelativeResize="0"/>
          <p:nvPr/>
        </p:nvPicPr>
        <p:blipFill rotWithShape="1">
          <a:blip r:embed="rId2">
            <a:alphaModFix/>
          </a:blip>
          <a:srcRect/>
          <a:stretch/>
        </p:blipFill>
        <p:spPr>
          <a:xfrm>
            <a:off x="539552" y="1311484"/>
            <a:ext cx="3394308" cy="3384376"/>
          </a:xfrm>
          <a:prstGeom prst="rect">
            <a:avLst/>
          </a:prstGeom>
          <a:noFill/>
          <a:ln>
            <a:noFill/>
          </a:ln>
        </p:spPr>
      </p:pic>
      <p:sp>
        <p:nvSpPr>
          <p:cNvPr id="83" name="Google Shape;83;p24"/>
          <p:cNvSpPr>
            <a:spLocks noGrp="1"/>
          </p:cNvSpPr>
          <p:nvPr>
            <p:ph type="pic" idx="2"/>
          </p:nvPr>
        </p:nvSpPr>
        <p:spPr>
          <a:xfrm>
            <a:off x="675616" y="1443924"/>
            <a:ext cx="3104295" cy="2135938"/>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pic>
        <p:nvPicPr>
          <p:cNvPr id="84" name="Google Shape;84;p24" descr="A close up of food&#10;&#10;Description automatically generated"/>
          <p:cNvPicPr preferRelativeResize="0"/>
          <p:nvPr/>
        </p:nvPicPr>
        <p:blipFill rotWithShape="1">
          <a:blip r:embed="rId3">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9_Picture with Caption">
  <p:cSld name="9_Picture with Caption">
    <p:spTree>
      <p:nvGrpSpPr>
        <p:cNvPr id="1" name="Shape 85"/>
        <p:cNvGrpSpPr/>
        <p:nvPr/>
      </p:nvGrpSpPr>
      <p:grpSpPr>
        <a:xfrm>
          <a:off x="0" y="0"/>
          <a:ext cx="0" cy="0"/>
          <a:chOff x="0" y="0"/>
          <a:chExt cx="0" cy="0"/>
        </a:xfrm>
      </p:grpSpPr>
      <p:sp>
        <p:nvSpPr>
          <p:cNvPr id="86" name="Google Shape;86;p25"/>
          <p:cNvSpPr/>
          <p:nvPr/>
        </p:nvSpPr>
        <p:spPr>
          <a:xfrm>
            <a:off x="0" y="2890433"/>
            <a:ext cx="9144000" cy="22530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87" name="Google Shape;87;p25"/>
          <p:cNvGrpSpPr/>
          <p:nvPr/>
        </p:nvGrpSpPr>
        <p:grpSpPr>
          <a:xfrm>
            <a:off x="920696" y="1552933"/>
            <a:ext cx="1298551" cy="2242953"/>
            <a:chOff x="2627784" y="1825002"/>
            <a:chExt cx="1198166" cy="2069560"/>
          </a:xfrm>
        </p:grpSpPr>
        <p:sp>
          <p:nvSpPr>
            <p:cNvPr id="88" name="Google Shape;88;p25"/>
            <p:cNvSpPr/>
            <p:nvPr/>
          </p:nvSpPr>
          <p:spPr>
            <a:xfrm>
              <a:off x="2627784" y="1825002"/>
              <a:ext cx="1198166" cy="2069560"/>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Google Shape;89;p25"/>
            <p:cNvSpPr/>
            <p:nvPr/>
          </p:nvSpPr>
          <p:spPr>
            <a:xfrm>
              <a:off x="3155241" y="1922844"/>
              <a:ext cx="143251" cy="27666"/>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90" name="Google Shape;90;p25"/>
            <p:cNvGrpSpPr/>
            <p:nvPr/>
          </p:nvGrpSpPr>
          <p:grpSpPr>
            <a:xfrm>
              <a:off x="3168829" y="3704452"/>
              <a:ext cx="116076" cy="127684"/>
              <a:chOff x="2453209" y="5151638"/>
              <a:chExt cx="191820" cy="211002"/>
            </a:xfrm>
          </p:grpSpPr>
          <p:sp>
            <p:nvSpPr>
              <p:cNvPr id="91" name="Google Shape;91;p25"/>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25"/>
              <p:cNvSpPr/>
              <p:nvPr/>
            </p:nvSpPr>
            <p:spPr>
              <a:xfrm>
                <a:off x="2505251" y="5208531"/>
                <a:ext cx="87734" cy="97215"/>
              </a:xfrm>
              <a:prstGeom prst="roundRect">
                <a:avLst>
                  <a:gd name="adj" fmla="val 16667"/>
                </a:avLst>
              </a:prstGeom>
              <a:solidFill>
                <a:srgbClr val="737373"/>
              </a:solidFill>
              <a:ln w="9525" cap="flat" cmpd="sng">
                <a:solidFill>
                  <a:srgbClr val="B0B0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sp>
        <p:nvSpPr>
          <p:cNvPr id="93" name="Google Shape;93;p25"/>
          <p:cNvSpPr>
            <a:spLocks noGrp="1"/>
          </p:cNvSpPr>
          <p:nvPr>
            <p:ph type="pic" idx="2"/>
          </p:nvPr>
        </p:nvSpPr>
        <p:spPr>
          <a:xfrm>
            <a:off x="994588" y="1742834"/>
            <a:ext cx="1143174" cy="1802548"/>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grpSp>
        <p:nvGrpSpPr>
          <p:cNvPr id="94" name="Google Shape;94;p25"/>
          <p:cNvGrpSpPr/>
          <p:nvPr/>
        </p:nvGrpSpPr>
        <p:grpSpPr>
          <a:xfrm>
            <a:off x="2910527" y="2088604"/>
            <a:ext cx="1298551" cy="2242953"/>
            <a:chOff x="2627784" y="1825002"/>
            <a:chExt cx="1198166" cy="2069560"/>
          </a:xfrm>
        </p:grpSpPr>
        <p:sp>
          <p:nvSpPr>
            <p:cNvPr id="95" name="Google Shape;95;p25"/>
            <p:cNvSpPr/>
            <p:nvPr/>
          </p:nvSpPr>
          <p:spPr>
            <a:xfrm>
              <a:off x="2627784" y="1825002"/>
              <a:ext cx="1198166" cy="2069560"/>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25"/>
            <p:cNvSpPr/>
            <p:nvPr/>
          </p:nvSpPr>
          <p:spPr>
            <a:xfrm>
              <a:off x="3155241" y="1922844"/>
              <a:ext cx="143251" cy="27666"/>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97" name="Google Shape;97;p25"/>
            <p:cNvGrpSpPr/>
            <p:nvPr/>
          </p:nvGrpSpPr>
          <p:grpSpPr>
            <a:xfrm>
              <a:off x="3168829" y="3704452"/>
              <a:ext cx="116076" cy="127684"/>
              <a:chOff x="2453209" y="5151638"/>
              <a:chExt cx="191820" cy="211002"/>
            </a:xfrm>
          </p:grpSpPr>
          <p:sp>
            <p:nvSpPr>
              <p:cNvPr id="98" name="Google Shape;98;p25"/>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25"/>
              <p:cNvSpPr/>
              <p:nvPr/>
            </p:nvSpPr>
            <p:spPr>
              <a:xfrm>
                <a:off x="2505251" y="5208531"/>
                <a:ext cx="87734" cy="97215"/>
              </a:xfrm>
              <a:prstGeom prst="roundRect">
                <a:avLst>
                  <a:gd name="adj" fmla="val 16667"/>
                </a:avLst>
              </a:prstGeom>
              <a:solidFill>
                <a:srgbClr val="737373"/>
              </a:solidFill>
              <a:ln w="9525" cap="flat" cmpd="sng">
                <a:solidFill>
                  <a:srgbClr val="B0B0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sp>
        <p:nvSpPr>
          <p:cNvPr id="100" name="Google Shape;100;p25"/>
          <p:cNvSpPr>
            <a:spLocks noGrp="1"/>
          </p:cNvSpPr>
          <p:nvPr>
            <p:ph type="pic" idx="3"/>
          </p:nvPr>
        </p:nvSpPr>
        <p:spPr>
          <a:xfrm>
            <a:off x="2984419" y="2291784"/>
            <a:ext cx="1143174" cy="1802548"/>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grpSp>
        <p:nvGrpSpPr>
          <p:cNvPr id="101" name="Google Shape;101;p25"/>
          <p:cNvGrpSpPr/>
          <p:nvPr/>
        </p:nvGrpSpPr>
        <p:grpSpPr>
          <a:xfrm>
            <a:off x="4900358" y="1383368"/>
            <a:ext cx="1298551" cy="2242953"/>
            <a:chOff x="2627784" y="1825002"/>
            <a:chExt cx="1198166" cy="2069560"/>
          </a:xfrm>
        </p:grpSpPr>
        <p:sp>
          <p:nvSpPr>
            <p:cNvPr id="102" name="Google Shape;102;p25"/>
            <p:cNvSpPr/>
            <p:nvPr/>
          </p:nvSpPr>
          <p:spPr>
            <a:xfrm>
              <a:off x="2627784" y="1825002"/>
              <a:ext cx="1198166" cy="2069560"/>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 name="Google Shape;103;p25"/>
            <p:cNvSpPr/>
            <p:nvPr/>
          </p:nvSpPr>
          <p:spPr>
            <a:xfrm>
              <a:off x="3155241" y="1922844"/>
              <a:ext cx="143251" cy="27666"/>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04" name="Google Shape;104;p25"/>
            <p:cNvGrpSpPr/>
            <p:nvPr/>
          </p:nvGrpSpPr>
          <p:grpSpPr>
            <a:xfrm>
              <a:off x="3168829" y="3704452"/>
              <a:ext cx="116076" cy="127684"/>
              <a:chOff x="2453209" y="5151638"/>
              <a:chExt cx="191820" cy="211002"/>
            </a:xfrm>
          </p:grpSpPr>
          <p:sp>
            <p:nvSpPr>
              <p:cNvPr id="105" name="Google Shape;105;p25"/>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6" name="Google Shape;106;p25"/>
              <p:cNvSpPr/>
              <p:nvPr/>
            </p:nvSpPr>
            <p:spPr>
              <a:xfrm>
                <a:off x="2505251" y="5208531"/>
                <a:ext cx="87734" cy="97215"/>
              </a:xfrm>
              <a:prstGeom prst="roundRect">
                <a:avLst>
                  <a:gd name="adj" fmla="val 16667"/>
                </a:avLst>
              </a:prstGeom>
              <a:solidFill>
                <a:srgbClr val="737373"/>
              </a:solidFill>
              <a:ln w="9525" cap="flat" cmpd="sng">
                <a:solidFill>
                  <a:srgbClr val="B0B0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sp>
        <p:nvSpPr>
          <p:cNvPr id="107" name="Google Shape;107;p25"/>
          <p:cNvSpPr>
            <a:spLocks noGrp="1"/>
          </p:cNvSpPr>
          <p:nvPr>
            <p:ph type="pic" idx="4"/>
          </p:nvPr>
        </p:nvSpPr>
        <p:spPr>
          <a:xfrm>
            <a:off x="4974250" y="1586548"/>
            <a:ext cx="1143174" cy="1802548"/>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grpSp>
        <p:nvGrpSpPr>
          <p:cNvPr id="108" name="Google Shape;108;p25"/>
          <p:cNvGrpSpPr/>
          <p:nvPr/>
        </p:nvGrpSpPr>
        <p:grpSpPr>
          <a:xfrm>
            <a:off x="6890188" y="2345021"/>
            <a:ext cx="1298551" cy="2242953"/>
            <a:chOff x="2627784" y="1825002"/>
            <a:chExt cx="1198166" cy="2069560"/>
          </a:xfrm>
        </p:grpSpPr>
        <p:sp>
          <p:nvSpPr>
            <p:cNvPr id="109" name="Google Shape;109;p25"/>
            <p:cNvSpPr/>
            <p:nvPr/>
          </p:nvSpPr>
          <p:spPr>
            <a:xfrm>
              <a:off x="2627784" y="1825002"/>
              <a:ext cx="1198166" cy="2069560"/>
            </a:xfrm>
            <a:prstGeom prst="roundRect">
              <a:avLst>
                <a:gd name="adj" fmla="val 13580"/>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0" name="Google Shape;110;p25"/>
            <p:cNvSpPr/>
            <p:nvPr/>
          </p:nvSpPr>
          <p:spPr>
            <a:xfrm>
              <a:off x="3155241" y="1922844"/>
              <a:ext cx="143251" cy="27666"/>
            </a:xfrm>
            <a:prstGeom prst="rect">
              <a:avLst/>
            </a:prstGeom>
            <a:solidFill>
              <a:srgbClr val="B0B0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11" name="Google Shape;111;p25"/>
            <p:cNvGrpSpPr/>
            <p:nvPr/>
          </p:nvGrpSpPr>
          <p:grpSpPr>
            <a:xfrm>
              <a:off x="3168829" y="3704452"/>
              <a:ext cx="116076" cy="127684"/>
              <a:chOff x="2453209" y="5151638"/>
              <a:chExt cx="191820" cy="211002"/>
            </a:xfrm>
          </p:grpSpPr>
          <p:sp>
            <p:nvSpPr>
              <p:cNvPr id="112" name="Google Shape;112;p25"/>
              <p:cNvSpPr/>
              <p:nvPr/>
            </p:nvSpPr>
            <p:spPr>
              <a:xfrm>
                <a:off x="2453209" y="5151638"/>
                <a:ext cx="191820" cy="211002"/>
              </a:xfrm>
              <a:prstGeom prst="ellipse">
                <a:avLst/>
              </a:prstGeom>
              <a:gradFill>
                <a:gsLst>
                  <a:gs pos="0">
                    <a:srgbClr val="0F0F0F"/>
                  </a:gs>
                  <a:gs pos="56000">
                    <a:srgbClr val="595959"/>
                  </a:gs>
                  <a:gs pos="91000">
                    <a:srgbClr val="7F7F7F"/>
                  </a:gs>
                  <a:gs pos="100000">
                    <a:srgbClr val="BFBFBF"/>
                  </a:gs>
                </a:gsLst>
                <a:lin ang="10800000" scaled="0"/>
              </a:gradFill>
              <a:ln w="25400" cap="flat" cmpd="sng">
                <a:solidFill>
                  <a:srgbClr val="2626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3" name="Google Shape;113;p25"/>
              <p:cNvSpPr/>
              <p:nvPr/>
            </p:nvSpPr>
            <p:spPr>
              <a:xfrm>
                <a:off x="2505251" y="5208531"/>
                <a:ext cx="87734" cy="97215"/>
              </a:xfrm>
              <a:prstGeom prst="roundRect">
                <a:avLst>
                  <a:gd name="adj" fmla="val 16667"/>
                </a:avLst>
              </a:prstGeom>
              <a:solidFill>
                <a:srgbClr val="737373"/>
              </a:solidFill>
              <a:ln w="9525" cap="flat" cmpd="sng">
                <a:solidFill>
                  <a:srgbClr val="B0B0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sp>
        <p:nvSpPr>
          <p:cNvPr id="114" name="Google Shape;114;p25"/>
          <p:cNvSpPr>
            <a:spLocks noGrp="1"/>
          </p:cNvSpPr>
          <p:nvPr>
            <p:ph type="pic" idx="5"/>
          </p:nvPr>
        </p:nvSpPr>
        <p:spPr>
          <a:xfrm>
            <a:off x="6964080" y="2548201"/>
            <a:ext cx="1143174" cy="1802548"/>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5" name="Google Shape;115;p25"/>
          <p:cNvSpPr/>
          <p:nvPr/>
        </p:nvSpPr>
        <p:spPr>
          <a:xfrm>
            <a:off x="1" y="0"/>
            <a:ext cx="9108504" cy="864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Arial"/>
              <a:ea typeface="Arial"/>
              <a:cs typeface="Arial"/>
              <a:sym typeface="Arial"/>
            </a:endParaRPr>
          </a:p>
        </p:txBody>
      </p:sp>
      <p:sp>
        <p:nvSpPr>
          <p:cNvPr id="116" name="Google Shape;116;p25"/>
          <p:cNvSpPr txBox="1">
            <a:spLocks noGrp="1"/>
          </p:cNvSpPr>
          <p:nvPr>
            <p:ph type="title"/>
          </p:nvPr>
        </p:nvSpPr>
        <p:spPr>
          <a:xfrm>
            <a:off x="0" y="25735"/>
            <a:ext cx="9144000" cy="7765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7" name="Google Shape;117;p25"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8"/>
        <p:cNvGrpSpPr/>
        <p:nvPr/>
      </p:nvGrpSpPr>
      <p:grpSpPr>
        <a:xfrm>
          <a:off x="0" y="0"/>
          <a:ext cx="0" cy="0"/>
          <a:chOff x="0" y="0"/>
          <a:chExt cx="0" cy="0"/>
        </a:xfrm>
      </p:grpSpPr>
      <p:sp>
        <p:nvSpPr>
          <p:cNvPr id="119" name="Google Shape;119;p26"/>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800"/>
              </a:spcBef>
              <a:spcAft>
                <a:spcPts val="0"/>
              </a:spcAft>
              <a:buClr>
                <a:schemeClr val="dk1"/>
              </a:buClr>
              <a:buSzPts val="4000"/>
              <a:buFont typeface="Arial"/>
              <a:buNone/>
              <a:defRPr sz="40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Google Shape;120;p26"/>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1" name="Google Shape;121;p26"/>
          <p:cNvSpPr/>
          <p:nvPr/>
        </p:nvSpPr>
        <p:spPr>
          <a:xfrm>
            <a:off x="531932" y="1347500"/>
            <a:ext cx="108520" cy="3240473"/>
          </a:xfrm>
          <a:prstGeom prst="roundRect">
            <a:avLst>
              <a:gd name="adj" fmla="val 50000"/>
            </a:avLst>
          </a:prstGeom>
          <a:solidFill>
            <a:schemeClr val="lt1">
              <a:alpha val="4039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2" name="Google Shape;122;p26"/>
          <p:cNvSpPr/>
          <p:nvPr/>
        </p:nvSpPr>
        <p:spPr>
          <a:xfrm rot="5400000">
            <a:off x="2592642" y="1238201"/>
            <a:ext cx="502331" cy="502331"/>
          </a:xfrm>
          <a:prstGeom prst="halfFrame">
            <a:avLst>
              <a:gd name="adj1" fmla="val 23728"/>
              <a:gd name="adj2" fmla="val 24642"/>
            </a:avLst>
          </a:prstGeom>
          <a:solidFill>
            <a:schemeClr val="lt1">
              <a:alpha val="2235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g70db58f77c_0_150"/>
          <p:cNvSpPr/>
          <p:nvPr/>
        </p:nvSpPr>
        <p:spPr>
          <a:xfrm>
            <a:off x="0" y="0"/>
            <a:ext cx="1619700" cy="5143500"/>
          </a:xfrm>
          <a:prstGeom prst="rect">
            <a:avLst/>
          </a:prstGeom>
          <a:gradFill>
            <a:gsLst>
              <a:gs pos="0">
                <a:srgbClr val="EAEAEA"/>
              </a:gs>
              <a:gs pos="42000">
                <a:srgbClr val="EEEEEE"/>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g70db58f77c_0_150"/>
          <p:cNvSpPr txBox="1">
            <a:spLocks noGrp="1"/>
          </p:cNvSpPr>
          <p:nvPr>
            <p:ph type="title"/>
          </p:nvPr>
        </p:nvSpPr>
        <p:spPr>
          <a:xfrm>
            <a:off x="1584000" y="25735"/>
            <a:ext cx="7560000" cy="776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21" name="Google Shape;21;g70db58f77c_0_150"/>
          <p:cNvCxnSpPr/>
          <p:nvPr/>
        </p:nvCxnSpPr>
        <p:spPr>
          <a:xfrm>
            <a:off x="711746" y="4952174"/>
            <a:ext cx="8432400" cy="0"/>
          </a:xfrm>
          <a:prstGeom prst="straightConnector1">
            <a:avLst/>
          </a:prstGeom>
          <a:noFill/>
          <a:ln w="12700" cap="flat" cmpd="sng">
            <a:solidFill>
              <a:schemeClr val="accent1"/>
            </a:solidFill>
            <a:prstDash val="solid"/>
            <a:round/>
            <a:headEnd type="none" w="sm" len="sm"/>
            <a:tailEnd type="none" w="sm" len="sm"/>
          </a:ln>
        </p:spPr>
      </p:cxnSp>
      <p:pic>
        <p:nvPicPr>
          <p:cNvPr id="22" name="Google Shape;22;g70db58f77c_0_150"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2">
  <p:cSld name="Title Slide_2">
    <p:spTree>
      <p:nvGrpSpPr>
        <p:cNvPr id="1" name="Shape 23"/>
        <p:cNvGrpSpPr/>
        <p:nvPr/>
      </p:nvGrpSpPr>
      <p:grpSpPr>
        <a:xfrm>
          <a:off x="0" y="0"/>
          <a:ext cx="0" cy="0"/>
          <a:chOff x="0" y="0"/>
          <a:chExt cx="0" cy="0"/>
        </a:xfrm>
      </p:grpSpPr>
      <p:sp>
        <p:nvSpPr>
          <p:cNvPr id="24" name="Google Shape;24;g701d540058_0_223"/>
          <p:cNvSpPr/>
          <p:nvPr/>
        </p:nvSpPr>
        <p:spPr>
          <a:xfrm>
            <a:off x="1" y="0"/>
            <a:ext cx="9108600" cy="864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Arial"/>
              <a:ea typeface="Arial"/>
              <a:cs typeface="Arial"/>
              <a:sym typeface="Arial"/>
            </a:endParaRPr>
          </a:p>
        </p:txBody>
      </p:sp>
      <p:sp>
        <p:nvSpPr>
          <p:cNvPr id="25" name="Google Shape;25;g701d540058_0_223"/>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6" name="Google Shape;26;g701d540058_0_223"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1">
  <p:cSld name="Title Slide_1">
    <p:spTree>
      <p:nvGrpSpPr>
        <p:cNvPr id="1" name="Shape 27"/>
        <p:cNvGrpSpPr/>
        <p:nvPr/>
      </p:nvGrpSpPr>
      <p:grpSpPr>
        <a:xfrm>
          <a:off x="0" y="0"/>
          <a:ext cx="0" cy="0"/>
          <a:chOff x="0" y="0"/>
          <a:chExt cx="0" cy="0"/>
        </a:xfrm>
      </p:grpSpPr>
      <p:sp>
        <p:nvSpPr>
          <p:cNvPr id="28" name="Google Shape;28;g701d540058_0_99"/>
          <p:cNvSpPr/>
          <p:nvPr/>
        </p:nvSpPr>
        <p:spPr>
          <a:xfrm>
            <a:off x="1" y="0"/>
            <a:ext cx="9108600" cy="864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Arial"/>
              <a:ea typeface="Arial"/>
              <a:cs typeface="Arial"/>
              <a:sym typeface="Arial"/>
            </a:endParaRPr>
          </a:p>
        </p:txBody>
      </p:sp>
      <p:sp>
        <p:nvSpPr>
          <p:cNvPr id="29" name="Google Shape;29;g701d540058_0_99"/>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30" name="Google Shape;30;g701d540058_0_99"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bg>
      <p:bgPr>
        <a:solidFill>
          <a:schemeClr val="accent1"/>
        </a:solidFill>
        <a:effectLst/>
      </p:bgPr>
    </p:bg>
    <p:spTree>
      <p:nvGrpSpPr>
        <p:cNvPr id="1" name="Shape 32"/>
        <p:cNvGrpSpPr/>
        <p:nvPr/>
      </p:nvGrpSpPr>
      <p:grpSpPr>
        <a:xfrm>
          <a:off x="0" y="0"/>
          <a:ext cx="0" cy="0"/>
          <a:chOff x="0" y="0"/>
          <a:chExt cx="0" cy="0"/>
        </a:xfrm>
      </p:grpSpPr>
      <p:sp>
        <p:nvSpPr>
          <p:cNvPr id="33" name="Google Shape;33;p17"/>
          <p:cNvSpPr/>
          <p:nvPr/>
        </p:nvSpPr>
        <p:spPr>
          <a:xfrm>
            <a:off x="1046842" y="807554"/>
            <a:ext cx="7050317" cy="3528392"/>
          </a:xfrm>
          <a:prstGeom prst="rect">
            <a:avLst/>
          </a:prstGeom>
          <a:noFill/>
          <a:ln w="317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17"/>
          <p:cNvSpPr/>
          <p:nvPr/>
        </p:nvSpPr>
        <p:spPr>
          <a:xfrm>
            <a:off x="1403648" y="1131590"/>
            <a:ext cx="6336704" cy="288032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F3F3F"/>
              </a:solidFill>
              <a:latin typeface="Arial"/>
              <a:ea typeface="Arial"/>
              <a:cs typeface="Arial"/>
              <a:sym typeface="Arial"/>
            </a:endParaRPr>
          </a:p>
        </p:txBody>
      </p:sp>
      <p:sp>
        <p:nvSpPr>
          <p:cNvPr id="35" name="Google Shape;35;p17"/>
          <p:cNvSpPr txBox="1">
            <a:spLocks noGrp="1"/>
          </p:cNvSpPr>
          <p:nvPr>
            <p:ph type="title"/>
          </p:nvPr>
        </p:nvSpPr>
        <p:spPr>
          <a:xfrm>
            <a:off x="1043608" y="2924944"/>
            <a:ext cx="7056784" cy="533308"/>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 name="Google Shape;36;p17"/>
          <p:cNvSpPr txBox="1">
            <a:spLocks noGrp="1"/>
          </p:cNvSpPr>
          <p:nvPr>
            <p:ph type="body" idx="1"/>
          </p:nvPr>
        </p:nvSpPr>
        <p:spPr>
          <a:xfrm>
            <a:off x="1043608" y="3513851"/>
            <a:ext cx="7056784" cy="263475"/>
          </a:xfrm>
          <a:prstGeom prst="rect">
            <a:avLst/>
          </a:prstGeom>
          <a:noFill/>
          <a:ln>
            <a:noFill/>
          </a:ln>
        </p:spPr>
        <p:txBody>
          <a:bodyPr spcFirstLastPara="1" wrap="square" lIns="108000"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7" name="Google Shape;37;p17" descr="A close up of food&#10;&#10;Description automatically generated"/>
          <p:cNvPicPr preferRelativeResize="0"/>
          <p:nvPr/>
        </p:nvPicPr>
        <p:blipFill rotWithShape="1">
          <a:blip r:embed="rId2">
            <a:alphaModFix/>
          </a:blip>
          <a:srcRect/>
          <a:stretch/>
        </p:blipFill>
        <p:spPr>
          <a:xfrm>
            <a:off x="3619500" y="1385789"/>
            <a:ext cx="1905000" cy="14001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8"/>
        <p:cNvGrpSpPr/>
        <p:nvPr/>
      </p:nvGrpSpPr>
      <p:grpSpPr>
        <a:xfrm>
          <a:off x="0" y="0"/>
          <a:ext cx="0" cy="0"/>
          <a:chOff x="0" y="0"/>
          <a:chExt cx="0" cy="0"/>
        </a:xfrm>
      </p:grpSpPr>
      <p:sp>
        <p:nvSpPr>
          <p:cNvPr id="39" name="Google Shape;39;p15"/>
          <p:cNvSpPr/>
          <p:nvPr/>
        </p:nvSpPr>
        <p:spPr>
          <a:xfrm>
            <a:off x="0" y="0"/>
            <a:ext cx="1619671" cy="5143500"/>
          </a:xfrm>
          <a:prstGeom prst="rect">
            <a:avLst/>
          </a:prstGeom>
          <a:gradFill>
            <a:gsLst>
              <a:gs pos="0">
                <a:srgbClr val="EAEAEA"/>
              </a:gs>
              <a:gs pos="42000">
                <a:srgbClr val="EEEEEE"/>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15"/>
          <p:cNvSpPr txBox="1">
            <a:spLocks noGrp="1"/>
          </p:cNvSpPr>
          <p:nvPr>
            <p:ph type="title"/>
          </p:nvPr>
        </p:nvSpPr>
        <p:spPr>
          <a:xfrm>
            <a:off x="1584000" y="25735"/>
            <a:ext cx="7560000" cy="7765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41" name="Google Shape;41;p15"/>
          <p:cNvCxnSpPr/>
          <p:nvPr/>
        </p:nvCxnSpPr>
        <p:spPr>
          <a:xfrm>
            <a:off x="711746" y="4952174"/>
            <a:ext cx="8432254" cy="0"/>
          </a:xfrm>
          <a:prstGeom prst="straightConnector1">
            <a:avLst/>
          </a:prstGeom>
          <a:noFill/>
          <a:ln w="12700" cap="flat" cmpd="sng">
            <a:solidFill>
              <a:schemeClr val="accent1"/>
            </a:solidFill>
            <a:prstDash val="solid"/>
            <a:round/>
            <a:headEnd type="none" w="sm" len="sm"/>
            <a:tailEnd type="none" w="sm" len="sm"/>
          </a:ln>
        </p:spPr>
      </p:cxnSp>
      <p:pic>
        <p:nvPicPr>
          <p:cNvPr id="42" name="Google Shape;42;p15"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3"/>
        <p:cNvGrpSpPr/>
        <p:nvPr/>
      </p:nvGrpSpPr>
      <p:grpSpPr>
        <a:xfrm>
          <a:off x="0" y="0"/>
          <a:ext cx="0" cy="0"/>
          <a:chOff x="0" y="0"/>
          <a:chExt cx="0" cy="0"/>
        </a:xfrm>
      </p:grpSpPr>
      <p:sp>
        <p:nvSpPr>
          <p:cNvPr id="44" name="Google Shape;44;p16"/>
          <p:cNvSpPr/>
          <p:nvPr/>
        </p:nvSpPr>
        <p:spPr>
          <a:xfrm>
            <a:off x="1" y="0"/>
            <a:ext cx="9108504" cy="864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chemeClr val="lt1"/>
              </a:solidFill>
              <a:latin typeface="Arial"/>
              <a:ea typeface="Arial"/>
              <a:cs typeface="Arial"/>
              <a:sym typeface="Arial"/>
            </a:endParaRPr>
          </a:p>
        </p:txBody>
      </p:sp>
      <p:sp>
        <p:nvSpPr>
          <p:cNvPr id="45" name="Google Shape;45;p16"/>
          <p:cNvSpPr txBox="1">
            <a:spLocks noGrp="1"/>
          </p:cNvSpPr>
          <p:nvPr>
            <p:ph type="title"/>
          </p:nvPr>
        </p:nvSpPr>
        <p:spPr>
          <a:xfrm>
            <a:off x="0" y="25735"/>
            <a:ext cx="9144000" cy="7765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46" name="Google Shape;46;p16"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Picture with Caption">
  <p:cSld name="4_Picture with Caption">
    <p:spTree>
      <p:nvGrpSpPr>
        <p:cNvPr id="1" name="Shape 47"/>
        <p:cNvGrpSpPr/>
        <p:nvPr/>
      </p:nvGrpSpPr>
      <p:grpSpPr>
        <a:xfrm>
          <a:off x="0" y="0"/>
          <a:ext cx="0" cy="0"/>
          <a:chOff x="0" y="0"/>
          <a:chExt cx="0" cy="0"/>
        </a:xfrm>
      </p:grpSpPr>
      <p:sp>
        <p:nvSpPr>
          <p:cNvPr id="48" name="Google Shape;48;p18"/>
          <p:cNvSpPr>
            <a:spLocks noGrp="1"/>
          </p:cNvSpPr>
          <p:nvPr>
            <p:ph type="pic" idx="2"/>
          </p:nvPr>
        </p:nvSpPr>
        <p:spPr>
          <a:xfrm>
            <a:off x="3776326" y="1262118"/>
            <a:ext cx="1584176" cy="1980000"/>
          </a:xfrm>
          <a:prstGeom prst="rect">
            <a:avLst/>
          </a:prstGeom>
          <a:solidFill>
            <a:srgbClr val="F2F2F2"/>
          </a:solidFill>
          <a:ln w="508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9" name="Google Shape;49;p18"/>
          <p:cNvSpPr/>
          <p:nvPr/>
        </p:nvSpPr>
        <p:spPr>
          <a:xfrm>
            <a:off x="1" y="0"/>
            <a:ext cx="9108504" cy="828000"/>
          </a:xfrm>
          <a:prstGeom prst="rect">
            <a:avLst/>
          </a:prstGeom>
          <a:gradFill>
            <a:gsLst>
              <a:gs pos="0">
                <a:srgbClr val="EFEFEF"/>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1" i="0" u="none" strike="noStrike" cap="none">
              <a:solidFill>
                <a:srgbClr val="3F3F3F"/>
              </a:solidFill>
              <a:latin typeface="Arial"/>
              <a:ea typeface="Arial"/>
              <a:cs typeface="Arial"/>
              <a:sym typeface="Arial"/>
            </a:endParaRPr>
          </a:p>
        </p:txBody>
      </p:sp>
      <p:sp>
        <p:nvSpPr>
          <p:cNvPr id="50" name="Google Shape;50;p18"/>
          <p:cNvSpPr txBox="1">
            <a:spLocks noGrp="1"/>
          </p:cNvSpPr>
          <p:nvPr>
            <p:ph type="title"/>
          </p:nvPr>
        </p:nvSpPr>
        <p:spPr>
          <a:xfrm>
            <a:off x="0" y="25735"/>
            <a:ext cx="9144000" cy="7765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18"/>
          <p:cNvSpPr>
            <a:spLocks noGrp="1"/>
          </p:cNvSpPr>
          <p:nvPr>
            <p:ph type="pic" idx="3"/>
          </p:nvPr>
        </p:nvSpPr>
        <p:spPr>
          <a:xfrm>
            <a:off x="2179884" y="1352118"/>
            <a:ext cx="1440160" cy="1800000"/>
          </a:xfrm>
          <a:prstGeom prst="rect">
            <a:avLst/>
          </a:prstGeom>
          <a:solidFill>
            <a:srgbClr val="F2F2F2"/>
          </a:solidFill>
          <a:ln w="508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2" name="Google Shape;52;p18"/>
          <p:cNvSpPr>
            <a:spLocks noGrp="1"/>
          </p:cNvSpPr>
          <p:nvPr>
            <p:ph type="pic" idx="4"/>
          </p:nvPr>
        </p:nvSpPr>
        <p:spPr>
          <a:xfrm>
            <a:off x="723433" y="1437715"/>
            <a:ext cx="1296144" cy="1619999"/>
          </a:xfrm>
          <a:prstGeom prst="rect">
            <a:avLst/>
          </a:prstGeom>
          <a:solidFill>
            <a:srgbClr val="F2F2F2"/>
          </a:solidFill>
          <a:ln w="508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3" name="Google Shape;53;p18"/>
          <p:cNvSpPr>
            <a:spLocks noGrp="1"/>
          </p:cNvSpPr>
          <p:nvPr>
            <p:ph type="pic" idx="5"/>
          </p:nvPr>
        </p:nvSpPr>
        <p:spPr>
          <a:xfrm>
            <a:off x="5516784" y="1352118"/>
            <a:ext cx="1440160" cy="1800000"/>
          </a:xfrm>
          <a:prstGeom prst="rect">
            <a:avLst/>
          </a:prstGeom>
          <a:solidFill>
            <a:srgbClr val="F2F2F2"/>
          </a:solidFill>
          <a:ln w="508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4" name="Google Shape;54;p18"/>
          <p:cNvSpPr>
            <a:spLocks noGrp="1"/>
          </p:cNvSpPr>
          <p:nvPr>
            <p:ph type="pic" idx="6"/>
          </p:nvPr>
        </p:nvSpPr>
        <p:spPr>
          <a:xfrm>
            <a:off x="7113226" y="1442119"/>
            <a:ext cx="1296144" cy="1619999"/>
          </a:xfrm>
          <a:prstGeom prst="rect">
            <a:avLst/>
          </a:prstGeom>
          <a:solidFill>
            <a:srgbClr val="F2F2F2"/>
          </a:solidFill>
          <a:ln w="508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pic>
        <p:nvPicPr>
          <p:cNvPr id="55" name="Google Shape;55;p18" descr="A close up of food&#10;&#10;Description automatically generated"/>
          <p:cNvPicPr preferRelativeResize="0"/>
          <p:nvPr/>
        </p:nvPicPr>
        <p:blipFill rotWithShape="1">
          <a:blip r:embed="rId2">
            <a:alphaModFix/>
          </a:blip>
          <a:srcRect/>
          <a:stretch/>
        </p:blipFill>
        <p:spPr>
          <a:xfrm>
            <a:off x="8237719" y="120449"/>
            <a:ext cx="798777" cy="5871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Picture with Caption">
  <p:cSld name="3_Picture with Caption">
    <p:spTree>
      <p:nvGrpSpPr>
        <p:cNvPr id="1" name="Shape 56"/>
        <p:cNvGrpSpPr/>
        <p:nvPr/>
      </p:nvGrpSpPr>
      <p:grpSpPr>
        <a:xfrm>
          <a:off x="0" y="0"/>
          <a:ext cx="0" cy="0"/>
          <a:chOff x="0" y="0"/>
          <a:chExt cx="0" cy="0"/>
        </a:xfrm>
      </p:grpSpPr>
      <p:sp>
        <p:nvSpPr>
          <p:cNvPr id="57" name="Google Shape;57;p19"/>
          <p:cNvSpPr>
            <a:spLocks noGrp="1"/>
          </p:cNvSpPr>
          <p:nvPr>
            <p:ph type="pic" idx="2"/>
          </p:nvPr>
        </p:nvSpPr>
        <p:spPr>
          <a:xfrm>
            <a:off x="180000" y="179550"/>
            <a:ext cx="8784000" cy="47844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100000"/>
              </a:lnSpc>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 /><Relationship Id="rId13" Type="http://schemas.openxmlformats.org/officeDocument/2006/relationships/theme" Target="../theme/theme2.xml" /><Relationship Id="rId3" Type="http://schemas.openxmlformats.org/officeDocument/2006/relationships/slideLayout" Target="../slideLayouts/slideLayout7.xml" /><Relationship Id="rId7" Type="http://schemas.openxmlformats.org/officeDocument/2006/relationships/slideLayout" Target="../slideLayouts/slideLayout11.xml" /><Relationship Id="rId12" Type="http://schemas.openxmlformats.org/officeDocument/2006/relationships/slideLayout" Target="../slideLayouts/slideLayout16.xml" /><Relationship Id="rId2" Type="http://schemas.openxmlformats.org/officeDocument/2006/relationships/slideLayout" Target="../slideLayouts/slideLayout6.xml" /><Relationship Id="rId1" Type="http://schemas.openxmlformats.org/officeDocument/2006/relationships/slideLayout" Target="../slideLayouts/slideLayout5.xml" /><Relationship Id="rId6" Type="http://schemas.openxmlformats.org/officeDocument/2006/relationships/slideLayout" Target="../slideLayouts/slideLayout10.xml" /><Relationship Id="rId11" Type="http://schemas.openxmlformats.org/officeDocument/2006/relationships/slideLayout" Target="../slideLayouts/slideLayout15.xml" /><Relationship Id="rId5" Type="http://schemas.openxmlformats.org/officeDocument/2006/relationships/slideLayout" Target="../slideLayouts/slideLayout9.xml" /><Relationship Id="rId10" Type="http://schemas.openxmlformats.org/officeDocument/2006/relationships/slideLayout" Target="../slideLayouts/slideLayout14.xml" /><Relationship Id="rId4" Type="http://schemas.openxmlformats.org/officeDocument/2006/relationships/slideLayout" Target="../slideLayouts/slideLayout8.xml" /><Relationship Id="rId9" Type="http://schemas.openxmlformats.org/officeDocument/2006/relationships/slideLayout" Target="../slideLayouts/slideLayout1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8" Type="http://schemas.openxmlformats.org/officeDocument/2006/relationships/image" Target="../media/image26.svg" /><Relationship Id="rId3" Type="http://schemas.openxmlformats.org/officeDocument/2006/relationships/image" Target="../media/image21.png" /><Relationship Id="rId7" Type="http://schemas.openxmlformats.org/officeDocument/2006/relationships/image" Target="../media/image25.png" /><Relationship Id="rId2" Type="http://schemas.openxmlformats.org/officeDocument/2006/relationships/notesSlide" Target="../notesSlides/notesSlide12.xml" /><Relationship Id="rId1" Type="http://schemas.openxmlformats.org/officeDocument/2006/relationships/slideLayout" Target="../slideLayouts/slideLayout3.xml" /><Relationship Id="rId6" Type="http://schemas.openxmlformats.org/officeDocument/2006/relationships/image" Target="../media/image24.svg" /><Relationship Id="rId5" Type="http://schemas.openxmlformats.org/officeDocument/2006/relationships/image" Target="../media/image23.png" /><Relationship Id="rId4" Type="http://schemas.openxmlformats.org/officeDocument/2006/relationships/image" Target="../media/image22.svg" /></Relationships>
</file>

<file path=ppt/slides/_rels/slide13.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8" Type="http://schemas.openxmlformats.org/officeDocument/2006/relationships/image" Target="../media/image32.png" /><Relationship Id="rId3" Type="http://schemas.openxmlformats.org/officeDocument/2006/relationships/image" Target="../media/image28.png" /><Relationship Id="rId7" Type="http://schemas.openxmlformats.org/officeDocument/2006/relationships/image" Target="../media/image31.svg" /><Relationship Id="rId2" Type="http://schemas.openxmlformats.org/officeDocument/2006/relationships/notesSlide" Target="../notesSlides/notesSlide14.xml" /><Relationship Id="rId1" Type="http://schemas.openxmlformats.org/officeDocument/2006/relationships/slideLayout" Target="../slideLayouts/slideLayout3.xml" /><Relationship Id="rId6" Type="http://schemas.openxmlformats.org/officeDocument/2006/relationships/image" Target="../media/image30.png" /><Relationship Id="rId5" Type="http://schemas.openxmlformats.org/officeDocument/2006/relationships/image" Target="../media/image29.png" /><Relationship Id="rId4" Type="http://schemas.microsoft.com/office/2007/relationships/hdphoto" Target="../media/hdphoto1.wdp" /><Relationship Id="rId9" Type="http://schemas.openxmlformats.org/officeDocument/2006/relationships/image" Target="../media/image33.sv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en.wikipedia.org/wiki/Timeline_of_the_2019%E2%80%9320_Wuhan_coronavirus_outbreak"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8" Type="http://schemas.openxmlformats.org/officeDocument/2006/relationships/image" Target="../media/image11.svg" /><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3.xml" /><Relationship Id="rId6" Type="http://schemas.openxmlformats.org/officeDocument/2006/relationships/image" Target="../media/image9.svg" /><Relationship Id="rId5" Type="http://schemas.openxmlformats.org/officeDocument/2006/relationships/image" Target="../media/image8.png" /><Relationship Id="rId4" Type="http://schemas.openxmlformats.org/officeDocument/2006/relationships/image" Target="../media/image7.sv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6.xml" /><Relationship Id="rId1" Type="http://schemas.openxmlformats.org/officeDocument/2006/relationships/slideLayout" Target="../slideLayouts/slideLayout3.xml" /><Relationship Id="rId4" Type="http://schemas.openxmlformats.org/officeDocument/2006/relationships/hyperlink" Target="http://www.mysoulfulthoughts.blogspot.com/2008_07_01_archiv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14.jp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hyperlink" Target="http://pixabay.com/en/old-people-s-home-retirement-home-63617/" TargetMode="External" /></Relationships>
</file>

<file path=ppt/slides/_rels/slide9.xml.rels><?xml version="1.0" encoding="UTF-8" standalone="yes"?>
<Relationships xmlns="http://schemas.openxmlformats.org/package/2006/relationships"><Relationship Id="rId8" Type="http://schemas.openxmlformats.org/officeDocument/2006/relationships/image" Target="../media/image20.svg" /><Relationship Id="rId3" Type="http://schemas.openxmlformats.org/officeDocument/2006/relationships/image" Target="../media/image15.png" /><Relationship Id="rId7" Type="http://schemas.openxmlformats.org/officeDocument/2006/relationships/image" Target="../media/image19.png" /><Relationship Id="rId2" Type="http://schemas.openxmlformats.org/officeDocument/2006/relationships/notesSlide" Target="../notesSlides/notesSlide9.xml" /><Relationship Id="rId1" Type="http://schemas.openxmlformats.org/officeDocument/2006/relationships/slideLayout" Target="../slideLayouts/slideLayout3.xml" /><Relationship Id="rId6" Type="http://schemas.openxmlformats.org/officeDocument/2006/relationships/image" Target="../media/image18.svg" /><Relationship Id="rId5" Type="http://schemas.openxmlformats.org/officeDocument/2006/relationships/image" Target="../media/image17.png" /><Relationship Id="rId4" Type="http://schemas.openxmlformats.org/officeDocument/2006/relationships/image" Target="../media/image1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
          <p:cNvSpPr txBox="1">
            <a:spLocks noGrp="1"/>
          </p:cNvSpPr>
          <p:nvPr>
            <p:ph type="title"/>
          </p:nvPr>
        </p:nvSpPr>
        <p:spPr>
          <a:xfrm>
            <a:off x="2812850" y="2163100"/>
            <a:ext cx="6208500" cy="399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3600"/>
              <a:buFont typeface="Arial"/>
              <a:buNone/>
            </a:pPr>
            <a:r>
              <a:rPr lang="en-US"/>
              <a:t>COVID-19: Coronavirus 101</a:t>
            </a:r>
            <a:endParaRPr>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70db58f77c_0_160"/>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chemeClr val="accent1"/>
                </a:solidFill>
              </a:rPr>
              <a:t>General</a:t>
            </a:r>
            <a:r>
              <a:rPr lang="en-US"/>
              <a:t> Protective Measures</a:t>
            </a:r>
            <a:endParaRPr>
              <a:solidFill>
                <a:schemeClr val="accent1"/>
              </a:solidFill>
            </a:endParaRPr>
          </a:p>
        </p:txBody>
      </p:sp>
      <p:graphicFrame>
        <p:nvGraphicFramePr>
          <p:cNvPr id="213" name="Google Shape;213;g70db58f77c_0_160"/>
          <p:cNvGraphicFramePr/>
          <p:nvPr/>
        </p:nvGraphicFramePr>
        <p:xfrm>
          <a:off x="251495" y="1081746"/>
          <a:ext cx="8641000" cy="3889450"/>
        </p:xfrm>
        <a:graphic>
          <a:graphicData uri="http://schemas.openxmlformats.org/drawingml/2006/table">
            <a:tbl>
              <a:tblPr firstRow="1" bandRow="1">
                <a:noFill/>
                <a:tableStyleId>{4419E884-3791-4A87-AEB2-DB41BB32EEEF}</a:tableStyleId>
              </a:tblPr>
              <a:tblGrid>
                <a:gridCol w="1095350">
                  <a:extLst>
                    <a:ext uri="{9D8B030D-6E8A-4147-A177-3AD203B41FA5}">
                      <a16:colId xmlns:a16="http://schemas.microsoft.com/office/drawing/2014/main" val="20000"/>
                    </a:ext>
                  </a:extLst>
                </a:gridCol>
                <a:gridCol w="3772825">
                  <a:extLst>
                    <a:ext uri="{9D8B030D-6E8A-4147-A177-3AD203B41FA5}">
                      <a16:colId xmlns:a16="http://schemas.microsoft.com/office/drawing/2014/main" val="20001"/>
                    </a:ext>
                  </a:extLst>
                </a:gridCol>
                <a:gridCol w="3772825">
                  <a:extLst>
                    <a:ext uri="{9D8B030D-6E8A-4147-A177-3AD203B41FA5}">
                      <a16:colId xmlns:a16="http://schemas.microsoft.com/office/drawing/2014/main" val="20002"/>
                    </a:ext>
                  </a:extLst>
                </a:gridCol>
              </a:tblGrid>
              <a:tr h="3232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Arial"/>
                        <a:ea typeface="Arial"/>
                        <a:cs typeface="Arial"/>
                        <a:sym typeface="Arial"/>
                      </a:endParaRPr>
                    </a:p>
                  </a:txBody>
                  <a:tcPr marL="91450" marR="91450" marT="45725" marB="45725" anchor="ctr">
                    <a:solidFill>
                      <a:srgbClr val="B0B0B0"/>
                    </a:solidFill>
                  </a:tcPr>
                </a:tc>
                <a:tc>
                  <a:txBody>
                    <a:bodyPr/>
                    <a:lstStyle/>
                    <a:p>
                      <a:pPr marL="0" marR="0" lvl="0" indent="0" algn="ctr" rtl="0">
                        <a:lnSpc>
                          <a:spcPct val="100000"/>
                        </a:lnSpc>
                        <a:spcBef>
                          <a:spcPts val="0"/>
                        </a:spcBef>
                        <a:spcAft>
                          <a:spcPts val="0"/>
                        </a:spcAft>
                        <a:buClr>
                          <a:schemeClr val="lt1"/>
                        </a:buClr>
                        <a:buSzPts val="1200"/>
                        <a:buFont typeface="Arial"/>
                        <a:buNone/>
                      </a:pPr>
                      <a:r>
                        <a:rPr lang="en-US" sz="1200"/>
                        <a:t>What is it? How do I do it?</a:t>
                      </a:r>
                      <a:endParaRPr sz="1200" u="none" strike="noStrike" cap="none">
                        <a:solidFill>
                          <a:schemeClr val="lt1"/>
                        </a:solidFill>
                        <a:latin typeface="Arial"/>
                        <a:ea typeface="Arial"/>
                        <a:cs typeface="Arial"/>
                        <a:sym typeface="Arial"/>
                      </a:endParaRPr>
                    </a:p>
                  </a:txBody>
                  <a:tcPr marL="91450" marR="91450" marT="45725" marB="45725" anchor="ctr">
                    <a:solidFill>
                      <a:srgbClr val="B0B0B0"/>
                    </a:solidFill>
                  </a:tcPr>
                </a:tc>
                <a:tc>
                  <a:txBody>
                    <a:bodyPr/>
                    <a:lstStyle/>
                    <a:p>
                      <a:pPr marL="0" marR="0" lvl="0" indent="0" algn="ctr" rtl="0">
                        <a:lnSpc>
                          <a:spcPct val="100000"/>
                        </a:lnSpc>
                        <a:spcBef>
                          <a:spcPts val="0"/>
                        </a:spcBef>
                        <a:spcAft>
                          <a:spcPts val="0"/>
                        </a:spcAft>
                        <a:buNone/>
                      </a:pPr>
                      <a:r>
                        <a:rPr lang="en-US" sz="1200"/>
                        <a:t>Why should I do this? How does this help?</a:t>
                      </a:r>
                      <a:endParaRPr sz="1200" u="none" strike="noStrike" cap="none"/>
                    </a:p>
                  </a:txBody>
                  <a:tcPr marL="91450" marR="91450" marT="45725" marB="45725" anchor="ctr">
                    <a:solidFill>
                      <a:srgbClr val="B0B0B0"/>
                    </a:solidFill>
                  </a:tcPr>
                </a:tc>
                <a:extLst>
                  <a:ext uri="{0D108BD9-81ED-4DB2-BD59-A6C34878D82A}">
                    <a16:rowId xmlns:a16="http://schemas.microsoft.com/office/drawing/2014/main" val="10000"/>
                  </a:ext>
                </a:extLst>
              </a:tr>
              <a:tr h="323250">
                <a:tc>
                  <a:txBody>
                    <a:bodyPr/>
                    <a:lstStyle/>
                    <a:p>
                      <a:pPr marL="0" lvl="0" indent="0" algn="l" rtl="0">
                        <a:spcBef>
                          <a:spcPts val="0"/>
                        </a:spcBef>
                        <a:spcAft>
                          <a:spcPts val="0"/>
                        </a:spcAft>
                        <a:buNone/>
                      </a:pPr>
                      <a:r>
                        <a:rPr lang="en-US"/>
                        <a:t>Clean Your Hands</a:t>
                      </a:r>
                      <a:endParaRPr/>
                    </a:p>
                  </a:txBody>
                  <a:tcPr marL="91450" marR="91450" marT="45725" marB="45725" anchor="ctr">
                    <a:solidFill>
                      <a:schemeClr val="accent1"/>
                    </a:solidFill>
                  </a:tcPr>
                </a:tc>
                <a:tc>
                  <a:txBody>
                    <a:bodyPr/>
                    <a:lstStyle/>
                    <a:p>
                      <a:pPr marL="0" lvl="0" indent="0" algn="l" rtl="0">
                        <a:spcBef>
                          <a:spcPts val="0"/>
                        </a:spcBef>
                        <a:spcAft>
                          <a:spcPts val="0"/>
                        </a:spcAft>
                        <a:buNone/>
                      </a:pPr>
                      <a:r>
                        <a:rPr lang="en-US">
                          <a:solidFill>
                            <a:srgbClr val="000000"/>
                          </a:solidFill>
                        </a:rPr>
                        <a:t>Use an alcohol-based hand rub, (like hand sanitizer,) or soap and water to clean your hands</a:t>
                      </a:r>
                      <a:endParaRPr>
                        <a:solidFill>
                          <a:srgbClr val="000000"/>
                        </a:solidFill>
                      </a:endParaRPr>
                    </a:p>
                  </a:txBody>
                  <a:tcPr marL="91450" marR="91450" marT="45725" marB="45725" anchor="ctr">
                    <a:solidFill>
                      <a:srgbClr val="DDDDDD"/>
                    </a:solidFill>
                  </a:tcPr>
                </a:tc>
                <a:tc>
                  <a:txBody>
                    <a:bodyPr/>
                    <a:lstStyle/>
                    <a:p>
                      <a:pPr marL="0" marR="0" lvl="0" indent="0" algn="l" rtl="0">
                        <a:lnSpc>
                          <a:spcPct val="100000"/>
                        </a:lnSpc>
                        <a:spcBef>
                          <a:spcPts val="0"/>
                        </a:spcBef>
                        <a:spcAft>
                          <a:spcPts val="0"/>
                        </a:spcAft>
                        <a:buNone/>
                      </a:pPr>
                      <a:r>
                        <a:rPr lang="en-US" sz="1200">
                          <a:solidFill>
                            <a:srgbClr val="000000"/>
                          </a:solidFill>
                        </a:rPr>
                        <a:t>Cleaning your hands with these materials kills the viruses that may be present on your hands</a:t>
                      </a:r>
                      <a:endParaRPr sz="1200" u="none" strike="noStrike" cap="none">
                        <a:solidFill>
                          <a:srgbClr val="000000"/>
                        </a:solidFill>
                      </a:endParaRPr>
                    </a:p>
                  </a:txBody>
                  <a:tcPr marL="91450" marR="91450" marT="45725" marB="45725" anchor="ctr">
                    <a:solidFill>
                      <a:srgbClr val="DDDDDD"/>
                    </a:solidFill>
                  </a:tcPr>
                </a:tc>
                <a:extLst>
                  <a:ext uri="{0D108BD9-81ED-4DB2-BD59-A6C34878D82A}">
                    <a16:rowId xmlns:a16="http://schemas.microsoft.com/office/drawing/2014/main" val="10001"/>
                  </a:ext>
                </a:extLst>
              </a:tr>
              <a:tr h="323250">
                <a:tc>
                  <a:txBody>
                    <a:bodyPr/>
                    <a:lstStyle/>
                    <a:p>
                      <a:pPr marL="0" lvl="0" indent="0" algn="l" rtl="0">
                        <a:spcBef>
                          <a:spcPts val="0"/>
                        </a:spcBef>
                        <a:spcAft>
                          <a:spcPts val="0"/>
                        </a:spcAft>
                        <a:buNone/>
                      </a:pPr>
                      <a:r>
                        <a:rPr lang="en-US"/>
                        <a:t>Social Distancing</a:t>
                      </a:r>
                      <a:endParaRPr/>
                    </a:p>
                  </a:txBody>
                  <a:tcPr marL="91450" marR="91450" marT="45725" marB="45725" anchor="ctr">
                    <a:solidFill>
                      <a:schemeClr val="accent2"/>
                    </a:solidFill>
                  </a:tcPr>
                </a:tc>
                <a:tc>
                  <a:txBody>
                    <a:bodyPr/>
                    <a:lstStyle/>
                    <a:p>
                      <a:pPr marL="0" lvl="0" indent="0" algn="l" rtl="0">
                        <a:spcBef>
                          <a:spcPts val="0"/>
                        </a:spcBef>
                        <a:spcAft>
                          <a:spcPts val="0"/>
                        </a:spcAft>
                        <a:buNone/>
                      </a:pPr>
                      <a:r>
                        <a:rPr lang="en-US">
                          <a:solidFill>
                            <a:srgbClr val="000000"/>
                          </a:solidFill>
                        </a:rPr>
                        <a:t>Keep at least 3 feet (1 meter) distance between yourself and others (especially those who are coughing/sneezing)</a:t>
                      </a:r>
                      <a:endParaRPr>
                        <a:solidFill>
                          <a:srgbClr val="000000"/>
                        </a:solidFill>
                      </a:endParaRPr>
                    </a:p>
                  </a:txBody>
                  <a:tcPr marL="91450" marR="91450" marT="45725" marB="45725" anchor="ctr">
                    <a:solidFill>
                      <a:srgbClr val="DDDDDD"/>
                    </a:solidFill>
                  </a:tcPr>
                </a:tc>
                <a:tc>
                  <a:txBody>
                    <a:bodyPr/>
                    <a:lstStyle/>
                    <a:p>
                      <a:pPr marL="0" marR="0" lvl="0" indent="0" algn="l" rtl="0">
                        <a:lnSpc>
                          <a:spcPct val="100000"/>
                        </a:lnSpc>
                        <a:spcBef>
                          <a:spcPts val="0"/>
                        </a:spcBef>
                        <a:spcAft>
                          <a:spcPts val="0"/>
                        </a:spcAft>
                        <a:buNone/>
                      </a:pPr>
                      <a:r>
                        <a:rPr lang="en-US" sz="1200">
                          <a:solidFill>
                            <a:srgbClr val="000000"/>
                          </a:solidFill>
                        </a:rPr>
                        <a:t>When someone near you coughs or sneezes and they’re knowingly (or even unknowingly) carrying the virus, and you’re too close to them, you have the potential to inhale the infected droplets and become infected yourself</a:t>
                      </a:r>
                      <a:endParaRPr sz="1200" u="none" strike="noStrike" cap="none">
                        <a:solidFill>
                          <a:srgbClr val="000000"/>
                        </a:solidFill>
                      </a:endParaRPr>
                    </a:p>
                  </a:txBody>
                  <a:tcPr marL="91450" marR="91450" marT="45725" marB="45725" anchor="ctr">
                    <a:solidFill>
                      <a:srgbClr val="DDDDDD"/>
                    </a:solidFill>
                  </a:tcPr>
                </a:tc>
                <a:extLst>
                  <a:ext uri="{0D108BD9-81ED-4DB2-BD59-A6C34878D82A}">
                    <a16:rowId xmlns:a16="http://schemas.microsoft.com/office/drawing/2014/main" val="10002"/>
                  </a:ext>
                </a:extLst>
              </a:tr>
              <a:tr h="323250">
                <a:tc>
                  <a:txBody>
                    <a:bodyPr/>
                    <a:lstStyle/>
                    <a:p>
                      <a:pPr marL="0" lvl="0" indent="0" algn="l" rtl="0">
                        <a:spcBef>
                          <a:spcPts val="0"/>
                        </a:spcBef>
                        <a:spcAft>
                          <a:spcPts val="0"/>
                        </a:spcAft>
                        <a:buNone/>
                      </a:pPr>
                      <a:r>
                        <a:rPr lang="en-US"/>
                        <a:t>Avoid Touching Your Face</a:t>
                      </a:r>
                      <a:endParaRPr/>
                    </a:p>
                  </a:txBody>
                  <a:tcPr marL="91450" marR="91450" marT="45725" marB="45725" anchor="ctr">
                    <a:solidFill>
                      <a:schemeClr val="accent3"/>
                    </a:solidFill>
                  </a:tcPr>
                </a:tc>
                <a:tc>
                  <a:txBody>
                    <a:bodyPr/>
                    <a:lstStyle/>
                    <a:p>
                      <a:pPr marL="0" lvl="0" indent="0" algn="l" rtl="0">
                        <a:spcBef>
                          <a:spcPts val="0"/>
                        </a:spcBef>
                        <a:spcAft>
                          <a:spcPts val="0"/>
                        </a:spcAft>
                        <a:buNone/>
                      </a:pPr>
                      <a:r>
                        <a:rPr lang="en-US">
                          <a:solidFill>
                            <a:srgbClr val="000000"/>
                          </a:solidFill>
                        </a:rPr>
                        <a:t>Try not to touch your eyes, nose and mouth!</a:t>
                      </a:r>
                      <a:endParaRPr>
                        <a:solidFill>
                          <a:srgbClr val="000000"/>
                        </a:solidFill>
                      </a:endParaRPr>
                    </a:p>
                  </a:txBody>
                  <a:tcPr marL="91450" marR="91450" marT="45725" marB="45725" anchor="ctr">
                    <a:solidFill>
                      <a:srgbClr val="DDDDDD"/>
                    </a:solidFill>
                  </a:tcPr>
                </a:tc>
                <a:tc>
                  <a:txBody>
                    <a:bodyPr/>
                    <a:lstStyle/>
                    <a:p>
                      <a:pPr marL="0" marR="0" lvl="0" indent="0" algn="l" rtl="0">
                        <a:lnSpc>
                          <a:spcPct val="100000"/>
                        </a:lnSpc>
                        <a:spcBef>
                          <a:spcPts val="0"/>
                        </a:spcBef>
                        <a:spcAft>
                          <a:spcPts val="0"/>
                        </a:spcAft>
                        <a:buNone/>
                      </a:pPr>
                      <a:r>
                        <a:rPr lang="en-US" sz="1200">
                          <a:solidFill>
                            <a:srgbClr val="000000"/>
                          </a:solidFill>
                        </a:rPr>
                        <a:t>Your hands are always touching surfaces, and those surfaces may have been touched by someone who was infected. When you touch an infected surface, and touch your eyes, nose or mouth, it can give you the virus and make you sick</a:t>
                      </a:r>
                      <a:endParaRPr sz="1200" u="none" strike="noStrike" cap="none">
                        <a:solidFill>
                          <a:srgbClr val="000000"/>
                        </a:solidFill>
                      </a:endParaRPr>
                    </a:p>
                  </a:txBody>
                  <a:tcPr marL="91450" marR="91450" marT="45725" marB="45725" anchor="ctr">
                    <a:solidFill>
                      <a:srgbClr val="DDDDDD"/>
                    </a:solidFill>
                  </a:tcPr>
                </a:tc>
                <a:extLst>
                  <a:ext uri="{0D108BD9-81ED-4DB2-BD59-A6C34878D82A}">
                    <a16:rowId xmlns:a16="http://schemas.microsoft.com/office/drawing/2014/main" val="10003"/>
                  </a:ext>
                </a:extLst>
              </a:tr>
              <a:tr h="323250">
                <a:tc>
                  <a:txBody>
                    <a:bodyPr/>
                    <a:lstStyle/>
                    <a:p>
                      <a:pPr marL="0" lvl="0" indent="0" algn="l" rtl="0">
                        <a:spcBef>
                          <a:spcPts val="0"/>
                        </a:spcBef>
                        <a:spcAft>
                          <a:spcPts val="0"/>
                        </a:spcAft>
                        <a:buNone/>
                      </a:pPr>
                      <a:r>
                        <a:rPr lang="en-US"/>
                        <a:t>Respiratory Hygiene</a:t>
                      </a:r>
                      <a:endParaRPr/>
                    </a:p>
                  </a:txBody>
                  <a:tcPr marL="91450" marR="91450" marT="45725" marB="45725" anchor="ctr">
                    <a:solidFill>
                      <a:schemeClr val="accent6"/>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a:solidFill>
                            <a:srgbClr val="000000"/>
                          </a:solidFill>
                        </a:rPr>
                        <a:t>Cover your nose and mouth with your bent elbow  or use a tissue when you cough or sneeze</a:t>
                      </a:r>
                      <a:endParaRPr sz="1200" b="0" u="none" strike="noStrike" cap="none">
                        <a:solidFill>
                          <a:srgbClr val="000000"/>
                        </a:solidFill>
                        <a:latin typeface="Arial"/>
                        <a:ea typeface="Arial"/>
                        <a:cs typeface="Arial"/>
                        <a:sym typeface="Arial"/>
                      </a:endParaRPr>
                    </a:p>
                  </a:txBody>
                  <a:tcPr marL="91450" marR="91450" marT="45725" marB="45725" anchor="ctr">
                    <a:solidFill>
                      <a:srgbClr val="DDDDDD"/>
                    </a:solidFill>
                  </a:tcPr>
                </a:tc>
                <a:tc>
                  <a:txBody>
                    <a:bodyPr/>
                    <a:lstStyle/>
                    <a:p>
                      <a:pPr marL="0" marR="0" lvl="0" indent="0" algn="l" rtl="0">
                        <a:lnSpc>
                          <a:spcPct val="100000"/>
                        </a:lnSpc>
                        <a:spcBef>
                          <a:spcPts val="0"/>
                        </a:spcBef>
                        <a:spcAft>
                          <a:spcPts val="0"/>
                        </a:spcAft>
                        <a:buNone/>
                      </a:pPr>
                      <a:r>
                        <a:rPr lang="en-US" sz="1200">
                          <a:solidFill>
                            <a:srgbClr val="000000"/>
                          </a:solidFill>
                        </a:rPr>
                        <a:t>Droplets spread the virus, so by following good respiratory hygiene, you can protect yourself, and those around you from viruses like a common cold, and COVID-19</a:t>
                      </a:r>
                      <a:endParaRPr sz="1200" u="none" strike="noStrike" cap="none">
                        <a:solidFill>
                          <a:srgbClr val="000000"/>
                        </a:solidFill>
                      </a:endParaRPr>
                    </a:p>
                  </a:txBody>
                  <a:tcPr marL="91450" marR="91450" marT="45725" marB="45725" anchor="ctr">
                    <a:solidFill>
                      <a:srgbClr val="DDDDD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7209690777_0_45"/>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chemeClr val="accent1"/>
                </a:solidFill>
              </a:rPr>
              <a:t>Other</a:t>
            </a:r>
            <a:r>
              <a:rPr lang="en-US"/>
              <a:t> Protective Measures</a:t>
            </a:r>
            <a:endParaRPr>
              <a:solidFill>
                <a:schemeClr val="accent1"/>
              </a:solidFill>
            </a:endParaRPr>
          </a:p>
        </p:txBody>
      </p:sp>
      <p:graphicFrame>
        <p:nvGraphicFramePr>
          <p:cNvPr id="220" name="Google Shape;220;g7209690777_0_45"/>
          <p:cNvGraphicFramePr/>
          <p:nvPr/>
        </p:nvGraphicFramePr>
        <p:xfrm>
          <a:off x="251495" y="2277221"/>
          <a:ext cx="8641000" cy="2426390"/>
        </p:xfrm>
        <a:graphic>
          <a:graphicData uri="http://schemas.openxmlformats.org/drawingml/2006/table">
            <a:tbl>
              <a:tblPr firstRow="1" bandRow="1">
                <a:noFill/>
                <a:tableStyleId>{4419E884-3791-4A87-AEB2-DB41BB32EEEF}</a:tableStyleId>
              </a:tblPr>
              <a:tblGrid>
                <a:gridCol w="1095350">
                  <a:extLst>
                    <a:ext uri="{9D8B030D-6E8A-4147-A177-3AD203B41FA5}">
                      <a16:colId xmlns:a16="http://schemas.microsoft.com/office/drawing/2014/main" val="20000"/>
                    </a:ext>
                  </a:extLst>
                </a:gridCol>
                <a:gridCol w="3772825">
                  <a:extLst>
                    <a:ext uri="{9D8B030D-6E8A-4147-A177-3AD203B41FA5}">
                      <a16:colId xmlns:a16="http://schemas.microsoft.com/office/drawing/2014/main" val="20001"/>
                    </a:ext>
                  </a:extLst>
                </a:gridCol>
                <a:gridCol w="3772825">
                  <a:extLst>
                    <a:ext uri="{9D8B030D-6E8A-4147-A177-3AD203B41FA5}">
                      <a16:colId xmlns:a16="http://schemas.microsoft.com/office/drawing/2014/main" val="20002"/>
                    </a:ext>
                  </a:extLst>
                </a:gridCol>
              </a:tblGrid>
              <a:tr h="3232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Arial"/>
                        <a:ea typeface="Arial"/>
                        <a:cs typeface="Arial"/>
                        <a:sym typeface="Arial"/>
                      </a:endParaRPr>
                    </a:p>
                  </a:txBody>
                  <a:tcPr marL="91450" marR="91450" marT="45725" marB="45725" anchor="ctr">
                    <a:solidFill>
                      <a:srgbClr val="B0B0B0"/>
                    </a:solidFill>
                  </a:tcPr>
                </a:tc>
                <a:tc>
                  <a:txBody>
                    <a:bodyPr/>
                    <a:lstStyle/>
                    <a:p>
                      <a:pPr marL="0" marR="0" lvl="0" indent="0" algn="ctr" rtl="0">
                        <a:lnSpc>
                          <a:spcPct val="100000"/>
                        </a:lnSpc>
                        <a:spcBef>
                          <a:spcPts val="0"/>
                        </a:spcBef>
                        <a:spcAft>
                          <a:spcPts val="0"/>
                        </a:spcAft>
                        <a:buClr>
                          <a:schemeClr val="lt1"/>
                        </a:buClr>
                        <a:buSzPts val="1200"/>
                        <a:buFont typeface="Arial"/>
                        <a:buNone/>
                      </a:pPr>
                      <a:r>
                        <a:rPr lang="en-US" sz="1200"/>
                        <a:t>What is it? How do I do it?</a:t>
                      </a:r>
                      <a:endParaRPr sz="1200" u="none" strike="noStrike" cap="none">
                        <a:solidFill>
                          <a:schemeClr val="lt1"/>
                        </a:solidFill>
                        <a:latin typeface="Arial"/>
                        <a:ea typeface="Arial"/>
                        <a:cs typeface="Arial"/>
                        <a:sym typeface="Arial"/>
                      </a:endParaRPr>
                    </a:p>
                  </a:txBody>
                  <a:tcPr marL="91450" marR="91450" marT="45725" marB="45725" anchor="ctr">
                    <a:solidFill>
                      <a:srgbClr val="B0B0B0"/>
                    </a:solidFill>
                  </a:tcPr>
                </a:tc>
                <a:tc>
                  <a:txBody>
                    <a:bodyPr/>
                    <a:lstStyle/>
                    <a:p>
                      <a:pPr marL="0" marR="0" lvl="0" indent="0" algn="ctr" rtl="0">
                        <a:lnSpc>
                          <a:spcPct val="100000"/>
                        </a:lnSpc>
                        <a:spcBef>
                          <a:spcPts val="0"/>
                        </a:spcBef>
                        <a:spcAft>
                          <a:spcPts val="0"/>
                        </a:spcAft>
                        <a:buNone/>
                      </a:pPr>
                      <a:r>
                        <a:rPr lang="en-US" sz="1200"/>
                        <a:t>Why should I do this? How does this help?</a:t>
                      </a:r>
                      <a:endParaRPr sz="1200" u="none" strike="noStrike" cap="none"/>
                    </a:p>
                  </a:txBody>
                  <a:tcPr marL="91450" marR="91450" marT="45725" marB="45725" anchor="ctr">
                    <a:solidFill>
                      <a:srgbClr val="B0B0B0"/>
                    </a:solidFill>
                  </a:tcPr>
                </a:tc>
                <a:extLst>
                  <a:ext uri="{0D108BD9-81ED-4DB2-BD59-A6C34878D82A}">
                    <a16:rowId xmlns:a16="http://schemas.microsoft.com/office/drawing/2014/main" val="10000"/>
                  </a:ext>
                </a:extLst>
              </a:tr>
              <a:tr h="323250">
                <a:tc>
                  <a:txBody>
                    <a:bodyPr/>
                    <a:lstStyle/>
                    <a:p>
                      <a:pPr marL="0" lvl="0" indent="0" algn="l" rtl="0">
                        <a:spcBef>
                          <a:spcPts val="0"/>
                        </a:spcBef>
                        <a:spcAft>
                          <a:spcPts val="0"/>
                        </a:spcAft>
                        <a:buNone/>
                      </a:pPr>
                      <a:r>
                        <a:rPr lang="en-US"/>
                        <a:t>Stay at Home if You Feel Unwell</a:t>
                      </a:r>
                      <a:endParaRPr/>
                    </a:p>
                  </a:txBody>
                  <a:tcPr marL="91450" marR="91450" marT="45725" marB="45725" anchor="ctr">
                    <a:solidFill>
                      <a:schemeClr val="accent1"/>
                    </a:solidFill>
                  </a:tcPr>
                </a:tc>
                <a:tc>
                  <a:txBody>
                    <a:bodyPr/>
                    <a:lstStyle/>
                    <a:p>
                      <a:pPr marL="0" lvl="0" indent="0" algn="l" rtl="0">
                        <a:spcBef>
                          <a:spcPts val="0"/>
                        </a:spcBef>
                        <a:spcAft>
                          <a:spcPts val="0"/>
                        </a:spcAft>
                        <a:buNone/>
                      </a:pPr>
                      <a:r>
                        <a:rPr lang="en-US">
                          <a:solidFill>
                            <a:srgbClr val="000000"/>
                          </a:solidFill>
                        </a:rPr>
                        <a:t>Stay at home even if you feel mild symptoms like a headache or a slight runny nose, until you recover!</a:t>
                      </a:r>
                      <a:endParaRPr>
                        <a:solidFill>
                          <a:srgbClr val="000000"/>
                        </a:solidFill>
                      </a:endParaRPr>
                    </a:p>
                  </a:txBody>
                  <a:tcPr marL="91450" marR="91450" marT="45725" marB="45725" anchor="ctr">
                    <a:solidFill>
                      <a:srgbClr val="DDDDDD"/>
                    </a:solidFill>
                  </a:tcPr>
                </a:tc>
                <a:tc>
                  <a:txBody>
                    <a:bodyPr/>
                    <a:lstStyle/>
                    <a:p>
                      <a:pPr marL="0" marR="0" lvl="0" indent="0" algn="l" rtl="0">
                        <a:lnSpc>
                          <a:spcPct val="100000"/>
                        </a:lnSpc>
                        <a:spcBef>
                          <a:spcPts val="0"/>
                        </a:spcBef>
                        <a:spcAft>
                          <a:spcPts val="0"/>
                        </a:spcAft>
                        <a:buNone/>
                      </a:pPr>
                      <a:r>
                        <a:rPr lang="en-US" sz="1200">
                          <a:solidFill>
                            <a:srgbClr val="000000"/>
                          </a:solidFill>
                        </a:rPr>
                        <a:t>Avoiding all contact, especially if you’ve traveled, will protect you and others from the possible spread.</a:t>
                      </a:r>
                      <a:endParaRPr sz="1200" u="none" strike="noStrike" cap="none">
                        <a:solidFill>
                          <a:srgbClr val="000000"/>
                        </a:solidFill>
                      </a:endParaRPr>
                    </a:p>
                  </a:txBody>
                  <a:tcPr marL="91450" marR="91450" marT="45725" marB="45725" anchor="ctr">
                    <a:solidFill>
                      <a:srgbClr val="DDDDDD"/>
                    </a:solidFill>
                  </a:tcPr>
                </a:tc>
                <a:extLst>
                  <a:ext uri="{0D108BD9-81ED-4DB2-BD59-A6C34878D82A}">
                    <a16:rowId xmlns:a16="http://schemas.microsoft.com/office/drawing/2014/main" val="10001"/>
                  </a:ext>
                </a:extLst>
              </a:tr>
              <a:tr h="323250">
                <a:tc>
                  <a:txBody>
                    <a:bodyPr/>
                    <a:lstStyle/>
                    <a:p>
                      <a:pPr marL="0" lvl="0" indent="0" algn="l" rtl="0">
                        <a:spcBef>
                          <a:spcPts val="0"/>
                        </a:spcBef>
                        <a:spcAft>
                          <a:spcPts val="0"/>
                        </a:spcAft>
                        <a:buNone/>
                      </a:pPr>
                      <a:r>
                        <a:rPr lang="en-US"/>
                        <a:t>If You Develop Symptoms</a:t>
                      </a:r>
                      <a:endParaRPr/>
                    </a:p>
                  </a:txBody>
                  <a:tcPr marL="91450" marR="91450" marT="45725" marB="45725" anchor="ctr">
                    <a:solidFill>
                      <a:schemeClr val="accent2"/>
                    </a:solidFill>
                  </a:tcPr>
                </a:tc>
                <a:tc>
                  <a:txBody>
                    <a:bodyPr/>
                    <a:lstStyle/>
                    <a:p>
                      <a:pPr marL="0" lvl="0" indent="0" algn="l" rtl="0">
                        <a:spcBef>
                          <a:spcPts val="0"/>
                        </a:spcBef>
                        <a:spcAft>
                          <a:spcPts val="0"/>
                        </a:spcAft>
                        <a:buNone/>
                      </a:pPr>
                      <a:r>
                        <a:rPr lang="en-US">
                          <a:solidFill>
                            <a:srgbClr val="000000"/>
                          </a:solidFill>
                        </a:rPr>
                        <a:t>If you develop the symptoms of COVID-19, seek medical attention immediately, by </a:t>
                      </a:r>
                      <a:r>
                        <a:rPr lang="en-US" b="1" i="1">
                          <a:solidFill>
                            <a:srgbClr val="000000"/>
                          </a:solidFill>
                        </a:rPr>
                        <a:t>calling in advance</a:t>
                      </a:r>
                      <a:r>
                        <a:rPr lang="en-US">
                          <a:solidFill>
                            <a:srgbClr val="000000"/>
                          </a:solidFill>
                        </a:rPr>
                        <a:t>. Make sure you tell them about your travels or your contact with travelers.</a:t>
                      </a:r>
                      <a:endParaRPr>
                        <a:solidFill>
                          <a:srgbClr val="000000"/>
                        </a:solidFill>
                      </a:endParaRPr>
                    </a:p>
                  </a:txBody>
                  <a:tcPr marL="91450" marR="91450" marT="45725" marB="45725" anchor="ctr">
                    <a:solidFill>
                      <a:srgbClr val="DDDDDD"/>
                    </a:solidFill>
                  </a:tcPr>
                </a:tc>
                <a:tc>
                  <a:txBody>
                    <a:bodyPr/>
                    <a:lstStyle/>
                    <a:p>
                      <a:pPr marL="0" marR="0" lvl="0" indent="0" algn="l" rtl="0">
                        <a:lnSpc>
                          <a:spcPct val="100000"/>
                        </a:lnSpc>
                        <a:spcBef>
                          <a:spcPts val="0"/>
                        </a:spcBef>
                        <a:spcAft>
                          <a:spcPts val="0"/>
                        </a:spcAft>
                        <a:buNone/>
                      </a:pPr>
                      <a:r>
                        <a:rPr lang="en-US" sz="1200">
                          <a:solidFill>
                            <a:srgbClr val="000000"/>
                          </a:solidFill>
                        </a:rPr>
                        <a:t>It’s important to let your medical provider know that you’ve traveled and been in contact with those who have traveled, especially to areas where the virus is spreading. There needs to be extra precautions taken.</a:t>
                      </a:r>
                      <a:endParaRPr sz="1200" u="none" strike="noStrike" cap="none">
                        <a:solidFill>
                          <a:srgbClr val="000000"/>
                        </a:solidFill>
                      </a:endParaRPr>
                    </a:p>
                  </a:txBody>
                  <a:tcPr marL="91450" marR="91450" marT="45725" marB="45725" anchor="ctr">
                    <a:solidFill>
                      <a:srgbClr val="DDDDDD"/>
                    </a:solidFill>
                  </a:tcPr>
                </a:tc>
                <a:extLst>
                  <a:ext uri="{0D108BD9-81ED-4DB2-BD59-A6C34878D82A}">
                    <a16:rowId xmlns:a16="http://schemas.microsoft.com/office/drawing/2014/main" val="10002"/>
                  </a:ext>
                </a:extLst>
              </a:tr>
            </a:tbl>
          </a:graphicData>
        </a:graphic>
      </p:graphicFrame>
      <p:sp>
        <p:nvSpPr>
          <p:cNvPr id="221" name="Google Shape;221;g7209690777_0_45"/>
          <p:cNvSpPr txBox="1"/>
          <p:nvPr/>
        </p:nvSpPr>
        <p:spPr>
          <a:xfrm>
            <a:off x="949950" y="1047975"/>
            <a:ext cx="7244100" cy="983400"/>
          </a:xfrm>
          <a:prstGeom prst="rect">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800">
                <a:solidFill>
                  <a:schemeClr val="dk1"/>
                </a:solidFill>
              </a:rPr>
              <a:t>There are additional protective measures, </a:t>
            </a:r>
            <a:r>
              <a:rPr lang="en-US" sz="1800" b="1">
                <a:solidFill>
                  <a:schemeClr val="dk1"/>
                </a:solidFill>
              </a:rPr>
              <a:t>in addition</a:t>
            </a:r>
            <a:r>
              <a:rPr lang="en-US" sz="1800">
                <a:solidFill>
                  <a:schemeClr val="dk1"/>
                </a:solidFill>
              </a:rPr>
              <a:t> to the general protective measures, for those: </a:t>
            </a:r>
            <a:r>
              <a:rPr lang="en-US" sz="1800" u="sng">
                <a:solidFill>
                  <a:schemeClr val="dk1"/>
                </a:solidFill>
              </a:rPr>
              <a:t>who are in, or have recently visited in the past 14 days, areas where COVID-19 is spreading.</a:t>
            </a:r>
            <a:r>
              <a:rPr lang="en-US" sz="1800">
                <a:solidFill>
                  <a:schemeClr val="dk1"/>
                </a:solidFill>
              </a:rPr>
              <a:t> </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7209690777_0_81"/>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Things you should </a:t>
            </a:r>
            <a:r>
              <a:rPr lang="en-US">
                <a:solidFill>
                  <a:schemeClr val="accent1"/>
                </a:solidFill>
              </a:rPr>
              <a:t>NOT</a:t>
            </a:r>
            <a:r>
              <a:rPr lang="en-US">
                <a:solidFill>
                  <a:srgbClr val="000000"/>
                </a:solidFill>
              </a:rPr>
              <a:t> do:</a:t>
            </a:r>
            <a:endParaRPr>
              <a:solidFill>
                <a:schemeClr val="accent1"/>
              </a:solidFill>
            </a:endParaRPr>
          </a:p>
        </p:txBody>
      </p:sp>
      <p:sp>
        <p:nvSpPr>
          <p:cNvPr id="228" name="Google Shape;228;g7209690777_0_81"/>
          <p:cNvSpPr txBox="1"/>
          <p:nvPr/>
        </p:nvSpPr>
        <p:spPr>
          <a:xfrm>
            <a:off x="2113475" y="1134113"/>
            <a:ext cx="5824200" cy="97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a:solidFill>
                  <a:schemeClr val="dk1"/>
                </a:solidFill>
              </a:rPr>
              <a:t>Smoking!</a:t>
            </a:r>
            <a:endParaRPr sz="1600" b="1">
              <a:solidFill>
                <a:schemeClr val="dk1"/>
              </a:solidFill>
            </a:endParaRPr>
          </a:p>
          <a:p>
            <a:pPr marL="0" marR="0" lvl="0" indent="0" algn="l" rtl="0">
              <a:lnSpc>
                <a:spcPct val="100000"/>
              </a:lnSpc>
              <a:spcBef>
                <a:spcPts val="0"/>
              </a:spcBef>
              <a:spcAft>
                <a:spcPts val="0"/>
              </a:spcAft>
              <a:buNone/>
            </a:pPr>
            <a:r>
              <a:rPr lang="en-US" sz="1600">
                <a:solidFill>
                  <a:schemeClr val="dk1"/>
                </a:solidFill>
              </a:rPr>
              <a:t>Since this virus attacks your respiratory system, smoking may add more strain to your lungs then needed</a:t>
            </a:r>
            <a:endParaRPr sz="1600">
              <a:solidFill>
                <a:schemeClr val="dk1"/>
              </a:solidFill>
            </a:endParaRPr>
          </a:p>
        </p:txBody>
      </p:sp>
      <p:sp>
        <p:nvSpPr>
          <p:cNvPr id="229" name="Google Shape;229;g7209690777_0_81"/>
          <p:cNvSpPr/>
          <p:nvPr/>
        </p:nvSpPr>
        <p:spPr>
          <a:xfrm>
            <a:off x="1337078" y="1229074"/>
            <a:ext cx="776400" cy="776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0" name="Google Shape;230;g7209690777_0_81"/>
          <p:cNvSpPr/>
          <p:nvPr/>
        </p:nvSpPr>
        <p:spPr>
          <a:xfrm>
            <a:off x="1337078" y="2436312"/>
            <a:ext cx="776400" cy="776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1" name="Google Shape;231;g7209690777_0_81"/>
          <p:cNvSpPr/>
          <p:nvPr/>
        </p:nvSpPr>
        <p:spPr>
          <a:xfrm>
            <a:off x="1337078" y="3643549"/>
            <a:ext cx="776400" cy="7764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g7209690777_0_81"/>
          <p:cNvSpPr txBox="1"/>
          <p:nvPr/>
        </p:nvSpPr>
        <p:spPr>
          <a:xfrm>
            <a:off x="2113475" y="2274600"/>
            <a:ext cx="5824200" cy="109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a:solidFill>
                  <a:schemeClr val="dk1"/>
                </a:solidFill>
              </a:rPr>
              <a:t>Wear multiple masks/reusing the disposable masks!</a:t>
            </a:r>
            <a:endParaRPr sz="1600" b="1">
              <a:solidFill>
                <a:schemeClr val="dk1"/>
              </a:solidFill>
            </a:endParaRPr>
          </a:p>
          <a:p>
            <a:pPr marL="0" marR="0" lvl="0" indent="0" algn="l" rtl="0">
              <a:lnSpc>
                <a:spcPct val="100000"/>
              </a:lnSpc>
              <a:spcBef>
                <a:spcPts val="0"/>
              </a:spcBef>
              <a:spcAft>
                <a:spcPts val="0"/>
              </a:spcAft>
              <a:buNone/>
            </a:pPr>
            <a:r>
              <a:rPr lang="en-US" sz="1600">
                <a:solidFill>
                  <a:schemeClr val="dk1"/>
                </a:solidFill>
              </a:rPr>
              <a:t>The masks are disposable for a reason! If you need to use one, use it only once and then dispose of it, and use a fresh one the next day</a:t>
            </a:r>
            <a:endParaRPr sz="1600">
              <a:solidFill>
                <a:schemeClr val="dk1"/>
              </a:solidFill>
            </a:endParaRPr>
          </a:p>
        </p:txBody>
      </p:sp>
      <p:sp>
        <p:nvSpPr>
          <p:cNvPr id="233" name="Google Shape;233;g7209690777_0_81"/>
          <p:cNvSpPr txBox="1"/>
          <p:nvPr/>
        </p:nvSpPr>
        <p:spPr>
          <a:xfrm>
            <a:off x="2113475" y="3544676"/>
            <a:ext cx="5824200" cy="109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a:solidFill>
                  <a:schemeClr val="dk1"/>
                </a:solidFill>
              </a:rPr>
              <a:t>Take Antibiotics</a:t>
            </a:r>
            <a:endParaRPr sz="1600" b="1">
              <a:solidFill>
                <a:schemeClr val="dk1"/>
              </a:solidFill>
            </a:endParaRPr>
          </a:p>
          <a:p>
            <a:pPr marL="0" marR="0" lvl="0" indent="0" algn="l" rtl="0">
              <a:lnSpc>
                <a:spcPct val="100000"/>
              </a:lnSpc>
              <a:spcBef>
                <a:spcPts val="0"/>
              </a:spcBef>
              <a:spcAft>
                <a:spcPts val="0"/>
              </a:spcAft>
              <a:buNone/>
            </a:pPr>
            <a:r>
              <a:rPr lang="en-US" sz="1600">
                <a:solidFill>
                  <a:schemeClr val="dk1"/>
                </a:solidFill>
              </a:rPr>
              <a:t>Some people think antibiotics will help their body fight the virus. This is not the case - antibiotics are only used for </a:t>
            </a:r>
            <a:r>
              <a:rPr lang="en-US" sz="1600" b="1">
                <a:solidFill>
                  <a:schemeClr val="dk1"/>
                </a:solidFill>
              </a:rPr>
              <a:t>bacterial</a:t>
            </a:r>
            <a:r>
              <a:rPr lang="en-US" sz="1600">
                <a:solidFill>
                  <a:schemeClr val="dk1"/>
                </a:solidFill>
              </a:rPr>
              <a:t> infections, not viruses!</a:t>
            </a:r>
            <a:endParaRPr sz="1600">
              <a:solidFill>
                <a:schemeClr val="dk1"/>
              </a:solidFill>
            </a:endParaRPr>
          </a:p>
        </p:txBody>
      </p:sp>
      <p:pic>
        <p:nvPicPr>
          <p:cNvPr id="3" name="Graphic 2" descr="No smoking">
            <a:extLst>
              <a:ext uri="{FF2B5EF4-FFF2-40B4-BE49-F238E27FC236}">
                <a16:creationId xmlns:a16="http://schemas.microsoft.com/office/drawing/2014/main" id="{3023A6F6-BA4A-464A-B6F4-1CB4373844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96925" y="1210015"/>
            <a:ext cx="656705" cy="656705"/>
          </a:xfrm>
          <a:prstGeom prst="rect">
            <a:avLst/>
          </a:prstGeom>
        </p:spPr>
      </p:pic>
      <p:pic>
        <p:nvPicPr>
          <p:cNvPr id="5" name="Graphic 4" descr="Medicine">
            <a:extLst>
              <a:ext uri="{FF2B5EF4-FFF2-40B4-BE49-F238E27FC236}">
                <a16:creationId xmlns:a16="http://schemas.microsoft.com/office/drawing/2014/main" id="{403E5C2B-2A97-4D06-AE07-E1D42066BF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6925" y="3703396"/>
            <a:ext cx="656705" cy="656705"/>
          </a:xfrm>
          <a:prstGeom prst="rect">
            <a:avLst/>
          </a:prstGeom>
        </p:spPr>
      </p:pic>
      <p:pic>
        <p:nvPicPr>
          <p:cNvPr id="7" name="Graphic 6" descr="Garbage">
            <a:extLst>
              <a:ext uri="{FF2B5EF4-FFF2-40B4-BE49-F238E27FC236}">
                <a16:creationId xmlns:a16="http://schemas.microsoft.com/office/drawing/2014/main" id="{8459BF6D-130B-4181-8620-890F3405E1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19534" y="2482896"/>
            <a:ext cx="611486" cy="6114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7209690777_0_62"/>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chemeClr val="accent1"/>
                </a:solidFill>
              </a:rPr>
              <a:t>Masks</a:t>
            </a:r>
            <a:r>
              <a:rPr lang="en-US">
                <a:solidFill>
                  <a:srgbClr val="000000"/>
                </a:solidFill>
              </a:rPr>
              <a:t> - Should I wear them?</a:t>
            </a:r>
            <a:endParaRPr>
              <a:solidFill>
                <a:srgbClr val="000000"/>
              </a:solidFill>
            </a:endParaRPr>
          </a:p>
        </p:txBody>
      </p:sp>
      <p:sp>
        <p:nvSpPr>
          <p:cNvPr id="240" name="Google Shape;240;g7209690777_0_62"/>
          <p:cNvSpPr txBox="1"/>
          <p:nvPr/>
        </p:nvSpPr>
        <p:spPr>
          <a:xfrm>
            <a:off x="292475" y="1089200"/>
            <a:ext cx="2871900" cy="1667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rial"/>
              <a:buChar char="➢"/>
            </a:pPr>
            <a:r>
              <a:rPr lang="en-US" sz="1600">
                <a:solidFill>
                  <a:schemeClr val="dk1"/>
                </a:solidFill>
              </a:rPr>
              <a:t>Are you ill with COVID-19 symptoms? (especially coughing)</a:t>
            </a:r>
            <a:endParaRPr sz="160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a:solidFill>
                  <a:schemeClr val="dk1"/>
                </a:solidFill>
              </a:rPr>
              <a:t>Are you looking after someone who may have COVID-19?</a:t>
            </a:r>
            <a:endParaRPr sz="1600">
              <a:solidFill>
                <a:schemeClr val="dk1"/>
              </a:solidFill>
            </a:endParaRPr>
          </a:p>
        </p:txBody>
      </p:sp>
      <p:sp>
        <p:nvSpPr>
          <p:cNvPr id="241" name="Google Shape;241;g7209690777_0_62"/>
          <p:cNvSpPr txBox="1"/>
          <p:nvPr/>
        </p:nvSpPr>
        <p:spPr>
          <a:xfrm>
            <a:off x="292475" y="2756900"/>
            <a:ext cx="2871900" cy="14667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rgbClr val="FFFFFF"/>
                </a:solidFill>
              </a:rPr>
              <a:t>If “no” to any of these questions: You should </a:t>
            </a:r>
            <a:r>
              <a:rPr lang="en-US" sz="2000" b="1" u="sng">
                <a:solidFill>
                  <a:srgbClr val="FFFFFF"/>
                </a:solidFill>
              </a:rPr>
              <a:t>NOT</a:t>
            </a:r>
            <a:r>
              <a:rPr lang="en-US" sz="2000" b="1">
                <a:solidFill>
                  <a:srgbClr val="FFFFFF"/>
                </a:solidFill>
              </a:rPr>
              <a:t> be wearing a mask.</a:t>
            </a:r>
            <a:endParaRPr sz="2000" b="1">
              <a:solidFill>
                <a:srgbClr val="FFFFFF"/>
              </a:solidFill>
            </a:endParaRPr>
          </a:p>
        </p:txBody>
      </p:sp>
      <p:sp>
        <p:nvSpPr>
          <p:cNvPr id="242" name="Google Shape;242;g7209690777_0_62"/>
          <p:cNvSpPr txBox="1"/>
          <p:nvPr/>
        </p:nvSpPr>
        <p:spPr>
          <a:xfrm>
            <a:off x="5979625" y="1214700"/>
            <a:ext cx="2770500" cy="27141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a:solidFill>
                  <a:schemeClr val="dk1"/>
                </a:solidFill>
              </a:rPr>
              <a:t>Keep in mind:</a:t>
            </a:r>
            <a:endParaRPr>
              <a:solidFill>
                <a:schemeClr val="dk1"/>
              </a:solidFill>
            </a:endParaRPr>
          </a:p>
          <a:p>
            <a:pPr marL="457200" marR="0" lvl="0" indent="-317500" algn="l" rtl="0">
              <a:lnSpc>
                <a:spcPct val="100000"/>
              </a:lnSpc>
              <a:spcBef>
                <a:spcPts val="0"/>
              </a:spcBef>
              <a:spcAft>
                <a:spcPts val="0"/>
              </a:spcAft>
              <a:buClr>
                <a:schemeClr val="dk1"/>
              </a:buClr>
              <a:buSzPts val="1400"/>
              <a:buChar char="➢"/>
            </a:pPr>
            <a:r>
              <a:rPr lang="en-US">
                <a:solidFill>
                  <a:schemeClr val="dk1"/>
                </a:solidFill>
              </a:rPr>
              <a:t>disposable face masks can </a:t>
            </a:r>
            <a:r>
              <a:rPr lang="en-US" b="1">
                <a:solidFill>
                  <a:schemeClr val="dk1"/>
                </a:solidFill>
              </a:rPr>
              <a:t>only</a:t>
            </a:r>
            <a:r>
              <a:rPr lang="en-US">
                <a:solidFill>
                  <a:schemeClr val="dk1"/>
                </a:solidFill>
              </a:rPr>
              <a:t> be used once</a:t>
            </a:r>
            <a:endParaRPr>
              <a:solidFill>
                <a:schemeClr val="dk1"/>
              </a:solidFill>
            </a:endParaRPr>
          </a:p>
          <a:p>
            <a:pPr marL="457200" marR="0" lvl="0" indent="-317500" algn="l" rtl="0">
              <a:lnSpc>
                <a:spcPct val="100000"/>
              </a:lnSpc>
              <a:spcBef>
                <a:spcPts val="0"/>
              </a:spcBef>
              <a:spcAft>
                <a:spcPts val="0"/>
              </a:spcAft>
              <a:buClr>
                <a:schemeClr val="dk1"/>
              </a:buClr>
              <a:buSzPts val="1400"/>
              <a:buChar char="➢"/>
            </a:pPr>
            <a:r>
              <a:rPr lang="en-US">
                <a:solidFill>
                  <a:schemeClr val="dk1"/>
                </a:solidFill>
              </a:rPr>
              <a:t>there is a world-wide shortage of masks, which needs to be used by medical professionals in the field, and those who are ill, or looking after the ill, so if you do not need the mask, please do not waste it!</a:t>
            </a:r>
            <a:endParaRPr>
              <a:solidFill>
                <a:schemeClr val="dk1"/>
              </a:solidFill>
            </a:endParaRPr>
          </a:p>
        </p:txBody>
      </p:sp>
      <p:pic>
        <p:nvPicPr>
          <p:cNvPr id="243" name="Google Shape;243;g7209690777_0_62"/>
          <p:cNvPicPr preferRelativeResize="0"/>
          <p:nvPr/>
        </p:nvPicPr>
        <p:blipFill>
          <a:blip r:embed="rId3">
            <a:alphaModFix/>
          </a:blip>
          <a:stretch>
            <a:fillRect/>
          </a:stretch>
        </p:blipFill>
        <p:spPr>
          <a:xfrm>
            <a:off x="3446788" y="1806913"/>
            <a:ext cx="2250425" cy="225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7209690777_0_74"/>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Are there </a:t>
            </a:r>
            <a:r>
              <a:rPr lang="en-US">
                <a:solidFill>
                  <a:schemeClr val="accent1"/>
                </a:solidFill>
              </a:rPr>
              <a:t>treatments</a:t>
            </a:r>
            <a:r>
              <a:rPr lang="en-US">
                <a:solidFill>
                  <a:srgbClr val="000000"/>
                </a:solidFill>
              </a:rPr>
              <a:t> or a </a:t>
            </a:r>
            <a:r>
              <a:rPr lang="en-US">
                <a:solidFill>
                  <a:schemeClr val="accent1"/>
                </a:solidFill>
              </a:rPr>
              <a:t>cure?</a:t>
            </a:r>
            <a:endParaRPr>
              <a:solidFill>
                <a:schemeClr val="accent1"/>
              </a:solidFill>
            </a:endParaRPr>
          </a:p>
        </p:txBody>
      </p:sp>
      <p:sp>
        <p:nvSpPr>
          <p:cNvPr id="250" name="Google Shape;250;g7209690777_0_74"/>
          <p:cNvSpPr txBox="1"/>
          <p:nvPr/>
        </p:nvSpPr>
        <p:spPr>
          <a:xfrm>
            <a:off x="523649" y="1120400"/>
            <a:ext cx="4999621" cy="352641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dirty="0">
                <a:solidFill>
                  <a:schemeClr val="dk1"/>
                </a:solidFill>
              </a:rPr>
              <a:t>At this point in time, there are no treatments or cures for COVID-19.</a:t>
            </a:r>
            <a:endParaRPr sz="1600" dirty="0">
              <a:solidFill>
                <a:schemeClr val="dk1"/>
              </a:solidFill>
            </a:endParaRPr>
          </a:p>
          <a:p>
            <a:pPr marL="0" marR="0" lvl="0" indent="0" algn="l" rtl="0">
              <a:lnSpc>
                <a:spcPct val="100000"/>
              </a:lnSpc>
              <a:spcBef>
                <a:spcPts val="0"/>
              </a:spcBef>
              <a:spcAft>
                <a:spcPts val="0"/>
              </a:spcAft>
              <a:buNone/>
            </a:pPr>
            <a:endParaRPr sz="1600" dirty="0">
              <a:solidFill>
                <a:schemeClr val="dk1"/>
              </a:solidFill>
            </a:endParaRPr>
          </a:p>
          <a:p>
            <a:pPr marL="0" marR="0" lvl="0" indent="0" algn="l" rtl="0">
              <a:lnSpc>
                <a:spcPct val="100000"/>
              </a:lnSpc>
              <a:spcBef>
                <a:spcPts val="0"/>
              </a:spcBef>
              <a:spcAft>
                <a:spcPts val="0"/>
              </a:spcAft>
              <a:buNone/>
            </a:pPr>
            <a:r>
              <a:rPr lang="en-US" sz="1600" dirty="0">
                <a:solidFill>
                  <a:schemeClr val="dk1"/>
                </a:solidFill>
              </a:rPr>
              <a:t>BUT you can use traditional or home remedies to alleviate the symptoms that arise from the virus and provide yourself some comfort. </a:t>
            </a:r>
            <a:endParaRPr sz="1600" dirty="0">
              <a:solidFill>
                <a:schemeClr val="dk1"/>
              </a:solidFill>
            </a:endParaRPr>
          </a:p>
          <a:p>
            <a:pPr marL="0" marR="0" lvl="0" indent="0" algn="l" rtl="0">
              <a:lnSpc>
                <a:spcPct val="100000"/>
              </a:lnSpc>
              <a:spcBef>
                <a:spcPts val="0"/>
              </a:spcBef>
              <a:spcAft>
                <a:spcPts val="0"/>
              </a:spcAft>
              <a:buNone/>
            </a:pPr>
            <a:endParaRPr sz="1600" dirty="0">
              <a:solidFill>
                <a:schemeClr val="dk1"/>
              </a:solidFill>
            </a:endParaRPr>
          </a:p>
          <a:p>
            <a:pPr marL="0" marR="0" lvl="0" indent="0" algn="l" rtl="0">
              <a:lnSpc>
                <a:spcPct val="100000"/>
              </a:lnSpc>
              <a:spcBef>
                <a:spcPts val="0"/>
              </a:spcBef>
              <a:spcAft>
                <a:spcPts val="0"/>
              </a:spcAft>
              <a:buNone/>
            </a:pPr>
            <a:r>
              <a:rPr lang="en-US" sz="1600" dirty="0">
                <a:solidFill>
                  <a:schemeClr val="dk1"/>
                </a:solidFill>
              </a:rPr>
              <a:t>There are currently western and traditional medicines and ongoing clinical trials, in search of a cure, vaccine, and overall better preventative measures for COVID-19.</a:t>
            </a:r>
            <a:endParaRPr sz="1600" dirty="0">
              <a:solidFill>
                <a:schemeClr val="dk1"/>
              </a:solidFill>
            </a:endParaRPr>
          </a:p>
        </p:txBody>
      </p:sp>
      <p:pic>
        <p:nvPicPr>
          <p:cNvPr id="1026" name="Picture 2">
            <a:extLst>
              <a:ext uri="{FF2B5EF4-FFF2-40B4-BE49-F238E27FC236}">
                <a16:creationId xmlns:a16="http://schemas.microsoft.com/office/drawing/2014/main" id="{38B1AE0F-92D6-4E0C-9F14-30F58C56271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88"/>
                    </a14:imgEffect>
                  </a14:imgLayer>
                </a14:imgProps>
              </a:ext>
              <a:ext uri="{28A0092B-C50C-407E-A947-70E740481C1C}">
                <a14:useLocalDpi xmlns:a14="http://schemas.microsoft.com/office/drawing/2010/main" val="0"/>
              </a:ext>
            </a:extLst>
          </a:blip>
          <a:srcRect/>
          <a:stretch>
            <a:fillRect/>
          </a:stretch>
        </p:blipFill>
        <p:spPr bwMode="auto">
          <a:xfrm>
            <a:off x="6172201" y="1120400"/>
            <a:ext cx="1850230" cy="16809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93AF08C2-3075-4384-AEA9-C800780294F4}"/>
              </a:ext>
            </a:extLst>
          </p:cNvPr>
          <p:cNvPicPr>
            <a:picLocks noChangeAspect="1" noChangeArrowheads="1"/>
          </p:cNvPicPr>
          <p:nvPr/>
        </p:nvPicPr>
        <p:blipFill>
          <a:blip r:embed="rId5">
            <a:extLst>
              <a:ext uri="{BEBA8EAE-BF5A-486C-A8C5-ECC9F3942E4B}">
                <a14:imgProps xmlns:a14="http://schemas.microsoft.com/office/drawing/2010/main">
                  <a14:imgLayer r:embed="rId4">
                    <a14:imgEffect>
                      <a14:colorTemperature colorTemp="10746"/>
                    </a14:imgEffect>
                  </a14:imgLayer>
                </a14:imgProps>
              </a:ext>
              <a:ext uri="{28A0092B-C50C-407E-A947-70E740481C1C}">
                <a14:useLocalDpi xmlns:a14="http://schemas.microsoft.com/office/drawing/2010/main" val="0"/>
              </a:ext>
            </a:extLst>
          </a:blip>
          <a:srcRect/>
          <a:stretch>
            <a:fillRect/>
          </a:stretch>
        </p:blipFill>
        <p:spPr bwMode="auto">
          <a:xfrm>
            <a:off x="6172201" y="2801328"/>
            <a:ext cx="1850230" cy="1680928"/>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Needle">
            <a:extLst>
              <a:ext uri="{FF2B5EF4-FFF2-40B4-BE49-F238E27FC236}">
                <a16:creationId xmlns:a16="http://schemas.microsoft.com/office/drawing/2014/main" id="{7201A548-4C4C-4C92-A65B-C49F5241D7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82468" y="1164181"/>
            <a:ext cx="1629695" cy="1629695"/>
          </a:xfrm>
          <a:prstGeom prst="rect">
            <a:avLst/>
          </a:prstGeom>
        </p:spPr>
      </p:pic>
      <p:pic>
        <p:nvPicPr>
          <p:cNvPr id="6" name="Graphic 5" descr="DNA">
            <a:extLst>
              <a:ext uri="{FF2B5EF4-FFF2-40B4-BE49-F238E27FC236}">
                <a16:creationId xmlns:a16="http://schemas.microsoft.com/office/drawing/2014/main" id="{8A427853-298A-47F0-9D2D-3A9877F22B6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69388" y="2808780"/>
            <a:ext cx="1655853" cy="16558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7209690777_0_95"/>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STAY INFORMED!</a:t>
            </a:r>
            <a:endParaRPr>
              <a:solidFill>
                <a:schemeClr val="accent1"/>
              </a:solidFill>
            </a:endParaRPr>
          </a:p>
        </p:txBody>
      </p:sp>
      <p:sp>
        <p:nvSpPr>
          <p:cNvPr id="257" name="Google Shape;257;g7209690777_0_95"/>
          <p:cNvSpPr txBox="1"/>
          <p:nvPr/>
        </p:nvSpPr>
        <p:spPr>
          <a:xfrm>
            <a:off x="523650" y="1120400"/>
            <a:ext cx="7951800" cy="1811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3000">
                <a:solidFill>
                  <a:srgbClr val="FFFFFF"/>
                </a:solidFill>
              </a:rPr>
              <a:t>Every environment, town, state, province, and country have different methods of preventative measures.</a:t>
            </a:r>
            <a:endParaRPr sz="3000">
              <a:solidFill>
                <a:srgbClr val="FFFFFF"/>
              </a:solidFill>
            </a:endParaRPr>
          </a:p>
        </p:txBody>
      </p:sp>
      <p:sp>
        <p:nvSpPr>
          <p:cNvPr id="258" name="Google Shape;258;g7209690777_0_95"/>
          <p:cNvSpPr txBox="1"/>
          <p:nvPr/>
        </p:nvSpPr>
        <p:spPr>
          <a:xfrm>
            <a:off x="523650" y="2932125"/>
            <a:ext cx="7951800" cy="1811700"/>
          </a:xfrm>
          <a:prstGeom prst="rect">
            <a:avLst/>
          </a:prstGeom>
          <a:solidFill>
            <a:schemeClr val="accent6"/>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2400">
                <a:solidFill>
                  <a:srgbClr val="FFFFFF"/>
                </a:solidFill>
              </a:rPr>
              <a:t>That’s why it is super important to follow the advice and regulations from </a:t>
            </a:r>
            <a:r>
              <a:rPr lang="en-US" sz="2400" u="sng">
                <a:solidFill>
                  <a:srgbClr val="FFFFFF"/>
                </a:solidFill>
              </a:rPr>
              <a:t>LOCAL</a:t>
            </a:r>
            <a:r>
              <a:rPr lang="en-US" sz="2400">
                <a:solidFill>
                  <a:srgbClr val="FFFFFF"/>
                </a:solidFill>
              </a:rPr>
              <a:t> health and government authorities. This includes any restrictions on travel, local movement, business closures, and gatherings.</a:t>
            </a:r>
            <a:endParaRPr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1043608" y="2924944"/>
            <a:ext cx="7056784" cy="5333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3600"/>
              <a:buFont typeface="Arial"/>
              <a:buNone/>
            </a:pPr>
            <a:r>
              <a:rPr lang="en-US">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1"/>
          <p:cNvSpPr txBox="1">
            <a:spLocks noGrp="1"/>
          </p:cNvSpPr>
          <p:nvPr>
            <p:ph type="title"/>
          </p:nvPr>
        </p:nvSpPr>
        <p:spPr>
          <a:xfrm>
            <a:off x="1043608" y="2924944"/>
            <a:ext cx="7056784" cy="53330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3600"/>
              <a:buFont typeface="Arial"/>
              <a:buNone/>
            </a:pPr>
            <a:r>
              <a:rPr lang="en-US">
                <a:latin typeface="Arial"/>
                <a:ea typeface="Arial"/>
                <a:cs typeface="Arial"/>
                <a:sym typeface="Arial"/>
              </a:rPr>
              <a:t>Credits:</a:t>
            </a:r>
            <a:endParaRPr>
              <a:latin typeface="Arial"/>
              <a:ea typeface="Arial"/>
              <a:cs typeface="Arial"/>
              <a:sym typeface="Arial"/>
            </a:endParaRPr>
          </a:p>
        </p:txBody>
      </p:sp>
      <p:sp>
        <p:nvSpPr>
          <p:cNvPr id="269" name="Google Shape;269;p11"/>
          <p:cNvSpPr txBox="1">
            <a:spLocks noGrp="1"/>
          </p:cNvSpPr>
          <p:nvPr>
            <p:ph type="body" idx="1"/>
          </p:nvPr>
        </p:nvSpPr>
        <p:spPr>
          <a:xfrm>
            <a:off x="1043608" y="3513851"/>
            <a:ext cx="7056784" cy="263475"/>
          </a:xfrm>
          <a:prstGeom prst="rect">
            <a:avLst/>
          </a:prstGeom>
          <a:noFill/>
          <a:ln>
            <a:noFill/>
          </a:ln>
        </p:spPr>
        <p:txBody>
          <a:bodyPr spcFirstLastPara="1" wrap="square" lIns="108000" tIns="45700" rIns="91425" bIns="45700" anchor="ctr" anchorCtr="0">
            <a:noAutofit/>
          </a:bodyPr>
          <a:lstStyle/>
          <a:p>
            <a:pPr marL="0" lvl="0" indent="0" algn="ctr" rtl="0">
              <a:lnSpc>
                <a:spcPct val="100000"/>
              </a:lnSpc>
              <a:spcBef>
                <a:spcPts val="0"/>
              </a:spcBef>
              <a:spcAft>
                <a:spcPts val="0"/>
              </a:spcAft>
              <a:buClr>
                <a:srgbClr val="3F3F3F"/>
              </a:buClr>
              <a:buSzPts val="1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70db58f77c_0_33"/>
          <p:cNvSpPr txBox="1">
            <a:spLocks noGrp="1"/>
          </p:cNvSpPr>
          <p:nvPr>
            <p:ph type="title"/>
          </p:nvPr>
        </p:nvSpPr>
        <p:spPr>
          <a:xfrm>
            <a:off x="16148" y="11346"/>
            <a:ext cx="7560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DD2D9"/>
              </a:buClr>
              <a:buSzPts val="3600"/>
              <a:buFont typeface="Arial"/>
              <a:buNone/>
            </a:pPr>
            <a:r>
              <a:rPr lang="en-US">
                <a:solidFill>
                  <a:srgbClr val="0DD2D9"/>
                </a:solidFill>
              </a:rPr>
              <a:t> </a:t>
            </a:r>
            <a:r>
              <a:rPr lang="en-US">
                <a:solidFill>
                  <a:schemeClr val="accent1"/>
                </a:solidFill>
              </a:rPr>
              <a:t> Objectives</a:t>
            </a:r>
            <a:endParaRPr/>
          </a:p>
        </p:txBody>
      </p:sp>
      <p:grpSp>
        <p:nvGrpSpPr>
          <p:cNvPr id="133" name="Google Shape;133;g70db58f77c_0_33"/>
          <p:cNvGrpSpPr/>
          <p:nvPr/>
        </p:nvGrpSpPr>
        <p:grpSpPr>
          <a:xfrm>
            <a:off x="4298598" y="1277259"/>
            <a:ext cx="537900" cy="537900"/>
            <a:chOff x="4298598" y="1406129"/>
            <a:chExt cx="537900" cy="537900"/>
          </a:xfrm>
        </p:grpSpPr>
        <p:sp>
          <p:nvSpPr>
            <p:cNvPr id="134" name="Google Shape;134;g70db58f77c_0_33"/>
            <p:cNvSpPr/>
            <p:nvPr/>
          </p:nvSpPr>
          <p:spPr>
            <a:xfrm>
              <a:off x="4298598" y="1406129"/>
              <a:ext cx="537900" cy="537900"/>
            </a:xfrm>
            <a:prstGeom prst="ellipse">
              <a:avLst/>
            </a:prstGeom>
            <a:gradFill>
              <a:gsLst>
                <a:gs pos="0">
                  <a:srgbClr val="DDDDDD"/>
                </a:gs>
                <a:gs pos="100000">
                  <a:schemeClr val="lt1"/>
                </a:gs>
              </a:gsLst>
              <a:lin ang="0" scaled="0"/>
            </a:gradFill>
            <a:ln w="317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35" name="Google Shape;135;g70db58f77c_0_33"/>
            <p:cNvSpPr txBox="1"/>
            <p:nvPr/>
          </p:nvSpPr>
          <p:spPr>
            <a:xfrm>
              <a:off x="4387596" y="1490481"/>
              <a:ext cx="360000" cy="36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1</a:t>
              </a:r>
              <a:endParaRPr sz="1800" b="1" i="0" u="none" strike="noStrike" cap="none">
                <a:solidFill>
                  <a:schemeClr val="dk1"/>
                </a:solidFill>
                <a:latin typeface="Arial"/>
                <a:ea typeface="Arial"/>
                <a:cs typeface="Arial"/>
                <a:sym typeface="Arial"/>
              </a:endParaRPr>
            </a:p>
          </p:txBody>
        </p:sp>
      </p:grpSp>
      <p:grpSp>
        <p:nvGrpSpPr>
          <p:cNvPr id="136" name="Google Shape;136;g70db58f77c_0_33"/>
          <p:cNvGrpSpPr/>
          <p:nvPr/>
        </p:nvGrpSpPr>
        <p:grpSpPr>
          <a:xfrm>
            <a:off x="4298598" y="2211710"/>
            <a:ext cx="537900" cy="537900"/>
            <a:chOff x="4298598" y="2241725"/>
            <a:chExt cx="537900" cy="537900"/>
          </a:xfrm>
        </p:grpSpPr>
        <p:sp>
          <p:nvSpPr>
            <p:cNvPr id="137" name="Google Shape;137;g70db58f77c_0_33"/>
            <p:cNvSpPr/>
            <p:nvPr/>
          </p:nvSpPr>
          <p:spPr>
            <a:xfrm>
              <a:off x="4298598" y="2241725"/>
              <a:ext cx="537900" cy="537900"/>
            </a:xfrm>
            <a:prstGeom prst="ellipse">
              <a:avLst/>
            </a:prstGeom>
            <a:gradFill>
              <a:gsLst>
                <a:gs pos="0">
                  <a:srgbClr val="DDDDDD"/>
                </a:gs>
                <a:gs pos="100000">
                  <a:schemeClr val="lt1"/>
                </a:gs>
              </a:gsLst>
              <a:lin ang="0" scaled="0"/>
            </a:gradFill>
            <a:ln w="317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38" name="Google Shape;138;g70db58f77c_0_33"/>
            <p:cNvSpPr txBox="1"/>
            <p:nvPr/>
          </p:nvSpPr>
          <p:spPr>
            <a:xfrm>
              <a:off x="4387596" y="2326077"/>
              <a:ext cx="360000" cy="36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2</a:t>
              </a:r>
              <a:endParaRPr sz="1800" b="1" i="0" u="none" strike="noStrike" cap="none">
                <a:solidFill>
                  <a:schemeClr val="dk1"/>
                </a:solidFill>
                <a:latin typeface="Arial"/>
                <a:ea typeface="Arial"/>
                <a:cs typeface="Arial"/>
                <a:sym typeface="Arial"/>
              </a:endParaRPr>
            </a:p>
          </p:txBody>
        </p:sp>
      </p:grpSp>
      <p:grpSp>
        <p:nvGrpSpPr>
          <p:cNvPr id="139" name="Google Shape;139;g70db58f77c_0_33"/>
          <p:cNvGrpSpPr/>
          <p:nvPr/>
        </p:nvGrpSpPr>
        <p:grpSpPr>
          <a:xfrm>
            <a:off x="4298598" y="3196396"/>
            <a:ext cx="537900" cy="537900"/>
            <a:chOff x="4298598" y="3049560"/>
            <a:chExt cx="537900" cy="537900"/>
          </a:xfrm>
        </p:grpSpPr>
        <p:sp>
          <p:nvSpPr>
            <p:cNvPr id="140" name="Google Shape;140;g70db58f77c_0_33"/>
            <p:cNvSpPr/>
            <p:nvPr/>
          </p:nvSpPr>
          <p:spPr>
            <a:xfrm>
              <a:off x="4298598" y="3049560"/>
              <a:ext cx="537900" cy="537900"/>
            </a:xfrm>
            <a:prstGeom prst="ellipse">
              <a:avLst/>
            </a:prstGeom>
            <a:gradFill>
              <a:gsLst>
                <a:gs pos="0">
                  <a:srgbClr val="DDDDDD"/>
                </a:gs>
                <a:gs pos="100000">
                  <a:schemeClr val="lt1"/>
                </a:gs>
              </a:gsLst>
              <a:lin ang="0" scaled="0"/>
            </a:gradFill>
            <a:ln w="317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41" name="Google Shape;141;g70db58f77c_0_33"/>
            <p:cNvSpPr txBox="1"/>
            <p:nvPr/>
          </p:nvSpPr>
          <p:spPr>
            <a:xfrm>
              <a:off x="4387596" y="3133912"/>
              <a:ext cx="360000" cy="36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3</a:t>
              </a:r>
              <a:endParaRPr sz="1800" b="1" i="0" u="none" strike="noStrike" cap="none">
                <a:solidFill>
                  <a:schemeClr val="dk1"/>
                </a:solidFill>
                <a:latin typeface="Arial"/>
                <a:ea typeface="Arial"/>
                <a:cs typeface="Arial"/>
                <a:sym typeface="Arial"/>
              </a:endParaRPr>
            </a:p>
          </p:txBody>
        </p:sp>
      </p:grpSp>
      <p:sp>
        <p:nvSpPr>
          <p:cNvPr id="142" name="Google Shape;142;g70db58f77c_0_33"/>
          <p:cNvSpPr txBox="1"/>
          <p:nvPr/>
        </p:nvSpPr>
        <p:spPr>
          <a:xfrm>
            <a:off x="4924242" y="1423103"/>
            <a:ext cx="34998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rgbClr val="3F3F3F"/>
                </a:solidFill>
              </a:rPr>
              <a:t>Understand COVID-19 and its symptoms</a:t>
            </a:r>
            <a:endParaRPr sz="1200" b="0" i="0" u="none" strike="noStrike" cap="none">
              <a:solidFill>
                <a:srgbClr val="3F3F3F"/>
              </a:solidFill>
              <a:latin typeface="Arial"/>
              <a:ea typeface="Arial"/>
              <a:cs typeface="Arial"/>
              <a:sym typeface="Arial"/>
            </a:endParaRPr>
          </a:p>
        </p:txBody>
      </p:sp>
      <p:sp>
        <p:nvSpPr>
          <p:cNvPr id="143" name="Google Shape;143;g70db58f77c_0_33"/>
          <p:cNvSpPr txBox="1"/>
          <p:nvPr/>
        </p:nvSpPr>
        <p:spPr>
          <a:xfrm>
            <a:off x="4891078" y="2249895"/>
            <a:ext cx="34998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rgbClr val="3F3F3F"/>
                </a:solidFill>
              </a:rPr>
              <a:t>Understand how the virus spreads</a:t>
            </a:r>
            <a:endParaRPr sz="1200" b="0" i="0" u="none" strike="noStrike" cap="none">
              <a:solidFill>
                <a:srgbClr val="3F3F3F"/>
              </a:solidFill>
              <a:latin typeface="Arial"/>
              <a:ea typeface="Arial"/>
              <a:cs typeface="Arial"/>
              <a:sym typeface="Arial"/>
            </a:endParaRPr>
          </a:p>
        </p:txBody>
      </p:sp>
      <p:sp>
        <p:nvSpPr>
          <p:cNvPr id="144" name="Google Shape;144;g70db58f77c_0_33"/>
          <p:cNvSpPr txBox="1"/>
          <p:nvPr/>
        </p:nvSpPr>
        <p:spPr>
          <a:xfrm>
            <a:off x="4924242" y="3243232"/>
            <a:ext cx="3499800" cy="276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rgbClr val="3F3F3F"/>
                </a:solidFill>
              </a:rPr>
              <a:t>Recognize and utilize protective measures</a:t>
            </a:r>
            <a:endParaRPr sz="1200" b="0" i="0" u="none" strike="noStrike" cap="none">
              <a:solidFill>
                <a:srgbClr val="3F3F3F"/>
              </a:solidFill>
              <a:latin typeface="Arial"/>
              <a:ea typeface="Arial"/>
              <a:cs typeface="Arial"/>
              <a:sym typeface="Arial"/>
            </a:endParaRPr>
          </a:p>
        </p:txBody>
      </p:sp>
      <p:pic>
        <p:nvPicPr>
          <p:cNvPr id="15" name="Picture 14" descr="A picture containing cake, decorated, fruit, birthday&#10;&#10;Description automatically generated">
            <a:extLst>
              <a:ext uri="{FF2B5EF4-FFF2-40B4-BE49-F238E27FC236}">
                <a16:creationId xmlns:a16="http://schemas.microsoft.com/office/drawing/2014/main" id="{F95FEA99-D614-4CA0-940B-5D152E5AB78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7553" y="908486"/>
            <a:ext cx="3323757" cy="3326527"/>
          </a:xfrm>
          <a:prstGeom prst="rect">
            <a:avLst/>
          </a:prstGeom>
        </p:spPr>
      </p:pic>
      <p:sp>
        <p:nvSpPr>
          <p:cNvPr id="16" name="TextBox 15">
            <a:extLst>
              <a:ext uri="{FF2B5EF4-FFF2-40B4-BE49-F238E27FC236}">
                <a16:creationId xmlns:a16="http://schemas.microsoft.com/office/drawing/2014/main" id="{BEF6B800-9104-45FF-B972-EC384F935410}"/>
              </a:ext>
            </a:extLst>
          </p:cNvPr>
          <p:cNvSpPr txBox="1"/>
          <p:nvPr/>
        </p:nvSpPr>
        <p:spPr>
          <a:xfrm>
            <a:off x="4236773" y="7128618"/>
            <a:ext cx="2908822" cy="369332"/>
          </a:xfrm>
          <a:prstGeom prst="rect">
            <a:avLst/>
          </a:prstGeom>
          <a:noFill/>
        </p:spPr>
        <p:txBody>
          <a:bodyPr wrap="square" rtlCol="0">
            <a:spAutoFit/>
          </a:bodyPr>
          <a:lstStyle/>
          <a:p>
            <a:r>
              <a:rPr lang="en-US" sz="900">
                <a:hlinkClick r:id="rId4" tooltip="https://en.wikipedia.org/wiki/Timeline_of_the_2019%E2%80%9320_Wuhan_coronavirus_outbreak"/>
              </a:rPr>
              <a:t>This Photo</a:t>
            </a:r>
            <a:r>
              <a:rPr lang="en-US" sz="900"/>
              <a:t> by Unknown Author is licensed under </a:t>
            </a:r>
            <a:r>
              <a:rPr lang="en-US" sz="900">
                <a:hlinkClick r:id="rId5" tooltip="https://creativecommons.org/licenses/by-sa/3.0/"/>
              </a:rPr>
              <a:t>CC BY-SA</a:t>
            </a:r>
            <a:endParaRPr 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8102aacfd2_1_28"/>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What is it?</a:t>
            </a:r>
            <a:endParaRPr>
              <a:solidFill>
                <a:srgbClr val="000000"/>
              </a:solidFill>
            </a:endParaRPr>
          </a:p>
        </p:txBody>
      </p:sp>
      <p:sp>
        <p:nvSpPr>
          <p:cNvPr id="151" name="Google Shape;151;g8102aacfd2_1_28"/>
          <p:cNvSpPr txBox="1"/>
          <p:nvPr/>
        </p:nvSpPr>
        <p:spPr>
          <a:xfrm>
            <a:off x="473300" y="1571425"/>
            <a:ext cx="4098600" cy="11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600">
                <a:solidFill>
                  <a:schemeClr val="dk1"/>
                </a:solidFill>
              </a:rPr>
              <a:t>The coronavirus is an infectious disease (COVID-19), which is  the most recently discovered coronavirus. </a:t>
            </a:r>
            <a:endParaRPr sz="1600" b="0" i="0" u="sng" strike="noStrike" cap="none">
              <a:solidFill>
                <a:schemeClr val="dk1"/>
              </a:solidFill>
              <a:latin typeface="Arial"/>
              <a:ea typeface="Arial"/>
              <a:cs typeface="Arial"/>
              <a:sym typeface="Arial"/>
            </a:endParaRPr>
          </a:p>
        </p:txBody>
      </p:sp>
      <p:sp>
        <p:nvSpPr>
          <p:cNvPr id="152" name="Google Shape;152;g8102aacfd2_1_28"/>
          <p:cNvSpPr txBox="1"/>
          <p:nvPr/>
        </p:nvSpPr>
        <p:spPr>
          <a:xfrm>
            <a:off x="473300" y="1149625"/>
            <a:ext cx="4098600" cy="4218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rgbClr val="FFFFFF"/>
                </a:solidFill>
              </a:rPr>
              <a:t>COVID-19</a:t>
            </a:r>
            <a:endParaRPr sz="2000" b="1">
              <a:solidFill>
                <a:srgbClr val="FFFFFF"/>
              </a:solidFill>
            </a:endParaRPr>
          </a:p>
        </p:txBody>
      </p:sp>
      <p:sp>
        <p:nvSpPr>
          <p:cNvPr id="153" name="Google Shape;153;g8102aacfd2_1_28"/>
          <p:cNvSpPr txBox="1"/>
          <p:nvPr/>
        </p:nvSpPr>
        <p:spPr>
          <a:xfrm>
            <a:off x="473300" y="3353925"/>
            <a:ext cx="4098600" cy="176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600">
                <a:solidFill>
                  <a:schemeClr val="dk1"/>
                </a:solidFill>
              </a:rPr>
              <a:t>Coronaviruses are a large family of viruses that can cause illness in humans, or animals. Coronaviruses are known to cause respiratory infections ranging from a common cold, to more severe diseases.</a:t>
            </a:r>
            <a:endParaRPr sz="1600" b="0" i="0" u="sng" strike="noStrike" cap="none">
              <a:solidFill>
                <a:schemeClr val="dk1"/>
              </a:solidFill>
              <a:latin typeface="Arial"/>
              <a:ea typeface="Arial"/>
              <a:cs typeface="Arial"/>
              <a:sym typeface="Arial"/>
            </a:endParaRPr>
          </a:p>
        </p:txBody>
      </p:sp>
      <p:sp>
        <p:nvSpPr>
          <p:cNvPr id="154" name="Google Shape;154;g8102aacfd2_1_28"/>
          <p:cNvSpPr txBox="1"/>
          <p:nvPr/>
        </p:nvSpPr>
        <p:spPr>
          <a:xfrm>
            <a:off x="473300" y="2932125"/>
            <a:ext cx="4098600" cy="421800"/>
          </a:xfrm>
          <a:prstGeom prst="rect">
            <a:avLst/>
          </a:prstGeom>
          <a:solidFill>
            <a:schemeClr val="accent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rgbClr val="FFFFFF"/>
                </a:solidFill>
              </a:rPr>
              <a:t>General Coronavirus</a:t>
            </a:r>
            <a:endParaRPr sz="2000" b="1">
              <a:solidFill>
                <a:srgbClr val="FFFFFF"/>
              </a:solidFill>
            </a:endParaRPr>
          </a:p>
        </p:txBody>
      </p:sp>
      <p:pic>
        <p:nvPicPr>
          <p:cNvPr id="155" name="Google Shape;155;g8102aacfd2_1_28"/>
          <p:cNvPicPr preferRelativeResize="0"/>
          <p:nvPr/>
        </p:nvPicPr>
        <p:blipFill rotWithShape="1">
          <a:blip r:embed="rId3">
            <a:alphaModFix/>
          </a:blip>
          <a:srcRect l="13141" r="18696" b="22106"/>
          <a:stretch/>
        </p:blipFill>
        <p:spPr>
          <a:xfrm>
            <a:off x="5456050" y="825825"/>
            <a:ext cx="2751450" cy="3144200"/>
          </a:xfrm>
          <a:prstGeom prst="rect">
            <a:avLst/>
          </a:prstGeom>
          <a:noFill/>
          <a:ln>
            <a:noFill/>
          </a:ln>
        </p:spPr>
      </p:pic>
      <p:sp>
        <p:nvSpPr>
          <p:cNvPr id="156" name="Google Shape;156;g8102aacfd2_1_28"/>
          <p:cNvSpPr txBox="1"/>
          <p:nvPr/>
        </p:nvSpPr>
        <p:spPr>
          <a:xfrm>
            <a:off x="5566475" y="4043950"/>
            <a:ext cx="2751600" cy="8886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t>Respiratory infections are infections that interfere with your normal breathing and can affect anything between your sinuses to your lungs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8102aacfd2_1_36"/>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What are the</a:t>
            </a:r>
            <a:r>
              <a:rPr lang="en-US">
                <a:solidFill>
                  <a:schemeClr val="accent1"/>
                </a:solidFill>
              </a:rPr>
              <a:t> Symptoms?</a:t>
            </a:r>
            <a:endParaRPr>
              <a:solidFill>
                <a:schemeClr val="accent1"/>
              </a:solidFill>
            </a:endParaRPr>
          </a:p>
        </p:txBody>
      </p:sp>
      <p:sp>
        <p:nvSpPr>
          <p:cNvPr id="163" name="Google Shape;163;g8102aacfd2_1_36"/>
          <p:cNvSpPr txBox="1"/>
          <p:nvPr/>
        </p:nvSpPr>
        <p:spPr>
          <a:xfrm>
            <a:off x="4842125" y="2247525"/>
            <a:ext cx="3817500" cy="776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a:t>Symptoms usually start off as mild/minor and have the potential to increase gradually on intensity of symptoms</a:t>
            </a:r>
            <a:endParaRPr/>
          </a:p>
        </p:txBody>
      </p:sp>
      <p:sp>
        <p:nvSpPr>
          <p:cNvPr id="164" name="Google Shape;164;g8102aacfd2_1_36"/>
          <p:cNvSpPr txBox="1"/>
          <p:nvPr/>
        </p:nvSpPr>
        <p:spPr>
          <a:xfrm>
            <a:off x="573725" y="1009125"/>
            <a:ext cx="3636900" cy="494100"/>
          </a:xfrm>
          <a:prstGeom prst="rect">
            <a:avLst/>
          </a:prstGeom>
          <a:solidFill>
            <a:schemeClr val="accent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a:t>MOST COMMON</a:t>
            </a:r>
            <a:endParaRPr sz="2400" b="1"/>
          </a:p>
        </p:txBody>
      </p:sp>
      <p:sp>
        <p:nvSpPr>
          <p:cNvPr id="165" name="Google Shape;165;g8102aacfd2_1_36"/>
          <p:cNvSpPr/>
          <p:nvPr/>
        </p:nvSpPr>
        <p:spPr>
          <a:xfrm>
            <a:off x="751613" y="1710229"/>
            <a:ext cx="609300" cy="609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g8102aacfd2_1_36"/>
          <p:cNvSpPr/>
          <p:nvPr/>
        </p:nvSpPr>
        <p:spPr>
          <a:xfrm>
            <a:off x="751625" y="2843304"/>
            <a:ext cx="609300" cy="6093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7" name="Google Shape;167;g8102aacfd2_1_36"/>
          <p:cNvSpPr/>
          <p:nvPr/>
        </p:nvSpPr>
        <p:spPr>
          <a:xfrm>
            <a:off x="751613" y="3976379"/>
            <a:ext cx="609300" cy="60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8" name="Google Shape;168;g8102aacfd2_1_36"/>
          <p:cNvSpPr txBox="1"/>
          <p:nvPr/>
        </p:nvSpPr>
        <p:spPr>
          <a:xfrm>
            <a:off x="1360925" y="1806963"/>
            <a:ext cx="16104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Fever</a:t>
            </a:r>
            <a:endParaRPr sz="1800" b="1"/>
          </a:p>
        </p:txBody>
      </p:sp>
      <p:sp>
        <p:nvSpPr>
          <p:cNvPr id="169" name="Google Shape;169;g8102aacfd2_1_36"/>
          <p:cNvSpPr txBox="1"/>
          <p:nvPr/>
        </p:nvSpPr>
        <p:spPr>
          <a:xfrm>
            <a:off x="1360913" y="2940050"/>
            <a:ext cx="16104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Tiredness</a:t>
            </a:r>
            <a:endParaRPr sz="1800" b="1"/>
          </a:p>
        </p:txBody>
      </p:sp>
      <p:sp>
        <p:nvSpPr>
          <p:cNvPr id="170" name="Google Shape;170;g8102aacfd2_1_36"/>
          <p:cNvSpPr txBox="1"/>
          <p:nvPr/>
        </p:nvSpPr>
        <p:spPr>
          <a:xfrm>
            <a:off x="1360925" y="4073125"/>
            <a:ext cx="16104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Dry Cough</a:t>
            </a:r>
            <a:endParaRPr sz="1800" b="1"/>
          </a:p>
        </p:txBody>
      </p:sp>
      <p:sp>
        <p:nvSpPr>
          <p:cNvPr id="171" name="Google Shape;171;g8102aacfd2_1_36"/>
          <p:cNvSpPr txBox="1"/>
          <p:nvPr/>
        </p:nvSpPr>
        <p:spPr>
          <a:xfrm>
            <a:off x="4842125" y="1139200"/>
            <a:ext cx="3817500" cy="77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a:t>Some people may even experience aches and pains, nasal congestion, runny nose, sore throat, or diarrhea</a:t>
            </a:r>
            <a:endParaRPr/>
          </a:p>
        </p:txBody>
      </p:sp>
      <p:sp>
        <p:nvSpPr>
          <p:cNvPr id="172" name="Google Shape;172;g8102aacfd2_1_36"/>
          <p:cNvSpPr txBox="1"/>
          <p:nvPr/>
        </p:nvSpPr>
        <p:spPr>
          <a:xfrm>
            <a:off x="4842125" y="3355850"/>
            <a:ext cx="3817500" cy="14103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a:t>If you are experiencing a </a:t>
            </a:r>
            <a:r>
              <a:rPr lang="en-US" sz="1600" b="1"/>
              <a:t>fever, dry cough, AND having difficulty breathing:</a:t>
            </a:r>
            <a:endParaRPr sz="1600" b="1"/>
          </a:p>
          <a:p>
            <a:pPr marL="0" lvl="0" indent="0" algn="ctr" rtl="0">
              <a:spcBef>
                <a:spcPts val="0"/>
              </a:spcBef>
              <a:spcAft>
                <a:spcPts val="0"/>
              </a:spcAft>
              <a:buNone/>
            </a:pPr>
            <a:r>
              <a:rPr lang="en-US" sz="1600" b="1" u="sng"/>
              <a:t>SEEK MEDICAL ATTENTION</a:t>
            </a:r>
            <a:r>
              <a:rPr lang="en-US" sz="1600" b="1"/>
              <a:t> </a:t>
            </a:r>
            <a:endParaRPr sz="1600" b="1"/>
          </a:p>
          <a:p>
            <a:pPr marL="0" lvl="0" indent="0" algn="ctr" rtl="0">
              <a:spcBef>
                <a:spcPts val="0"/>
              </a:spcBef>
              <a:spcAft>
                <a:spcPts val="0"/>
              </a:spcAft>
              <a:buNone/>
            </a:pPr>
            <a:r>
              <a:rPr lang="en-US" sz="1600" b="1" i="1"/>
              <a:t>(remember to call in advance!)</a:t>
            </a:r>
            <a:endParaRPr sz="1600" b="1" i="1"/>
          </a:p>
        </p:txBody>
      </p:sp>
      <p:pic>
        <p:nvPicPr>
          <p:cNvPr id="3" name="Graphic 2" descr="Thermometer">
            <a:extLst>
              <a:ext uri="{FF2B5EF4-FFF2-40B4-BE49-F238E27FC236}">
                <a16:creationId xmlns:a16="http://schemas.microsoft.com/office/drawing/2014/main" id="{BE958198-78FD-4CAE-BC8C-18C3B20997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3211" y="1731811"/>
            <a:ext cx="566103" cy="566103"/>
          </a:xfrm>
          <a:prstGeom prst="rect">
            <a:avLst/>
          </a:prstGeom>
        </p:spPr>
      </p:pic>
      <p:pic>
        <p:nvPicPr>
          <p:cNvPr id="5" name="Graphic 4" descr="Sleep">
            <a:extLst>
              <a:ext uri="{FF2B5EF4-FFF2-40B4-BE49-F238E27FC236}">
                <a16:creationId xmlns:a16="http://schemas.microsoft.com/office/drawing/2014/main" id="{CDBAEEAF-C7AF-4AA4-A0EC-2B42B50B6B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9212" y="2900900"/>
            <a:ext cx="494100" cy="494100"/>
          </a:xfrm>
          <a:prstGeom prst="rect">
            <a:avLst/>
          </a:prstGeom>
        </p:spPr>
      </p:pic>
      <p:pic>
        <p:nvPicPr>
          <p:cNvPr id="7" name="Graphic 6" descr="Surprised face with no fill">
            <a:extLst>
              <a:ext uri="{FF2B5EF4-FFF2-40B4-BE49-F238E27FC236}">
                <a16:creationId xmlns:a16="http://schemas.microsoft.com/office/drawing/2014/main" id="{28E3D67B-4BA7-43C4-833F-5DD2A89EA7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9212" y="4042360"/>
            <a:ext cx="494100" cy="494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7209690777_0_52"/>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dirty="0">
                <a:solidFill>
                  <a:srgbClr val="000000"/>
                </a:solidFill>
              </a:rPr>
              <a:t>COVID-19, Flu, cold, or allergies?</a:t>
            </a:r>
            <a:endParaRPr dirty="0">
              <a:solidFill>
                <a:schemeClr val="accent1"/>
              </a:solidFill>
            </a:endParaRPr>
          </a:p>
        </p:txBody>
      </p:sp>
      <p:sp>
        <p:nvSpPr>
          <p:cNvPr id="203" name="Google Shape;203;g7209690777_0_52"/>
          <p:cNvSpPr txBox="1"/>
          <p:nvPr/>
        </p:nvSpPr>
        <p:spPr>
          <a:xfrm>
            <a:off x="567804" y="2000243"/>
            <a:ext cx="2440857" cy="145474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Itchy or watering eyes</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Stuffy or runny nose</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Sneezing</a:t>
            </a:r>
            <a:endParaRPr sz="1800" dirty="0">
              <a:solidFill>
                <a:schemeClr val="dk1"/>
              </a:solidFill>
            </a:endParaRPr>
          </a:p>
        </p:txBody>
      </p:sp>
      <p:sp>
        <p:nvSpPr>
          <p:cNvPr id="2" name="TextBox 1">
            <a:extLst>
              <a:ext uri="{FF2B5EF4-FFF2-40B4-BE49-F238E27FC236}">
                <a16:creationId xmlns:a16="http://schemas.microsoft.com/office/drawing/2014/main" id="{0442B939-8D65-421A-B3E5-FB9003D1F906}"/>
              </a:ext>
            </a:extLst>
          </p:cNvPr>
          <p:cNvSpPr txBox="1"/>
          <p:nvPr/>
        </p:nvSpPr>
        <p:spPr>
          <a:xfrm>
            <a:off x="567808" y="1692466"/>
            <a:ext cx="2440858" cy="307777"/>
          </a:xfrm>
          <a:prstGeom prst="rect">
            <a:avLst/>
          </a:prstGeom>
          <a:solidFill>
            <a:schemeClr val="accent1"/>
          </a:solidFill>
        </p:spPr>
        <p:txBody>
          <a:bodyPr wrap="square" rtlCol="0">
            <a:spAutoFit/>
          </a:bodyPr>
          <a:lstStyle/>
          <a:p>
            <a:r>
              <a:rPr lang="en-US" dirty="0">
                <a:solidFill>
                  <a:schemeClr val="bg1"/>
                </a:solidFill>
              </a:rPr>
              <a:t>Cold or Allergies</a:t>
            </a:r>
          </a:p>
        </p:txBody>
      </p:sp>
      <p:sp>
        <p:nvSpPr>
          <p:cNvPr id="10" name="Google Shape;203;g7209690777_0_52">
            <a:extLst>
              <a:ext uri="{FF2B5EF4-FFF2-40B4-BE49-F238E27FC236}">
                <a16:creationId xmlns:a16="http://schemas.microsoft.com/office/drawing/2014/main" id="{AB55087A-FD60-4EE2-A7A1-F952AADECC83}"/>
              </a:ext>
            </a:extLst>
          </p:cNvPr>
          <p:cNvSpPr txBox="1"/>
          <p:nvPr/>
        </p:nvSpPr>
        <p:spPr>
          <a:xfrm>
            <a:off x="3133759" y="2000242"/>
            <a:ext cx="2440857" cy="2350532"/>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Fever</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Tiredness </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Body aches</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Cough</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Sore throat</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Headaches </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Runny or stuffy nose</a:t>
            </a:r>
          </a:p>
        </p:txBody>
      </p:sp>
      <p:sp>
        <p:nvSpPr>
          <p:cNvPr id="11" name="Google Shape;203;g7209690777_0_52">
            <a:extLst>
              <a:ext uri="{FF2B5EF4-FFF2-40B4-BE49-F238E27FC236}">
                <a16:creationId xmlns:a16="http://schemas.microsoft.com/office/drawing/2014/main" id="{8BE4E738-E0AA-422C-AE62-CA765A654736}"/>
              </a:ext>
            </a:extLst>
          </p:cNvPr>
          <p:cNvSpPr txBox="1"/>
          <p:nvPr/>
        </p:nvSpPr>
        <p:spPr>
          <a:xfrm>
            <a:off x="5699733" y="2000242"/>
            <a:ext cx="2876459" cy="3493607"/>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Shortness of breath</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Fever</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Cough </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History of travel, or contact with someone who has travelled</a:t>
            </a:r>
          </a:p>
          <a:p>
            <a:pPr marL="285750" marR="0" lvl="0" indent="-285750" algn="l" rtl="0">
              <a:lnSpc>
                <a:spcPct val="100000"/>
              </a:lnSpc>
              <a:spcBef>
                <a:spcPts val="0"/>
              </a:spcBef>
              <a:spcAft>
                <a:spcPts val="0"/>
              </a:spcAft>
              <a:buFont typeface="Wingdings" panose="05000000000000000000" pitchFamily="2" charset="2"/>
              <a:buChar char="q"/>
            </a:pPr>
            <a:r>
              <a:rPr lang="en-US" sz="1800" dirty="0">
                <a:solidFill>
                  <a:schemeClr val="dk1"/>
                </a:solidFill>
              </a:rPr>
              <a:t>Symptoms appearing 1-14 days after exposure</a:t>
            </a:r>
            <a:endParaRPr sz="1800" dirty="0">
              <a:solidFill>
                <a:schemeClr val="dk1"/>
              </a:solidFill>
            </a:endParaRPr>
          </a:p>
        </p:txBody>
      </p:sp>
      <p:sp>
        <p:nvSpPr>
          <p:cNvPr id="12" name="TextBox 11">
            <a:extLst>
              <a:ext uri="{FF2B5EF4-FFF2-40B4-BE49-F238E27FC236}">
                <a16:creationId xmlns:a16="http://schemas.microsoft.com/office/drawing/2014/main" id="{A7D0CA4E-774F-4F3E-B4E6-0ABE87C7BA6B}"/>
              </a:ext>
            </a:extLst>
          </p:cNvPr>
          <p:cNvSpPr txBox="1"/>
          <p:nvPr/>
        </p:nvSpPr>
        <p:spPr>
          <a:xfrm>
            <a:off x="3133758" y="1692465"/>
            <a:ext cx="2440858" cy="307777"/>
          </a:xfrm>
          <a:prstGeom prst="rect">
            <a:avLst/>
          </a:prstGeom>
          <a:solidFill>
            <a:schemeClr val="accent2"/>
          </a:solidFill>
        </p:spPr>
        <p:txBody>
          <a:bodyPr wrap="square" rtlCol="0">
            <a:spAutoFit/>
          </a:bodyPr>
          <a:lstStyle/>
          <a:p>
            <a:r>
              <a:rPr lang="en-US" dirty="0">
                <a:solidFill>
                  <a:schemeClr val="bg1"/>
                </a:solidFill>
              </a:rPr>
              <a:t>Flu</a:t>
            </a:r>
          </a:p>
        </p:txBody>
      </p:sp>
      <p:sp>
        <p:nvSpPr>
          <p:cNvPr id="13" name="TextBox 12">
            <a:extLst>
              <a:ext uri="{FF2B5EF4-FFF2-40B4-BE49-F238E27FC236}">
                <a16:creationId xmlns:a16="http://schemas.microsoft.com/office/drawing/2014/main" id="{472D0533-3866-4A6B-9BDD-7F5D7CCD8913}"/>
              </a:ext>
            </a:extLst>
          </p:cNvPr>
          <p:cNvSpPr txBox="1"/>
          <p:nvPr/>
        </p:nvSpPr>
        <p:spPr>
          <a:xfrm>
            <a:off x="5699708" y="1692465"/>
            <a:ext cx="2751094" cy="307777"/>
          </a:xfrm>
          <a:prstGeom prst="rect">
            <a:avLst/>
          </a:prstGeom>
          <a:solidFill>
            <a:schemeClr val="accent6"/>
          </a:solidFill>
        </p:spPr>
        <p:txBody>
          <a:bodyPr wrap="square" rtlCol="0">
            <a:spAutoFit/>
          </a:bodyPr>
          <a:lstStyle/>
          <a:p>
            <a:r>
              <a:rPr lang="en-US" dirty="0">
                <a:solidFill>
                  <a:schemeClr val="bg1"/>
                </a:solidFill>
              </a:rPr>
              <a:t>COVID-19 (coronavirus)</a:t>
            </a:r>
          </a:p>
        </p:txBody>
      </p:sp>
      <p:sp>
        <p:nvSpPr>
          <p:cNvPr id="4" name="TextBox 3">
            <a:extLst>
              <a:ext uri="{FF2B5EF4-FFF2-40B4-BE49-F238E27FC236}">
                <a16:creationId xmlns:a16="http://schemas.microsoft.com/office/drawing/2014/main" id="{4F30723A-C51A-4CF3-BB8F-2DB6E01BB284}"/>
              </a:ext>
            </a:extLst>
          </p:cNvPr>
          <p:cNvSpPr txBox="1"/>
          <p:nvPr/>
        </p:nvSpPr>
        <p:spPr>
          <a:xfrm>
            <a:off x="800100" y="877968"/>
            <a:ext cx="7543800" cy="523220"/>
          </a:xfrm>
          <a:prstGeom prst="rect">
            <a:avLst/>
          </a:prstGeom>
          <a:noFill/>
        </p:spPr>
        <p:txBody>
          <a:bodyPr wrap="square" rtlCol="0">
            <a:spAutoFit/>
          </a:bodyPr>
          <a:lstStyle/>
          <a:p>
            <a:r>
              <a:rPr lang="en-US" dirty="0"/>
              <a:t>It’s important to understand the different symptoms for COVID-19, the regular flu, a common cold, and allergies; especially because a lot of the symptoms tend to mix with each other</a:t>
            </a:r>
          </a:p>
        </p:txBody>
      </p:sp>
    </p:spTree>
    <p:extLst>
      <p:ext uri="{BB962C8B-B14F-4D97-AF65-F5344CB8AC3E}">
        <p14:creationId xmlns:p14="http://schemas.microsoft.com/office/powerpoint/2010/main" val="240655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209690777_0_26"/>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How does it </a:t>
            </a:r>
            <a:r>
              <a:rPr lang="en-US">
                <a:solidFill>
                  <a:schemeClr val="accent1"/>
                </a:solidFill>
              </a:rPr>
              <a:t>spread?</a:t>
            </a:r>
            <a:endParaRPr>
              <a:solidFill>
                <a:schemeClr val="accent1"/>
              </a:solidFill>
            </a:endParaRPr>
          </a:p>
        </p:txBody>
      </p:sp>
      <p:sp>
        <p:nvSpPr>
          <p:cNvPr id="179" name="Google Shape;179;g7209690777_0_26"/>
          <p:cNvSpPr txBox="1"/>
          <p:nvPr/>
        </p:nvSpPr>
        <p:spPr>
          <a:xfrm>
            <a:off x="342725" y="1138450"/>
            <a:ext cx="4948200" cy="379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600">
                <a:solidFill>
                  <a:schemeClr val="dk1"/>
                </a:solidFill>
              </a:rPr>
              <a:t>COVID-19 spreads through droplets of saliva (spit) or discharge from the nose when an infected person coughs or sneezes</a:t>
            </a:r>
            <a:endParaRPr sz="1600">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160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a:solidFill>
                  <a:schemeClr val="dk1"/>
                </a:solidFill>
              </a:rPr>
              <a:t>When an infected person sneezes or coughs, those droplets land on surfaces and objects that you may come into contact with. When you touch that infected surface, and touch your eyes, nose, and mouth, you may become infected.</a:t>
            </a:r>
            <a:endParaRPr sz="160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a:solidFill>
                  <a:schemeClr val="dk1"/>
                </a:solidFill>
              </a:rPr>
              <a:t>It can also be spread by breathing in the droplets of an infected person who coughs or exhales the droplets</a:t>
            </a:r>
            <a:endParaRPr sz="1600">
              <a:solidFill>
                <a:schemeClr val="dk1"/>
              </a:solidFill>
            </a:endParaRPr>
          </a:p>
        </p:txBody>
      </p:sp>
      <p:sp>
        <p:nvSpPr>
          <p:cNvPr id="180" name="Google Shape;180;g7209690777_0_26"/>
          <p:cNvSpPr txBox="1"/>
          <p:nvPr/>
        </p:nvSpPr>
        <p:spPr>
          <a:xfrm>
            <a:off x="5928124" y="3887108"/>
            <a:ext cx="2751600" cy="8886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***As for a current update, it is </a:t>
            </a:r>
            <a:r>
              <a:rPr lang="en-US" sz="1200" b="1" i="1" dirty="0"/>
              <a:t>not </a:t>
            </a:r>
            <a:r>
              <a:rPr lang="en-US" sz="1200" b="1" i="1" dirty="0" err="1"/>
              <a:t>airbourne</a:t>
            </a:r>
            <a:r>
              <a:rPr lang="en-US" sz="1200" b="1" i="1" dirty="0"/>
              <a:t>.</a:t>
            </a:r>
            <a:r>
              <a:rPr lang="en-US" sz="1200" dirty="0"/>
              <a:t> The droplets are too heavy to hang in the air and will fall quickly onto floors and surfaces***</a:t>
            </a:r>
            <a:endParaRPr sz="1200" dirty="0"/>
          </a:p>
        </p:txBody>
      </p:sp>
      <p:pic>
        <p:nvPicPr>
          <p:cNvPr id="3" name="Picture 2" descr="A picture containing drawing&#10;&#10;Description automatically generated">
            <a:extLst>
              <a:ext uri="{FF2B5EF4-FFF2-40B4-BE49-F238E27FC236}">
                <a16:creationId xmlns:a16="http://schemas.microsoft.com/office/drawing/2014/main" id="{9A47195A-FD17-4DED-BF19-F2B54555976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24040" y="1002314"/>
            <a:ext cx="1959769" cy="2684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7209690777_0_15"/>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Incubation Period</a:t>
            </a:r>
            <a:endParaRPr>
              <a:solidFill>
                <a:srgbClr val="000000"/>
              </a:solidFill>
            </a:endParaRPr>
          </a:p>
        </p:txBody>
      </p:sp>
      <p:sp>
        <p:nvSpPr>
          <p:cNvPr id="187" name="Google Shape;187;g7209690777_0_15"/>
          <p:cNvSpPr txBox="1"/>
          <p:nvPr/>
        </p:nvSpPr>
        <p:spPr>
          <a:xfrm>
            <a:off x="4632300" y="1571425"/>
            <a:ext cx="4098600" cy="2735104"/>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Arial"/>
              <a:buChar char="➢"/>
            </a:pPr>
            <a:r>
              <a:rPr lang="en-US" sz="1800" dirty="0">
                <a:solidFill>
                  <a:schemeClr val="dk1"/>
                </a:solidFill>
              </a:rPr>
              <a:t>it’s the time between catching the virus and beginning the symptoms of the disease</a:t>
            </a:r>
            <a:endParaRPr sz="1800" dirty="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US" sz="1800" dirty="0">
                <a:solidFill>
                  <a:schemeClr val="dk1"/>
                </a:solidFill>
              </a:rPr>
              <a:t>the current estimation of the incubation period is 1 to 14 days, most commonly around 5 days</a:t>
            </a:r>
          </a:p>
          <a:p>
            <a:pPr marL="457200" marR="0" lvl="0" indent="-342900" algn="l" rtl="0">
              <a:lnSpc>
                <a:spcPct val="100000"/>
              </a:lnSpc>
              <a:spcBef>
                <a:spcPts val="0"/>
              </a:spcBef>
              <a:spcAft>
                <a:spcPts val="0"/>
              </a:spcAft>
              <a:buClr>
                <a:schemeClr val="dk1"/>
              </a:buClr>
              <a:buSzPts val="1800"/>
              <a:buChar char="➢"/>
            </a:pPr>
            <a:r>
              <a:rPr lang="en-US" sz="1800" dirty="0">
                <a:solidFill>
                  <a:schemeClr val="dk1"/>
                </a:solidFill>
              </a:rPr>
              <a:t>During this stage, it’s especially important to participate in social distancing</a:t>
            </a:r>
            <a:endParaRPr sz="1800" dirty="0">
              <a:solidFill>
                <a:schemeClr val="dk1"/>
              </a:solidFill>
            </a:endParaRPr>
          </a:p>
        </p:txBody>
      </p:sp>
      <p:sp>
        <p:nvSpPr>
          <p:cNvPr id="188" name="Google Shape;188;g7209690777_0_15"/>
          <p:cNvSpPr txBox="1"/>
          <p:nvPr/>
        </p:nvSpPr>
        <p:spPr>
          <a:xfrm>
            <a:off x="4632300" y="1149625"/>
            <a:ext cx="4098600" cy="421800"/>
          </a:xfrm>
          <a:prstGeom prst="rect">
            <a:avLst/>
          </a:prstGeom>
          <a:solidFill>
            <a:schemeClr val="accen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rgbClr val="FFFFFF"/>
                </a:solidFill>
              </a:rPr>
              <a:t>What’s an incubation period?</a:t>
            </a:r>
            <a:endParaRPr sz="2000" b="1">
              <a:solidFill>
                <a:srgbClr val="FFFFFF"/>
              </a:solidFill>
            </a:endParaRPr>
          </a:p>
        </p:txBody>
      </p:sp>
      <p:pic>
        <p:nvPicPr>
          <p:cNvPr id="2050" name="Picture 2">
            <a:extLst>
              <a:ext uri="{FF2B5EF4-FFF2-40B4-BE49-F238E27FC236}">
                <a16:creationId xmlns:a16="http://schemas.microsoft.com/office/drawing/2014/main" id="{01E30321-B825-405C-BA9F-28D587CED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21" y="1292688"/>
            <a:ext cx="3292577" cy="3292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7209690777_0_37"/>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Who is the most</a:t>
            </a:r>
            <a:r>
              <a:rPr lang="en-US">
                <a:solidFill>
                  <a:schemeClr val="accent1"/>
                </a:solidFill>
              </a:rPr>
              <a:t> vulnerable?</a:t>
            </a:r>
            <a:endParaRPr>
              <a:solidFill>
                <a:schemeClr val="accent1"/>
              </a:solidFill>
            </a:endParaRPr>
          </a:p>
        </p:txBody>
      </p:sp>
      <p:sp>
        <p:nvSpPr>
          <p:cNvPr id="195" name="Google Shape;195;g7209690777_0_37"/>
          <p:cNvSpPr txBox="1"/>
          <p:nvPr/>
        </p:nvSpPr>
        <p:spPr>
          <a:xfrm>
            <a:off x="949950" y="1047975"/>
            <a:ext cx="7244100" cy="9834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800">
                <a:solidFill>
                  <a:schemeClr val="dk1"/>
                </a:solidFill>
              </a:rPr>
              <a:t>As time progresses, it’s been noticed that some populations/type of people are more vulnerable to this virus, and the serious effects it can have on people.</a:t>
            </a:r>
            <a:endParaRPr sz="1800">
              <a:solidFill>
                <a:schemeClr val="dk1"/>
              </a:solidFill>
            </a:endParaRPr>
          </a:p>
        </p:txBody>
      </p:sp>
      <p:sp>
        <p:nvSpPr>
          <p:cNvPr id="196" name="Google Shape;196;g7209690777_0_37"/>
          <p:cNvSpPr txBox="1"/>
          <p:nvPr/>
        </p:nvSpPr>
        <p:spPr>
          <a:xfrm>
            <a:off x="523650" y="2174300"/>
            <a:ext cx="4098600" cy="267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a:solidFill>
                  <a:schemeClr val="dk1"/>
                </a:solidFill>
              </a:rPr>
              <a:t>The following people are the most vulnerable:</a:t>
            </a:r>
            <a:endParaRPr sz="160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b="1">
                <a:solidFill>
                  <a:schemeClr val="dk1"/>
                </a:solidFill>
              </a:rPr>
              <a:t>Older people</a:t>
            </a:r>
            <a:r>
              <a:rPr lang="en-US" sz="1600">
                <a:solidFill>
                  <a:schemeClr val="dk1"/>
                </a:solidFill>
              </a:rPr>
              <a:t> (aged 50+)</a:t>
            </a:r>
            <a:endParaRPr sz="1600">
              <a:solidFill>
                <a:schemeClr val="dk1"/>
              </a:solidFill>
            </a:endParaRPr>
          </a:p>
          <a:p>
            <a:pPr marL="457200" marR="0" lvl="0" indent="-330200" algn="l" rtl="0">
              <a:lnSpc>
                <a:spcPct val="100000"/>
              </a:lnSpc>
              <a:spcBef>
                <a:spcPts val="0"/>
              </a:spcBef>
              <a:spcAft>
                <a:spcPts val="0"/>
              </a:spcAft>
              <a:buClr>
                <a:schemeClr val="dk1"/>
              </a:buClr>
              <a:buSzPts val="1600"/>
              <a:buChar char="➢"/>
            </a:pPr>
            <a:r>
              <a:rPr lang="en-US" sz="1600" b="1">
                <a:solidFill>
                  <a:schemeClr val="dk1"/>
                </a:solidFill>
              </a:rPr>
              <a:t>Individuals with</a:t>
            </a:r>
            <a:r>
              <a:rPr lang="en-US" sz="1600">
                <a:solidFill>
                  <a:schemeClr val="dk1"/>
                </a:solidFill>
              </a:rPr>
              <a:t> </a:t>
            </a:r>
            <a:r>
              <a:rPr lang="en-US" sz="1600" b="1">
                <a:solidFill>
                  <a:schemeClr val="dk1"/>
                </a:solidFill>
              </a:rPr>
              <a:t>underlying medical conditions</a:t>
            </a:r>
            <a:r>
              <a:rPr lang="en-US" sz="1600">
                <a:solidFill>
                  <a:schemeClr val="dk1"/>
                </a:solidFill>
              </a:rPr>
              <a:t>, such as:</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US" sz="1600">
                <a:solidFill>
                  <a:schemeClr val="dk1"/>
                </a:solidFill>
              </a:rPr>
              <a:t>high blood pressure</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US" sz="1600">
                <a:solidFill>
                  <a:schemeClr val="dk1"/>
                </a:solidFill>
              </a:rPr>
              <a:t>heart problems</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US" sz="1600">
                <a:solidFill>
                  <a:schemeClr val="dk1"/>
                </a:solidFill>
              </a:rPr>
              <a:t>diabetes</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US" sz="1600">
                <a:solidFill>
                  <a:schemeClr val="dk1"/>
                </a:solidFill>
              </a:rPr>
              <a:t>chronic respiratory disease</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US" sz="1600">
                <a:solidFill>
                  <a:schemeClr val="dk1"/>
                </a:solidFill>
              </a:rPr>
              <a:t>cancer</a:t>
            </a:r>
            <a:endParaRPr sz="1600">
              <a:solidFill>
                <a:schemeClr val="dk1"/>
              </a:solidFill>
            </a:endParaRPr>
          </a:p>
        </p:txBody>
      </p:sp>
      <p:pic>
        <p:nvPicPr>
          <p:cNvPr id="3" name="Picture 2" descr="A picture containing drawing&#10;&#10;Description automatically generated">
            <a:extLst>
              <a:ext uri="{FF2B5EF4-FFF2-40B4-BE49-F238E27FC236}">
                <a16:creationId xmlns:a16="http://schemas.microsoft.com/office/drawing/2014/main" id="{F3009440-364D-4FCD-8520-86CB04CD68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40693" y="2277215"/>
            <a:ext cx="2288858" cy="22888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7209690777_0_52"/>
          <p:cNvSpPr txBox="1">
            <a:spLocks noGrp="1"/>
          </p:cNvSpPr>
          <p:nvPr>
            <p:ph type="title"/>
          </p:nvPr>
        </p:nvSpPr>
        <p:spPr>
          <a:xfrm>
            <a:off x="0" y="25735"/>
            <a:ext cx="9144000" cy="776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r>
              <a:rPr lang="en-US">
                <a:solidFill>
                  <a:srgbClr val="000000"/>
                </a:solidFill>
              </a:rPr>
              <a:t>What if I am </a:t>
            </a:r>
            <a:r>
              <a:rPr lang="en-US">
                <a:solidFill>
                  <a:schemeClr val="accent1"/>
                </a:solidFill>
              </a:rPr>
              <a:t>experiencing</a:t>
            </a:r>
            <a:r>
              <a:rPr lang="en-US">
                <a:solidFill>
                  <a:srgbClr val="000000"/>
                </a:solidFill>
              </a:rPr>
              <a:t> symptoms?</a:t>
            </a:r>
            <a:endParaRPr>
              <a:solidFill>
                <a:schemeClr val="accent1"/>
              </a:solidFill>
            </a:endParaRPr>
          </a:p>
        </p:txBody>
      </p:sp>
      <p:sp>
        <p:nvSpPr>
          <p:cNvPr id="203" name="Google Shape;203;g7209690777_0_52"/>
          <p:cNvSpPr txBox="1"/>
          <p:nvPr/>
        </p:nvSpPr>
        <p:spPr>
          <a:xfrm>
            <a:off x="2711775" y="1745375"/>
            <a:ext cx="4948200" cy="51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a:solidFill>
                  <a:schemeClr val="dk1"/>
                </a:solidFill>
              </a:rPr>
              <a:t>Stay </a:t>
            </a:r>
            <a:r>
              <a:rPr lang="en-US" sz="1800" b="1">
                <a:solidFill>
                  <a:schemeClr val="dk1"/>
                </a:solidFill>
              </a:rPr>
              <a:t>HOME </a:t>
            </a:r>
            <a:r>
              <a:rPr lang="en-US" sz="1800">
                <a:solidFill>
                  <a:schemeClr val="dk1"/>
                </a:solidFill>
              </a:rPr>
              <a:t>if you are feeling unwell!</a:t>
            </a:r>
            <a:endParaRPr sz="1800">
              <a:solidFill>
                <a:schemeClr val="dk1"/>
              </a:solidFill>
            </a:endParaRPr>
          </a:p>
          <a:p>
            <a:pPr marL="0" marR="0" lvl="0" indent="0" algn="l" rtl="0">
              <a:lnSpc>
                <a:spcPct val="100000"/>
              </a:lnSpc>
              <a:spcBef>
                <a:spcPts val="0"/>
              </a:spcBef>
              <a:spcAft>
                <a:spcPts val="0"/>
              </a:spcAft>
              <a:buNone/>
            </a:pPr>
            <a:endParaRPr sz="1800">
              <a:solidFill>
                <a:schemeClr val="dk1"/>
              </a:solidFill>
            </a:endParaRPr>
          </a:p>
        </p:txBody>
      </p:sp>
      <p:pic>
        <p:nvPicPr>
          <p:cNvPr id="204" name="Google Shape;204;g7209690777_0_52"/>
          <p:cNvPicPr preferRelativeResize="0"/>
          <p:nvPr/>
        </p:nvPicPr>
        <p:blipFill>
          <a:blip r:embed="rId3">
            <a:alphaModFix/>
          </a:blip>
          <a:stretch>
            <a:fillRect/>
          </a:stretch>
        </p:blipFill>
        <p:spPr>
          <a:xfrm>
            <a:off x="662225" y="1070125"/>
            <a:ext cx="2049552" cy="1862000"/>
          </a:xfrm>
          <a:prstGeom prst="rect">
            <a:avLst/>
          </a:prstGeom>
          <a:noFill/>
          <a:ln>
            <a:noFill/>
          </a:ln>
        </p:spPr>
      </p:pic>
      <p:pic>
        <p:nvPicPr>
          <p:cNvPr id="205" name="Google Shape;205;g7209690777_0_52"/>
          <p:cNvPicPr preferRelativeResize="0"/>
          <p:nvPr/>
        </p:nvPicPr>
        <p:blipFill>
          <a:blip r:embed="rId4">
            <a:alphaModFix/>
          </a:blip>
          <a:stretch>
            <a:fillRect/>
          </a:stretch>
        </p:blipFill>
        <p:spPr>
          <a:xfrm>
            <a:off x="662225" y="2932125"/>
            <a:ext cx="2049552" cy="1862000"/>
          </a:xfrm>
          <a:prstGeom prst="rect">
            <a:avLst/>
          </a:prstGeom>
          <a:noFill/>
          <a:ln>
            <a:noFill/>
          </a:ln>
        </p:spPr>
      </p:pic>
      <p:sp>
        <p:nvSpPr>
          <p:cNvPr id="206" name="Google Shape;206;g7209690777_0_52"/>
          <p:cNvSpPr txBox="1"/>
          <p:nvPr/>
        </p:nvSpPr>
        <p:spPr>
          <a:xfrm>
            <a:off x="2718275" y="3066625"/>
            <a:ext cx="5907600" cy="159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800">
                <a:solidFill>
                  <a:schemeClr val="dk1"/>
                </a:solidFill>
              </a:rPr>
              <a:t>If you are experiencing the symptoms:</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US" sz="1800">
                <a:solidFill>
                  <a:schemeClr val="dk1"/>
                </a:solidFill>
              </a:rPr>
              <a:t>seek medical attention, BUT, </a:t>
            </a:r>
            <a:r>
              <a:rPr lang="en-US" sz="1800" b="1">
                <a:solidFill>
                  <a:schemeClr val="dk1"/>
                </a:solidFill>
              </a:rPr>
              <a:t>call in advance!</a:t>
            </a: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US" sz="1800">
                <a:solidFill>
                  <a:schemeClr val="dk1"/>
                </a:solidFill>
              </a:rPr>
              <a:t>Follow the directions of your local health authority because they have the most up to date information on how to protect you</a:t>
            </a:r>
            <a:endParaRPr sz="1800">
              <a:solidFill>
                <a:schemeClr val="dk1"/>
              </a:solidFill>
            </a:endParaRPr>
          </a:p>
        </p:txBody>
      </p:sp>
      <p:pic>
        <p:nvPicPr>
          <p:cNvPr id="3" name="Graphic 2" descr="Suburban scene">
            <a:extLst>
              <a:ext uri="{FF2B5EF4-FFF2-40B4-BE49-F238E27FC236}">
                <a16:creationId xmlns:a16="http://schemas.microsoft.com/office/drawing/2014/main" id="{C0CF514B-2D12-4174-B634-9443A742E4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807" y="1114237"/>
            <a:ext cx="1952388" cy="1952388"/>
          </a:xfrm>
          <a:prstGeom prst="rect">
            <a:avLst/>
          </a:prstGeom>
        </p:spPr>
      </p:pic>
      <p:pic>
        <p:nvPicPr>
          <p:cNvPr id="5" name="Graphic 4" descr="Speaker Phone">
            <a:extLst>
              <a:ext uri="{FF2B5EF4-FFF2-40B4-BE49-F238E27FC236}">
                <a16:creationId xmlns:a16="http://schemas.microsoft.com/office/drawing/2014/main" id="{2740361E-6F13-47F9-AD61-174D5CDB60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8995" y="2955119"/>
            <a:ext cx="1816011" cy="1816011"/>
          </a:xfrm>
          <a:prstGeom prst="rect">
            <a:avLst/>
          </a:prstGeom>
        </p:spPr>
      </p:pic>
    </p:spTree>
  </p:cSld>
  <p:clrMapOvr>
    <a:masterClrMapping/>
  </p:clrMapOvr>
</p:sld>
</file>

<file path=ppt/theme/theme1.xml><?xml version="1.0" encoding="utf-8"?>
<a:theme xmlns:a="http://schemas.openxmlformats.org/drawingml/2006/main" name="Section Break Slide Master">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Violet II">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1349</Words>
  <Application>Microsoft Office PowerPoint</Application>
  <PresentationFormat>On-screen Show (16:9)</PresentationFormat>
  <Paragraphs>134</Paragraphs>
  <Slides>17</Slides>
  <Notes>17</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Section Break Slide Master</vt:lpstr>
      <vt:lpstr>Contents Slide Master</vt:lpstr>
      <vt:lpstr>COVID-19: Coronavirus 101</vt:lpstr>
      <vt:lpstr>  Objectives</vt:lpstr>
      <vt:lpstr>What is it?</vt:lpstr>
      <vt:lpstr>What are the Symptoms?</vt:lpstr>
      <vt:lpstr>COVID-19, Flu, cold, or allergies?</vt:lpstr>
      <vt:lpstr>How does it spread?</vt:lpstr>
      <vt:lpstr>Incubation Period</vt:lpstr>
      <vt:lpstr>Who is the most vulnerable?</vt:lpstr>
      <vt:lpstr>What if I am experiencing symptoms?</vt:lpstr>
      <vt:lpstr>General Protective Measures</vt:lpstr>
      <vt:lpstr>Other Protective Measures</vt:lpstr>
      <vt:lpstr>Things you should NOT do:</vt:lpstr>
      <vt:lpstr>Masks - Should I wear them?</vt:lpstr>
      <vt:lpstr>Are there treatments or a cure?</vt:lpstr>
      <vt:lpstr>STAY INFORMED!</vt:lpstr>
      <vt:lpstr>Thank you</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Coronavirus 101</dc:title>
  <dc:creator>googleslidesppt.com;allppt.com</dc:creator>
  <cp:lastModifiedBy>Lina</cp:lastModifiedBy>
  <cp:revision>5</cp:revision>
  <dcterms:created xsi:type="dcterms:W3CDTF">2016-11-07T07:00:36Z</dcterms:created>
  <dcterms:modified xsi:type="dcterms:W3CDTF">2020-03-30T22:25:21Z</dcterms:modified>
</cp:coreProperties>
</file>