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8" r:id="rId4"/>
    <p:sldId id="298" r:id="rId5"/>
    <p:sldId id="296" r:id="rId6"/>
    <p:sldId id="297" r:id="rId7"/>
    <p:sldId id="257" r:id="rId8"/>
    <p:sldId id="265" r:id="rId9"/>
    <p:sldId id="259" r:id="rId10"/>
    <p:sldId id="260" r:id="rId11"/>
    <p:sldId id="266" r:id="rId12"/>
    <p:sldId id="261" r:id="rId13"/>
    <p:sldId id="262" r:id="rId14"/>
    <p:sldId id="263" r:id="rId15"/>
    <p:sldId id="264" r:id="rId16"/>
    <p:sldId id="270" r:id="rId17"/>
    <p:sldId id="271" r:id="rId18"/>
    <p:sldId id="267" r:id="rId19"/>
    <p:sldId id="268" r:id="rId20"/>
    <p:sldId id="272" r:id="rId21"/>
    <p:sldId id="273" r:id="rId22"/>
    <p:sldId id="274" r:id="rId23"/>
    <p:sldId id="275" r:id="rId24"/>
    <p:sldId id="299" r:id="rId25"/>
    <p:sldId id="276" r:id="rId26"/>
    <p:sldId id="277" r:id="rId27"/>
    <p:sldId id="278" r:id="rId28"/>
    <p:sldId id="279" r:id="rId29"/>
    <p:sldId id="280" r:id="rId30"/>
    <p:sldId id="281" r:id="rId31"/>
    <p:sldId id="282" r:id="rId32"/>
    <p:sldId id="283" r:id="rId33"/>
    <p:sldId id="285" r:id="rId34"/>
    <p:sldId id="286" r:id="rId35"/>
    <p:sldId id="288" r:id="rId36"/>
    <p:sldId id="289" r:id="rId37"/>
    <p:sldId id="290" r:id="rId38"/>
    <p:sldId id="293" r:id="rId39"/>
    <p:sldId id="292" r:id="rId40"/>
    <p:sldId id="294"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image" Target="../media/image8.gif"/><Relationship Id="rId1" Type="http://schemas.openxmlformats.org/officeDocument/2006/relationships/slideLayout" Target="../slideLayouts/slideLayout7.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
            <a:ext cx="10993549" cy="1265381"/>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Model-2</a:t>
            </a:r>
            <a:r>
              <a:rPr lang="en-US" b="1" dirty="0">
                <a:solidFill>
                  <a:schemeClr val="tx1"/>
                </a:solidFill>
              </a:rPr>
              <a:t> </a:t>
            </a:r>
            <a:endParaRPr lang="en-IN" dirty="0"/>
          </a:p>
        </p:txBody>
      </p:sp>
      <p:sp>
        <p:nvSpPr>
          <p:cNvPr id="3" name="Subtitle 2"/>
          <p:cNvSpPr>
            <a:spLocks noGrp="1"/>
          </p:cNvSpPr>
          <p:nvPr>
            <p:ph type="subTitle" idx="1"/>
          </p:nvPr>
        </p:nvSpPr>
        <p:spPr>
          <a:xfrm>
            <a:off x="452581" y="1457325"/>
            <a:ext cx="11212945" cy="1628441"/>
          </a:xfrm>
        </p:spPr>
        <p:txBody>
          <a:bodyPr>
            <a:normAutofit/>
          </a:bodyPr>
          <a:lstStyle/>
          <a:p>
            <a:r>
              <a:rPr lang="en-US" sz="3200" b="1" dirty="0" smtClean="0">
                <a:solidFill>
                  <a:schemeClr val="tx1"/>
                </a:solidFill>
              </a:rPr>
              <a:t>Three </a:t>
            </a:r>
            <a:r>
              <a:rPr lang="en-US" sz="3200" b="1" dirty="0">
                <a:solidFill>
                  <a:schemeClr val="tx1"/>
                </a:solidFill>
              </a:rPr>
              <a:t>phase Induction motors</a:t>
            </a:r>
            <a:r>
              <a:rPr lang="en-US" sz="3200" b="1" dirty="0">
                <a:solidFill>
                  <a:schemeClr val="bg1"/>
                </a:solidFill>
              </a:rPr>
              <a:t>: </a:t>
            </a:r>
            <a:endParaRPr lang="en-IN" sz="3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452582" y="3277708"/>
            <a:ext cx="11472718" cy="3046988"/>
          </a:xfrm>
          <a:prstGeom prst="rect">
            <a:avLst/>
          </a:prstGeom>
        </p:spPr>
        <p:txBody>
          <a:bodyPr wrap="square">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Review </a:t>
            </a:r>
            <a:r>
              <a:rPr lang="en-US" sz="3200" b="1" dirty="0">
                <a:solidFill>
                  <a:schemeClr val="bg1"/>
                </a:solidFill>
                <a:latin typeface="Times New Roman" panose="02020603050405020304" pitchFamily="18" charset="0"/>
                <a:cs typeface="Times New Roman" panose="02020603050405020304" pitchFamily="18" charset="0"/>
              </a:rPr>
              <a:t>of concept and generation of rotating magnetic field, Principle of operation, construction, classification and types; squirrel-cage, slip-ring (No question shall be set from the review portion). Slip, </a:t>
            </a:r>
            <a:r>
              <a:rPr lang="en-US" sz="3200" b="1" dirty="0">
                <a:solidFill>
                  <a:srgbClr val="FFFF00"/>
                </a:solidFill>
                <a:latin typeface="Times New Roman" panose="02020603050405020304" pitchFamily="18" charset="0"/>
                <a:cs typeface="Times New Roman" panose="02020603050405020304" pitchFamily="18" charset="0"/>
              </a:rPr>
              <a:t>Torque equation, torque-slip characteristic covering motoring, generating and braking regions of operation, </a:t>
            </a:r>
            <a:r>
              <a:rPr lang="en-US" sz="3200" b="1" dirty="0">
                <a:solidFill>
                  <a:schemeClr val="bg1"/>
                </a:solidFill>
                <a:latin typeface="Times New Roman" panose="02020603050405020304" pitchFamily="18" charset="0"/>
                <a:cs typeface="Times New Roman" panose="02020603050405020304" pitchFamily="18" charset="0"/>
              </a:rPr>
              <a:t>Maximum torque, significance of slip. </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58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83299"/>
          </a:xfrm>
        </p:spPr>
        <p:txBody>
          <a:bodyPr/>
          <a:lstStyle/>
          <a:p>
            <a:r>
              <a:rPr lang="en-US" dirty="0" smtClean="0"/>
              <a:t>Production of rotating magnetic field</a:t>
            </a:r>
            <a:endParaRPr lang="en-IN" dirty="0"/>
          </a:p>
        </p:txBody>
      </p:sp>
      <p:pic>
        <p:nvPicPr>
          <p:cNvPr id="7" name="Content Placeholder 6"/>
          <p:cNvPicPr>
            <a:picLocks noGrp="1" noChangeAspect="1"/>
          </p:cNvPicPr>
          <p:nvPr>
            <p:ph idx="1"/>
          </p:nvPr>
        </p:nvPicPr>
        <p:blipFill>
          <a:blip r:embed="rId2"/>
          <a:stretch>
            <a:fillRect/>
          </a:stretch>
        </p:blipFill>
        <p:spPr>
          <a:xfrm>
            <a:off x="1495704" y="2181225"/>
            <a:ext cx="9200592" cy="3678238"/>
          </a:xfrm>
          <a:prstGeom prst="rect">
            <a:avLst/>
          </a:prstGeom>
        </p:spPr>
      </p:pic>
    </p:spTree>
    <p:extLst>
      <p:ext uri="{BB962C8B-B14F-4D97-AF65-F5344CB8AC3E}">
        <p14:creationId xmlns:p14="http://schemas.microsoft.com/office/powerpoint/2010/main" val="1628339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9325" y="1314450"/>
            <a:ext cx="7753350" cy="4229100"/>
          </a:xfrm>
          <a:prstGeom prst="rect">
            <a:avLst/>
          </a:prstGeom>
        </p:spPr>
      </p:pic>
    </p:spTree>
    <p:extLst>
      <p:ext uri="{BB962C8B-B14F-4D97-AF65-F5344CB8AC3E}">
        <p14:creationId xmlns:p14="http://schemas.microsoft.com/office/powerpoint/2010/main" val="2823389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62" y="0"/>
            <a:ext cx="11749238" cy="1530417"/>
          </a:xfrm>
        </p:spPr>
        <p:txBody>
          <a:bodyPr/>
          <a:lstStyle/>
          <a:p>
            <a:r>
              <a:rPr lang="en-US" dirty="0"/>
              <a:t>Production of Rotating magnetic field</a:t>
            </a:r>
            <a:endParaRPr lang="en-IN" dirty="0"/>
          </a:p>
        </p:txBody>
      </p:sp>
      <p:sp>
        <p:nvSpPr>
          <p:cNvPr id="3" name="Content Placeholder 2"/>
          <p:cNvSpPr>
            <a:spLocks noGrp="1"/>
          </p:cNvSpPr>
          <p:nvPr>
            <p:ph idx="1"/>
          </p:nvPr>
        </p:nvSpPr>
        <p:spPr>
          <a:xfrm>
            <a:off x="442762" y="1847850"/>
            <a:ext cx="11349188" cy="5010150"/>
          </a:xfrm>
        </p:spPr>
        <p:txBody>
          <a:bodyPr>
            <a:normAutofit/>
          </a:bodyPr>
          <a:lstStyle/>
          <a:p>
            <a:pPr marL="0" indent="0">
              <a:buNone/>
            </a:pPr>
            <a:endParaRPr lang="en-IN" dirty="0" smtClean="0"/>
          </a:p>
          <a:p>
            <a:pPr marL="0" indent="0">
              <a:buNone/>
            </a:pPr>
            <a:r>
              <a:rPr lang="en-IN" sz="4700" dirty="0" smtClean="0"/>
              <a:t>Case </a:t>
            </a:r>
            <a:r>
              <a:rPr lang="en-IN" sz="4700" dirty="0"/>
              <a:t>1 </a:t>
            </a:r>
            <a:r>
              <a:rPr lang="en-IN" sz="4700" dirty="0" smtClean="0"/>
              <a:t>: </a:t>
            </a:r>
            <a:r>
              <a:rPr lang="el-GR" sz="4700" dirty="0" smtClean="0"/>
              <a:t>ω</a:t>
            </a:r>
            <a:r>
              <a:rPr lang="en-IN" sz="4700" dirty="0" smtClean="0"/>
              <a:t>t = 0</a:t>
            </a:r>
            <a:endParaRPr lang="en-IN" sz="4700" dirty="0"/>
          </a:p>
          <a:p>
            <a:r>
              <a:rPr lang="el-GR" sz="4700" dirty="0" smtClean="0"/>
              <a:t>Φ</a:t>
            </a:r>
            <a:r>
              <a:rPr lang="en-IN" sz="4700" dirty="0"/>
              <a:t>R = </a:t>
            </a:r>
            <a:r>
              <a:rPr lang="el-GR" sz="4700" dirty="0"/>
              <a:t>Φ</a:t>
            </a:r>
            <a:r>
              <a:rPr lang="en-IN" sz="4700" dirty="0" smtClean="0"/>
              <a:t>m sin(0</a:t>
            </a:r>
            <a:r>
              <a:rPr lang="en-IN" sz="4700" dirty="0"/>
              <a:t>) = </a:t>
            </a:r>
            <a:r>
              <a:rPr lang="en-IN" sz="4700" dirty="0" smtClean="0"/>
              <a:t>0   </a:t>
            </a:r>
          </a:p>
          <a:p>
            <a:r>
              <a:rPr lang="el-GR" sz="4700" dirty="0" smtClean="0"/>
              <a:t>Φ</a:t>
            </a:r>
            <a:r>
              <a:rPr lang="en-IN" sz="4700" dirty="0" smtClean="0"/>
              <a:t>Y </a:t>
            </a:r>
            <a:r>
              <a:rPr lang="en-IN" sz="4700" dirty="0"/>
              <a:t>= </a:t>
            </a:r>
            <a:r>
              <a:rPr lang="el-GR" sz="4700" dirty="0"/>
              <a:t>Φ</a:t>
            </a:r>
            <a:r>
              <a:rPr lang="en-IN" sz="4700" dirty="0" smtClean="0"/>
              <a:t>m sin(0 </a:t>
            </a:r>
            <a:r>
              <a:rPr lang="en-IN" sz="4700" dirty="0"/>
              <a:t>- 120) = -0.866 </a:t>
            </a:r>
            <a:r>
              <a:rPr lang="el-GR" sz="4700" dirty="0"/>
              <a:t>Φ</a:t>
            </a:r>
            <a:r>
              <a:rPr lang="en-IN" sz="4700" dirty="0"/>
              <a:t>m</a:t>
            </a:r>
          </a:p>
          <a:p>
            <a:r>
              <a:rPr lang="el-GR" sz="4700" dirty="0" smtClean="0"/>
              <a:t>Φ</a:t>
            </a:r>
            <a:r>
              <a:rPr lang="en-IN" sz="4700" dirty="0"/>
              <a:t>B = </a:t>
            </a:r>
            <a:r>
              <a:rPr lang="el-GR" sz="4700" dirty="0"/>
              <a:t>Φ</a:t>
            </a:r>
            <a:r>
              <a:rPr lang="en-IN" sz="4700" dirty="0" smtClean="0"/>
              <a:t>m sin(0 </a:t>
            </a:r>
            <a:r>
              <a:rPr lang="en-IN" sz="4700" dirty="0"/>
              <a:t>- 240) = +0.866 </a:t>
            </a:r>
            <a:r>
              <a:rPr lang="el-GR" sz="4700" dirty="0"/>
              <a:t>Φ</a:t>
            </a:r>
            <a:r>
              <a:rPr lang="en-IN" sz="4700" dirty="0"/>
              <a:t>m</a:t>
            </a:r>
          </a:p>
          <a:p>
            <a:endParaRPr lang="en-IN" dirty="0"/>
          </a:p>
          <a:p>
            <a:endParaRPr lang="en-IN" dirty="0"/>
          </a:p>
        </p:txBody>
      </p:sp>
    </p:spTree>
    <p:extLst>
      <p:ext uri="{BB962C8B-B14F-4D97-AF65-F5344CB8AC3E}">
        <p14:creationId xmlns:p14="http://schemas.microsoft.com/office/powerpoint/2010/main" val="353609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0" y="702156"/>
            <a:ext cx="10524958" cy="726594"/>
          </a:xfrm>
        </p:spPr>
        <p:txBody>
          <a:bodyPr/>
          <a:lstStyle/>
          <a:p>
            <a:r>
              <a:rPr lang="en-US" dirty="0"/>
              <a:t>Production of Rotating magnetic field</a:t>
            </a:r>
            <a:endParaRPr lang="en-IN" dirty="0"/>
          </a:p>
        </p:txBody>
      </p:sp>
      <p:sp>
        <p:nvSpPr>
          <p:cNvPr id="3" name="Content Placeholder 2"/>
          <p:cNvSpPr>
            <a:spLocks noGrp="1"/>
          </p:cNvSpPr>
          <p:nvPr>
            <p:ph idx="1"/>
          </p:nvPr>
        </p:nvSpPr>
        <p:spPr>
          <a:xfrm>
            <a:off x="295276" y="3124200"/>
            <a:ext cx="11315532" cy="2314575"/>
          </a:xfrm>
        </p:spPr>
        <p:txBody>
          <a:bodyPr>
            <a:noAutofit/>
          </a:bodyPr>
          <a:lstStyle/>
          <a:p>
            <a:endParaRPr lang="en-IN" sz="4000" dirty="0" smtClean="0"/>
          </a:p>
          <a:p>
            <a:r>
              <a:rPr lang="en-IN" sz="4000" dirty="0" smtClean="0"/>
              <a:t>Case </a:t>
            </a:r>
            <a:r>
              <a:rPr lang="en-IN" sz="4000" dirty="0"/>
              <a:t>2 : </a:t>
            </a:r>
            <a:r>
              <a:rPr lang="el-GR" sz="4000" dirty="0"/>
              <a:t>ω</a:t>
            </a:r>
            <a:r>
              <a:rPr lang="en-IN" sz="4000" dirty="0"/>
              <a:t>t = 60</a:t>
            </a:r>
          </a:p>
          <a:p>
            <a:r>
              <a:rPr lang="en-US" sz="3600" dirty="0" smtClean="0"/>
              <a:t>Case-2: </a:t>
            </a:r>
            <a:r>
              <a:rPr lang="el-GR" sz="3600" dirty="0"/>
              <a:t>ω</a:t>
            </a:r>
            <a:r>
              <a:rPr lang="en-IN" sz="3600" dirty="0"/>
              <a:t>t = </a:t>
            </a:r>
            <a:r>
              <a:rPr lang="en-IN" sz="3600" dirty="0" smtClean="0"/>
              <a:t>60 </a:t>
            </a:r>
          </a:p>
          <a:p>
            <a:r>
              <a:rPr lang="el-GR" sz="3600" dirty="0" smtClean="0"/>
              <a:t>Φ</a:t>
            </a:r>
            <a:r>
              <a:rPr lang="en-IN" sz="3600" dirty="0"/>
              <a:t>R = </a:t>
            </a:r>
            <a:r>
              <a:rPr lang="el-GR" sz="3600" dirty="0"/>
              <a:t>Φ</a:t>
            </a:r>
            <a:r>
              <a:rPr lang="en-IN" sz="3600" dirty="0" smtClean="0"/>
              <a:t>m Sin(60</a:t>
            </a:r>
            <a:r>
              <a:rPr lang="en-IN" sz="3600" dirty="0"/>
              <a:t>) = +0.866 </a:t>
            </a:r>
            <a:r>
              <a:rPr lang="el-GR" sz="3600" dirty="0"/>
              <a:t>Φ</a:t>
            </a:r>
            <a:r>
              <a:rPr lang="en-IN" sz="3600" dirty="0"/>
              <a:t>m</a:t>
            </a:r>
          </a:p>
          <a:p>
            <a:r>
              <a:rPr lang="el-GR" sz="3600" dirty="0" smtClean="0"/>
              <a:t>Φ</a:t>
            </a:r>
            <a:r>
              <a:rPr lang="en-IN" sz="3600" dirty="0"/>
              <a:t>Y = </a:t>
            </a:r>
            <a:r>
              <a:rPr lang="el-GR" sz="3600" dirty="0"/>
              <a:t>Φ</a:t>
            </a:r>
            <a:r>
              <a:rPr lang="en-IN" sz="3600" dirty="0" smtClean="0"/>
              <a:t>m Sin</a:t>
            </a:r>
            <a:r>
              <a:rPr lang="en-IN" sz="3600" dirty="0"/>
              <a:t>(- 60) = -0.866 </a:t>
            </a:r>
            <a:r>
              <a:rPr lang="el-GR" sz="3600" dirty="0"/>
              <a:t>Φ</a:t>
            </a:r>
            <a:r>
              <a:rPr lang="en-IN" sz="3600" dirty="0"/>
              <a:t>m</a:t>
            </a:r>
          </a:p>
          <a:p>
            <a:r>
              <a:rPr lang="el-GR" sz="3600" dirty="0" smtClean="0"/>
              <a:t>Φ</a:t>
            </a:r>
            <a:r>
              <a:rPr lang="en-IN" sz="3600" dirty="0" smtClean="0"/>
              <a:t>B = </a:t>
            </a:r>
            <a:r>
              <a:rPr lang="el-GR" sz="3600" dirty="0" smtClean="0"/>
              <a:t>Φ</a:t>
            </a:r>
            <a:r>
              <a:rPr lang="en-IN" sz="3600" dirty="0" smtClean="0"/>
              <a:t>m Sin(- 180) = 0</a:t>
            </a:r>
          </a:p>
          <a:p>
            <a:endParaRPr lang="en-IN" sz="4000" dirty="0"/>
          </a:p>
        </p:txBody>
      </p:sp>
    </p:spTree>
    <p:extLst>
      <p:ext uri="{BB962C8B-B14F-4D97-AF65-F5344CB8AC3E}">
        <p14:creationId xmlns:p14="http://schemas.microsoft.com/office/powerpoint/2010/main" val="3676479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of Rotating magnetic field</a:t>
            </a:r>
            <a:endParaRPr lang="en-IN" dirty="0"/>
          </a:p>
        </p:txBody>
      </p:sp>
      <p:sp>
        <p:nvSpPr>
          <p:cNvPr id="3" name="Content Placeholder 2"/>
          <p:cNvSpPr>
            <a:spLocks noGrp="1"/>
          </p:cNvSpPr>
          <p:nvPr>
            <p:ph idx="1"/>
          </p:nvPr>
        </p:nvSpPr>
        <p:spPr>
          <a:xfrm>
            <a:off x="428625" y="1790700"/>
            <a:ext cx="11315699" cy="4068099"/>
          </a:xfrm>
        </p:spPr>
        <p:txBody>
          <a:bodyPr>
            <a:noAutofit/>
          </a:bodyPr>
          <a:lstStyle/>
          <a:p>
            <a:pPr marL="0" indent="0">
              <a:buNone/>
            </a:pPr>
            <a:endParaRPr lang="en-IN" sz="3200" dirty="0" smtClean="0"/>
          </a:p>
          <a:p>
            <a:pPr marL="0" indent="0">
              <a:buNone/>
            </a:pPr>
            <a:r>
              <a:rPr lang="en-IN" sz="4000" dirty="0" smtClean="0"/>
              <a:t>Case </a:t>
            </a:r>
            <a:r>
              <a:rPr lang="en-IN" sz="4000" dirty="0"/>
              <a:t>3 : </a:t>
            </a:r>
            <a:r>
              <a:rPr lang="el-GR" sz="4000" dirty="0"/>
              <a:t>ω</a:t>
            </a:r>
            <a:r>
              <a:rPr lang="en-IN" sz="4000" dirty="0"/>
              <a:t>t = 120</a:t>
            </a:r>
          </a:p>
          <a:p>
            <a:r>
              <a:rPr lang="el-GR" sz="4000" dirty="0" smtClean="0"/>
              <a:t>Φ</a:t>
            </a:r>
            <a:r>
              <a:rPr lang="en-IN" sz="4000" dirty="0"/>
              <a:t>R = </a:t>
            </a:r>
            <a:r>
              <a:rPr lang="el-GR" sz="4000" dirty="0"/>
              <a:t>Φ</a:t>
            </a:r>
            <a:r>
              <a:rPr lang="en-IN" sz="4000" dirty="0"/>
              <a:t>msin(120) = +0.866 </a:t>
            </a:r>
            <a:r>
              <a:rPr lang="el-GR" sz="4000" dirty="0"/>
              <a:t>Φ</a:t>
            </a:r>
            <a:r>
              <a:rPr lang="en-IN" sz="4000" dirty="0"/>
              <a:t>m</a:t>
            </a:r>
          </a:p>
          <a:p>
            <a:r>
              <a:rPr lang="el-GR" sz="4000" dirty="0" smtClean="0"/>
              <a:t>Φ</a:t>
            </a:r>
            <a:r>
              <a:rPr lang="en-IN" sz="4000" dirty="0"/>
              <a:t>Y = </a:t>
            </a:r>
            <a:r>
              <a:rPr lang="el-GR" sz="4000" dirty="0"/>
              <a:t>Φ</a:t>
            </a:r>
            <a:r>
              <a:rPr lang="en-IN" sz="4000" dirty="0"/>
              <a:t>msin(0) = 0</a:t>
            </a:r>
          </a:p>
          <a:p>
            <a:r>
              <a:rPr lang="el-GR" sz="4000" dirty="0" smtClean="0"/>
              <a:t>Φ</a:t>
            </a:r>
            <a:r>
              <a:rPr lang="en-IN" sz="4000" dirty="0"/>
              <a:t>B = </a:t>
            </a:r>
            <a:r>
              <a:rPr lang="el-GR" sz="4000" dirty="0"/>
              <a:t>Φ</a:t>
            </a:r>
            <a:r>
              <a:rPr lang="en-IN" sz="4000" dirty="0"/>
              <a:t>msin(- 120) = -0.866 </a:t>
            </a:r>
            <a:r>
              <a:rPr lang="el-GR" sz="4000" dirty="0"/>
              <a:t>Φ</a:t>
            </a:r>
            <a:r>
              <a:rPr lang="en-IN" sz="4000" dirty="0"/>
              <a:t>m</a:t>
            </a:r>
          </a:p>
        </p:txBody>
      </p:sp>
    </p:spTree>
    <p:extLst>
      <p:ext uri="{BB962C8B-B14F-4D97-AF65-F5344CB8AC3E}">
        <p14:creationId xmlns:p14="http://schemas.microsoft.com/office/powerpoint/2010/main" val="4227524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of Rotating magnetic field</a:t>
            </a:r>
            <a:endParaRPr lang="en-IN" dirty="0"/>
          </a:p>
        </p:txBody>
      </p:sp>
      <p:sp>
        <p:nvSpPr>
          <p:cNvPr id="3" name="Content Placeholder 2"/>
          <p:cNvSpPr>
            <a:spLocks noGrp="1"/>
          </p:cNvSpPr>
          <p:nvPr>
            <p:ph idx="1"/>
          </p:nvPr>
        </p:nvSpPr>
        <p:spPr>
          <a:xfrm>
            <a:off x="466726" y="3038475"/>
            <a:ext cx="11144082" cy="2820324"/>
          </a:xfrm>
        </p:spPr>
        <p:txBody>
          <a:bodyPr>
            <a:noAutofit/>
          </a:bodyPr>
          <a:lstStyle/>
          <a:p>
            <a:pPr marL="0" indent="0">
              <a:buNone/>
            </a:pPr>
            <a:r>
              <a:rPr lang="en-IN" sz="4000" dirty="0"/>
              <a:t>Case 4 : </a:t>
            </a:r>
            <a:r>
              <a:rPr lang="el-GR" sz="4000" dirty="0"/>
              <a:t>ω</a:t>
            </a:r>
            <a:r>
              <a:rPr lang="en-IN" sz="4000" dirty="0"/>
              <a:t>t = 180</a:t>
            </a:r>
          </a:p>
          <a:p>
            <a:r>
              <a:rPr lang="el-GR" sz="4000" dirty="0" smtClean="0"/>
              <a:t>Φ</a:t>
            </a:r>
            <a:r>
              <a:rPr lang="en-IN" sz="4000" dirty="0"/>
              <a:t>R = </a:t>
            </a:r>
            <a:r>
              <a:rPr lang="el-GR" sz="4000" dirty="0"/>
              <a:t>Φ</a:t>
            </a:r>
            <a:r>
              <a:rPr lang="en-IN" sz="4000" dirty="0"/>
              <a:t>msin(180) = 0</a:t>
            </a:r>
          </a:p>
          <a:p>
            <a:r>
              <a:rPr lang="el-GR" sz="4000" dirty="0" smtClean="0"/>
              <a:t>Φ</a:t>
            </a:r>
            <a:r>
              <a:rPr lang="en-IN" sz="4000" dirty="0"/>
              <a:t>Y = </a:t>
            </a:r>
            <a:r>
              <a:rPr lang="el-GR" sz="4000" dirty="0"/>
              <a:t>Φ</a:t>
            </a:r>
            <a:r>
              <a:rPr lang="en-IN" sz="4000" dirty="0"/>
              <a:t>msin(60) = +.866 </a:t>
            </a:r>
            <a:r>
              <a:rPr lang="el-GR" sz="4000" dirty="0"/>
              <a:t>Φ</a:t>
            </a:r>
            <a:r>
              <a:rPr lang="en-IN" sz="4000" dirty="0"/>
              <a:t>m</a:t>
            </a:r>
          </a:p>
          <a:p>
            <a:r>
              <a:rPr lang="el-GR" sz="4000" dirty="0" smtClean="0"/>
              <a:t>Φ</a:t>
            </a:r>
            <a:r>
              <a:rPr lang="en-IN" sz="4000" dirty="0"/>
              <a:t>B = </a:t>
            </a:r>
            <a:r>
              <a:rPr lang="el-GR" sz="4000" dirty="0"/>
              <a:t>Φ</a:t>
            </a:r>
            <a:r>
              <a:rPr lang="en-IN" sz="4000" dirty="0"/>
              <a:t>msin(- 60) = -0.866 </a:t>
            </a:r>
            <a:r>
              <a:rPr lang="el-GR" sz="4000" dirty="0"/>
              <a:t>Φ</a:t>
            </a:r>
            <a:r>
              <a:rPr lang="en-IN" sz="4000" dirty="0"/>
              <a:t>m</a:t>
            </a:r>
          </a:p>
        </p:txBody>
      </p:sp>
    </p:spTree>
    <p:extLst>
      <p:ext uri="{BB962C8B-B14F-4D97-AF65-F5344CB8AC3E}">
        <p14:creationId xmlns:p14="http://schemas.microsoft.com/office/powerpoint/2010/main" val="2310757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operation</a:t>
            </a:r>
            <a:endParaRPr lang="en-IN" sz="4000" dirty="0"/>
          </a:p>
        </p:txBody>
      </p:sp>
      <p:sp>
        <p:nvSpPr>
          <p:cNvPr id="3" name="Content Placeholder 2"/>
          <p:cNvSpPr>
            <a:spLocks noGrp="1"/>
          </p:cNvSpPr>
          <p:nvPr>
            <p:ph idx="1"/>
          </p:nvPr>
        </p:nvSpPr>
        <p:spPr/>
        <p:txBody>
          <a:bodyPr>
            <a:normAutofit/>
          </a:bodyPr>
          <a:lstStyle/>
          <a:p>
            <a:r>
              <a:rPr lang="en-US" sz="6000" dirty="0" smtClean="0"/>
              <a:t>Work on the principle of Electromagnetic Induction</a:t>
            </a:r>
            <a:endParaRPr lang="en-IN" sz="6000" dirty="0"/>
          </a:p>
        </p:txBody>
      </p:sp>
    </p:spTree>
    <p:extLst>
      <p:ext uri="{BB962C8B-B14F-4D97-AF65-F5344CB8AC3E}">
        <p14:creationId xmlns:p14="http://schemas.microsoft.com/office/powerpoint/2010/main" val="888600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Principle of operation</a:t>
            </a:r>
          </a:p>
        </p:txBody>
      </p:sp>
      <p:sp>
        <p:nvSpPr>
          <p:cNvPr id="3" name="Content Placeholder 2"/>
          <p:cNvSpPr>
            <a:spLocks noGrp="1"/>
          </p:cNvSpPr>
          <p:nvPr>
            <p:ph idx="1"/>
          </p:nvPr>
        </p:nvSpPr>
        <p:spPr/>
        <p:txBody>
          <a:bodyPr>
            <a:normAutofit fontScale="62500" lnSpcReduction="20000"/>
          </a:bodyPr>
          <a:lstStyle/>
          <a:p>
            <a:r>
              <a:rPr lang="en-US" sz="6000" dirty="0" smtClean="0"/>
              <a:t>RMF produces the effect of rotating poles around a rotor.</a:t>
            </a:r>
          </a:p>
          <a:p>
            <a:r>
              <a:rPr lang="en-US" sz="6000" dirty="0" smtClean="0"/>
              <a:t>Relative motion between RMF and Rotor conductor</a:t>
            </a:r>
          </a:p>
          <a:p>
            <a:r>
              <a:rPr lang="en-US" sz="6000" dirty="0" smtClean="0"/>
              <a:t>Force exerts on rotor, hence it rotates</a:t>
            </a:r>
          </a:p>
          <a:p>
            <a:r>
              <a:rPr lang="en-US" sz="6000" dirty="0" smtClean="0"/>
              <a:t>Induces EMF in Rotor conductors-Electromagnetic induction.</a:t>
            </a:r>
            <a:endParaRPr lang="en-IN" sz="6000" dirty="0"/>
          </a:p>
        </p:txBody>
      </p:sp>
    </p:spTree>
    <p:extLst>
      <p:ext uri="{BB962C8B-B14F-4D97-AF65-F5344CB8AC3E}">
        <p14:creationId xmlns:p14="http://schemas.microsoft.com/office/powerpoint/2010/main" val="3029123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of rotating magnetic field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192" y="1865746"/>
                <a:ext cx="11029615" cy="4756728"/>
              </a:xfrm>
            </p:spPr>
            <p:txBody>
              <a:bodyPr>
                <a:normAutofit/>
              </a:bodyPr>
              <a:lstStyle/>
              <a:p>
                <a:pPr algn="ctr"/>
                <a14:m>
                  <m:oMath xmlns:m="http://schemas.openxmlformats.org/officeDocument/2006/math">
                    <m:r>
                      <a:rPr lang="en-US" sz="6000" b="1" i="0" smtClean="0">
                        <a:latin typeface="Cambria Math" panose="02040503050406030204" pitchFamily="18" charset="0"/>
                      </a:rPr>
                      <m:t>𝐍𝐬</m:t>
                    </m:r>
                    <m:r>
                      <a:rPr lang="en-US" sz="6000" b="1" i="1" smtClean="0">
                        <a:latin typeface="Cambria Math" panose="02040503050406030204" pitchFamily="18" charset="0"/>
                      </a:rPr>
                      <m:t>=</m:t>
                    </m:r>
                    <m:f>
                      <m:fPr>
                        <m:ctrlPr>
                          <a:rPr lang="en-US" sz="6000" b="1" i="1" smtClean="0">
                            <a:latin typeface="Cambria Math" panose="02040503050406030204" pitchFamily="18" charset="0"/>
                          </a:rPr>
                        </m:ctrlPr>
                      </m:fPr>
                      <m:num>
                        <m:r>
                          <a:rPr lang="en-US" sz="6000" b="1" i="1" smtClean="0">
                            <a:latin typeface="Cambria Math" panose="02040503050406030204" pitchFamily="18" charset="0"/>
                          </a:rPr>
                          <m:t>𝟏𝟐𝟎</m:t>
                        </m:r>
                        <m:r>
                          <a:rPr lang="en-US" sz="6000" b="1" i="1" smtClean="0">
                            <a:latin typeface="Cambria Math" panose="02040503050406030204" pitchFamily="18" charset="0"/>
                          </a:rPr>
                          <m:t>𝒇</m:t>
                        </m:r>
                      </m:num>
                      <m:den>
                        <m:r>
                          <a:rPr lang="en-US" sz="6000" b="1" i="1" smtClean="0">
                            <a:latin typeface="Cambria Math" panose="02040503050406030204" pitchFamily="18" charset="0"/>
                          </a:rPr>
                          <m:t>𝒑</m:t>
                        </m:r>
                      </m:den>
                    </m:f>
                  </m:oMath>
                </a14:m>
                <a:endParaRPr lang="en-IN" sz="6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192" y="1865746"/>
                <a:ext cx="11029615" cy="4756728"/>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21700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Direction of RMF</a:t>
            </a:r>
            <a:endParaRPr lang="en-IN" sz="6000" dirty="0"/>
          </a:p>
        </p:txBody>
      </p:sp>
      <p:sp>
        <p:nvSpPr>
          <p:cNvPr id="3" name="Content Placeholder 2"/>
          <p:cNvSpPr>
            <a:spLocks noGrp="1"/>
          </p:cNvSpPr>
          <p:nvPr>
            <p:ph idx="1"/>
          </p:nvPr>
        </p:nvSpPr>
        <p:spPr>
          <a:xfrm>
            <a:off x="-110836" y="2180496"/>
            <a:ext cx="12302836" cy="4515868"/>
          </a:xfrm>
        </p:spPr>
        <p:txBody>
          <a:bodyPr>
            <a:normAutofit fontScale="77500" lnSpcReduction="20000"/>
          </a:bodyPr>
          <a:lstStyle/>
          <a:p>
            <a:r>
              <a:rPr lang="en-US" sz="7200" dirty="0" smtClean="0"/>
              <a:t>Depends on Phase sequence</a:t>
            </a:r>
          </a:p>
          <a:p>
            <a:r>
              <a:rPr lang="en-US" sz="7200" dirty="0" smtClean="0"/>
              <a:t>Phase sequence can be reversed by interchanging any 2 terminals</a:t>
            </a:r>
          </a:p>
          <a:p>
            <a:r>
              <a:rPr lang="en-US" sz="7200" dirty="0" smtClean="0"/>
              <a:t>Direction of rotation of motor can be changed by changing phase sequence</a:t>
            </a:r>
            <a:endParaRPr lang="en-IN" sz="7200" dirty="0"/>
          </a:p>
        </p:txBody>
      </p:sp>
    </p:spTree>
    <p:extLst>
      <p:ext uri="{BB962C8B-B14F-4D97-AF65-F5344CB8AC3E}">
        <p14:creationId xmlns:p14="http://schemas.microsoft.com/office/powerpoint/2010/main" val="145602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26594"/>
          </a:xfrm>
        </p:spPr>
        <p:txBody>
          <a:bodyPr/>
          <a:lstStyle/>
          <a:p>
            <a:r>
              <a:rPr lang="en-IN" dirty="0"/>
              <a:t>Phase Wound </a:t>
            </a:r>
            <a:r>
              <a:rPr lang="en-IN" dirty="0" smtClean="0"/>
              <a:t>Rotor or slip ring rotor</a:t>
            </a:r>
            <a:endParaRPr lang="en-IN" dirty="0"/>
          </a:p>
        </p:txBody>
      </p:sp>
      <p:pic>
        <p:nvPicPr>
          <p:cNvPr id="4" name="Content Placeholder 3"/>
          <p:cNvPicPr>
            <a:picLocks noGrp="1" noChangeAspect="1"/>
          </p:cNvPicPr>
          <p:nvPr>
            <p:ph idx="1"/>
          </p:nvPr>
        </p:nvPicPr>
        <p:blipFill>
          <a:blip r:embed="rId2"/>
          <a:stretch>
            <a:fillRect/>
          </a:stretch>
        </p:blipFill>
        <p:spPr>
          <a:xfrm>
            <a:off x="723899" y="1962151"/>
            <a:ext cx="11020425" cy="4676774"/>
          </a:xfrm>
          <a:prstGeom prst="rect">
            <a:avLst/>
          </a:prstGeom>
        </p:spPr>
      </p:pic>
    </p:spTree>
    <p:extLst>
      <p:ext uri="{BB962C8B-B14F-4D97-AF65-F5344CB8AC3E}">
        <p14:creationId xmlns:p14="http://schemas.microsoft.com/office/powerpoint/2010/main" val="3598559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Torque Equation of Three Phase Induction Motor</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sz="3600" b="1" dirty="0"/>
              <a:t>The torque produced by three phase induction motor depends upon the following three factors:</a:t>
            </a:r>
          </a:p>
          <a:p>
            <a:r>
              <a:rPr lang="en-US" sz="3600" dirty="0"/>
              <a:t> Firstly the magnitude of rotor current, </a:t>
            </a:r>
            <a:endParaRPr lang="en-US" sz="3600" dirty="0" smtClean="0"/>
          </a:p>
          <a:p>
            <a:r>
              <a:rPr lang="en-US" sz="3600" dirty="0" smtClean="0"/>
              <a:t>secondly </a:t>
            </a:r>
            <a:r>
              <a:rPr lang="en-US" sz="3600" dirty="0"/>
              <a:t>the flux which interact with the rotor of three phase induction motor and is responsible for producing emf in the rotor part of induction motor, </a:t>
            </a:r>
            <a:endParaRPr lang="en-US" sz="3600" dirty="0" smtClean="0"/>
          </a:p>
          <a:p>
            <a:r>
              <a:rPr lang="en-US" sz="3600" dirty="0" smtClean="0"/>
              <a:t>lastly </a:t>
            </a:r>
            <a:r>
              <a:rPr lang="en-US" sz="3600" dirty="0"/>
              <a:t>the power factor of rotor of the three phase induction motor.</a:t>
            </a:r>
            <a:endParaRPr lang="en-IN" sz="3600" dirty="0"/>
          </a:p>
        </p:txBody>
      </p:sp>
    </p:spTree>
    <p:extLst>
      <p:ext uri="{BB962C8B-B14F-4D97-AF65-F5344CB8AC3E}">
        <p14:creationId xmlns:p14="http://schemas.microsoft.com/office/powerpoint/2010/main" val="1552998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8717"/>
          </a:xfrm>
        </p:spPr>
        <p:txBody>
          <a:bodyPr/>
          <a:lstStyle/>
          <a:p>
            <a:r>
              <a:rPr lang="en-US" dirty="0"/>
              <a:t>Torque Equation of Three Phase Induction Motor</a:t>
            </a:r>
            <a:endParaRPr lang="en-IN" dirty="0"/>
          </a:p>
        </p:txBody>
      </p:sp>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539" y="4435475"/>
            <a:ext cx="1019175" cy="1619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34110" y="1838036"/>
                <a:ext cx="10751126" cy="4036291"/>
              </a:xfrm>
            </p:spPr>
            <p:txBody>
              <a:bodyPr>
                <a:noAutofit/>
              </a:bodyPr>
              <a:lstStyle/>
              <a:p>
                <a:endParaRPr lang="en-US" sz="3600" dirty="0" smtClean="0"/>
              </a:p>
              <a:p>
                <a:r>
                  <a:rPr lang="en-US" sz="3600" dirty="0" smtClean="0"/>
                  <a:t>By combining all these factors, we get the equation of torque as </a:t>
                </a:r>
              </a:p>
              <a:p>
                <a:r>
                  <a:rPr lang="en-US" sz="4800" b="1" dirty="0" smtClean="0"/>
                  <a:t>T</a:t>
                </a:r>
                <a14:m>
                  <m:oMath xmlns:m="http://schemas.openxmlformats.org/officeDocument/2006/math">
                    <m:r>
                      <a:rPr lang="en-US" sz="4800" b="1" i="1" smtClean="0">
                        <a:latin typeface="Cambria Math" panose="02040503050406030204" pitchFamily="18" charset="0"/>
                        <a:ea typeface="Cambria Math" panose="02040503050406030204" pitchFamily="18" charset="0"/>
                      </a:rPr>
                      <m:t>∝∅ </m:t>
                    </m:r>
                    <m:sSub>
                      <m:sSubPr>
                        <m:ctrlPr>
                          <a:rPr lang="en-US" sz="4800" b="1" i="1" smtClean="0">
                            <a:latin typeface="Cambria Math" panose="02040503050406030204" pitchFamily="18" charset="0"/>
                            <a:ea typeface="Cambria Math" panose="02040503050406030204" pitchFamily="18" charset="0"/>
                          </a:rPr>
                        </m:ctrlPr>
                      </m:sSubPr>
                      <m:e>
                        <m:sSub>
                          <m:sSubPr>
                            <m:ctrlPr>
                              <a:rPr lang="en-US" sz="4800" b="1" i="1">
                                <a:latin typeface="Cambria Math" panose="02040503050406030204" pitchFamily="18" charset="0"/>
                                <a:ea typeface="Cambria Math" panose="02040503050406030204" pitchFamily="18" charset="0"/>
                              </a:rPr>
                            </m:ctrlPr>
                          </m:sSubPr>
                          <m:e>
                            <m:r>
                              <a:rPr lang="en-US" sz="4800" b="1" i="1">
                                <a:latin typeface="Cambria Math" panose="02040503050406030204" pitchFamily="18" charset="0"/>
                                <a:ea typeface="Cambria Math" panose="02040503050406030204" pitchFamily="18" charset="0"/>
                              </a:rPr>
                              <m:t>𝑰</m:t>
                            </m:r>
                          </m:e>
                          <m:sub>
                            <m:r>
                              <a:rPr lang="en-US" sz="4800" b="1" i="1">
                                <a:latin typeface="Cambria Math" panose="02040503050406030204" pitchFamily="18" charset="0"/>
                                <a:ea typeface="Cambria Math" panose="02040503050406030204" pitchFamily="18" charset="0"/>
                              </a:rPr>
                              <m:t>𝟐</m:t>
                            </m:r>
                            <m:r>
                              <a:rPr lang="en-US" sz="4800" b="1" i="1" smtClean="0">
                                <a:latin typeface="Cambria Math" panose="02040503050406030204" pitchFamily="18" charset="0"/>
                                <a:ea typeface="Cambria Math" panose="02040503050406030204" pitchFamily="18" charset="0"/>
                              </a:rPr>
                              <m:t> </m:t>
                            </m:r>
                          </m:sub>
                        </m:sSub>
                        <m:r>
                          <a:rPr lang="en-US" sz="4800" b="1" i="1" smtClean="0">
                            <a:latin typeface="Cambria Math" panose="02040503050406030204" pitchFamily="18" charset="0"/>
                            <a:ea typeface="Cambria Math" panose="02040503050406030204" pitchFamily="18" charset="0"/>
                          </a:rPr>
                          <m:t>𝑪𝒐𝒔</m:t>
                        </m:r>
                        <m:r>
                          <a:rPr lang="en-US" sz="4800" b="1" i="1" smtClean="0">
                            <a:latin typeface="Cambria Math" panose="02040503050406030204" pitchFamily="18" charset="0"/>
                            <a:ea typeface="Cambria Math" panose="02040503050406030204" pitchFamily="18" charset="0"/>
                          </a:rPr>
                          <m:t>∅</m:t>
                        </m:r>
                      </m:e>
                      <m:sub>
                        <m:r>
                          <a:rPr lang="en-US" sz="4800" b="1" i="1" smtClean="0">
                            <a:latin typeface="Cambria Math" panose="02040503050406030204" pitchFamily="18" charset="0"/>
                            <a:ea typeface="Cambria Math" panose="02040503050406030204" pitchFamily="18" charset="0"/>
                          </a:rPr>
                          <m:t>𝟐</m:t>
                        </m:r>
                      </m:sub>
                    </m:sSub>
                  </m:oMath>
                </a14:m>
                <a:endParaRPr lang="en-US" sz="4800" b="1" dirty="0" smtClean="0"/>
              </a:p>
              <a:p>
                <a:r>
                  <a:rPr lang="en-US" sz="3600" dirty="0" smtClean="0"/>
                  <a:t>Where</a:t>
                </a:r>
                <a:r>
                  <a:rPr lang="en-US" sz="3600" dirty="0"/>
                  <a:t>, T is the </a:t>
                </a:r>
                <a:r>
                  <a:rPr lang="en-US" sz="3600" b="1" u="sng" dirty="0" smtClean="0"/>
                  <a:t>torque produced </a:t>
                </a:r>
                <a:r>
                  <a:rPr lang="en-US" sz="3600" dirty="0" smtClean="0"/>
                  <a:t>by </a:t>
                </a:r>
                <a:r>
                  <a:rPr lang="en-US" sz="3600" dirty="0"/>
                  <a:t>the induction motor</a:t>
                </a:r>
                <a:r>
                  <a:rPr lang="en-US" sz="3600" dirty="0" smtClean="0"/>
                  <a:t>,</a:t>
                </a:r>
                <a:r>
                  <a:rPr lang="en-US" sz="3600" dirty="0"/>
                  <a:t/>
                </a:r>
                <a:br>
                  <a:rPr lang="en-US" sz="3600" dirty="0"/>
                </a:br>
                <a:r>
                  <a:rPr lang="en-US" sz="3600" dirty="0"/>
                  <a:t>φ is </a:t>
                </a:r>
                <a:r>
                  <a:rPr lang="en-US" sz="3600" b="1" dirty="0"/>
                  <a:t>flux responsible for producing induced emf</a:t>
                </a:r>
                <a:r>
                  <a:rPr lang="en-US" sz="3600" dirty="0"/>
                  <a:t>,</a:t>
                </a:r>
                <a:br>
                  <a:rPr lang="en-US" sz="3600" dirty="0"/>
                </a:br>
                <a:r>
                  <a:rPr lang="en-US" sz="3600" dirty="0"/>
                  <a:t>I</a:t>
                </a:r>
                <a:r>
                  <a:rPr lang="en-US" sz="3600" baseline="-25000" dirty="0"/>
                  <a:t>2</a:t>
                </a:r>
                <a:r>
                  <a:rPr lang="en-US" sz="3600" dirty="0"/>
                  <a:t> is </a:t>
                </a:r>
                <a:r>
                  <a:rPr lang="en-US" sz="3600" b="1" dirty="0"/>
                  <a:t>rotor current,</a:t>
                </a:r>
                <a:br>
                  <a:rPr lang="en-US" sz="3600" b="1" dirty="0"/>
                </a:br>
                <a:r>
                  <a:rPr lang="en-US" sz="3600" b="1" dirty="0"/>
                  <a:t>cosθ</a:t>
                </a:r>
                <a:r>
                  <a:rPr lang="en-US" sz="3600" b="1" baseline="-25000" dirty="0"/>
                  <a:t>2</a:t>
                </a:r>
                <a:r>
                  <a:rPr lang="en-US" sz="3600" dirty="0"/>
                  <a:t> is the power factor of rotor circuit.</a:t>
                </a:r>
                <a:endParaRPr lang="en-IN" sz="36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34110" y="1838036"/>
                <a:ext cx="10751126" cy="4036291"/>
              </a:xfrm>
              <a:blipFill>
                <a:blip r:embed="rId3"/>
                <a:stretch>
                  <a:fillRect l="-1927" t="-6042" b="-27644"/>
                </a:stretch>
              </a:blipFill>
            </p:spPr>
            <p:txBody>
              <a:bodyPr/>
              <a:lstStyle/>
              <a:p>
                <a:r>
                  <a:rPr lang="en-IN">
                    <a:noFill/>
                  </a:rPr>
                  <a:t> </a:t>
                </a:r>
              </a:p>
            </p:txBody>
          </p:sp>
        </mc:Fallback>
      </mc:AlternateContent>
    </p:spTree>
    <p:extLst>
      <p:ext uri="{BB962C8B-B14F-4D97-AF65-F5344CB8AC3E}">
        <p14:creationId xmlns:p14="http://schemas.microsoft.com/office/powerpoint/2010/main" val="2699062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805934"/>
            <a:ext cx="7629236" cy="707886"/>
          </a:xfrm>
          <a:prstGeom prst="rect">
            <a:avLst/>
          </a:prstGeom>
        </p:spPr>
        <p:txBody>
          <a:bodyPr wrap="square">
            <a:spAutoFit/>
          </a:bodyPr>
          <a:lstStyle/>
          <a:p>
            <a:r>
              <a:rPr lang="el-GR" sz="4000" dirty="0"/>
              <a:t>φ ∝ </a:t>
            </a:r>
            <a:r>
              <a:rPr lang="en-IN" sz="4000" dirty="0" smtClean="0"/>
              <a:t>E</a:t>
            </a:r>
            <a:r>
              <a:rPr lang="en-IN" sz="2800" b="1" dirty="0" smtClean="0"/>
              <a:t>2</a:t>
            </a:r>
            <a:endParaRPr lang="en-IN" sz="2000" b="1" dirty="0"/>
          </a:p>
        </p:txBody>
      </p:sp>
      <mc:AlternateContent xmlns:mc="http://schemas.openxmlformats.org/markup-compatibility/2006" xmlns:a14="http://schemas.microsoft.com/office/drawing/2010/main">
        <mc:Choice Requires="a14">
          <p:sp>
            <p:nvSpPr>
              <p:cNvPr id="3" name="Rectangle 2"/>
              <p:cNvSpPr/>
              <p:nvPr/>
            </p:nvSpPr>
            <p:spPr>
              <a:xfrm>
                <a:off x="323271" y="1267890"/>
                <a:ext cx="11730183" cy="3158493"/>
              </a:xfrm>
              <a:prstGeom prst="rect">
                <a:avLst/>
              </a:prstGeom>
            </p:spPr>
            <p:txBody>
              <a:bodyPr wrap="square">
                <a:spAutoFit/>
              </a:bodyPr>
              <a:lstStyle/>
              <a:p>
                <a:r>
                  <a:rPr lang="en-US" sz="4000" dirty="0" smtClean="0"/>
                  <a:t>Rotor current I</a:t>
                </a:r>
                <a:r>
                  <a:rPr lang="en-US" sz="2000" dirty="0"/>
                  <a:t>2</a:t>
                </a:r>
                <a:r>
                  <a:rPr lang="en-US" sz="4000" dirty="0"/>
                  <a:t> is defined as the ratio of rotor induced emf under running condition , </a:t>
                </a:r>
                <a:r>
                  <a:rPr lang="en-US" sz="4000" dirty="0" smtClean="0"/>
                  <a:t>SE</a:t>
                </a:r>
                <a:r>
                  <a:rPr lang="en-US" sz="2800" dirty="0" smtClean="0"/>
                  <a:t>2</a:t>
                </a:r>
                <a:r>
                  <a:rPr lang="en-US" sz="4000" dirty="0" smtClean="0"/>
                  <a:t> </a:t>
                </a:r>
                <a:r>
                  <a:rPr lang="en-US" sz="4000" dirty="0"/>
                  <a:t>to total impedance, Z</a:t>
                </a:r>
                <a:r>
                  <a:rPr lang="en-US" sz="3200" dirty="0"/>
                  <a:t>2</a:t>
                </a:r>
                <a:r>
                  <a:rPr lang="en-US" sz="4000" dirty="0"/>
                  <a:t> of rotor side,</a:t>
                </a:r>
              </a:p>
              <a:p>
                <a:r>
                  <a:rPr lang="en-US" sz="4000" dirty="0"/>
                  <a:t> </a:t>
                </a:r>
                <a14:m>
                  <m:oMath xmlns:m="http://schemas.openxmlformats.org/officeDocument/2006/math">
                    <m:sSubSup>
                      <m:sSubSupPr>
                        <m:ctrlPr>
                          <a:rPr lang="en-IN" sz="6000" i="1">
                            <a:latin typeface="Cambria Math" panose="02040503050406030204" pitchFamily="18" charset="0"/>
                          </a:rPr>
                        </m:ctrlPr>
                      </m:sSubSupPr>
                      <m:e>
                        <m:sSub>
                          <m:sSubPr>
                            <m:ctrlPr>
                              <a:rPr lang="en-IN" sz="6000" i="1">
                                <a:latin typeface="Cambria Math" panose="02040503050406030204" pitchFamily="18" charset="0"/>
                              </a:rPr>
                            </m:ctrlPr>
                          </m:sSubPr>
                          <m:e>
                            <m:r>
                              <a:rPr lang="en-US" sz="6000" i="1">
                                <a:latin typeface="Cambria Math" panose="02040503050406030204" pitchFamily="18" charset="0"/>
                              </a:rPr>
                              <m:t>𝐼</m:t>
                            </m:r>
                          </m:e>
                          <m:sub>
                            <m:r>
                              <a:rPr lang="en-US" sz="6000" i="1">
                                <a:latin typeface="Cambria Math" panose="02040503050406030204" pitchFamily="18" charset="0"/>
                              </a:rPr>
                              <m:t>2</m:t>
                            </m:r>
                          </m:sub>
                        </m:sSub>
                        <m:r>
                          <a:rPr lang="en-US" sz="6000" i="1">
                            <a:latin typeface="Cambria Math" panose="02040503050406030204" pitchFamily="18" charset="0"/>
                          </a:rPr>
                          <m:t>=</m:t>
                        </m:r>
                      </m:e>
                      <m:sub>
                        <m:sSub>
                          <m:sSubPr>
                            <m:ctrlPr>
                              <a:rPr lang="en-IN" sz="6000" i="1">
                                <a:latin typeface="Cambria Math" panose="02040503050406030204" pitchFamily="18" charset="0"/>
                              </a:rPr>
                            </m:ctrlPr>
                          </m:sSubPr>
                          <m:e>
                            <m:r>
                              <a:rPr lang="en-US" sz="6000" i="1">
                                <a:latin typeface="Cambria Math" panose="02040503050406030204" pitchFamily="18" charset="0"/>
                              </a:rPr>
                              <m:t>𝑍</m:t>
                            </m:r>
                          </m:e>
                          <m:sub>
                            <m:r>
                              <a:rPr lang="en-US" sz="6000" i="1">
                                <a:latin typeface="Cambria Math" panose="02040503050406030204" pitchFamily="18" charset="0"/>
                              </a:rPr>
                              <m:t>2</m:t>
                            </m:r>
                          </m:sub>
                        </m:sSub>
                      </m:sub>
                      <m:sup>
                        <m:sSub>
                          <m:sSubPr>
                            <m:ctrlPr>
                              <a:rPr lang="en-IN" sz="6000" i="1">
                                <a:latin typeface="Cambria Math" panose="02040503050406030204" pitchFamily="18" charset="0"/>
                              </a:rPr>
                            </m:ctrlPr>
                          </m:sSubPr>
                          <m:e>
                            <m:r>
                              <a:rPr lang="en-US" sz="6000" i="1">
                                <a:latin typeface="Cambria Math" panose="02040503050406030204" pitchFamily="18" charset="0"/>
                              </a:rPr>
                              <m:t>𝑆𝐸</m:t>
                            </m:r>
                          </m:e>
                          <m:sub>
                            <m:r>
                              <a:rPr lang="en-US" sz="6000" i="1">
                                <a:latin typeface="Cambria Math" panose="02040503050406030204" pitchFamily="18" charset="0"/>
                              </a:rPr>
                              <m:t>2</m:t>
                            </m:r>
                          </m:sub>
                        </m:sSub>
                      </m:sup>
                    </m:sSubSup>
                  </m:oMath>
                </a14:m>
                <a:endParaRPr lang="en-IN" sz="6000" dirty="0"/>
              </a:p>
            </p:txBody>
          </p:sp>
        </mc:Choice>
        <mc:Fallback xmlns="">
          <p:sp>
            <p:nvSpPr>
              <p:cNvPr id="3" name="Rectangle 2"/>
              <p:cNvSpPr>
                <a:spLocks noRot="1" noChangeAspect="1" noMove="1" noResize="1" noEditPoints="1" noAdjustHandles="1" noChangeArrowheads="1" noChangeShapeType="1" noTextEdit="1"/>
              </p:cNvSpPr>
              <p:nvPr/>
            </p:nvSpPr>
            <p:spPr>
              <a:xfrm>
                <a:off x="323271" y="1267890"/>
                <a:ext cx="11730183" cy="3158493"/>
              </a:xfrm>
              <a:prstGeom prst="rect">
                <a:avLst/>
              </a:prstGeom>
              <a:blipFill>
                <a:blip r:embed="rId2"/>
                <a:stretch>
                  <a:fillRect l="-1819" t="-3475" r="-2131"/>
                </a:stretch>
              </a:blipFill>
            </p:spPr>
            <p:txBody>
              <a:bodyPr/>
              <a:lstStyle/>
              <a:p>
                <a:r>
                  <a:rPr lang="en-IN">
                    <a:noFill/>
                  </a:rPr>
                  <a:t> </a:t>
                </a:r>
              </a:p>
            </p:txBody>
          </p:sp>
        </mc:Fallback>
      </mc:AlternateContent>
      <p:sp>
        <p:nvSpPr>
          <p:cNvPr id="7" name="Rectangle 6"/>
          <p:cNvSpPr/>
          <p:nvPr/>
        </p:nvSpPr>
        <p:spPr>
          <a:xfrm>
            <a:off x="323271" y="4657544"/>
            <a:ext cx="11659179" cy="984885"/>
          </a:xfrm>
          <a:prstGeom prst="rect">
            <a:avLst/>
          </a:prstGeom>
        </p:spPr>
        <p:txBody>
          <a:bodyPr wrap="square">
            <a:spAutoFit/>
          </a:bodyPr>
          <a:lstStyle/>
          <a:p>
            <a:r>
              <a:rPr lang="en-US" sz="4000" dirty="0"/>
              <a:t>and total impedance Z2 on rotor side is given by </a:t>
            </a:r>
            <a:r>
              <a:rPr lang="en-US" dirty="0"/>
              <a:t>,</a:t>
            </a:r>
          </a:p>
          <a:p>
            <a:r>
              <a:rPr lang="en-US" dirty="0"/>
              <a:t> </a:t>
            </a:r>
            <a:endParaRPr lang="en-IN" dirty="0"/>
          </a:p>
        </p:txBody>
      </p:sp>
    </p:spTree>
    <p:extLst>
      <p:ext uri="{BB962C8B-B14F-4D97-AF65-F5344CB8AC3E}">
        <p14:creationId xmlns:p14="http://schemas.microsoft.com/office/powerpoint/2010/main" val="1920959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63" y="853941"/>
            <a:ext cx="14859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63" y="1604361"/>
            <a:ext cx="14668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170" y="2395870"/>
            <a:ext cx="21907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04" y="3156997"/>
            <a:ext cx="3019425" cy="42862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965" y="3703812"/>
            <a:ext cx="17335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170" y="4378842"/>
            <a:ext cx="1924050" cy="828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2"/>
          <p:cNvSpPr>
            <a:spLocks noChangeArrowheads="1"/>
          </p:cNvSpPr>
          <p:nvPr/>
        </p:nvSpPr>
        <p:spPr bwMode="auto">
          <a:xfrm>
            <a:off x="621465" y="588862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Palatino Linotype" panose="02040502050505030304" pitchFamily="18" charset="0"/>
              </a:rPr>
              <a:t>Where, n</a:t>
            </a:r>
            <a:r>
              <a:rPr kumimoji="0" lang="en-US" altLang="en-US" sz="900" b="0" i="0" u="none" strike="noStrike" cap="none" normalizeH="0" baseline="-30000" smtClean="0">
                <a:ln>
                  <a:noFill/>
                </a:ln>
                <a:solidFill>
                  <a:schemeClr val="tx1"/>
                </a:solidFill>
                <a:effectLst/>
                <a:latin typeface="Palatino Linotype" panose="02040502050505030304" pitchFamily="18" charset="0"/>
              </a:rPr>
              <a:t>s</a:t>
            </a:r>
            <a:r>
              <a:rPr kumimoji="0" lang="en-US" altLang="en-US" sz="1300" b="0" i="0" u="none" strike="noStrike" cap="none" normalizeH="0" baseline="0" smtClean="0">
                <a:ln>
                  <a:noFill/>
                </a:ln>
                <a:solidFill>
                  <a:schemeClr val="tx1"/>
                </a:solidFill>
                <a:effectLst/>
                <a:latin typeface="Palatino Linotype" panose="02040502050505030304" pitchFamily="18" charset="0"/>
              </a:rPr>
              <a:t> is synchronous speed in r. p. s, n</a:t>
            </a:r>
            <a:r>
              <a:rPr kumimoji="0" lang="en-US" altLang="en-US" sz="900" b="0" i="0" u="none" strike="noStrike" cap="none" normalizeH="0" baseline="-30000" smtClean="0">
                <a:ln>
                  <a:noFill/>
                </a:ln>
                <a:solidFill>
                  <a:schemeClr val="tx1"/>
                </a:solidFill>
                <a:effectLst/>
                <a:latin typeface="Palatino Linotype" panose="02040502050505030304" pitchFamily="18" charset="0"/>
              </a:rPr>
              <a:t>s</a:t>
            </a:r>
            <a:r>
              <a:rPr kumimoji="0" lang="en-US" altLang="en-US" sz="1300" b="0" i="0" u="none" strike="noStrike" cap="none" normalizeH="0" baseline="0" smtClean="0">
                <a:ln>
                  <a:noFill/>
                </a:ln>
                <a:solidFill>
                  <a:schemeClr val="tx1"/>
                </a:solidFill>
                <a:effectLst/>
                <a:latin typeface="Palatino Linotype" panose="02040502050505030304" pitchFamily="18" charset="0"/>
              </a:rPr>
              <a:t> = N</a:t>
            </a:r>
            <a:r>
              <a:rPr kumimoji="0" lang="en-US" altLang="en-US" sz="900" b="0" i="0" u="none" strike="noStrike" cap="none" normalizeH="0" baseline="-30000" smtClean="0">
                <a:ln>
                  <a:noFill/>
                </a:ln>
                <a:solidFill>
                  <a:schemeClr val="tx1"/>
                </a:solidFill>
                <a:effectLst/>
                <a:latin typeface="Palatino Linotype" panose="02040502050505030304" pitchFamily="18" charset="0"/>
              </a:rPr>
              <a:t>s</a:t>
            </a:r>
            <a:r>
              <a:rPr kumimoji="0" lang="en-US" altLang="en-US" sz="1300" b="0" i="0" u="none" strike="noStrike" cap="none" normalizeH="0" baseline="0" smtClean="0">
                <a:ln>
                  <a:noFill/>
                </a:ln>
                <a:solidFill>
                  <a:schemeClr val="tx1"/>
                </a:solidFill>
                <a:effectLst/>
                <a:latin typeface="Palatino Linotype" panose="02040502050505030304" pitchFamily="18" charset="0"/>
              </a:rPr>
              <a:t> / 60. So, finally the equation of torque becomes,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2400" b="0" i="0" u="none" strike="noStrike" cap="none" normalizeH="0" baseline="0" smtClean="0">
                <a:ln>
                  <a:noFill/>
                </a:ln>
                <a:solidFill>
                  <a:schemeClr val="tx1"/>
                </a:solidFill>
                <a:effectLst/>
                <a:latin typeface="Arial" panose="020B0604020202020204" pitchFamily="34" charset="0"/>
              </a:rPr>
              <a:t> </a:t>
            </a:r>
            <a:r>
              <a:rPr kumimoji="0" lang="en-US" altLang="en-US" sz="1800" b="0" i="0" u="none" strike="noStrike" cap="none" normalizeH="0" baseline="0" smtClean="0">
                <a:ln>
                  <a:noFill/>
                </a:ln>
                <a:solidFill>
                  <a:schemeClr val="tx1"/>
                </a:solidFill>
                <a:effectLst/>
                <a:latin typeface="Arial" panose="020B0604020202020204" pitchFamily="34" charset="0"/>
              </a:rPr>
              <a:t>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61" name="Picture 13" descr="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965" y="5667963"/>
            <a:ext cx="2905125"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010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213360"/>
            <a:ext cx="11029616" cy="843280"/>
          </a:xfrm>
        </p:spPr>
        <p:txBody>
          <a:bodyPr/>
          <a:lstStyle/>
          <a:p>
            <a:r>
              <a:rPr lang="en-IN" dirty="0" smtClean="0"/>
              <a:t>Condition for maximum torque</a:t>
            </a:r>
            <a:endParaRPr lang="en-IN" dirty="0"/>
          </a:p>
        </p:txBody>
      </p:sp>
      <p:pic>
        <p:nvPicPr>
          <p:cNvPr id="4" name="Content Placeholder 3"/>
          <p:cNvPicPr>
            <a:picLocks noGrp="1" noChangeAspect="1"/>
          </p:cNvPicPr>
          <p:nvPr>
            <p:ph idx="1"/>
          </p:nvPr>
        </p:nvPicPr>
        <p:blipFill>
          <a:blip r:embed="rId2"/>
          <a:stretch>
            <a:fillRect/>
          </a:stretch>
        </p:blipFill>
        <p:spPr>
          <a:xfrm>
            <a:off x="581192" y="1056640"/>
            <a:ext cx="10858968" cy="5628640"/>
          </a:xfrm>
          <a:prstGeom prst="rect">
            <a:avLst/>
          </a:prstGeom>
        </p:spPr>
      </p:pic>
    </p:spTree>
    <p:extLst>
      <p:ext uri="{BB962C8B-B14F-4D97-AF65-F5344CB8AC3E}">
        <p14:creationId xmlns:p14="http://schemas.microsoft.com/office/powerpoint/2010/main" val="2704173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6" y="609600"/>
            <a:ext cx="4933950" cy="17954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2495550"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5749" y="2967335"/>
            <a:ext cx="11496675" cy="4216539"/>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sz="4000" dirty="0" smtClean="0"/>
              <a:t>So</a:t>
            </a:r>
            <a:r>
              <a:rPr lang="en-US" sz="4000" dirty="0"/>
              <a:t>, when slip s = R2 / X2, the torque will be maximum and this slip is called maximum slip Sm and it is defined as the ratio of rotor resistance to that of rotor reactance.</a:t>
            </a:r>
            <a:endParaRPr lang="en-IN" sz="4000" dirty="0"/>
          </a:p>
        </p:txBody>
      </p:sp>
    </p:spTree>
    <p:extLst>
      <p:ext uri="{BB962C8B-B14F-4D97-AF65-F5344CB8AC3E}">
        <p14:creationId xmlns:p14="http://schemas.microsoft.com/office/powerpoint/2010/main" val="3390411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0" y="581025"/>
            <a:ext cx="11125200" cy="6247864"/>
          </a:xfrm>
          <a:prstGeom prst="rect">
            <a:avLst/>
          </a:prstGeom>
        </p:spPr>
        <p:txBody>
          <a:bodyPr wrap="square">
            <a:spAutoFit/>
          </a:bodyPr>
          <a:lstStyle/>
          <a:p>
            <a:r>
              <a:rPr lang="en-US" sz="4000" dirty="0"/>
              <a:t>From the above equation it is concluded that</a:t>
            </a:r>
          </a:p>
          <a:p>
            <a:pPr marL="571500" indent="-571500">
              <a:buFont typeface="Arial" panose="020B0604020202020204" pitchFamily="34" charset="0"/>
              <a:buChar char="•"/>
            </a:pPr>
            <a:r>
              <a:rPr lang="en-US" sz="3600" dirty="0" smtClean="0"/>
              <a:t>The </a:t>
            </a:r>
            <a:r>
              <a:rPr lang="en-US" sz="3600" dirty="0"/>
              <a:t>maximum torque is directly proportional to square of rotor induced emf at the standstill.</a:t>
            </a:r>
          </a:p>
          <a:p>
            <a:pPr marL="571500" indent="-571500">
              <a:buFont typeface="Arial" panose="020B0604020202020204" pitchFamily="34" charset="0"/>
              <a:buChar char="•"/>
            </a:pPr>
            <a:r>
              <a:rPr lang="en-US" sz="3600" dirty="0"/>
              <a:t>The maximum torque is inversely proportional to rotor reactance.</a:t>
            </a:r>
          </a:p>
          <a:p>
            <a:pPr marL="571500" indent="-571500">
              <a:buFont typeface="Arial" panose="020B0604020202020204" pitchFamily="34" charset="0"/>
              <a:buChar char="•"/>
            </a:pPr>
            <a:r>
              <a:rPr lang="en-US" sz="3600" dirty="0"/>
              <a:t>The maximum torque is independent of rotor resistance.</a:t>
            </a:r>
          </a:p>
          <a:p>
            <a:pPr marL="571500" indent="-571500">
              <a:buFont typeface="Arial" panose="020B0604020202020204" pitchFamily="34" charset="0"/>
              <a:buChar char="•"/>
            </a:pPr>
            <a:r>
              <a:rPr lang="en-US" sz="3600" dirty="0"/>
              <a:t>The slip at which maximum torque occur depends upon rotor resistance, R2. So, by varying the rotor resistance, maximum torque can be obtained at any required slip.</a:t>
            </a:r>
            <a:endParaRPr lang="en-IN" sz="3600" dirty="0"/>
          </a:p>
        </p:txBody>
      </p:sp>
    </p:spTree>
    <p:extLst>
      <p:ext uri="{BB962C8B-B14F-4D97-AF65-F5344CB8AC3E}">
        <p14:creationId xmlns:p14="http://schemas.microsoft.com/office/powerpoint/2010/main" val="391169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825" y="685800"/>
            <a:ext cx="11382375" cy="3970318"/>
          </a:xfrm>
          <a:prstGeom prst="rect">
            <a:avLst/>
          </a:prstGeom>
        </p:spPr>
        <p:txBody>
          <a:bodyPr wrap="square">
            <a:spAutoFit/>
          </a:bodyPr>
          <a:lstStyle/>
          <a:p>
            <a:pPr algn="just"/>
            <a:r>
              <a:rPr lang="en-US" sz="3600" dirty="0"/>
              <a:t>There are mainly two types of Induction Motor: </a:t>
            </a:r>
            <a:endParaRPr lang="en-US" sz="3600" dirty="0" smtClean="0"/>
          </a:p>
          <a:p>
            <a:pPr algn="just"/>
            <a:r>
              <a:rPr lang="en-US" sz="3600" dirty="0" smtClean="0"/>
              <a:t>Squirrel </a:t>
            </a:r>
            <a:r>
              <a:rPr lang="en-US" sz="3600" dirty="0"/>
              <a:t>Cage Induction Motor and </a:t>
            </a:r>
            <a:endParaRPr lang="en-US" sz="3600" dirty="0" smtClean="0"/>
          </a:p>
          <a:p>
            <a:pPr algn="just"/>
            <a:r>
              <a:rPr lang="en-US" sz="3600" dirty="0" smtClean="0"/>
              <a:t>Slip </a:t>
            </a:r>
            <a:r>
              <a:rPr lang="en-US" sz="3600" dirty="0"/>
              <a:t>Ring or Wound Rotor Induction Motor. </a:t>
            </a:r>
            <a:endParaRPr lang="en-US" sz="3600" dirty="0" smtClean="0"/>
          </a:p>
          <a:p>
            <a:pPr algn="just"/>
            <a:r>
              <a:rPr lang="en-US" sz="3600" dirty="0" smtClean="0"/>
              <a:t>This </a:t>
            </a:r>
            <a:r>
              <a:rPr lang="en-US" sz="3600" dirty="0"/>
              <a:t>classification is based on the </a:t>
            </a:r>
            <a:r>
              <a:rPr lang="en-US" sz="3600" b="1" dirty="0"/>
              <a:t>constructional difference </a:t>
            </a:r>
            <a:r>
              <a:rPr lang="en-US" sz="3600" dirty="0"/>
              <a:t>between them. On the basis of kind of </a:t>
            </a:r>
            <a:r>
              <a:rPr lang="en-US" sz="3600" b="1" dirty="0"/>
              <a:t>power supply</a:t>
            </a:r>
            <a:r>
              <a:rPr lang="en-US" sz="3600" dirty="0"/>
              <a:t>, there are again two types: Single Phase and Three Phase.</a:t>
            </a:r>
            <a:endParaRPr lang="en-IN" sz="3600" dirty="0"/>
          </a:p>
        </p:txBody>
      </p:sp>
    </p:spTree>
    <p:extLst>
      <p:ext uri="{BB962C8B-B14F-4D97-AF65-F5344CB8AC3E}">
        <p14:creationId xmlns:p14="http://schemas.microsoft.com/office/powerpoint/2010/main" val="2938155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Construction:stator</a:t>
            </a:r>
            <a:endParaRPr lang="en-IN" sz="4000" dirty="0"/>
          </a:p>
        </p:txBody>
      </p:sp>
      <p:sp>
        <p:nvSpPr>
          <p:cNvPr id="5" name="Rectangle 4"/>
          <p:cNvSpPr/>
          <p:nvPr/>
        </p:nvSpPr>
        <p:spPr>
          <a:xfrm>
            <a:off x="485775" y="1720840"/>
            <a:ext cx="11639550" cy="4031873"/>
          </a:xfrm>
          <a:prstGeom prst="rect">
            <a:avLst/>
          </a:prstGeom>
        </p:spPr>
        <p:txBody>
          <a:bodyPr wrap="square">
            <a:spAutoFit/>
          </a:bodyPr>
          <a:lstStyle/>
          <a:p>
            <a:pPr marL="571500" indent="-571500">
              <a:buFont typeface="Arial" panose="020B0604020202020204" pitchFamily="34" charset="0"/>
              <a:buChar char="•"/>
            </a:pPr>
            <a:r>
              <a:rPr lang="en-US" sz="3200" dirty="0"/>
              <a:t>The stator of a 3 phase IM (Induction Motor) is made up with number of </a:t>
            </a:r>
            <a:r>
              <a:rPr lang="en-US" sz="3200" b="1" dirty="0"/>
              <a:t>stampings</a:t>
            </a:r>
            <a:r>
              <a:rPr lang="en-US" sz="3200" dirty="0"/>
              <a:t>, and these </a:t>
            </a:r>
            <a:r>
              <a:rPr lang="en-US" sz="3200" b="1" dirty="0"/>
              <a:t>stampings are slotted </a:t>
            </a:r>
            <a:r>
              <a:rPr lang="en-US" sz="3200" dirty="0"/>
              <a:t>to receive the </a:t>
            </a:r>
            <a:r>
              <a:rPr lang="en-US" sz="3200" b="1" dirty="0"/>
              <a:t>stator winding</a:t>
            </a:r>
            <a:r>
              <a:rPr lang="en-US" sz="3200" dirty="0"/>
              <a:t>. </a:t>
            </a:r>
            <a:endParaRPr lang="en-US" sz="3200" dirty="0" smtClean="0"/>
          </a:p>
          <a:p>
            <a:pPr marL="571500" indent="-571500">
              <a:buFont typeface="Arial" panose="020B0604020202020204" pitchFamily="34" charset="0"/>
              <a:buChar char="•"/>
            </a:pPr>
            <a:r>
              <a:rPr lang="en-US" sz="3200" dirty="0" smtClean="0"/>
              <a:t>The </a:t>
            </a:r>
            <a:r>
              <a:rPr lang="en-US" sz="3200" dirty="0"/>
              <a:t>stator is wound with a 3 phase winding which is fed from a 3 phase supply. </a:t>
            </a:r>
            <a:endParaRPr lang="en-US" sz="3200" dirty="0" smtClean="0"/>
          </a:p>
          <a:p>
            <a:pPr marL="571500" indent="-571500">
              <a:buFont typeface="Arial" panose="020B0604020202020204" pitchFamily="34" charset="0"/>
              <a:buChar char="•"/>
            </a:pPr>
            <a:r>
              <a:rPr lang="en-US" sz="3200" dirty="0" smtClean="0"/>
              <a:t>It </a:t>
            </a:r>
            <a:r>
              <a:rPr lang="en-US" sz="3200" dirty="0"/>
              <a:t>is wound for a defined number of poles, and the number of poles is determined from the required speed. </a:t>
            </a:r>
            <a:endParaRPr lang="en-US" sz="3200" dirty="0" smtClean="0"/>
          </a:p>
          <a:p>
            <a:pPr marL="571500" indent="-571500">
              <a:buFont typeface="Arial" panose="020B0604020202020204" pitchFamily="34" charset="0"/>
              <a:buChar char="•"/>
            </a:pPr>
            <a:r>
              <a:rPr lang="en-US" sz="3200" dirty="0" smtClean="0"/>
              <a:t>For </a:t>
            </a:r>
            <a:r>
              <a:rPr lang="en-US" sz="3200" dirty="0"/>
              <a:t>greater speed, lesser number of poles is used and vice versa. </a:t>
            </a:r>
            <a:endParaRPr lang="en-US" sz="3200" dirty="0" smtClean="0"/>
          </a:p>
        </p:txBody>
      </p:sp>
    </p:spTree>
    <p:extLst>
      <p:ext uri="{BB962C8B-B14F-4D97-AF65-F5344CB8AC3E}">
        <p14:creationId xmlns:p14="http://schemas.microsoft.com/office/powerpoint/2010/main" val="263835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of a 3 phase IM</a:t>
            </a:r>
            <a:endParaRPr lang="en-IN" dirty="0"/>
          </a:p>
        </p:txBody>
      </p:sp>
      <p:pic>
        <p:nvPicPr>
          <p:cNvPr id="4" name="Content Placeholder 3"/>
          <p:cNvPicPr>
            <a:picLocks noGrp="1" noChangeAspect="1"/>
          </p:cNvPicPr>
          <p:nvPr>
            <p:ph idx="1"/>
          </p:nvPr>
        </p:nvPicPr>
        <p:blipFill>
          <a:blip r:embed="rId2"/>
          <a:stretch>
            <a:fillRect/>
          </a:stretch>
        </p:blipFill>
        <p:spPr>
          <a:xfrm>
            <a:off x="2781299" y="1895475"/>
            <a:ext cx="4962525" cy="4705350"/>
          </a:xfrm>
          <a:prstGeom prst="rect">
            <a:avLst/>
          </a:prstGeom>
        </p:spPr>
      </p:pic>
    </p:spTree>
    <p:extLst>
      <p:ext uri="{BB962C8B-B14F-4D97-AF65-F5344CB8AC3E}">
        <p14:creationId xmlns:p14="http://schemas.microsoft.com/office/powerpoint/2010/main" val="1733621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6" y="1819564"/>
            <a:ext cx="11306174" cy="4039235"/>
          </a:xfrm>
        </p:spPr>
        <p:txBody>
          <a:bodyPr>
            <a:normAutofit fontScale="92500" lnSpcReduction="20000"/>
          </a:bodyPr>
          <a:lstStyle/>
          <a:p>
            <a:endParaRPr lang="en-US" dirty="0" smtClean="0"/>
          </a:p>
          <a:p>
            <a:endParaRPr lang="en-US" sz="3200" dirty="0" smtClean="0"/>
          </a:p>
          <a:p>
            <a:endParaRPr lang="en-US" sz="3200" dirty="0"/>
          </a:p>
          <a:p>
            <a:endParaRPr lang="en-US" sz="3200" dirty="0" smtClean="0"/>
          </a:p>
          <a:p>
            <a:r>
              <a:rPr lang="en-US" sz="3200" dirty="0" smtClean="0"/>
              <a:t>The </a:t>
            </a:r>
            <a:r>
              <a:rPr lang="en-US" sz="3200" dirty="0"/>
              <a:t>stator of an induction motor consists of a number of overlapping windings offset by an electrical angle of 120°. When the primary winding or stator is connected to a three-phase alternating current supply, it establishes a rotating magnetic field which rotates at a synchronous speed.</a:t>
            </a:r>
            <a:endParaRPr lang="en-IN" sz="3200" dirty="0"/>
          </a:p>
        </p:txBody>
      </p:sp>
      <p:pic>
        <p:nvPicPr>
          <p:cNvPr id="4" name="Picture 3"/>
          <p:cNvPicPr>
            <a:picLocks noChangeAspect="1"/>
          </p:cNvPicPr>
          <p:nvPr/>
        </p:nvPicPr>
        <p:blipFill>
          <a:blip r:embed="rId2"/>
          <a:stretch>
            <a:fillRect/>
          </a:stretch>
        </p:blipFill>
        <p:spPr>
          <a:xfrm>
            <a:off x="1644073" y="1819564"/>
            <a:ext cx="7379854" cy="2085686"/>
          </a:xfrm>
          <a:prstGeom prst="rect">
            <a:avLst/>
          </a:prstGeom>
        </p:spPr>
      </p:pic>
      <p:sp>
        <p:nvSpPr>
          <p:cNvPr id="5" name="AutoShape 2" descr="https://qphs.fs.quoracdn.net/main-qimg-936598c84c788d3e8c0c36376ef5a3dd"/>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Production of Rotating magnetic field</a:t>
            </a:r>
            <a:endParaRPr lang="en-IN" dirty="0"/>
          </a:p>
        </p:txBody>
      </p:sp>
    </p:spTree>
    <p:extLst>
      <p:ext uri="{BB962C8B-B14F-4D97-AF65-F5344CB8AC3E}">
        <p14:creationId xmlns:p14="http://schemas.microsoft.com/office/powerpoint/2010/main" val="2480108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Squirrel cage Rotor</a:t>
            </a:r>
            <a:endParaRPr lang="en-IN" dirty="0"/>
          </a:p>
        </p:txBody>
      </p:sp>
      <p:pic>
        <p:nvPicPr>
          <p:cNvPr id="4" name="Content Placeholder 3"/>
          <p:cNvPicPr>
            <a:picLocks noGrp="1" noChangeAspect="1"/>
          </p:cNvPicPr>
          <p:nvPr>
            <p:ph idx="1"/>
          </p:nvPr>
        </p:nvPicPr>
        <p:blipFill>
          <a:blip r:embed="rId2"/>
          <a:stretch>
            <a:fillRect/>
          </a:stretch>
        </p:blipFill>
        <p:spPr>
          <a:xfrm>
            <a:off x="1571625" y="2238375"/>
            <a:ext cx="9153525" cy="3609975"/>
          </a:xfrm>
          <a:prstGeom prst="rect">
            <a:avLst/>
          </a:prstGeom>
        </p:spPr>
      </p:pic>
    </p:spTree>
    <p:extLst>
      <p:ext uri="{BB962C8B-B14F-4D97-AF65-F5344CB8AC3E}">
        <p14:creationId xmlns:p14="http://schemas.microsoft.com/office/powerpoint/2010/main" val="4172869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35756"/>
          </a:xfrm>
        </p:spPr>
        <p:txBody>
          <a:bodyPr/>
          <a:lstStyle/>
          <a:p>
            <a:r>
              <a:rPr lang="en-US" dirty="0"/>
              <a:t>Rotor: Squirrel cage Rotor</a:t>
            </a:r>
            <a:endParaRPr lang="en-IN" dirty="0"/>
          </a:p>
        </p:txBody>
      </p:sp>
      <p:sp>
        <p:nvSpPr>
          <p:cNvPr id="3" name="Content Placeholder 2"/>
          <p:cNvSpPr>
            <a:spLocks noGrp="1"/>
          </p:cNvSpPr>
          <p:nvPr>
            <p:ph idx="1"/>
          </p:nvPr>
        </p:nvSpPr>
        <p:spPr>
          <a:xfrm>
            <a:off x="0" y="1715956"/>
            <a:ext cx="12192000" cy="5142044"/>
          </a:xfrm>
        </p:spPr>
        <p:txBody>
          <a:bodyPr>
            <a:noAutofit/>
          </a:bodyPr>
          <a:lstStyle/>
          <a:p>
            <a:r>
              <a:rPr lang="en-US" sz="3200" dirty="0"/>
              <a:t>Most of the induction motors </a:t>
            </a:r>
            <a:r>
              <a:rPr lang="en-US" sz="3200" dirty="0" smtClean="0"/>
              <a:t>(up to </a:t>
            </a:r>
            <a:r>
              <a:rPr lang="en-US" sz="3200" dirty="0"/>
              <a:t>90%) are of squirrel cage type. </a:t>
            </a:r>
            <a:endParaRPr lang="en-US" sz="3200" dirty="0" smtClean="0"/>
          </a:p>
          <a:p>
            <a:r>
              <a:rPr lang="en-US" sz="3200" dirty="0" smtClean="0"/>
              <a:t>Squirrel </a:t>
            </a:r>
            <a:r>
              <a:rPr lang="en-US" sz="3200" dirty="0"/>
              <a:t>cage type rotor has very simple and almost indestructible construction</a:t>
            </a:r>
            <a:r>
              <a:rPr lang="en-US" sz="3200" dirty="0" smtClean="0"/>
              <a:t>.</a:t>
            </a:r>
          </a:p>
          <a:p>
            <a:r>
              <a:rPr lang="en-US" sz="3200" dirty="0" smtClean="0"/>
              <a:t> </a:t>
            </a:r>
            <a:r>
              <a:rPr lang="en-US" sz="3200" dirty="0"/>
              <a:t>This type of rotor consist of a cylindrical laminated core, having parallel slots on it. </a:t>
            </a:r>
            <a:endParaRPr lang="en-US" sz="3200" dirty="0" smtClean="0"/>
          </a:p>
          <a:p>
            <a:r>
              <a:rPr lang="en-US" sz="3200" dirty="0" smtClean="0"/>
              <a:t>These </a:t>
            </a:r>
            <a:r>
              <a:rPr lang="en-US" sz="3200" dirty="0"/>
              <a:t>parallel slots carry rotor conductors</a:t>
            </a:r>
            <a:r>
              <a:rPr lang="en-US" sz="3200" dirty="0" smtClean="0"/>
              <a:t>.</a:t>
            </a:r>
          </a:p>
          <a:p>
            <a:r>
              <a:rPr lang="en-US" sz="3200" dirty="0" smtClean="0"/>
              <a:t> </a:t>
            </a:r>
            <a:r>
              <a:rPr lang="en-US" sz="3200" dirty="0"/>
              <a:t>In this type of rotor, heavy bars of copper, aluminum or alloys are used as rotor conductors instead of wires</a:t>
            </a:r>
            <a:r>
              <a:rPr lang="en-US" sz="3200" dirty="0" smtClean="0"/>
              <a:t>.</a:t>
            </a:r>
            <a:endParaRPr lang="en-US" sz="3200" dirty="0"/>
          </a:p>
        </p:txBody>
      </p:sp>
    </p:spTree>
    <p:extLst>
      <p:ext uri="{BB962C8B-B14F-4D97-AF65-F5344CB8AC3E}">
        <p14:creationId xmlns:p14="http://schemas.microsoft.com/office/powerpoint/2010/main" val="4280224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66" y="0"/>
            <a:ext cx="11014042" cy="1438275"/>
          </a:xfrm>
        </p:spPr>
        <p:txBody>
          <a:bodyPr/>
          <a:lstStyle/>
          <a:p>
            <a:r>
              <a:rPr lang="en-US" dirty="0"/>
              <a:t>Rotor: Squirrel cage Rotor</a:t>
            </a:r>
            <a:endParaRPr lang="en-IN" dirty="0"/>
          </a:p>
        </p:txBody>
      </p:sp>
      <p:sp>
        <p:nvSpPr>
          <p:cNvPr id="3" name="Content Placeholder 2"/>
          <p:cNvSpPr>
            <a:spLocks noGrp="1"/>
          </p:cNvSpPr>
          <p:nvPr>
            <p:ph idx="1"/>
          </p:nvPr>
        </p:nvSpPr>
        <p:spPr>
          <a:xfrm>
            <a:off x="85726" y="2247900"/>
            <a:ext cx="12106274" cy="4610100"/>
          </a:xfrm>
        </p:spPr>
        <p:txBody>
          <a:bodyPr>
            <a:normAutofit fontScale="62500" lnSpcReduction="20000"/>
          </a:bodyPr>
          <a:lstStyle/>
          <a:p>
            <a:pPr marL="0" indent="0">
              <a:buNone/>
            </a:pPr>
            <a:r>
              <a:rPr lang="en-US" sz="4000" dirty="0"/>
              <a:t>Rotor slots are slightly skewed to achieve following advantages -</a:t>
            </a:r>
          </a:p>
          <a:p>
            <a:r>
              <a:rPr lang="en-US" sz="4000" dirty="0"/>
              <a:t>1. it reduces locking tendency of the rotor, i.e. the tendency of rotor teeth to remain under stator teeth due to magnetic attraction.</a:t>
            </a:r>
          </a:p>
          <a:p>
            <a:r>
              <a:rPr lang="en-US" sz="4000" dirty="0"/>
              <a:t>2. increases the effective transformation ratio between stator and rotor</a:t>
            </a:r>
          </a:p>
          <a:p>
            <a:r>
              <a:rPr lang="en-US" sz="4000" dirty="0"/>
              <a:t>3. increases rotor resistance due to increased length of the rotor conductor</a:t>
            </a:r>
          </a:p>
          <a:p>
            <a:endParaRPr lang="en-US" sz="4000" dirty="0"/>
          </a:p>
          <a:p>
            <a:r>
              <a:rPr lang="en-US" sz="4000" dirty="0"/>
              <a:t>The rotor bars are brazed or electrically welded to short circuiting end rings at both ends. </a:t>
            </a:r>
            <a:endParaRPr lang="en-US" sz="4000" dirty="0" smtClean="0"/>
          </a:p>
          <a:p>
            <a:r>
              <a:rPr lang="en-US" sz="4000" dirty="0" smtClean="0"/>
              <a:t>Thus </a:t>
            </a:r>
            <a:r>
              <a:rPr lang="en-US" sz="4000" dirty="0"/>
              <a:t>this rotor construction looks like a squirrel cage and hence we call it</a:t>
            </a:r>
            <a:r>
              <a:rPr lang="en-US" sz="4000" dirty="0" smtClean="0"/>
              <a:t>.</a:t>
            </a:r>
          </a:p>
          <a:p>
            <a:r>
              <a:rPr lang="en-US" sz="4000" dirty="0" smtClean="0"/>
              <a:t> </a:t>
            </a:r>
            <a:r>
              <a:rPr lang="en-US" sz="4000" dirty="0"/>
              <a:t>The rotor bars are permanently short circuited, hence it is not possible to add any external resistance to armature circuit.</a:t>
            </a:r>
          </a:p>
          <a:p>
            <a:endParaRPr lang="en-IN" dirty="0"/>
          </a:p>
        </p:txBody>
      </p:sp>
    </p:spTree>
    <p:extLst>
      <p:ext uri="{BB962C8B-B14F-4D97-AF65-F5344CB8AC3E}">
        <p14:creationId xmlns:p14="http://schemas.microsoft.com/office/powerpoint/2010/main" val="2885828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Phase Wound </a:t>
            </a:r>
            <a:r>
              <a:rPr lang="en-IN" b="1" dirty="0" smtClean="0"/>
              <a:t>Rotor:slipring rotor</a:t>
            </a:r>
            <a:r>
              <a:rPr lang="en-IN" b="1" dirty="0"/>
              <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2190750" y="2624931"/>
            <a:ext cx="7753349" cy="3909219"/>
          </a:xfrm>
          <a:prstGeom prst="rect">
            <a:avLst/>
          </a:prstGeom>
        </p:spPr>
      </p:pic>
    </p:spTree>
    <p:extLst>
      <p:ext uri="{BB962C8B-B14F-4D97-AF65-F5344CB8AC3E}">
        <p14:creationId xmlns:p14="http://schemas.microsoft.com/office/powerpoint/2010/main" val="2185487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 Wound Rotor:slipring rotor</a:t>
            </a:r>
            <a:br>
              <a:rPr lang="en-IN" dirty="0"/>
            </a:br>
            <a:endParaRPr lang="en-IN" dirty="0"/>
          </a:p>
        </p:txBody>
      </p:sp>
      <p:sp>
        <p:nvSpPr>
          <p:cNvPr id="3" name="Content Placeholder 2"/>
          <p:cNvSpPr>
            <a:spLocks noGrp="1"/>
          </p:cNvSpPr>
          <p:nvPr>
            <p:ph idx="1"/>
          </p:nvPr>
        </p:nvSpPr>
        <p:spPr>
          <a:xfrm>
            <a:off x="161925" y="2162174"/>
            <a:ext cx="11849099" cy="3400425"/>
          </a:xfrm>
        </p:spPr>
        <p:txBody>
          <a:bodyPr>
            <a:normAutofit fontScale="85000" lnSpcReduction="20000"/>
          </a:bodyPr>
          <a:lstStyle/>
          <a:p>
            <a:r>
              <a:rPr lang="en-US" sz="3200" dirty="0"/>
              <a:t>Phase wound rotor is wound with 3 phase, double layer, distributed winding. The number of poles of rotor are kept same to the </a:t>
            </a:r>
            <a:r>
              <a:rPr lang="en-US" sz="3200" dirty="0" smtClean="0"/>
              <a:t>number </a:t>
            </a:r>
            <a:r>
              <a:rPr lang="en-US" sz="3200" dirty="0"/>
              <a:t>of poles of the stator. </a:t>
            </a:r>
            <a:endParaRPr lang="en-US" sz="3200" dirty="0" smtClean="0"/>
          </a:p>
          <a:p>
            <a:r>
              <a:rPr lang="en-US" sz="3200" dirty="0"/>
              <a:t>The three phase rotor winding is internally star connected. </a:t>
            </a:r>
            <a:endParaRPr lang="en-US" sz="3200" dirty="0" smtClean="0"/>
          </a:p>
          <a:p>
            <a:r>
              <a:rPr lang="en-US" sz="3200" dirty="0" smtClean="0"/>
              <a:t>The </a:t>
            </a:r>
            <a:r>
              <a:rPr lang="en-US" sz="3200" dirty="0"/>
              <a:t>other three terminals of the winding are taken out via three insulated sleep rings mounted on the shaft and the brushes resting on them. </a:t>
            </a:r>
            <a:endParaRPr lang="en-US" sz="3200" dirty="0" smtClean="0"/>
          </a:p>
          <a:p>
            <a:r>
              <a:rPr lang="en-US" sz="3200" dirty="0" smtClean="0"/>
              <a:t>These </a:t>
            </a:r>
            <a:r>
              <a:rPr lang="en-US" sz="3200" dirty="0"/>
              <a:t>three brushes are connected to an external star connected rheostat. </a:t>
            </a:r>
            <a:endParaRPr lang="en-US" sz="3200" dirty="0" smtClean="0"/>
          </a:p>
          <a:p>
            <a:r>
              <a:rPr lang="en-US" sz="3200" dirty="0" smtClean="0"/>
              <a:t>This </a:t>
            </a:r>
            <a:r>
              <a:rPr lang="en-US" sz="3200" dirty="0"/>
              <a:t>arrangement is done to introduce an external resistance in rotor circuit for </a:t>
            </a:r>
            <a:r>
              <a:rPr lang="en-US" sz="3200" b="1" dirty="0"/>
              <a:t>starting purposes </a:t>
            </a:r>
            <a:r>
              <a:rPr lang="en-US" sz="3200" dirty="0"/>
              <a:t>and for </a:t>
            </a:r>
            <a:r>
              <a:rPr lang="en-US" sz="3200" b="1" dirty="0"/>
              <a:t>changing the speed </a:t>
            </a:r>
            <a:r>
              <a:rPr lang="en-US" sz="3200" dirty="0"/>
              <a:t>/ </a:t>
            </a:r>
            <a:r>
              <a:rPr lang="en-US" sz="3200" b="1" dirty="0"/>
              <a:t>torque characteristics</a:t>
            </a:r>
            <a:r>
              <a:rPr lang="en-US" sz="3200" dirty="0"/>
              <a:t>.</a:t>
            </a:r>
            <a:endParaRPr lang="en-IN" sz="3200" dirty="0"/>
          </a:p>
        </p:txBody>
      </p:sp>
    </p:spTree>
    <p:extLst>
      <p:ext uri="{BB962C8B-B14F-4D97-AF65-F5344CB8AC3E}">
        <p14:creationId xmlns:p14="http://schemas.microsoft.com/office/powerpoint/2010/main" val="4008495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2515"/>
          </a:xfrm>
        </p:spPr>
        <p:txBody>
          <a:bodyPr/>
          <a:lstStyle/>
          <a:p>
            <a:r>
              <a:rPr lang="en-US" dirty="0" smtClean="0"/>
              <a:t>Torque slip[p characteristics of 3phase induction motor</a:t>
            </a:r>
            <a:endParaRPr lang="en-IN"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tretch>
            <a:fillRect/>
          </a:stretch>
        </p:blipFill>
        <p:spPr>
          <a:xfrm>
            <a:off x="422787" y="1828800"/>
            <a:ext cx="11188021" cy="4709652"/>
          </a:xfrm>
          <a:prstGeom prst="rect">
            <a:avLst/>
          </a:prstGeom>
        </p:spPr>
      </p:pic>
    </p:spTree>
    <p:extLst>
      <p:ext uri="{BB962C8B-B14F-4D97-AF65-F5344CB8AC3E}">
        <p14:creationId xmlns:p14="http://schemas.microsoft.com/office/powerpoint/2010/main" val="3314490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54696"/>
          </a:xfrm>
        </p:spPr>
        <p:txBody>
          <a:bodyPr/>
          <a:lstStyle/>
          <a:p>
            <a:r>
              <a:rPr lang="en-US" dirty="0"/>
              <a:t>Torque slip[p characteristics of 3phase induction motor</a:t>
            </a:r>
            <a:endParaRPr lang="en-IN" dirty="0"/>
          </a:p>
        </p:txBody>
      </p:sp>
      <p:sp>
        <p:nvSpPr>
          <p:cNvPr id="3" name="Content Placeholder 2"/>
          <p:cNvSpPr>
            <a:spLocks noGrp="1"/>
          </p:cNvSpPr>
          <p:nvPr>
            <p:ph idx="1"/>
          </p:nvPr>
        </p:nvSpPr>
        <p:spPr>
          <a:xfrm>
            <a:off x="68826" y="1976284"/>
            <a:ext cx="12054348" cy="4542503"/>
          </a:xfrm>
        </p:spPr>
        <p:txBody>
          <a:bodyPr>
            <a:noAutofit/>
          </a:bodyPr>
          <a:lstStyle/>
          <a:p>
            <a:r>
              <a:rPr lang="en-US" sz="3600" dirty="0"/>
              <a:t>The torque slip curve for an induction motor gives us the information about the variation of torque with the slip. The slip is defined as the ratio of difference of synchronous speed and actual rotor speed to the synchronous speed of the machine. The variation of slip can be obtained with the variation of speed that is when speed varies the slip will also vary and the torque corresponding to that speed will also vary.</a:t>
            </a:r>
            <a:endParaRPr lang="en-IN" sz="3600" dirty="0"/>
          </a:p>
        </p:txBody>
      </p:sp>
    </p:spTree>
    <p:extLst>
      <p:ext uri="{BB962C8B-B14F-4D97-AF65-F5344CB8AC3E}">
        <p14:creationId xmlns:p14="http://schemas.microsoft.com/office/powerpoint/2010/main" val="3010050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702156"/>
            <a:ext cx="11207685" cy="772683"/>
          </a:xfrm>
        </p:spPr>
        <p:txBody>
          <a:bodyPr/>
          <a:lstStyle/>
          <a:p>
            <a:r>
              <a:rPr lang="en-US" dirty="0"/>
              <a:t>Torque slip[p characteristics of 3phase induction motor</a:t>
            </a:r>
            <a:endParaRPr lang="en-IN" dirty="0"/>
          </a:p>
        </p:txBody>
      </p:sp>
      <p:sp>
        <p:nvSpPr>
          <p:cNvPr id="3" name="Content Placeholder 2"/>
          <p:cNvSpPr>
            <a:spLocks noGrp="1"/>
          </p:cNvSpPr>
          <p:nvPr>
            <p:ph idx="1"/>
          </p:nvPr>
        </p:nvSpPr>
        <p:spPr>
          <a:xfrm>
            <a:off x="0" y="2045110"/>
            <a:ext cx="12192000" cy="3716593"/>
          </a:xfrm>
        </p:spPr>
        <p:txBody>
          <a:bodyPr>
            <a:noAutofit/>
          </a:bodyPr>
          <a:lstStyle/>
          <a:p>
            <a:pPr marL="0" indent="0">
              <a:buNone/>
            </a:pPr>
            <a:endParaRPr lang="en-US" sz="3200" dirty="0" smtClean="0"/>
          </a:p>
          <a:p>
            <a:pPr marL="0" indent="0">
              <a:buNone/>
            </a:pPr>
            <a:r>
              <a:rPr lang="en-US" sz="2800" b="1" dirty="0" smtClean="0"/>
              <a:t>Motoring Mode: </a:t>
            </a:r>
            <a:r>
              <a:rPr lang="en-US" sz="2800" dirty="0"/>
              <a:t>In this mode of operation, supply is given to the stator sides and the motor always rotates below the synchronous speed. </a:t>
            </a:r>
            <a:endParaRPr lang="en-US" sz="2800" dirty="0" smtClean="0"/>
          </a:p>
          <a:p>
            <a:r>
              <a:rPr lang="en-US" sz="2800" dirty="0" smtClean="0"/>
              <a:t>The </a:t>
            </a:r>
            <a:r>
              <a:rPr lang="en-US" sz="2800" dirty="0"/>
              <a:t>induction motor torque varies from zero to full load torque as the slip varies. </a:t>
            </a:r>
            <a:endParaRPr lang="en-US" sz="2800" dirty="0" smtClean="0"/>
          </a:p>
          <a:p>
            <a:r>
              <a:rPr lang="en-US" sz="2800" dirty="0" smtClean="0"/>
              <a:t>The </a:t>
            </a:r>
            <a:r>
              <a:rPr lang="en-US" sz="2800" dirty="0"/>
              <a:t>slip varies from zero to one. </a:t>
            </a:r>
            <a:endParaRPr lang="en-US" sz="2800" dirty="0" smtClean="0"/>
          </a:p>
          <a:p>
            <a:r>
              <a:rPr lang="en-US" sz="2800" dirty="0" smtClean="0"/>
              <a:t>It </a:t>
            </a:r>
            <a:r>
              <a:rPr lang="en-US" sz="2800" dirty="0"/>
              <a:t>is zero at no load and one at standstill. </a:t>
            </a:r>
            <a:endParaRPr lang="en-US" sz="2800" dirty="0" smtClean="0"/>
          </a:p>
          <a:p>
            <a:r>
              <a:rPr lang="en-US" sz="2800" dirty="0" smtClean="0"/>
              <a:t>From </a:t>
            </a:r>
            <a:r>
              <a:rPr lang="en-US" sz="2800" dirty="0"/>
              <a:t>the curve it is seen that the torque is directly proportional to the </a:t>
            </a:r>
            <a:r>
              <a:rPr lang="en-US" sz="2800" dirty="0" smtClean="0"/>
              <a:t>slip. </a:t>
            </a:r>
          </a:p>
          <a:p>
            <a:r>
              <a:rPr lang="en-US" sz="2800" dirty="0" smtClean="0"/>
              <a:t>That </a:t>
            </a:r>
            <a:r>
              <a:rPr lang="en-US" sz="2800" dirty="0"/>
              <a:t>is, more is the slip, more will be the torque produced and vice-versa. </a:t>
            </a:r>
            <a:endParaRPr lang="en-IN" sz="2800" dirty="0"/>
          </a:p>
        </p:txBody>
      </p:sp>
    </p:spTree>
    <p:extLst>
      <p:ext uri="{BB962C8B-B14F-4D97-AF65-F5344CB8AC3E}">
        <p14:creationId xmlns:p14="http://schemas.microsoft.com/office/powerpoint/2010/main" val="585121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Torque slip[p characteristics of 3phase induction motor</a:t>
            </a:r>
            <a:endParaRPr lang="en-IN" dirty="0"/>
          </a:p>
        </p:txBody>
      </p:sp>
      <p:sp>
        <p:nvSpPr>
          <p:cNvPr id="3" name="Content Placeholder 2"/>
          <p:cNvSpPr>
            <a:spLocks noGrp="1"/>
          </p:cNvSpPr>
          <p:nvPr>
            <p:ph idx="1"/>
          </p:nvPr>
        </p:nvSpPr>
        <p:spPr>
          <a:xfrm>
            <a:off x="0" y="540774"/>
            <a:ext cx="12192000" cy="6164826"/>
          </a:xfrm>
        </p:spPr>
        <p:txBody>
          <a:bodyPr>
            <a:normAutofit/>
          </a:bodyPr>
          <a:lstStyle/>
          <a:p>
            <a:pPr marL="0" indent="0">
              <a:buNone/>
            </a:pPr>
            <a:endParaRPr lang="en-US" sz="2400" b="1" dirty="0" smtClean="0"/>
          </a:p>
          <a:p>
            <a:pPr marL="0" indent="0">
              <a:buNone/>
            </a:pPr>
            <a:endParaRPr lang="en-US" sz="2400" b="1" dirty="0"/>
          </a:p>
          <a:p>
            <a:pPr marL="0" indent="0">
              <a:buNone/>
            </a:pPr>
            <a:r>
              <a:rPr lang="en-US" sz="2400" b="1" dirty="0" smtClean="0"/>
              <a:t>Generating Mode:</a:t>
            </a:r>
            <a:endParaRPr lang="en-US" sz="2400" b="1" dirty="0"/>
          </a:p>
          <a:p>
            <a:r>
              <a:rPr lang="en-US" sz="2400" dirty="0"/>
              <a:t>In this mode of operation induction motor runs above the synchronous speed and it should be driven by a prime mover. The stator winding is connected to a three phase supply in which it supplies electrical energy. </a:t>
            </a:r>
            <a:endParaRPr lang="en-US" sz="2400" dirty="0" smtClean="0"/>
          </a:p>
          <a:p>
            <a:r>
              <a:rPr lang="en-US" sz="2400" dirty="0" smtClean="0"/>
              <a:t>Actually</a:t>
            </a:r>
            <a:r>
              <a:rPr lang="en-US" sz="2400" dirty="0"/>
              <a:t>, in this case, the torque and slip both are negative so the motor receives mechanical energy and delivers electrical energy. </a:t>
            </a:r>
            <a:endParaRPr lang="en-US" sz="2400" dirty="0" smtClean="0"/>
          </a:p>
          <a:p>
            <a:r>
              <a:rPr lang="en-US" sz="2400" b="1" u="sng" dirty="0" smtClean="0"/>
              <a:t>Induction </a:t>
            </a:r>
            <a:r>
              <a:rPr lang="en-US" sz="2400" b="1" u="sng" dirty="0"/>
              <a:t>motor is not much used as generator because it requires reactive power for its operation.</a:t>
            </a:r>
          </a:p>
          <a:p>
            <a:r>
              <a:rPr lang="en-US" sz="2400" dirty="0" smtClean="0"/>
              <a:t>That </a:t>
            </a:r>
            <a:r>
              <a:rPr lang="en-US" sz="2400" dirty="0"/>
              <a:t>is, reactive power should be supplied from outside and if it runs below the synchronous speed by any means, it consumes electrical energy rather than giving it at the output. So, as far as possible, induction generators are generally avoided.</a:t>
            </a:r>
            <a:endParaRPr lang="en-IN" sz="2400" dirty="0"/>
          </a:p>
        </p:txBody>
      </p:sp>
    </p:spTree>
    <p:extLst>
      <p:ext uri="{BB962C8B-B14F-4D97-AF65-F5344CB8AC3E}">
        <p14:creationId xmlns:p14="http://schemas.microsoft.com/office/powerpoint/2010/main" val="1944849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6876"/>
          </a:xfrm>
        </p:spPr>
        <p:txBody>
          <a:bodyPr/>
          <a:lstStyle/>
          <a:p>
            <a:r>
              <a:rPr lang="en-US" dirty="0"/>
              <a:t>Torque slip[p characteristics of 3phase induction motor</a:t>
            </a:r>
            <a:endParaRPr lang="en-IN" dirty="0"/>
          </a:p>
        </p:txBody>
      </p:sp>
      <p:sp>
        <p:nvSpPr>
          <p:cNvPr id="3" name="Content Placeholder 2"/>
          <p:cNvSpPr>
            <a:spLocks noGrp="1"/>
          </p:cNvSpPr>
          <p:nvPr>
            <p:ph idx="1"/>
          </p:nvPr>
        </p:nvSpPr>
        <p:spPr>
          <a:xfrm>
            <a:off x="98323" y="1848465"/>
            <a:ext cx="12093677" cy="4896463"/>
          </a:xfrm>
        </p:spPr>
        <p:txBody>
          <a:bodyPr>
            <a:noAutofit/>
          </a:bodyPr>
          <a:lstStyle/>
          <a:p>
            <a:pPr marL="0" indent="0">
              <a:buNone/>
            </a:pPr>
            <a:r>
              <a:rPr lang="en-US" sz="2400" b="1" dirty="0"/>
              <a:t>Braking </a:t>
            </a:r>
            <a:r>
              <a:rPr lang="en-US" sz="2400" b="1" dirty="0" smtClean="0"/>
              <a:t>Mode: </a:t>
            </a:r>
            <a:r>
              <a:rPr lang="en-US" sz="2400" dirty="0"/>
              <a:t>In the Braking mode, the two leads or the polarity of the supply voltage is changed so that the motor starts to rotate in the reverse direction and as a result the motor stops. </a:t>
            </a:r>
            <a:r>
              <a:rPr lang="en-US" sz="2400" dirty="0" smtClean="0"/>
              <a:t>This </a:t>
            </a:r>
            <a:r>
              <a:rPr lang="en-US" sz="2400" dirty="0"/>
              <a:t>method of braking is known as plugging. </a:t>
            </a:r>
            <a:endParaRPr lang="en-US" sz="2400" dirty="0" smtClean="0"/>
          </a:p>
          <a:p>
            <a:r>
              <a:rPr lang="en-US" sz="2400" dirty="0" smtClean="0"/>
              <a:t>This </a:t>
            </a:r>
            <a:r>
              <a:rPr lang="en-US" sz="2400" dirty="0"/>
              <a:t>method is used when it is required to stop the motor within a very short period of time. </a:t>
            </a:r>
            <a:endParaRPr lang="en-US" sz="2400" dirty="0" smtClean="0"/>
          </a:p>
          <a:p>
            <a:r>
              <a:rPr lang="en-US" sz="2400" dirty="0" smtClean="0"/>
              <a:t>The </a:t>
            </a:r>
            <a:r>
              <a:rPr lang="en-US" sz="2400" dirty="0"/>
              <a:t>kinetic energy stored in the revolving load is dissipated as heat. </a:t>
            </a:r>
            <a:endParaRPr lang="en-US" sz="2400" dirty="0" smtClean="0"/>
          </a:p>
          <a:p>
            <a:r>
              <a:rPr lang="en-US" sz="2400" dirty="0" smtClean="0"/>
              <a:t>Also</a:t>
            </a:r>
            <a:r>
              <a:rPr lang="en-US" sz="2400" dirty="0"/>
              <a:t>, motor is still receiving power from the stator which is also dissipated as heat. </a:t>
            </a:r>
            <a:endParaRPr lang="en-US" sz="2400" dirty="0" smtClean="0"/>
          </a:p>
          <a:p>
            <a:r>
              <a:rPr lang="en-US" sz="2400" dirty="0" smtClean="0"/>
              <a:t>So </a:t>
            </a:r>
            <a:r>
              <a:rPr lang="en-US" sz="2400" dirty="0"/>
              <a:t>as a result of which motor develops enormous heat energy. </a:t>
            </a:r>
            <a:endParaRPr lang="en-US" sz="2400" dirty="0" smtClean="0"/>
          </a:p>
          <a:p>
            <a:r>
              <a:rPr lang="en-US" sz="2400" dirty="0" smtClean="0"/>
              <a:t>For </a:t>
            </a:r>
            <a:r>
              <a:rPr lang="en-US" sz="2400" dirty="0"/>
              <a:t>this stator is disconnected from the supply before motor enters the braking mode</a:t>
            </a:r>
            <a:r>
              <a:rPr lang="en-US" sz="2400" dirty="0" smtClean="0"/>
              <a:t>.</a:t>
            </a:r>
            <a:endParaRPr lang="en-US" sz="2400" dirty="0"/>
          </a:p>
        </p:txBody>
      </p:sp>
    </p:spTree>
    <p:extLst>
      <p:ext uri="{BB962C8B-B14F-4D97-AF65-F5344CB8AC3E}">
        <p14:creationId xmlns:p14="http://schemas.microsoft.com/office/powerpoint/2010/main" val="401001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800" dirty="0" smtClean="0"/>
              <a:t>Slip of a 3 phase induction motor</a:t>
            </a:r>
            <a:endParaRPr lang="en-IN" sz="4800" dirty="0"/>
          </a:p>
        </p:txBody>
      </p:sp>
    </p:spTree>
    <p:extLst>
      <p:ext uri="{BB962C8B-B14F-4D97-AF65-F5344CB8AC3E}">
        <p14:creationId xmlns:p14="http://schemas.microsoft.com/office/powerpoint/2010/main" val="2393513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13689"/>
          </a:xfrm>
        </p:spPr>
        <p:txBody>
          <a:bodyPr/>
          <a:lstStyle/>
          <a:p>
            <a:r>
              <a:rPr lang="en-US" dirty="0" smtClean="0"/>
              <a:t>Generative braking</a:t>
            </a:r>
            <a:endParaRPr lang="en-IN" dirty="0"/>
          </a:p>
        </p:txBody>
      </p:sp>
      <p:sp>
        <p:nvSpPr>
          <p:cNvPr id="3" name="Content Placeholder 2"/>
          <p:cNvSpPr>
            <a:spLocks noGrp="1"/>
          </p:cNvSpPr>
          <p:nvPr>
            <p:ph idx="1"/>
          </p:nvPr>
        </p:nvSpPr>
        <p:spPr>
          <a:xfrm>
            <a:off x="68826" y="1715956"/>
            <a:ext cx="12054348" cy="5142044"/>
          </a:xfrm>
        </p:spPr>
        <p:txBody>
          <a:bodyPr/>
          <a:lstStyle/>
          <a:p>
            <a:r>
              <a:rPr lang="en-US" dirty="0"/>
              <a:t> </a:t>
            </a:r>
            <a:r>
              <a:rPr lang="en-US" sz="3200" dirty="0"/>
              <a:t>If load which the motor drives accelerates the motor in the same direction as the motor is rotating, the speed of the motor may increase more than synchronous speed. </a:t>
            </a:r>
            <a:endParaRPr lang="en-US" sz="3200" dirty="0" smtClean="0"/>
          </a:p>
          <a:p>
            <a:r>
              <a:rPr lang="en-US" sz="3200" dirty="0" smtClean="0"/>
              <a:t>In </a:t>
            </a:r>
            <a:r>
              <a:rPr lang="en-US" sz="3200" dirty="0"/>
              <a:t>this case, it acts as an induction generator which supplies electrical energy to the mains which tends to slow down the motor to its synchronous speed, </a:t>
            </a:r>
            <a:endParaRPr lang="en-US" sz="3200" dirty="0" smtClean="0"/>
          </a:p>
          <a:p>
            <a:r>
              <a:rPr lang="en-US" sz="3200" dirty="0" smtClean="0"/>
              <a:t>in </a:t>
            </a:r>
            <a:r>
              <a:rPr lang="en-US" sz="3200" dirty="0"/>
              <a:t>this case the motor stops. This type of breaking principle is called dynamic or regenerative breaking.</a:t>
            </a:r>
          </a:p>
          <a:p>
            <a:endParaRPr lang="en-IN" dirty="0"/>
          </a:p>
        </p:txBody>
      </p:sp>
    </p:spTree>
    <p:extLst>
      <p:ext uri="{BB962C8B-B14F-4D97-AF65-F5344CB8AC3E}">
        <p14:creationId xmlns:p14="http://schemas.microsoft.com/office/powerpoint/2010/main" val="1941338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solidFill>
                  <a:srgbClr val="00B0F0"/>
                </a:solidFill>
              </a:rPr>
              <a:t>3 phase induction machine</a:t>
            </a:r>
            <a:endParaRPr lang="en-IN" sz="4400" dirty="0">
              <a:solidFill>
                <a:srgbClr val="00B0F0"/>
              </a:solidFill>
            </a:endParaRPr>
          </a:p>
        </p:txBody>
      </p:sp>
      <p:sp>
        <p:nvSpPr>
          <p:cNvPr id="3" name="Content Placeholder 2"/>
          <p:cNvSpPr>
            <a:spLocks noGrp="1"/>
          </p:cNvSpPr>
          <p:nvPr>
            <p:ph idx="1"/>
          </p:nvPr>
        </p:nvSpPr>
        <p:spPr>
          <a:xfrm>
            <a:off x="0" y="1828800"/>
            <a:ext cx="11610807" cy="5029200"/>
          </a:xfrm>
        </p:spPr>
        <p:txBody>
          <a:bodyPr>
            <a:noAutofit/>
          </a:bodyPr>
          <a:lstStyle/>
          <a:p>
            <a:r>
              <a:rPr lang="en-US" sz="4400" dirty="0" smtClean="0">
                <a:solidFill>
                  <a:schemeClr val="accent2">
                    <a:lumMod val="50000"/>
                  </a:schemeClr>
                </a:solidFill>
              </a:rPr>
              <a:t>Torque equation</a:t>
            </a:r>
          </a:p>
          <a:p>
            <a:r>
              <a:rPr lang="en-US" sz="4400" dirty="0" smtClean="0">
                <a:solidFill>
                  <a:schemeClr val="accent2">
                    <a:lumMod val="50000"/>
                  </a:schemeClr>
                </a:solidFill>
              </a:rPr>
              <a:t>Slip and its significance</a:t>
            </a:r>
          </a:p>
          <a:p>
            <a:r>
              <a:rPr lang="en-US" sz="4400" dirty="0" smtClean="0">
                <a:solidFill>
                  <a:schemeClr val="accent2">
                    <a:lumMod val="50000"/>
                  </a:schemeClr>
                </a:solidFill>
              </a:rPr>
              <a:t>Torque slip characteristics</a:t>
            </a:r>
          </a:p>
          <a:p>
            <a:r>
              <a:rPr lang="en-US" sz="4400" dirty="0">
                <a:solidFill>
                  <a:schemeClr val="accent2">
                    <a:lumMod val="50000"/>
                  </a:schemeClr>
                </a:solidFill>
              </a:rPr>
              <a:t>various losses that occur in an induction </a:t>
            </a:r>
            <a:r>
              <a:rPr lang="en-US" sz="4400" dirty="0" smtClean="0">
                <a:solidFill>
                  <a:schemeClr val="accent2">
                    <a:lumMod val="50000"/>
                  </a:schemeClr>
                </a:solidFill>
              </a:rPr>
              <a:t>motor and vary </a:t>
            </a:r>
            <a:r>
              <a:rPr lang="en-US" sz="4400" dirty="0">
                <a:solidFill>
                  <a:schemeClr val="accent2">
                    <a:lumMod val="50000"/>
                  </a:schemeClr>
                </a:solidFill>
              </a:rPr>
              <a:t>with </a:t>
            </a:r>
            <a:r>
              <a:rPr lang="en-US" sz="4400" dirty="0" smtClean="0">
                <a:solidFill>
                  <a:schemeClr val="accent2">
                    <a:lumMod val="50000"/>
                  </a:schemeClr>
                </a:solidFill>
              </a:rPr>
              <a:t>frequency, voltage </a:t>
            </a:r>
            <a:r>
              <a:rPr lang="en-US" sz="4400" dirty="0">
                <a:solidFill>
                  <a:schemeClr val="accent2">
                    <a:lumMod val="50000"/>
                  </a:schemeClr>
                </a:solidFill>
              </a:rPr>
              <a:t>and </a:t>
            </a:r>
            <a:r>
              <a:rPr lang="en-US" sz="4400" dirty="0" smtClean="0">
                <a:solidFill>
                  <a:schemeClr val="accent2">
                    <a:lumMod val="50000"/>
                  </a:schemeClr>
                </a:solidFill>
              </a:rPr>
              <a:t>load</a:t>
            </a:r>
          </a:p>
        </p:txBody>
      </p:sp>
    </p:spTree>
    <p:extLst>
      <p:ext uri="{BB962C8B-B14F-4D97-AF65-F5344CB8AC3E}">
        <p14:creationId xmlns:p14="http://schemas.microsoft.com/office/powerpoint/2010/main" val="2198472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solidFill>
                  <a:srgbClr val="00B0F0"/>
                </a:solidFill>
              </a:rPr>
              <a:t>Slip of a 3 phase induction motor</a:t>
            </a:r>
            <a:endParaRPr lang="en-IN" sz="4800"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863600" y="1818640"/>
            <a:ext cx="10434320" cy="4754880"/>
          </a:xfrm>
          <a:prstGeom prst="rect">
            <a:avLst/>
          </a:prstGeom>
          <a:solidFill>
            <a:schemeClr val="tx1"/>
          </a:solidFill>
        </p:spPr>
      </p:pic>
    </p:spTree>
    <p:extLst>
      <p:ext uri="{BB962C8B-B14F-4D97-AF65-F5344CB8AC3E}">
        <p14:creationId xmlns:p14="http://schemas.microsoft.com/office/powerpoint/2010/main" val="3863839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rgbClr val="00B0F0"/>
                </a:solidFill>
              </a:rPr>
              <a:t>Slip of a 3 phase induction motor</a:t>
            </a:r>
            <a:endParaRPr lang="en-IN" sz="4800" dirty="0"/>
          </a:p>
        </p:txBody>
      </p:sp>
      <p:pic>
        <p:nvPicPr>
          <p:cNvPr id="4" name="Content Placeholder 3"/>
          <p:cNvPicPr>
            <a:picLocks noGrp="1" noChangeAspect="1"/>
          </p:cNvPicPr>
          <p:nvPr>
            <p:ph idx="1"/>
          </p:nvPr>
        </p:nvPicPr>
        <p:blipFill>
          <a:blip r:embed="rId2"/>
          <a:stretch>
            <a:fillRect/>
          </a:stretch>
        </p:blipFill>
        <p:spPr>
          <a:xfrm>
            <a:off x="680720" y="2103120"/>
            <a:ext cx="10424160" cy="4226560"/>
          </a:xfrm>
          <a:prstGeom prst="rect">
            <a:avLst/>
          </a:prstGeom>
          <a:solidFill>
            <a:schemeClr val="tx1"/>
          </a:solidFill>
        </p:spPr>
      </p:pic>
    </p:spTree>
    <p:extLst>
      <p:ext uri="{BB962C8B-B14F-4D97-AF65-F5344CB8AC3E}">
        <p14:creationId xmlns:p14="http://schemas.microsoft.com/office/powerpoint/2010/main" val="3821749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63226"/>
          </a:xfrm>
        </p:spPr>
        <p:txBody>
          <a:bodyPr/>
          <a:lstStyle/>
          <a:p>
            <a:r>
              <a:rPr lang="en-US" b="1" dirty="0">
                <a:latin typeface="Times New Roman" panose="02020603050405020304" pitchFamily="18" charset="0"/>
                <a:cs typeface="Times New Roman" panose="02020603050405020304" pitchFamily="18" charset="0"/>
              </a:rPr>
              <a:t>Model-2</a:t>
            </a:r>
            <a:r>
              <a:rPr lang="en-US" b="1" dirty="0"/>
              <a:t> </a:t>
            </a:r>
            <a:r>
              <a:rPr lang="en-US" b="1" dirty="0" smtClean="0"/>
              <a:t>:</a:t>
            </a:r>
            <a:r>
              <a:rPr lang="en-US" dirty="0"/>
              <a:t> production of Rotating magnetic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sz="3200" dirty="0"/>
                  <a:t>The production of Rotating magnetic field in 3 phase supply is very interesting. When a 3-phase winding is energized from a 3-phase supply, a rotating magnetic field is produced. This field is such that its poles do no remain in a fixed position on the stator but go on shifting their positions around the stator. For this reason, it is called a rotating field. It can be shown that magnitude of this rotating field is constant and is equal to 1.5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smtClean="0"/>
                  <a:t>m </a:t>
                </a:r>
                <a:r>
                  <a:rPr lang="en-US" sz="3200" dirty="0"/>
                  <a:t>where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m is the </a:t>
                </a:r>
                <a:r>
                  <a:rPr lang="en-US" sz="3200" dirty="0" smtClean="0"/>
                  <a:t>maximum flux </a:t>
                </a:r>
                <a:r>
                  <a:rPr lang="en-US" sz="3200" dirty="0"/>
                  <a:t>due to any phase.</a:t>
                </a:r>
                <a:endParaRPr lang="en-IN"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9" t="-6468" r="-1381" b="-9784"/>
                </a:stretch>
              </a:blipFill>
            </p:spPr>
            <p:txBody>
              <a:bodyPr/>
              <a:lstStyle/>
              <a:p>
                <a:r>
                  <a:rPr lang="en-IN">
                    <a:noFill/>
                  </a:rPr>
                  <a:t> </a:t>
                </a:r>
              </a:p>
            </p:txBody>
          </p:sp>
        </mc:Fallback>
      </mc:AlternateContent>
    </p:spTree>
    <p:extLst>
      <p:ext uri="{BB962C8B-B14F-4D97-AF65-F5344CB8AC3E}">
        <p14:creationId xmlns:p14="http://schemas.microsoft.com/office/powerpoint/2010/main" val="1606611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840894"/>
          </a:xfrm>
        </p:spPr>
        <p:txBody>
          <a:bodyPr/>
          <a:lstStyle/>
          <a:p>
            <a:r>
              <a:rPr lang="en-US" dirty="0"/>
              <a:t>Production of Rotating magnetic field</a:t>
            </a:r>
            <a:endParaRPr lang="en-IN" dirty="0"/>
          </a:p>
        </p:txBody>
      </p:sp>
      <p:sp>
        <p:nvSpPr>
          <p:cNvPr id="3" name="Content Placeholder 2"/>
          <p:cNvSpPr>
            <a:spLocks noGrp="1"/>
          </p:cNvSpPr>
          <p:nvPr>
            <p:ph idx="1"/>
          </p:nvPr>
        </p:nvSpPr>
        <p:spPr>
          <a:xfrm>
            <a:off x="1019175" y="2000250"/>
            <a:ext cx="10315575" cy="4533900"/>
          </a:xfrm>
        </p:spPr>
        <p:txBody>
          <a:bodyPr>
            <a:noAutofit/>
          </a:bodyPr>
          <a:lstStyle/>
          <a:p>
            <a:r>
              <a:rPr lang="en-US" sz="4000" dirty="0"/>
              <a:t>The three phase currents flow simultaneously </a:t>
            </a:r>
            <a:r>
              <a:rPr lang="en-US" sz="3600" dirty="0"/>
              <a:t>alternating phase current </a:t>
            </a:r>
            <a:r>
              <a:rPr lang="en-US" sz="3600" dirty="0" smtClean="0"/>
              <a:t>displaced </a:t>
            </a:r>
            <a:r>
              <a:rPr lang="en-US" sz="3600" dirty="0"/>
              <a:t>from each other by 120° electrical. Each alternating </a:t>
            </a:r>
            <a:r>
              <a:rPr lang="en-US" sz="3600" dirty="0" smtClean="0"/>
              <a:t>phase </a:t>
            </a:r>
            <a:r>
              <a:rPr lang="en-US" sz="3600" dirty="0"/>
              <a:t>current produces its own flux which is sinusoidal. So all three fluxes are sinusoidal and are separated from each other by 120°. If the phase sequence of the windings is R-Y-B, then mathematical equations for the instantaneous values of the three fluxes </a:t>
            </a:r>
            <a:endParaRPr lang="en-US" sz="3600" dirty="0" smtClean="0"/>
          </a:p>
          <a:p>
            <a:r>
              <a:rPr lang="en-US" sz="3600" dirty="0" smtClean="0"/>
              <a:t>ΦR </a:t>
            </a:r>
            <a:r>
              <a:rPr lang="en-US" sz="3600" dirty="0"/>
              <a:t>, ΦY ,ΦB can be written as,</a:t>
            </a:r>
            <a:endParaRPr lang="en-IN" sz="3600" dirty="0"/>
          </a:p>
        </p:txBody>
      </p:sp>
    </p:spTree>
    <p:extLst>
      <p:ext uri="{BB962C8B-B14F-4D97-AF65-F5344CB8AC3E}">
        <p14:creationId xmlns:p14="http://schemas.microsoft.com/office/powerpoint/2010/main" val="3195702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of Rotating magnetic field</a:t>
            </a:r>
            <a:endParaRPr lang="en-IN" dirty="0"/>
          </a:p>
        </p:txBody>
      </p:sp>
      <p:sp>
        <p:nvSpPr>
          <p:cNvPr id="3" name="Content Placeholder 2"/>
          <p:cNvSpPr>
            <a:spLocks noGrp="1"/>
          </p:cNvSpPr>
          <p:nvPr>
            <p:ph idx="1"/>
          </p:nvPr>
        </p:nvSpPr>
        <p:spPr/>
        <p:txBody>
          <a:bodyPr>
            <a:noAutofit/>
          </a:bodyPr>
          <a:lstStyle/>
          <a:p>
            <a:r>
              <a:rPr lang="el-GR" sz="4000" dirty="0"/>
              <a:t>Φ</a:t>
            </a:r>
            <a:r>
              <a:rPr lang="en-IN" sz="4000" dirty="0"/>
              <a:t>R = </a:t>
            </a:r>
            <a:r>
              <a:rPr lang="el-GR" sz="4000" dirty="0"/>
              <a:t>Φ</a:t>
            </a:r>
            <a:r>
              <a:rPr lang="en-IN" sz="4000" dirty="0" smtClean="0"/>
              <a:t>m sin(</a:t>
            </a:r>
            <a:r>
              <a:rPr lang="el-GR" sz="4000" dirty="0"/>
              <a:t>ω</a:t>
            </a:r>
            <a:r>
              <a:rPr lang="en-IN" sz="4000" dirty="0"/>
              <a:t>t)</a:t>
            </a:r>
          </a:p>
          <a:p>
            <a:r>
              <a:rPr lang="el-GR" sz="4000" dirty="0" smtClean="0"/>
              <a:t>Φ</a:t>
            </a:r>
            <a:r>
              <a:rPr lang="en-IN" sz="4000" dirty="0"/>
              <a:t>Y = </a:t>
            </a:r>
            <a:r>
              <a:rPr lang="el-GR" sz="4000" dirty="0"/>
              <a:t>Φ</a:t>
            </a:r>
            <a:r>
              <a:rPr lang="en-IN" sz="4000" dirty="0" smtClean="0"/>
              <a:t>m sin(</a:t>
            </a:r>
            <a:r>
              <a:rPr lang="el-GR" sz="4000" dirty="0"/>
              <a:t>ω</a:t>
            </a:r>
            <a:r>
              <a:rPr lang="en-IN" sz="4000" dirty="0"/>
              <a:t>t - 120)</a:t>
            </a:r>
          </a:p>
          <a:p>
            <a:r>
              <a:rPr lang="el-GR" sz="4000" dirty="0" smtClean="0"/>
              <a:t>Φ</a:t>
            </a:r>
            <a:r>
              <a:rPr lang="en-IN" sz="4000" dirty="0"/>
              <a:t>B = </a:t>
            </a:r>
            <a:r>
              <a:rPr lang="el-GR" sz="4000" dirty="0"/>
              <a:t>Φ</a:t>
            </a:r>
            <a:r>
              <a:rPr lang="en-IN" sz="4000" dirty="0" smtClean="0"/>
              <a:t>m sin(</a:t>
            </a:r>
            <a:r>
              <a:rPr lang="el-GR" sz="4000" dirty="0"/>
              <a:t>ω</a:t>
            </a:r>
            <a:r>
              <a:rPr lang="en-IN" sz="4000" dirty="0"/>
              <a:t>t - 240)</a:t>
            </a:r>
          </a:p>
        </p:txBody>
      </p:sp>
    </p:spTree>
    <p:extLst>
      <p:ext uri="{BB962C8B-B14F-4D97-AF65-F5344CB8AC3E}">
        <p14:creationId xmlns:p14="http://schemas.microsoft.com/office/powerpoint/2010/main" val="4090433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350</TotalTime>
  <Words>1970</Words>
  <Application>Microsoft Office PowerPoint</Application>
  <PresentationFormat>Widescreen</PresentationFormat>
  <Paragraphs>157</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Cambria Math</vt:lpstr>
      <vt:lpstr>Corbel</vt:lpstr>
      <vt:lpstr>Gill Sans MT</vt:lpstr>
      <vt:lpstr>Palatino Linotype</vt:lpstr>
      <vt:lpstr>Times New Roman</vt:lpstr>
      <vt:lpstr>Wingdings 2</vt:lpstr>
      <vt:lpstr>Dividend</vt:lpstr>
      <vt:lpstr>Model-2 </vt:lpstr>
      <vt:lpstr>Phase Wound Rotor or slip ring rotor</vt:lpstr>
      <vt:lpstr>Production of Rotating magnetic field</vt:lpstr>
      <vt:lpstr>Slip of a 3 phase induction motor</vt:lpstr>
      <vt:lpstr>Slip of a 3 phase induction motor</vt:lpstr>
      <vt:lpstr>Slip of a 3 phase induction motor</vt:lpstr>
      <vt:lpstr>Model-2 : production of Rotating magnetic </vt:lpstr>
      <vt:lpstr>Production of Rotating magnetic field</vt:lpstr>
      <vt:lpstr>Production of Rotating magnetic field</vt:lpstr>
      <vt:lpstr>Production of rotating magnetic field</vt:lpstr>
      <vt:lpstr>PowerPoint Presentation</vt:lpstr>
      <vt:lpstr>Production of Rotating magnetic field</vt:lpstr>
      <vt:lpstr>Production of Rotating magnetic field</vt:lpstr>
      <vt:lpstr>Production of Rotating magnetic field</vt:lpstr>
      <vt:lpstr>Production of Rotating magnetic field</vt:lpstr>
      <vt:lpstr>Principle of operation</vt:lpstr>
      <vt:lpstr>Principle of operation</vt:lpstr>
      <vt:lpstr>Speed of rotating magnetic field </vt:lpstr>
      <vt:lpstr>Direction of RMF</vt:lpstr>
      <vt:lpstr>Torque Equation of Three Phase Induction Motor</vt:lpstr>
      <vt:lpstr>Torque Equation of Three Phase Induction Motor</vt:lpstr>
      <vt:lpstr>PowerPoint Presentation</vt:lpstr>
      <vt:lpstr>PowerPoint Presentation</vt:lpstr>
      <vt:lpstr>Condition for maximum torque</vt:lpstr>
      <vt:lpstr>PowerPoint Presentation</vt:lpstr>
      <vt:lpstr>PowerPoint Presentation</vt:lpstr>
      <vt:lpstr>PowerPoint Presentation</vt:lpstr>
      <vt:lpstr>Construction:stator</vt:lpstr>
      <vt:lpstr>Stator of a 3 phase IM</vt:lpstr>
      <vt:lpstr>Rotor: Squirrel cage Rotor</vt:lpstr>
      <vt:lpstr>Rotor: Squirrel cage Rotor</vt:lpstr>
      <vt:lpstr>Rotor: Squirrel cage Rotor</vt:lpstr>
      <vt:lpstr>Phase Wound Rotor:slipring rotor </vt:lpstr>
      <vt:lpstr>Phase Wound Rotor:slipring rotor </vt:lpstr>
      <vt:lpstr>Torque slip[p characteristics of 3phase induction motor</vt:lpstr>
      <vt:lpstr>Torque slip[p characteristics of 3phase induction motor</vt:lpstr>
      <vt:lpstr>Torque slip[p characteristics of 3phase induction motor</vt:lpstr>
      <vt:lpstr>Torque slip[p characteristics of 3phase induction motor</vt:lpstr>
      <vt:lpstr>Torque slip[p characteristics of 3phase induction motor</vt:lpstr>
      <vt:lpstr>Generative braking</vt:lpstr>
      <vt:lpstr>3 phase induction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phase induction motor</dc:title>
  <dc:creator>snehithna1234@outlook.com</dc:creator>
  <cp:lastModifiedBy>EEE</cp:lastModifiedBy>
  <cp:revision>29</cp:revision>
  <dcterms:created xsi:type="dcterms:W3CDTF">2019-03-14T04:11:18Z</dcterms:created>
  <dcterms:modified xsi:type="dcterms:W3CDTF">2024-05-30T02:56:37Z</dcterms:modified>
</cp:coreProperties>
</file>