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57" r:id="rId7"/>
    <p:sldId id="266" r:id="rId8"/>
    <p:sldId id="262" r:id="rId9"/>
    <p:sldId id="263" r:id="rId10"/>
    <p:sldId id="267" r:id="rId11"/>
    <p:sldId id="264" r:id="rId12"/>
    <p:sldId id="265" r:id="rId13"/>
    <p:sldId id="268" r:id="rId14"/>
    <p:sldId id="273" r:id="rId15"/>
    <p:sldId id="269" r:id="rId16"/>
    <p:sldId id="270" r:id="rId17"/>
    <p:sldId id="271"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640D1276-3F8F-46C8-ADF3-32CF2C903A3D}"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ACF990-C367-4E1E-99F1-FB1EC8F82B50}" type="slidenum">
              <a:rPr lang="en-IN" smtClean="0"/>
              <a:t>‹#›</a:t>
            </a:fld>
            <a:endParaRPr lang="en-IN"/>
          </a:p>
        </p:txBody>
      </p:sp>
    </p:spTree>
    <p:extLst>
      <p:ext uri="{BB962C8B-B14F-4D97-AF65-F5344CB8AC3E}">
        <p14:creationId xmlns:p14="http://schemas.microsoft.com/office/powerpoint/2010/main" val="13884509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0D1276-3F8F-46C8-ADF3-32CF2C903A3D}"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ACF990-C367-4E1E-99F1-FB1EC8F82B50}" type="slidenum">
              <a:rPr lang="en-IN" smtClean="0"/>
              <a:t>‹#›</a:t>
            </a:fld>
            <a:endParaRPr lang="en-IN"/>
          </a:p>
        </p:txBody>
      </p:sp>
    </p:spTree>
    <p:extLst>
      <p:ext uri="{BB962C8B-B14F-4D97-AF65-F5344CB8AC3E}">
        <p14:creationId xmlns:p14="http://schemas.microsoft.com/office/powerpoint/2010/main" val="288924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0D1276-3F8F-46C8-ADF3-32CF2C903A3D}"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ACF990-C367-4E1E-99F1-FB1EC8F82B50}" type="slidenum">
              <a:rPr lang="en-IN" smtClean="0"/>
              <a:t>‹#›</a:t>
            </a:fld>
            <a:endParaRPr lang="en-IN"/>
          </a:p>
        </p:txBody>
      </p:sp>
    </p:spTree>
    <p:extLst>
      <p:ext uri="{BB962C8B-B14F-4D97-AF65-F5344CB8AC3E}">
        <p14:creationId xmlns:p14="http://schemas.microsoft.com/office/powerpoint/2010/main" val="1917894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640D1276-3F8F-46C8-ADF3-32CF2C903A3D}"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ACF990-C367-4E1E-99F1-FB1EC8F82B50}" type="slidenum">
              <a:rPr lang="en-IN" smtClean="0"/>
              <a:t>‹#›</a:t>
            </a:fld>
            <a:endParaRPr lang="en-IN"/>
          </a:p>
        </p:txBody>
      </p:sp>
    </p:spTree>
    <p:extLst>
      <p:ext uri="{BB962C8B-B14F-4D97-AF65-F5344CB8AC3E}">
        <p14:creationId xmlns:p14="http://schemas.microsoft.com/office/powerpoint/2010/main" val="708778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640D1276-3F8F-46C8-ADF3-32CF2C903A3D}" type="datetimeFigureOut">
              <a:rPr lang="en-IN" smtClean="0"/>
              <a:t>04-07-2024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ACF990-C367-4E1E-99F1-FB1EC8F82B50}" type="slidenum">
              <a:rPr lang="en-IN" smtClean="0"/>
              <a:t>‹#›</a:t>
            </a:fld>
            <a:endParaRPr lang="en-IN"/>
          </a:p>
        </p:txBody>
      </p:sp>
    </p:spTree>
    <p:extLst>
      <p:ext uri="{BB962C8B-B14F-4D97-AF65-F5344CB8AC3E}">
        <p14:creationId xmlns:p14="http://schemas.microsoft.com/office/powerpoint/2010/main" val="23748540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640D1276-3F8F-46C8-ADF3-32CF2C903A3D}"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ACF990-C367-4E1E-99F1-FB1EC8F82B50}" type="slidenum">
              <a:rPr lang="en-IN" smtClean="0"/>
              <a:t>‹#›</a:t>
            </a:fld>
            <a:endParaRPr lang="en-IN"/>
          </a:p>
        </p:txBody>
      </p:sp>
    </p:spTree>
    <p:extLst>
      <p:ext uri="{BB962C8B-B14F-4D97-AF65-F5344CB8AC3E}">
        <p14:creationId xmlns:p14="http://schemas.microsoft.com/office/powerpoint/2010/main" val="314871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640D1276-3F8F-46C8-ADF3-32CF2C903A3D}" type="datetimeFigureOut">
              <a:rPr lang="en-IN" smtClean="0"/>
              <a:t>04-07-2024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ACF990-C367-4E1E-99F1-FB1EC8F82B50}" type="slidenum">
              <a:rPr lang="en-IN" smtClean="0"/>
              <a:t>‹#›</a:t>
            </a:fld>
            <a:endParaRPr lang="en-IN"/>
          </a:p>
        </p:txBody>
      </p:sp>
    </p:spTree>
    <p:extLst>
      <p:ext uri="{BB962C8B-B14F-4D97-AF65-F5344CB8AC3E}">
        <p14:creationId xmlns:p14="http://schemas.microsoft.com/office/powerpoint/2010/main" val="3968702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640D1276-3F8F-46C8-ADF3-32CF2C903A3D}" type="datetimeFigureOut">
              <a:rPr lang="en-IN" smtClean="0"/>
              <a:t>04-07-2024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ACF990-C367-4E1E-99F1-FB1EC8F82B50}" type="slidenum">
              <a:rPr lang="en-IN" smtClean="0"/>
              <a:t>‹#›</a:t>
            </a:fld>
            <a:endParaRPr lang="en-IN"/>
          </a:p>
        </p:txBody>
      </p:sp>
    </p:spTree>
    <p:extLst>
      <p:ext uri="{BB962C8B-B14F-4D97-AF65-F5344CB8AC3E}">
        <p14:creationId xmlns:p14="http://schemas.microsoft.com/office/powerpoint/2010/main" val="3327117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40D1276-3F8F-46C8-ADF3-32CF2C903A3D}" type="datetimeFigureOut">
              <a:rPr lang="en-IN" smtClean="0"/>
              <a:t>04-07-2024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ACF990-C367-4E1E-99F1-FB1EC8F82B50}" type="slidenum">
              <a:rPr lang="en-IN" smtClean="0"/>
              <a:t>‹#›</a:t>
            </a:fld>
            <a:endParaRPr lang="en-IN"/>
          </a:p>
        </p:txBody>
      </p:sp>
    </p:spTree>
    <p:extLst>
      <p:ext uri="{BB962C8B-B14F-4D97-AF65-F5344CB8AC3E}">
        <p14:creationId xmlns:p14="http://schemas.microsoft.com/office/powerpoint/2010/main" val="42291440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0D1276-3F8F-46C8-ADF3-32CF2C903A3D}"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ACF990-C367-4E1E-99F1-FB1EC8F82B50}" type="slidenum">
              <a:rPr lang="en-IN" smtClean="0"/>
              <a:t>‹#›</a:t>
            </a:fld>
            <a:endParaRPr lang="en-IN"/>
          </a:p>
        </p:txBody>
      </p:sp>
    </p:spTree>
    <p:extLst>
      <p:ext uri="{BB962C8B-B14F-4D97-AF65-F5344CB8AC3E}">
        <p14:creationId xmlns:p14="http://schemas.microsoft.com/office/powerpoint/2010/main" val="2031616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640D1276-3F8F-46C8-ADF3-32CF2C903A3D}" type="datetimeFigureOut">
              <a:rPr lang="en-IN" smtClean="0"/>
              <a:t>04-07-2024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ACF990-C367-4E1E-99F1-FB1EC8F82B50}" type="slidenum">
              <a:rPr lang="en-IN" smtClean="0"/>
              <a:t>‹#›</a:t>
            </a:fld>
            <a:endParaRPr lang="en-IN"/>
          </a:p>
        </p:txBody>
      </p:sp>
    </p:spTree>
    <p:extLst>
      <p:ext uri="{BB962C8B-B14F-4D97-AF65-F5344CB8AC3E}">
        <p14:creationId xmlns:p14="http://schemas.microsoft.com/office/powerpoint/2010/main" val="1452637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40D1276-3F8F-46C8-ADF3-32CF2C903A3D}" type="datetimeFigureOut">
              <a:rPr lang="en-IN" smtClean="0"/>
              <a:t>04-07-2024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ACF990-C367-4E1E-99F1-FB1EC8F82B50}" type="slidenum">
              <a:rPr lang="en-IN" smtClean="0"/>
              <a:t>‹#›</a:t>
            </a:fld>
            <a:endParaRPr lang="en-IN"/>
          </a:p>
        </p:txBody>
      </p:sp>
    </p:spTree>
    <p:extLst>
      <p:ext uri="{BB962C8B-B14F-4D97-AF65-F5344CB8AC3E}">
        <p14:creationId xmlns:p14="http://schemas.microsoft.com/office/powerpoint/2010/main" val="51938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799" y="365125"/>
            <a:ext cx="11720945" cy="1325563"/>
          </a:xfrm>
        </p:spPr>
        <p:txBody>
          <a:bodyPr>
            <a:normAutofit/>
          </a:bodyPr>
          <a:lstStyle/>
          <a:p>
            <a:r>
              <a:rPr lang="en-US" sz="3600" b="1" dirty="0" smtClean="0">
                <a:solidFill>
                  <a:srgbClr val="FF0000"/>
                </a:solidFill>
              </a:rPr>
              <a:t>Starting and Speed Control of Three-Phase Induction Motors:</a:t>
            </a:r>
            <a:endParaRPr lang="en-IN" sz="3600" b="1" dirty="0">
              <a:solidFill>
                <a:srgbClr val="FF0000"/>
              </a:solidFill>
            </a:endParaRPr>
          </a:p>
        </p:txBody>
      </p:sp>
      <p:sp>
        <p:nvSpPr>
          <p:cNvPr id="3" name="Content Placeholder 2"/>
          <p:cNvSpPr>
            <a:spLocks noGrp="1"/>
          </p:cNvSpPr>
          <p:nvPr>
            <p:ph idx="1"/>
          </p:nvPr>
        </p:nvSpPr>
        <p:spPr>
          <a:xfrm>
            <a:off x="304799" y="1413164"/>
            <a:ext cx="11513128" cy="5112327"/>
          </a:xfrm>
        </p:spPr>
        <p:txBody>
          <a:bodyPr>
            <a:normAutofit/>
          </a:bodyPr>
          <a:lstStyle/>
          <a:p>
            <a:pPr algn="just"/>
            <a:r>
              <a:rPr lang="en-US" sz="3200" dirty="0" smtClean="0"/>
              <a:t>Need for starter.</a:t>
            </a:r>
          </a:p>
          <a:p>
            <a:pPr algn="just"/>
            <a:r>
              <a:rPr lang="en-US" sz="3200" dirty="0" smtClean="0"/>
              <a:t>Direct on line.</a:t>
            </a:r>
          </a:p>
          <a:p>
            <a:pPr algn="just"/>
            <a:r>
              <a:rPr lang="en-US" sz="3200" dirty="0" smtClean="0"/>
              <a:t>Star-Delta.</a:t>
            </a:r>
          </a:p>
          <a:p>
            <a:pPr algn="just"/>
            <a:r>
              <a:rPr lang="en-US" sz="3200" dirty="0" smtClean="0"/>
              <a:t>Autotransformer starting. </a:t>
            </a:r>
          </a:p>
          <a:p>
            <a:pPr algn="just"/>
            <a:r>
              <a:rPr lang="en-US" sz="3200" dirty="0" smtClean="0"/>
              <a:t>Rotor resistance starting.</a:t>
            </a:r>
          </a:p>
          <a:p>
            <a:pPr marL="0" indent="0" algn="just">
              <a:buNone/>
            </a:pPr>
            <a:r>
              <a:rPr lang="en-US" sz="3200" dirty="0" smtClean="0"/>
              <a:t> </a:t>
            </a:r>
            <a:r>
              <a:rPr lang="en-US" sz="3200" b="1" dirty="0" smtClean="0">
                <a:solidFill>
                  <a:srgbClr val="FF0000"/>
                </a:solidFill>
              </a:rPr>
              <a:t>Speed control of 3phase induction motors</a:t>
            </a:r>
          </a:p>
          <a:p>
            <a:pPr algn="just"/>
            <a:r>
              <a:rPr lang="en-US" sz="3200" dirty="0" smtClean="0"/>
              <a:t>by voltage.</a:t>
            </a:r>
          </a:p>
          <a:p>
            <a:pPr algn="just"/>
            <a:r>
              <a:rPr lang="en-US" sz="3200" dirty="0" smtClean="0"/>
              <a:t>Frequency.</a:t>
            </a:r>
          </a:p>
          <a:p>
            <a:pPr algn="just"/>
            <a:r>
              <a:rPr lang="en-US" sz="3200" dirty="0" smtClean="0"/>
              <a:t>Rotor resistance methods</a:t>
            </a:r>
            <a:endParaRPr lang="en-IN" sz="3200" dirty="0"/>
          </a:p>
        </p:txBody>
      </p:sp>
    </p:spTree>
    <p:extLst>
      <p:ext uri="{BB962C8B-B14F-4D97-AF65-F5344CB8AC3E}">
        <p14:creationId xmlns:p14="http://schemas.microsoft.com/office/powerpoint/2010/main" val="23646844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48039"/>
          </a:xfrm>
        </p:spPr>
        <p:txBody>
          <a:bodyPr>
            <a:normAutofit fontScale="90000"/>
          </a:bodyPr>
          <a:lstStyle/>
          <a:p>
            <a:pPr algn="ctr"/>
            <a:r>
              <a:rPr lang="en-US" dirty="0" smtClean="0">
                <a:solidFill>
                  <a:srgbClr val="FF0000"/>
                </a:solidFill>
              </a:rPr>
              <a:t>3.Auto-transformer starter</a:t>
            </a:r>
            <a:r>
              <a:rPr lang="en-IN" dirty="0" smtClean="0">
                <a:solidFill>
                  <a:srgbClr val="FF0000"/>
                </a:solidFill>
              </a:rPr>
              <a:t/>
            </a:r>
            <a:br>
              <a:rPr lang="en-IN" dirty="0" smtClean="0">
                <a:solidFill>
                  <a:srgbClr val="FF0000"/>
                </a:solidFill>
              </a:rPr>
            </a:br>
            <a:endParaRPr lang="en-IN" dirty="0"/>
          </a:p>
        </p:txBody>
      </p:sp>
      <p:sp>
        <p:nvSpPr>
          <p:cNvPr id="3" name="Content Placeholder 2"/>
          <p:cNvSpPr>
            <a:spLocks noGrp="1"/>
          </p:cNvSpPr>
          <p:nvPr>
            <p:ph idx="1"/>
          </p:nvPr>
        </p:nvSpPr>
        <p:spPr>
          <a:xfrm>
            <a:off x="443345" y="1163782"/>
            <a:ext cx="11360728" cy="5472545"/>
          </a:xfrm>
        </p:spPr>
        <p:txBody>
          <a:bodyPr/>
          <a:lstStyle/>
          <a:p>
            <a:endParaRPr lang="en-IN" dirty="0"/>
          </a:p>
        </p:txBody>
      </p:sp>
      <p:grpSp>
        <p:nvGrpSpPr>
          <p:cNvPr id="4" name="Group 3"/>
          <p:cNvGrpSpPr>
            <a:grpSpLocks/>
          </p:cNvGrpSpPr>
          <p:nvPr/>
        </p:nvGrpSpPr>
        <p:grpSpPr>
          <a:xfrm>
            <a:off x="1136072" y="1634835"/>
            <a:ext cx="10217727" cy="4821383"/>
            <a:chOff x="3047" y="0"/>
            <a:chExt cx="5189220" cy="2176145"/>
          </a:xfrm>
        </p:grpSpPr>
        <p:pic>
          <p:nvPicPr>
            <p:cNvPr id="5" name="Image 36"/>
            <p:cNvPicPr/>
            <p:nvPr/>
          </p:nvPicPr>
          <p:blipFill>
            <a:blip r:embed="rId2" cstate="print"/>
            <a:stretch>
              <a:fillRect/>
            </a:stretch>
          </p:blipFill>
          <p:spPr>
            <a:xfrm>
              <a:off x="177672" y="0"/>
              <a:ext cx="5008880" cy="1980945"/>
            </a:xfrm>
            <a:prstGeom prst="rect">
              <a:avLst/>
            </a:prstGeom>
          </p:spPr>
        </p:pic>
        <p:sp>
          <p:nvSpPr>
            <p:cNvPr id="6" name="Textbox 37"/>
            <p:cNvSpPr txBox="1"/>
            <p:nvPr/>
          </p:nvSpPr>
          <p:spPr>
            <a:xfrm>
              <a:off x="3047" y="1968500"/>
              <a:ext cx="5189220" cy="207645"/>
            </a:xfrm>
            <a:prstGeom prst="rect">
              <a:avLst/>
            </a:prstGeom>
            <a:ln w="6096">
              <a:solidFill>
                <a:srgbClr val="CCCCCC"/>
              </a:solidFill>
              <a:prstDash val="solid"/>
            </a:ln>
          </p:spPr>
          <p:txBody>
            <a:bodyPr wrap="square" lIns="0" tIns="0" rIns="0" bIns="0" rtlCol="0">
              <a:noAutofit/>
            </a:bodyPr>
            <a:lstStyle/>
            <a:p>
              <a:pPr marL="786765" marR="792480" algn="ctr">
                <a:spcAft>
                  <a:spcPts val="0"/>
                </a:spcAft>
              </a:pPr>
              <a:r>
                <a:rPr lang="en-US" sz="1200" b="1">
                  <a:effectLst/>
                  <a:latin typeface="Times New Roman" panose="02020603050405020304" pitchFamily="18" charset="0"/>
                  <a:ea typeface="Times New Roman" panose="02020603050405020304" pitchFamily="18" charset="0"/>
                </a:rPr>
                <a:t>Fig.2</a:t>
              </a:r>
              <a:r>
                <a:rPr lang="en-US" sz="1200" b="1" spc="-15">
                  <a:effectLst/>
                  <a:latin typeface="Times New Roman" panose="02020603050405020304" pitchFamily="18" charset="0"/>
                  <a:ea typeface="Times New Roman" panose="02020603050405020304" pitchFamily="18" charset="0"/>
                </a:rPr>
                <a:t> </a:t>
              </a:r>
              <a:r>
                <a:rPr lang="en-US" sz="1200" b="1">
                  <a:effectLst/>
                  <a:latin typeface="Times New Roman" panose="02020603050405020304" pitchFamily="18" charset="0"/>
                  <a:ea typeface="Times New Roman" panose="02020603050405020304" pitchFamily="18" charset="0"/>
                </a:rPr>
                <a:t>Use</a:t>
              </a:r>
              <a:r>
                <a:rPr lang="en-US" sz="1200" b="1" spc="-10">
                  <a:effectLst/>
                  <a:latin typeface="Times New Roman" panose="02020603050405020304" pitchFamily="18" charset="0"/>
                  <a:ea typeface="Times New Roman" panose="02020603050405020304" pitchFamily="18" charset="0"/>
                </a:rPr>
                <a:t> </a:t>
              </a:r>
              <a:r>
                <a:rPr lang="en-US" sz="1200" b="1">
                  <a:effectLst/>
                  <a:latin typeface="Times New Roman" panose="02020603050405020304" pitchFamily="18" charset="0"/>
                  <a:ea typeface="Times New Roman" panose="02020603050405020304" pitchFamily="18" charset="0"/>
                </a:rPr>
                <a:t>of</a:t>
              </a:r>
              <a:r>
                <a:rPr lang="en-US" sz="1200" b="1" spc="-15">
                  <a:effectLst/>
                  <a:latin typeface="Times New Roman" panose="02020603050405020304" pitchFamily="18" charset="0"/>
                  <a:ea typeface="Times New Roman" panose="02020603050405020304" pitchFamily="18" charset="0"/>
                </a:rPr>
                <a:t> </a:t>
              </a:r>
              <a:r>
                <a:rPr lang="en-US" sz="1200" b="1">
                  <a:effectLst/>
                  <a:latin typeface="Times New Roman" panose="02020603050405020304" pitchFamily="18" charset="0"/>
                  <a:ea typeface="Times New Roman" panose="02020603050405020304" pitchFamily="18" charset="0"/>
                </a:rPr>
                <a:t>auto-transformer</a:t>
              </a:r>
              <a:r>
                <a:rPr lang="en-US" sz="1200" b="1" spc="-35">
                  <a:effectLst/>
                  <a:latin typeface="Times New Roman" panose="02020603050405020304" pitchFamily="18" charset="0"/>
                  <a:ea typeface="Times New Roman" panose="02020603050405020304" pitchFamily="18" charset="0"/>
                </a:rPr>
                <a:t> </a:t>
              </a:r>
              <a:r>
                <a:rPr lang="en-US" sz="1200" b="1">
                  <a:effectLst/>
                  <a:latin typeface="Times New Roman" panose="02020603050405020304" pitchFamily="18" charset="0"/>
                  <a:ea typeface="Times New Roman" panose="02020603050405020304" pitchFamily="18" charset="0"/>
                </a:rPr>
                <a:t>to reduce</a:t>
              </a:r>
              <a:r>
                <a:rPr lang="en-US" sz="1200" b="1" spc="-10">
                  <a:effectLst/>
                  <a:latin typeface="Times New Roman" panose="02020603050405020304" pitchFamily="18" charset="0"/>
                  <a:ea typeface="Times New Roman" panose="02020603050405020304" pitchFamily="18" charset="0"/>
                </a:rPr>
                <a:t> </a:t>
              </a:r>
              <a:r>
                <a:rPr lang="en-US" sz="1200" b="1">
                  <a:effectLst/>
                  <a:latin typeface="Times New Roman" panose="02020603050405020304" pitchFamily="18" charset="0"/>
                  <a:ea typeface="Times New Roman" panose="02020603050405020304" pitchFamily="18" charset="0"/>
                </a:rPr>
                <a:t>voltage</a:t>
              </a:r>
              <a:r>
                <a:rPr lang="en-US" sz="1200" b="1" spc="10">
                  <a:effectLst/>
                  <a:latin typeface="Times New Roman" panose="02020603050405020304" pitchFamily="18" charset="0"/>
                  <a:ea typeface="Times New Roman" panose="02020603050405020304" pitchFamily="18" charset="0"/>
                </a:rPr>
                <a:t> </a:t>
              </a:r>
              <a:r>
                <a:rPr lang="en-US" sz="1200" b="1">
                  <a:effectLst/>
                  <a:latin typeface="Times New Roman" panose="02020603050405020304" pitchFamily="18" charset="0"/>
                  <a:ea typeface="Times New Roman" panose="02020603050405020304" pitchFamily="18" charset="0"/>
                </a:rPr>
                <a:t>at</a:t>
              </a:r>
              <a:r>
                <a:rPr lang="en-US" sz="1200" b="1" spc="5">
                  <a:effectLst/>
                  <a:latin typeface="Times New Roman" panose="02020603050405020304" pitchFamily="18" charset="0"/>
                  <a:ea typeface="Times New Roman" panose="02020603050405020304" pitchFamily="18" charset="0"/>
                </a:rPr>
                <a:t> </a:t>
              </a:r>
              <a:r>
                <a:rPr lang="en-US" sz="1200" b="1" spc="-10">
                  <a:effectLst/>
                  <a:latin typeface="Times New Roman" panose="02020603050405020304" pitchFamily="18" charset="0"/>
                  <a:ea typeface="Times New Roman" panose="02020603050405020304" pitchFamily="18" charset="0"/>
                </a:rPr>
                <a:t>start</a:t>
              </a:r>
              <a:endParaRPr lang="en-IN" sz="1100">
                <a:effectLst/>
                <a:latin typeface="Times New Roman" panose="02020603050405020304" pitchFamily="18" charset="0"/>
                <a:ea typeface="Times New Roman" panose="02020603050405020304" pitchFamily="18" charset="0"/>
              </a:endParaRPr>
            </a:p>
          </p:txBody>
        </p:sp>
      </p:grpSp>
    </p:spTree>
    <p:extLst>
      <p:ext uri="{BB962C8B-B14F-4D97-AF65-F5344CB8AC3E}">
        <p14:creationId xmlns:p14="http://schemas.microsoft.com/office/powerpoint/2010/main" val="7332645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691"/>
            <a:ext cx="10515600" cy="928255"/>
          </a:xfrm>
        </p:spPr>
        <p:txBody>
          <a:bodyPr>
            <a:normAutofit/>
          </a:bodyPr>
          <a:lstStyle/>
          <a:p>
            <a:pPr marL="914400" lvl="0" indent="-914400" algn="ctr"/>
            <a:r>
              <a:rPr lang="en-US" dirty="0" smtClean="0">
                <a:solidFill>
                  <a:srgbClr val="FF0000"/>
                </a:solidFill>
              </a:rPr>
              <a:t>4.Star-Delta Starter</a:t>
            </a:r>
            <a:endParaRPr lang="en-IN"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2341418" y="1496291"/>
            <a:ext cx="7453746" cy="4987636"/>
          </a:xfrm>
          <a:prstGeom prst="rect">
            <a:avLst/>
          </a:prstGeom>
        </p:spPr>
      </p:pic>
    </p:spTree>
    <p:extLst>
      <p:ext uri="{BB962C8B-B14F-4D97-AF65-F5344CB8AC3E}">
        <p14:creationId xmlns:p14="http://schemas.microsoft.com/office/powerpoint/2010/main" val="3836596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smtClean="0">
                <a:solidFill>
                  <a:srgbClr val="FF0000"/>
                </a:solidFill>
              </a:rPr>
              <a:t>5.Rotor </a:t>
            </a:r>
            <a:r>
              <a:rPr lang="en-US" b="1" dirty="0">
                <a:solidFill>
                  <a:srgbClr val="FF0000"/>
                </a:solidFill>
              </a:rPr>
              <a:t>resistance starter</a:t>
            </a:r>
            <a:r>
              <a:rPr lang="en-IN" b="1" dirty="0">
                <a:solidFill>
                  <a:srgbClr val="FF0000"/>
                </a:solidFill>
              </a:rPr>
              <a:t/>
            </a:r>
            <a:br>
              <a:rPr lang="en-IN" b="1" dirty="0">
                <a:solidFill>
                  <a:srgbClr val="FF0000"/>
                </a:solidFill>
              </a:rPr>
            </a:br>
            <a:endParaRPr lang="en-IN" b="1" dirty="0">
              <a:solidFill>
                <a:srgbClr val="FF0000"/>
              </a:solidFill>
            </a:endParaRPr>
          </a:p>
        </p:txBody>
      </p:sp>
      <p:sp>
        <p:nvSpPr>
          <p:cNvPr id="3" name="Content Placeholder 2"/>
          <p:cNvSpPr>
            <a:spLocks noGrp="1"/>
          </p:cNvSpPr>
          <p:nvPr>
            <p:ph idx="1"/>
          </p:nvPr>
        </p:nvSpPr>
        <p:spPr>
          <a:xfrm>
            <a:off x="838200" y="1357745"/>
            <a:ext cx="10515600" cy="5278582"/>
          </a:xfrm>
        </p:spPr>
        <p:txBody>
          <a:bodyPr/>
          <a:lstStyle/>
          <a:p>
            <a:endParaRPr lang="en-IN" dirty="0"/>
          </a:p>
        </p:txBody>
      </p:sp>
      <p:grpSp>
        <p:nvGrpSpPr>
          <p:cNvPr id="4" name="Group 3"/>
          <p:cNvGrpSpPr>
            <a:grpSpLocks/>
          </p:cNvGrpSpPr>
          <p:nvPr/>
        </p:nvGrpSpPr>
        <p:grpSpPr>
          <a:xfrm>
            <a:off x="1274618" y="1884218"/>
            <a:ext cx="9656618" cy="4530437"/>
            <a:chOff x="0" y="3047"/>
            <a:chExt cx="4578985" cy="1452245"/>
          </a:xfrm>
        </p:grpSpPr>
        <p:sp>
          <p:nvSpPr>
            <p:cNvPr id="5" name="Graphic 45"/>
            <p:cNvSpPr/>
            <p:nvPr/>
          </p:nvSpPr>
          <p:spPr>
            <a:xfrm>
              <a:off x="0" y="3047"/>
              <a:ext cx="4578985" cy="1270"/>
            </a:xfrm>
            <a:custGeom>
              <a:avLst/>
              <a:gdLst/>
              <a:ahLst/>
              <a:cxnLst/>
              <a:rect l="l" t="t" r="r" b="b"/>
              <a:pathLst>
                <a:path w="4578985">
                  <a:moveTo>
                    <a:pt x="0" y="0"/>
                  </a:moveTo>
                  <a:lnTo>
                    <a:pt x="4578985" y="0"/>
                  </a:lnTo>
                </a:path>
              </a:pathLst>
            </a:custGeom>
            <a:ln w="6096">
              <a:solidFill>
                <a:srgbClr val="CCCCCC"/>
              </a:solidFill>
              <a:prstDash val="solid"/>
            </a:ln>
          </p:spPr>
          <p:txBody>
            <a:bodyPr wrap="square" lIns="0" tIns="0" rIns="0" bIns="0" rtlCol="0">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pic>
          <p:nvPicPr>
            <p:cNvPr id="6" name="Image 46"/>
            <p:cNvPicPr/>
            <p:nvPr/>
          </p:nvPicPr>
          <p:blipFill>
            <a:blip r:embed="rId2" cstate="print"/>
            <a:stretch>
              <a:fillRect/>
            </a:stretch>
          </p:blipFill>
          <p:spPr>
            <a:xfrm>
              <a:off x="17779" y="4952"/>
              <a:ext cx="4493260" cy="1450340"/>
            </a:xfrm>
            <a:prstGeom prst="rect">
              <a:avLst/>
            </a:prstGeom>
          </p:spPr>
        </p:pic>
      </p:grpSp>
    </p:spTree>
    <p:extLst>
      <p:ext uri="{BB962C8B-B14F-4D97-AF65-F5344CB8AC3E}">
        <p14:creationId xmlns:p14="http://schemas.microsoft.com/office/powerpoint/2010/main" val="3106242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109"/>
            <a:ext cx="10515600" cy="831273"/>
          </a:xfrm>
        </p:spPr>
        <p:txBody>
          <a:bodyPr>
            <a:normAutofit/>
          </a:bodyPr>
          <a:lstStyle/>
          <a:p>
            <a:pPr algn="ctr"/>
            <a:r>
              <a:rPr lang="en-US" sz="4000" b="1" dirty="0" smtClean="0">
                <a:solidFill>
                  <a:srgbClr val="FF0000"/>
                </a:solidFill>
              </a:rPr>
              <a:t>Speed Control of Three Phase Induction Motor:</a:t>
            </a:r>
            <a:endParaRPr lang="en-IN" sz="4000" b="1" dirty="0">
              <a:solidFill>
                <a:srgbClr val="FF0000"/>
              </a:solidFill>
            </a:endParaRPr>
          </a:p>
        </p:txBody>
      </p:sp>
      <p:sp>
        <p:nvSpPr>
          <p:cNvPr id="3" name="Content Placeholder 2"/>
          <p:cNvSpPr>
            <a:spLocks noGrp="1"/>
          </p:cNvSpPr>
          <p:nvPr>
            <p:ph idx="1"/>
          </p:nvPr>
        </p:nvSpPr>
        <p:spPr>
          <a:xfrm>
            <a:off x="443345" y="1011382"/>
            <a:ext cx="11319164" cy="5555673"/>
          </a:xfrm>
        </p:spPr>
        <p:txBody>
          <a:bodyPr>
            <a:normAutofit lnSpcReduction="10000"/>
          </a:bodyPr>
          <a:lstStyle/>
          <a:p>
            <a:pPr marL="0" indent="0">
              <a:buNone/>
            </a:pPr>
            <a:r>
              <a:rPr lang="en-US" dirty="0" smtClean="0"/>
              <a:t>Thus speed of the induction motor can be controlled by basically two methods :</a:t>
            </a:r>
          </a:p>
          <a:p>
            <a:pPr marL="514350" indent="-514350">
              <a:buFont typeface="+mj-lt"/>
              <a:buAutoNum type="arabicPeriod"/>
            </a:pPr>
            <a:r>
              <a:rPr lang="en-US" dirty="0" smtClean="0"/>
              <a:t>From stator side and</a:t>
            </a:r>
          </a:p>
          <a:p>
            <a:pPr marL="514350" indent="-514350">
              <a:buFont typeface="+mj-lt"/>
              <a:buAutoNum type="arabicPeriod"/>
            </a:pPr>
            <a:r>
              <a:rPr lang="en-US" dirty="0" smtClean="0"/>
              <a:t>From rotor side</a:t>
            </a:r>
          </a:p>
          <a:p>
            <a:pPr marL="0" indent="0">
              <a:buNone/>
            </a:pPr>
            <a:r>
              <a:rPr lang="en-US" b="1" dirty="0"/>
              <a:t>From stator side, it includes following methods :</a:t>
            </a:r>
            <a:endParaRPr lang="en-IN" b="1" dirty="0"/>
          </a:p>
          <a:p>
            <a:pPr marL="971550" lvl="1" indent="-514350">
              <a:buFont typeface="+mj-lt"/>
              <a:buAutoNum type="arabicPeriod"/>
            </a:pPr>
            <a:r>
              <a:rPr lang="en-US" sz="2800" dirty="0"/>
              <a:t>Supply frequency control to control Ns, called V / f control.</a:t>
            </a:r>
            <a:endParaRPr lang="en-IN" sz="2800" dirty="0"/>
          </a:p>
          <a:p>
            <a:pPr marL="971550" lvl="1" indent="-514350">
              <a:buFont typeface="+mj-lt"/>
              <a:buAutoNum type="arabicPeriod"/>
            </a:pPr>
            <a:r>
              <a:rPr lang="en-US" sz="2800" dirty="0"/>
              <a:t>Supply voltage control.</a:t>
            </a:r>
            <a:endParaRPr lang="en-IN" sz="2800" dirty="0"/>
          </a:p>
          <a:p>
            <a:pPr marL="971550" lvl="1" indent="-514350">
              <a:buFont typeface="+mj-lt"/>
              <a:buAutoNum type="arabicPeriod"/>
            </a:pPr>
            <a:r>
              <a:rPr lang="en-US" sz="2800" dirty="0"/>
              <a:t>Controlling number of stator poles to control Ns.</a:t>
            </a:r>
            <a:endParaRPr lang="en-IN" sz="2800" dirty="0"/>
          </a:p>
          <a:p>
            <a:pPr marL="971550" lvl="1" indent="-514350">
              <a:buFont typeface="+mj-lt"/>
              <a:buAutoNum type="arabicPeriod"/>
            </a:pPr>
            <a:r>
              <a:rPr lang="en-US" sz="2800" dirty="0"/>
              <a:t>Adding rheostats in stator circuit.</a:t>
            </a:r>
            <a:endParaRPr lang="en-IN" sz="2800" dirty="0"/>
          </a:p>
          <a:p>
            <a:pPr marL="0" indent="0">
              <a:buNone/>
            </a:pPr>
            <a:r>
              <a:rPr lang="en-US" b="1" dirty="0" smtClean="0"/>
              <a:t>From rotor side, it includes following methods :</a:t>
            </a:r>
          </a:p>
          <a:p>
            <a:pPr marL="971550" lvl="1" indent="-514350">
              <a:buFont typeface="+mj-lt"/>
              <a:buAutoNum type="arabicPeriod"/>
            </a:pPr>
            <a:r>
              <a:rPr lang="en-US" sz="2800" dirty="0" smtClean="0"/>
              <a:t>Adding external resistance in the rotor circuit.</a:t>
            </a:r>
          </a:p>
          <a:p>
            <a:pPr marL="971550" lvl="1" indent="-514350">
              <a:buFont typeface="+mj-lt"/>
              <a:buAutoNum type="arabicPeriod"/>
            </a:pPr>
            <a:r>
              <a:rPr lang="en-US" sz="2800" dirty="0" smtClean="0"/>
              <a:t>Cascade control.</a:t>
            </a:r>
          </a:p>
          <a:p>
            <a:pPr marL="971550" lvl="1" indent="-514350">
              <a:buFont typeface="+mj-lt"/>
              <a:buAutoNum type="arabicPeriod"/>
            </a:pPr>
            <a:r>
              <a:rPr lang="en-US" sz="2800" dirty="0" smtClean="0"/>
              <a:t>Injecting slip frequency voltage into the rotor circuit.</a:t>
            </a:r>
          </a:p>
          <a:p>
            <a:pPr lvl="1"/>
            <a:endParaRPr lang="en-US" sz="3200" dirty="0" smtClean="0"/>
          </a:p>
          <a:p>
            <a:endParaRPr lang="en-IN" sz="2000" dirty="0"/>
          </a:p>
          <a:p>
            <a:endParaRPr lang="en-IN" dirty="0"/>
          </a:p>
        </p:txBody>
      </p:sp>
    </p:spTree>
    <p:extLst>
      <p:ext uri="{BB962C8B-B14F-4D97-AF65-F5344CB8AC3E}">
        <p14:creationId xmlns:p14="http://schemas.microsoft.com/office/powerpoint/2010/main" val="34680334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109" y="166255"/>
            <a:ext cx="11173691" cy="540327"/>
          </a:xfrm>
        </p:spPr>
        <p:txBody>
          <a:bodyPr>
            <a:normAutofit fontScale="90000"/>
          </a:bodyPr>
          <a:lstStyle/>
          <a:p>
            <a:pPr algn="ctr"/>
            <a:r>
              <a:rPr lang="en-US" b="1" dirty="0">
                <a:solidFill>
                  <a:srgbClr val="FF0000"/>
                </a:solidFill>
              </a:rPr>
              <a:t>Speed Control of </a:t>
            </a:r>
            <a:r>
              <a:rPr lang="en-US" b="1" dirty="0" smtClean="0">
                <a:solidFill>
                  <a:srgbClr val="FF0000"/>
                </a:solidFill>
              </a:rPr>
              <a:t>3 Phase </a:t>
            </a:r>
            <a:r>
              <a:rPr lang="en-US" b="1" dirty="0">
                <a:solidFill>
                  <a:srgbClr val="FF0000"/>
                </a:solidFill>
              </a:rPr>
              <a:t>Induction Motor:</a:t>
            </a:r>
            <a:endParaRPr lang="en-IN" dirty="0"/>
          </a:p>
        </p:txBody>
      </p:sp>
      <p:sp>
        <p:nvSpPr>
          <p:cNvPr id="3" name="Content Placeholder 2"/>
          <p:cNvSpPr>
            <a:spLocks noGrp="1"/>
          </p:cNvSpPr>
          <p:nvPr>
            <p:ph idx="1"/>
          </p:nvPr>
        </p:nvSpPr>
        <p:spPr>
          <a:xfrm>
            <a:off x="415635" y="845128"/>
            <a:ext cx="11291455" cy="5860472"/>
          </a:xfrm>
        </p:spPr>
        <p:txBody>
          <a:bodyPr>
            <a:normAutofit fontScale="70000" lnSpcReduction="20000"/>
          </a:bodyPr>
          <a:lstStyle/>
          <a:p>
            <a:endParaRPr lang="en-US" dirty="0" smtClean="0"/>
          </a:p>
          <a:p>
            <a:pPr marL="0" indent="0" algn="ctr">
              <a:buNone/>
            </a:pPr>
            <a:r>
              <a:rPr lang="en-US" sz="4400" b="1" dirty="0" smtClean="0"/>
              <a:t>Ns</a:t>
            </a:r>
            <a:r>
              <a:rPr lang="en-US" sz="4400" b="1" dirty="0" smtClean="0"/>
              <a:t>=[120f/P</a:t>
            </a:r>
            <a:r>
              <a:rPr lang="en-US" sz="4400" b="1" dirty="0" smtClean="0"/>
              <a:t>]-----------------1</a:t>
            </a:r>
          </a:p>
          <a:p>
            <a:pPr marL="0" indent="0" algn="ctr">
              <a:buNone/>
            </a:pPr>
            <a:r>
              <a:rPr lang="en-US" sz="4400" b="1" dirty="0" smtClean="0"/>
              <a:t> </a:t>
            </a:r>
            <a:r>
              <a:rPr lang="en-US" sz="4400" b="1" dirty="0" smtClean="0"/>
              <a:t>&amp; </a:t>
            </a:r>
            <a:endParaRPr lang="en-US" sz="4400" b="1" dirty="0" smtClean="0"/>
          </a:p>
          <a:p>
            <a:pPr marL="0" indent="0" algn="ctr">
              <a:buNone/>
            </a:pPr>
            <a:r>
              <a:rPr lang="en-US" sz="4400" b="1" dirty="0" smtClean="0"/>
              <a:t>S</a:t>
            </a:r>
            <a:r>
              <a:rPr lang="en-US" sz="4400" b="1" dirty="0" smtClean="0"/>
              <a:t>=[(Ns-N)/Ns</a:t>
            </a:r>
            <a:r>
              <a:rPr lang="en-US" sz="4400" b="1" dirty="0" smtClean="0"/>
              <a:t>]---------------------2</a:t>
            </a:r>
          </a:p>
          <a:p>
            <a:pPr marL="0" indent="0" algn="ctr">
              <a:buNone/>
            </a:pPr>
            <a:endParaRPr lang="en-US" sz="4400" b="1" dirty="0" smtClean="0"/>
          </a:p>
          <a:p>
            <a:pPr marL="0" indent="0" algn="ctr">
              <a:buNone/>
            </a:pPr>
            <a:r>
              <a:rPr lang="en-US" sz="5400" b="1" dirty="0" smtClean="0"/>
              <a:t>N </a:t>
            </a:r>
            <a:r>
              <a:rPr lang="en-US" sz="5400" b="1" dirty="0" smtClean="0"/>
              <a:t>= Ns (1 - s</a:t>
            </a:r>
            <a:r>
              <a:rPr lang="en-US" sz="5400" b="1" dirty="0" smtClean="0"/>
              <a:t>)-------------------3</a:t>
            </a:r>
          </a:p>
          <a:p>
            <a:r>
              <a:rPr lang="en-US" sz="5400" dirty="0"/>
              <a:t>From this expression it can be seen that the speed of induction motor can be changed either by changing its </a:t>
            </a:r>
          </a:p>
          <a:p>
            <a:pPr marL="0" indent="0">
              <a:buNone/>
            </a:pPr>
            <a:r>
              <a:rPr lang="en-US" sz="5400" dirty="0"/>
              <a:t>  </a:t>
            </a:r>
            <a:r>
              <a:rPr lang="en-US" sz="5400" b="1" dirty="0"/>
              <a:t>synchronous speed </a:t>
            </a:r>
            <a:r>
              <a:rPr lang="en-US" sz="5400" dirty="0"/>
              <a:t>(Ns)or by changing the </a:t>
            </a:r>
            <a:r>
              <a:rPr lang="en-US" sz="5400" b="1" dirty="0"/>
              <a:t>slip s.</a:t>
            </a:r>
          </a:p>
          <a:p>
            <a:pPr algn="just"/>
            <a:r>
              <a:rPr lang="en-US" sz="4600" dirty="0" smtClean="0">
                <a:latin typeface="Times New Roman" panose="02020603050405020304" pitchFamily="18" charset="0"/>
                <a:cs typeface="Times New Roman" panose="02020603050405020304" pitchFamily="18" charset="0"/>
              </a:rPr>
              <a:t>So </a:t>
            </a:r>
            <a:r>
              <a:rPr lang="en-US" sz="4600" dirty="0">
                <a:latin typeface="Times New Roman" panose="02020603050405020304" pitchFamily="18" charset="0"/>
                <a:cs typeface="Times New Roman" panose="02020603050405020304" pitchFamily="18" charset="0"/>
              </a:rPr>
              <a:t>as the parameters like </a:t>
            </a:r>
            <a:r>
              <a:rPr lang="en-US" sz="4600" b="1" dirty="0">
                <a:latin typeface="Times New Roman" panose="02020603050405020304" pitchFamily="18" charset="0"/>
                <a:cs typeface="Times New Roman" panose="02020603050405020304" pitchFamily="18" charset="0"/>
              </a:rPr>
              <a:t>R2, E2 </a:t>
            </a:r>
            <a:r>
              <a:rPr lang="en-US" sz="4600" dirty="0">
                <a:latin typeface="Times New Roman" panose="02020603050405020304" pitchFamily="18" charset="0"/>
                <a:cs typeface="Times New Roman" panose="02020603050405020304" pitchFamily="18" charset="0"/>
              </a:rPr>
              <a:t>are changed then to keep the </a:t>
            </a:r>
            <a:r>
              <a:rPr lang="en-US" sz="4600" b="1" dirty="0">
                <a:latin typeface="Times New Roman" panose="02020603050405020304" pitchFamily="18" charset="0"/>
                <a:cs typeface="Times New Roman" panose="02020603050405020304" pitchFamily="18" charset="0"/>
              </a:rPr>
              <a:t>torque constant </a:t>
            </a:r>
            <a:r>
              <a:rPr lang="en-US" sz="4600" dirty="0">
                <a:latin typeface="Times New Roman" panose="02020603050405020304" pitchFamily="18" charset="0"/>
                <a:cs typeface="Times New Roman" panose="02020603050405020304" pitchFamily="18" charset="0"/>
              </a:rPr>
              <a:t>for </a:t>
            </a:r>
            <a:r>
              <a:rPr lang="en-US" sz="4600" b="1" dirty="0">
                <a:latin typeface="Times New Roman" panose="02020603050405020304" pitchFamily="18" charset="0"/>
                <a:cs typeface="Times New Roman" panose="02020603050405020304" pitchFamily="18" charset="0"/>
              </a:rPr>
              <a:t>constant load condition</a:t>
            </a:r>
            <a:r>
              <a:rPr lang="en-US" sz="4600" dirty="0">
                <a:latin typeface="Times New Roman" panose="02020603050405020304" pitchFamily="18" charset="0"/>
                <a:cs typeface="Times New Roman" panose="02020603050405020304" pitchFamily="18" charset="0"/>
              </a:rPr>
              <a:t>, motor reacts by change in its </a:t>
            </a:r>
            <a:r>
              <a:rPr lang="en-US" sz="4600" b="1" dirty="0">
                <a:latin typeface="Times New Roman" panose="02020603050405020304" pitchFamily="18" charset="0"/>
                <a:cs typeface="Times New Roman" panose="02020603050405020304" pitchFamily="18" charset="0"/>
              </a:rPr>
              <a:t>slip</a:t>
            </a:r>
            <a:r>
              <a:rPr lang="en-US" sz="4600" dirty="0">
                <a:latin typeface="Times New Roman" panose="02020603050405020304" pitchFamily="18" charset="0"/>
                <a:cs typeface="Times New Roman" panose="02020603050405020304" pitchFamily="18" charset="0"/>
              </a:rPr>
              <a:t>. Effectively its speed changes.</a:t>
            </a:r>
          </a:p>
          <a:p>
            <a:pPr algn="just"/>
            <a:endParaRPr lang="en-IN" sz="4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65394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solidFill>
                  <a:srgbClr val="FF0000"/>
                </a:solidFill>
              </a:rPr>
              <a:t>From stator side</a:t>
            </a:r>
            <a:br>
              <a:rPr lang="en-US" b="1" dirty="0" smtClean="0">
                <a:solidFill>
                  <a:srgbClr val="FF0000"/>
                </a:solidFill>
              </a:rPr>
            </a:br>
            <a:r>
              <a:rPr lang="en-US" b="1" u="sng" dirty="0"/>
              <a:t>Supply Frequency Control or V / f Control:</a:t>
            </a:r>
            <a:r>
              <a:rPr lang="en-IN" b="1" u="sng" dirty="0"/>
              <a:t/>
            </a:r>
            <a:br>
              <a:rPr lang="en-IN" b="1" u="sng" dirty="0"/>
            </a:br>
            <a:endParaRPr lang="en-IN" b="1" u="sng"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pPr algn="ctr"/>
            <a:r>
              <a:rPr lang="en-US" dirty="0" smtClean="0"/>
              <a:t>Fig. 1 Electronic scheme for V/f control</a:t>
            </a:r>
            <a:endParaRPr lang="en-IN" dirty="0"/>
          </a:p>
        </p:txBody>
      </p:sp>
      <p:grpSp>
        <p:nvGrpSpPr>
          <p:cNvPr id="4" name="Group 3"/>
          <p:cNvGrpSpPr>
            <a:grpSpLocks/>
          </p:cNvGrpSpPr>
          <p:nvPr/>
        </p:nvGrpSpPr>
        <p:grpSpPr>
          <a:xfrm>
            <a:off x="1440873" y="2466110"/>
            <a:ext cx="9781309" cy="2535381"/>
            <a:chOff x="0" y="3047"/>
            <a:chExt cx="3829050" cy="614680"/>
          </a:xfrm>
        </p:grpSpPr>
        <p:sp>
          <p:nvSpPr>
            <p:cNvPr id="5" name="Graphic 79"/>
            <p:cNvSpPr/>
            <p:nvPr/>
          </p:nvSpPr>
          <p:spPr>
            <a:xfrm>
              <a:off x="0" y="3047"/>
              <a:ext cx="3829050" cy="1270"/>
            </a:xfrm>
            <a:custGeom>
              <a:avLst/>
              <a:gdLst/>
              <a:ahLst/>
              <a:cxnLst/>
              <a:rect l="l" t="t" r="r" b="b"/>
              <a:pathLst>
                <a:path w="3829050">
                  <a:moveTo>
                    <a:pt x="0" y="0"/>
                  </a:moveTo>
                  <a:lnTo>
                    <a:pt x="3829050" y="0"/>
                  </a:lnTo>
                </a:path>
              </a:pathLst>
            </a:custGeom>
            <a:ln w="6096">
              <a:solidFill>
                <a:srgbClr val="CCCCCC"/>
              </a:solidFill>
              <a:prstDash val="solid"/>
            </a:ln>
          </p:spPr>
          <p:txBody>
            <a:bodyPr wrap="square" lIns="0" tIns="0" rIns="0" bIns="0" rtlCol="0">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pic>
          <p:nvPicPr>
            <p:cNvPr id="6" name="Image 80"/>
            <p:cNvPicPr/>
            <p:nvPr/>
          </p:nvPicPr>
          <p:blipFill>
            <a:blip r:embed="rId2" cstate="print"/>
            <a:stretch>
              <a:fillRect/>
            </a:stretch>
          </p:blipFill>
          <p:spPr>
            <a:xfrm>
              <a:off x="93980" y="4952"/>
              <a:ext cx="3733800" cy="612775"/>
            </a:xfrm>
            <a:prstGeom prst="rect">
              <a:avLst/>
            </a:prstGeom>
          </p:spPr>
        </p:pic>
      </p:grpSp>
    </p:spTree>
    <p:extLst>
      <p:ext uri="{BB962C8B-B14F-4D97-AF65-F5344CB8AC3E}">
        <p14:creationId xmlns:p14="http://schemas.microsoft.com/office/powerpoint/2010/main" val="273149530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b="1" dirty="0" smtClean="0"/>
              <a:t>Torque-slip characteristics with variable f and constant (V/f)</a:t>
            </a:r>
            <a:endParaRPr lang="en-IN" sz="2800" b="1" dirty="0"/>
          </a:p>
        </p:txBody>
      </p:sp>
      <p:pic>
        <p:nvPicPr>
          <p:cNvPr id="8" name="Content Placeholder 7"/>
          <p:cNvPicPr>
            <a:picLocks noGrp="1" noChangeAspect="1"/>
          </p:cNvPicPr>
          <p:nvPr>
            <p:ph idx="1"/>
          </p:nvPr>
        </p:nvPicPr>
        <p:blipFill>
          <a:blip r:embed="rId2"/>
          <a:stretch>
            <a:fillRect/>
          </a:stretch>
        </p:blipFill>
        <p:spPr>
          <a:xfrm>
            <a:off x="1399308" y="1939636"/>
            <a:ext cx="9337964" cy="4516582"/>
          </a:xfrm>
          <a:prstGeom prst="rect">
            <a:avLst/>
          </a:prstGeom>
        </p:spPr>
      </p:pic>
    </p:spTree>
    <p:extLst>
      <p:ext uri="{BB962C8B-B14F-4D97-AF65-F5344CB8AC3E}">
        <p14:creationId xmlns:p14="http://schemas.microsoft.com/office/powerpoint/2010/main" val="373627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Adding Rheostats in Stator Circuit:</a:t>
            </a:r>
            <a:endParaRPr lang="en-IN"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3089564" y="1468582"/>
            <a:ext cx="4253345" cy="5140037"/>
          </a:xfrm>
          <a:prstGeom prst="rect">
            <a:avLst/>
          </a:prstGeom>
        </p:spPr>
      </p:pic>
    </p:spTree>
    <p:extLst>
      <p:ext uri="{BB962C8B-B14F-4D97-AF65-F5344CB8AC3E}">
        <p14:creationId xmlns:p14="http://schemas.microsoft.com/office/powerpoint/2010/main" val="3757357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FF0000"/>
                </a:solidFill>
              </a:rPr>
              <a:t>Cascaded control</a:t>
            </a:r>
            <a:endParaRPr lang="en-IN" b="1" dirty="0">
              <a:solidFill>
                <a:srgbClr val="FF0000"/>
              </a:solidFill>
            </a:endParaRPr>
          </a:p>
        </p:txBody>
      </p:sp>
      <p:pic>
        <p:nvPicPr>
          <p:cNvPr id="4" name="Content Placeholder 3"/>
          <p:cNvPicPr>
            <a:picLocks noGrp="1" noChangeAspect="1"/>
          </p:cNvPicPr>
          <p:nvPr>
            <p:ph idx="1"/>
          </p:nvPr>
        </p:nvPicPr>
        <p:blipFill>
          <a:blip r:embed="rId2"/>
          <a:stretch>
            <a:fillRect/>
          </a:stretch>
        </p:blipFill>
        <p:spPr>
          <a:xfrm>
            <a:off x="1607126" y="1953491"/>
            <a:ext cx="9746673" cy="4488873"/>
          </a:xfrm>
          <a:prstGeom prst="rect">
            <a:avLst/>
          </a:prstGeom>
        </p:spPr>
      </p:pic>
    </p:spTree>
    <p:extLst>
      <p:ext uri="{BB962C8B-B14F-4D97-AF65-F5344CB8AC3E}">
        <p14:creationId xmlns:p14="http://schemas.microsoft.com/office/powerpoint/2010/main" val="160855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1166"/>
          </a:xfrm>
        </p:spPr>
        <p:txBody>
          <a:bodyPr>
            <a:normAutofit fontScale="90000"/>
          </a:bodyPr>
          <a:lstStyle/>
          <a:p>
            <a:pPr algn="ctr"/>
            <a:r>
              <a:rPr lang="en-US" dirty="0" smtClean="0">
                <a:solidFill>
                  <a:srgbClr val="FF0000"/>
                </a:solidFill>
              </a:rPr>
              <a:t>Need for starter.</a:t>
            </a:r>
            <a:br>
              <a:rPr lang="en-US" dirty="0" smtClean="0">
                <a:solidFill>
                  <a:srgbClr val="FF0000"/>
                </a:solidFill>
              </a:rPr>
            </a:br>
            <a:endParaRPr lang="en-IN" dirty="0">
              <a:solidFill>
                <a:srgbClr val="FF0000"/>
              </a:solidFill>
            </a:endParaRPr>
          </a:p>
        </p:txBody>
      </p:sp>
      <p:sp>
        <p:nvSpPr>
          <p:cNvPr id="3" name="Content Placeholder 2"/>
          <p:cNvSpPr>
            <a:spLocks noGrp="1"/>
          </p:cNvSpPr>
          <p:nvPr>
            <p:ph idx="1"/>
          </p:nvPr>
        </p:nvSpPr>
        <p:spPr>
          <a:xfrm>
            <a:off x="540327" y="1191491"/>
            <a:ext cx="11097491" cy="5375564"/>
          </a:xfrm>
        </p:spPr>
        <p:txBody>
          <a:bodyPr>
            <a:normAutofit/>
          </a:bodyPr>
          <a:lstStyle/>
          <a:p>
            <a:pPr algn="just"/>
            <a:r>
              <a:rPr lang="en-US" sz="3600" dirty="0" smtClean="0"/>
              <a:t>In a three phase induction motor, the magnitude of an induced </a:t>
            </a:r>
            <a:r>
              <a:rPr lang="en-US" sz="3600" dirty="0" err="1" smtClean="0"/>
              <a:t>e.m.f</a:t>
            </a:r>
            <a:r>
              <a:rPr lang="en-US" sz="3600" dirty="0" smtClean="0"/>
              <a:t>. in the rotor circuit depends on the </a:t>
            </a:r>
            <a:r>
              <a:rPr lang="en-US" sz="3600" b="1" dirty="0" smtClean="0"/>
              <a:t>slip of the induction motor.</a:t>
            </a:r>
            <a:r>
              <a:rPr lang="en-US" sz="3600" dirty="0" smtClean="0"/>
              <a:t> </a:t>
            </a:r>
          </a:p>
          <a:p>
            <a:pPr algn="just"/>
            <a:r>
              <a:rPr lang="en-US" sz="3600" dirty="0" smtClean="0"/>
              <a:t>This induced </a:t>
            </a:r>
            <a:r>
              <a:rPr lang="en-US" sz="3600" dirty="0" err="1" smtClean="0"/>
              <a:t>e.m.f</a:t>
            </a:r>
            <a:r>
              <a:rPr lang="en-US" sz="3600" dirty="0" smtClean="0"/>
              <a:t>. effectively decides the </a:t>
            </a:r>
            <a:r>
              <a:rPr lang="en-US" sz="3600" b="1" dirty="0" smtClean="0"/>
              <a:t>magnitude of the rotor current</a:t>
            </a:r>
            <a:r>
              <a:rPr lang="en-US" sz="3600" dirty="0" smtClean="0"/>
              <a:t>. </a:t>
            </a:r>
          </a:p>
          <a:p>
            <a:pPr algn="just"/>
            <a:r>
              <a:rPr lang="en-US" sz="3600" dirty="0" smtClean="0"/>
              <a:t>The </a:t>
            </a:r>
            <a:r>
              <a:rPr lang="en-US" sz="3600" b="1" dirty="0" smtClean="0"/>
              <a:t>rotor current in the running condition </a:t>
            </a:r>
            <a:r>
              <a:rPr lang="en-US" sz="3600" dirty="0" smtClean="0"/>
              <a:t>is given by,</a:t>
            </a:r>
          </a:p>
          <a:p>
            <a:endParaRPr lang="en-US" dirty="0" smtClean="0"/>
          </a:p>
          <a:p>
            <a:endParaRPr lang="en-US" dirty="0" smtClean="0"/>
          </a:p>
          <a:p>
            <a:endParaRPr lang="en-US" dirty="0" smtClean="0"/>
          </a:p>
          <a:p>
            <a:endParaRPr lang="en-US" dirty="0"/>
          </a:p>
          <a:p>
            <a:endParaRPr lang="en-IN" dirty="0"/>
          </a:p>
        </p:txBody>
      </p:sp>
      <p:pic>
        <p:nvPicPr>
          <p:cNvPr id="4" name="Picture 3"/>
          <p:cNvPicPr>
            <a:picLocks noChangeAspect="1"/>
          </p:cNvPicPr>
          <p:nvPr/>
        </p:nvPicPr>
        <p:blipFill>
          <a:blip r:embed="rId2"/>
          <a:stretch>
            <a:fillRect/>
          </a:stretch>
        </p:blipFill>
        <p:spPr>
          <a:xfrm>
            <a:off x="2964872" y="5022272"/>
            <a:ext cx="3906982" cy="1177637"/>
          </a:xfrm>
          <a:prstGeom prst="rect">
            <a:avLst/>
          </a:prstGeom>
        </p:spPr>
      </p:pic>
    </p:spTree>
    <p:extLst>
      <p:ext uri="{BB962C8B-B14F-4D97-AF65-F5344CB8AC3E}">
        <p14:creationId xmlns:p14="http://schemas.microsoft.com/office/powerpoint/2010/main" val="350221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49382"/>
            <a:ext cx="10515600" cy="1122218"/>
          </a:xfrm>
        </p:spPr>
        <p:txBody>
          <a:bodyPr>
            <a:normAutofit fontScale="90000"/>
          </a:bodyPr>
          <a:lstStyle/>
          <a:p>
            <a:pPr algn="ctr"/>
            <a:r>
              <a:rPr lang="en-US" dirty="0" smtClean="0">
                <a:solidFill>
                  <a:srgbClr val="FF0000"/>
                </a:solidFill>
              </a:rPr>
              <a:t>Need for starter.</a:t>
            </a:r>
            <a:br>
              <a:rPr lang="en-US" dirty="0" smtClean="0">
                <a:solidFill>
                  <a:srgbClr val="FF0000"/>
                </a:solidFill>
              </a:rPr>
            </a:br>
            <a:endParaRPr lang="en-IN" dirty="0"/>
          </a:p>
        </p:txBody>
      </p:sp>
      <p:sp>
        <p:nvSpPr>
          <p:cNvPr id="3" name="Content Placeholder 2"/>
          <p:cNvSpPr>
            <a:spLocks noGrp="1"/>
          </p:cNvSpPr>
          <p:nvPr>
            <p:ph idx="1"/>
          </p:nvPr>
        </p:nvSpPr>
        <p:spPr>
          <a:xfrm>
            <a:off x="838200" y="1025236"/>
            <a:ext cx="10515600" cy="5151727"/>
          </a:xfrm>
        </p:spPr>
        <p:txBody>
          <a:bodyPr>
            <a:normAutofit/>
          </a:bodyPr>
          <a:lstStyle/>
          <a:p>
            <a:pPr algn="just"/>
            <a:r>
              <a:rPr lang="en-US" sz="4400" dirty="0" smtClean="0"/>
              <a:t>But </a:t>
            </a:r>
            <a:r>
              <a:rPr lang="en-US" sz="4400" b="1" u="sng" dirty="0" smtClean="0"/>
              <a:t>at start, the speed of the motor is zero </a:t>
            </a:r>
            <a:r>
              <a:rPr lang="en-US" sz="4400" dirty="0" smtClean="0"/>
              <a:t>and </a:t>
            </a:r>
            <a:r>
              <a:rPr lang="en-US" sz="4400" b="1" u="sng" dirty="0" smtClean="0"/>
              <a:t>slip is at its maximum </a:t>
            </a:r>
            <a:r>
              <a:rPr lang="en-US" sz="4400" dirty="0" smtClean="0"/>
              <a:t>i.e. </a:t>
            </a:r>
            <a:r>
              <a:rPr lang="en-US" sz="4400" b="1" dirty="0" smtClean="0"/>
              <a:t>unity</a:t>
            </a:r>
            <a:r>
              <a:rPr lang="en-US" sz="4400" dirty="0" smtClean="0"/>
              <a:t>. So </a:t>
            </a:r>
            <a:r>
              <a:rPr lang="en-US" sz="4400" i="1" dirty="0" smtClean="0"/>
              <a:t>magnitude of rotor induced </a:t>
            </a:r>
            <a:r>
              <a:rPr lang="en-US" sz="4400" i="1" dirty="0" err="1" smtClean="0"/>
              <a:t>e.m.f</a:t>
            </a:r>
            <a:r>
              <a:rPr lang="en-US" sz="4400" i="1" dirty="0" smtClean="0"/>
              <a:t>. is very large at start</a:t>
            </a:r>
            <a:r>
              <a:rPr lang="en-US" sz="4400" dirty="0" smtClean="0"/>
              <a:t>.</a:t>
            </a:r>
          </a:p>
          <a:p>
            <a:pPr algn="just"/>
            <a:r>
              <a:rPr lang="en-US" sz="4400" dirty="0" smtClean="0"/>
              <a:t> As rotor conductors are short circuited.</a:t>
            </a:r>
          </a:p>
          <a:p>
            <a:pPr algn="just"/>
            <a:r>
              <a:rPr lang="en-US" sz="4400" dirty="0" smtClean="0"/>
              <a:t>The </a:t>
            </a:r>
            <a:r>
              <a:rPr lang="en-US" sz="4400" b="1" dirty="0" smtClean="0"/>
              <a:t>large induced </a:t>
            </a:r>
            <a:r>
              <a:rPr lang="en-US" sz="4400" b="1" dirty="0" err="1" smtClean="0"/>
              <a:t>e.m.f</a:t>
            </a:r>
            <a:r>
              <a:rPr lang="en-US" sz="4400" b="1" dirty="0" smtClean="0"/>
              <a:t>. circulates very high current through rotor at start.</a:t>
            </a:r>
          </a:p>
          <a:p>
            <a:pPr algn="just"/>
            <a:endParaRPr lang="en-IN" sz="4400" b="1" dirty="0"/>
          </a:p>
        </p:txBody>
      </p:sp>
    </p:spTree>
    <p:extLst>
      <p:ext uri="{BB962C8B-B14F-4D97-AF65-F5344CB8AC3E}">
        <p14:creationId xmlns:p14="http://schemas.microsoft.com/office/powerpoint/2010/main" val="220034541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80109"/>
            <a:ext cx="10515600" cy="983673"/>
          </a:xfrm>
        </p:spPr>
        <p:txBody>
          <a:bodyPr>
            <a:normAutofit fontScale="90000"/>
          </a:bodyPr>
          <a:lstStyle/>
          <a:p>
            <a:pPr algn="ctr"/>
            <a:r>
              <a:rPr lang="en-US" dirty="0" smtClean="0">
                <a:solidFill>
                  <a:srgbClr val="FF0000"/>
                </a:solidFill>
              </a:rPr>
              <a:t>Need for starter.</a:t>
            </a:r>
            <a:br>
              <a:rPr lang="en-US" dirty="0" smtClean="0">
                <a:solidFill>
                  <a:srgbClr val="FF0000"/>
                </a:solidFill>
              </a:rPr>
            </a:br>
            <a:endParaRPr lang="en-IN" dirty="0"/>
          </a:p>
        </p:txBody>
      </p:sp>
      <p:sp>
        <p:nvSpPr>
          <p:cNvPr id="3" name="Content Placeholder 2"/>
          <p:cNvSpPr>
            <a:spLocks noGrp="1"/>
          </p:cNvSpPr>
          <p:nvPr>
            <p:ph idx="1"/>
          </p:nvPr>
        </p:nvSpPr>
        <p:spPr>
          <a:xfrm>
            <a:off x="304801" y="775855"/>
            <a:ext cx="11610108" cy="5791200"/>
          </a:xfrm>
        </p:spPr>
        <p:txBody>
          <a:bodyPr>
            <a:noAutofit/>
          </a:bodyPr>
          <a:lstStyle/>
          <a:p>
            <a:pPr algn="just"/>
            <a:r>
              <a:rPr lang="en-US" sz="3200" dirty="0" smtClean="0"/>
              <a:t>In </a:t>
            </a:r>
            <a:r>
              <a:rPr lang="en-US" sz="3200" dirty="0"/>
              <a:t>a three phase induction motor, when </a:t>
            </a:r>
            <a:r>
              <a:rPr lang="en-US" sz="3200" b="1" dirty="0"/>
              <a:t>rotor current is high</a:t>
            </a:r>
            <a:r>
              <a:rPr lang="en-US" sz="3200" dirty="0"/>
              <a:t>, consequently the </a:t>
            </a:r>
            <a:r>
              <a:rPr lang="en-US" sz="3200" b="1" dirty="0"/>
              <a:t>stator draws a very high current </a:t>
            </a:r>
            <a:r>
              <a:rPr lang="en-US" sz="3200" dirty="0"/>
              <a:t>from the supply</a:t>
            </a:r>
            <a:r>
              <a:rPr lang="en-US" sz="3200" dirty="0" smtClean="0"/>
              <a:t>.</a:t>
            </a:r>
          </a:p>
          <a:p>
            <a:pPr algn="just"/>
            <a:r>
              <a:rPr lang="en-US" sz="3200" dirty="0" smtClean="0"/>
              <a:t> </a:t>
            </a:r>
            <a:r>
              <a:rPr lang="en-US" sz="3200" dirty="0"/>
              <a:t>This current can be of the order of </a:t>
            </a:r>
            <a:r>
              <a:rPr lang="en-US" sz="3200" b="1" dirty="0"/>
              <a:t>5 to 8 times the full load </a:t>
            </a:r>
            <a:r>
              <a:rPr lang="en-US" sz="3200" dirty="0"/>
              <a:t>current, at start.</a:t>
            </a:r>
            <a:endParaRPr lang="en-IN" sz="3200" dirty="0"/>
          </a:p>
          <a:p>
            <a:pPr algn="just"/>
            <a:r>
              <a:rPr lang="en-US" sz="3200" dirty="0" smtClean="0"/>
              <a:t>Due to such heavy inrush current at start there is possibility of </a:t>
            </a:r>
            <a:r>
              <a:rPr lang="en-US" sz="3200" b="1" dirty="0" smtClean="0"/>
              <a:t>damage of the motor winding</a:t>
            </a:r>
            <a:r>
              <a:rPr lang="en-US" sz="3200" dirty="0" smtClean="0"/>
              <a:t>. </a:t>
            </a:r>
          </a:p>
          <a:p>
            <a:pPr algn="just"/>
            <a:r>
              <a:rPr lang="en-US" sz="3200" dirty="0" smtClean="0"/>
              <a:t>Similarly such sudden inrush of current causes </a:t>
            </a:r>
            <a:r>
              <a:rPr lang="en-US" sz="3200" b="1" dirty="0" smtClean="0"/>
              <a:t>large line voltage drop. </a:t>
            </a:r>
          </a:p>
          <a:p>
            <a:pPr algn="just"/>
            <a:r>
              <a:rPr lang="en-US" sz="3200" dirty="0" smtClean="0"/>
              <a:t>Thus other appliances connected to the same line may be subjected to voltage spikes which may affect their working.</a:t>
            </a:r>
          </a:p>
          <a:p>
            <a:pPr algn="just"/>
            <a:endParaRPr lang="en-IN" sz="3200" dirty="0"/>
          </a:p>
        </p:txBody>
      </p:sp>
    </p:spTree>
    <p:extLst>
      <p:ext uri="{BB962C8B-B14F-4D97-AF65-F5344CB8AC3E}">
        <p14:creationId xmlns:p14="http://schemas.microsoft.com/office/powerpoint/2010/main" val="137101978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solidFill>
                  <a:srgbClr val="FF0000"/>
                </a:solidFill>
              </a:rPr>
              <a:t>Need for starter.</a:t>
            </a:r>
            <a:br>
              <a:rPr lang="en-US" b="1" dirty="0" smtClean="0">
                <a:solidFill>
                  <a:srgbClr val="FF0000"/>
                </a:solidFill>
              </a:rPr>
            </a:br>
            <a:endParaRPr lang="en-IN" b="1" dirty="0"/>
          </a:p>
        </p:txBody>
      </p:sp>
      <p:sp>
        <p:nvSpPr>
          <p:cNvPr id="3" name="Content Placeholder 2"/>
          <p:cNvSpPr>
            <a:spLocks noGrp="1"/>
          </p:cNvSpPr>
          <p:nvPr>
            <p:ph idx="1"/>
          </p:nvPr>
        </p:nvSpPr>
        <p:spPr>
          <a:xfrm>
            <a:off x="838200" y="1205345"/>
            <a:ext cx="10515600" cy="4971618"/>
          </a:xfrm>
        </p:spPr>
        <p:txBody>
          <a:bodyPr>
            <a:normAutofit/>
          </a:bodyPr>
          <a:lstStyle/>
          <a:p>
            <a:pPr algn="just"/>
            <a:r>
              <a:rPr lang="en-US" sz="4000" dirty="0" smtClean="0"/>
              <a:t>To avoid such effects, it is necessary to limit the current drawn by the motor at start. </a:t>
            </a:r>
          </a:p>
          <a:p>
            <a:pPr algn="just"/>
            <a:r>
              <a:rPr lang="en-US" sz="4000" dirty="0" smtClean="0"/>
              <a:t>The starter is a device which is basically used to </a:t>
            </a:r>
            <a:r>
              <a:rPr lang="en-US" sz="4000" b="1" dirty="0" smtClean="0"/>
              <a:t>limit high starting current by supplying reduced voltage to the motor at the limit of starting. </a:t>
            </a:r>
          </a:p>
          <a:p>
            <a:pPr algn="just"/>
            <a:r>
              <a:rPr lang="en-US" sz="4000" dirty="0" smtClean="0"/>
              <a:t>Such a reduced voltage is applied only for short period and once rotor gets accelerated, full normal rated voltage is applied.</a:t>
            </a:r>
            <a:endParaRPr lang="en-IN" sz="4000" dirty="0" smtClean="0"/>
          </a:p>
          <a:p>
            <a:pPr algn="just"/>
            <a:endParaRPr lang="en-IN" sz="4000" dirty="0"/>
          </a:p>
        </p:txBody>
      </p:sp>
    </p:spTree>
    <p:extLst>
      <p:ext uri="{BB962C8B-B14F-4D97-AF65-F5344CB8AC3E}">
        <p14:creationId xmlns:p14="http://schemas.microsoft.com/office/powerpoint/2010/main" val="26159695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491" y="166256"/>
            <a:ext cx="11402291" cy="886690"/>
          </a:xfrm>
        </p:spPr>
        <p:txBody>
          <a:bodyPr>
            <a:noAutofit/>
          </a:bodyPr>
          <a:lstStyle/>
          <a:p>
            <a:r>
              <a:rPr lang="en-US" sz="4800" b="1" dirty="0">
                <a:solidFill>
                  <a:srgbClr val="FF0000"/>
                </a:solidFill>
              </a:rPr>
              <a:t>Starting </a:t>
            </a:r>
            <a:r>
              <a:rPr lang="en-US" sz="4800" b="1" dirty="0" smtClean="0">
                <a:solidFill>
                  <a:srgbClr val="FF0000"/>
                </a:solidFill>
              </a:rPr>
              <a:t>of </a:t>
            </a:r>
            <a:r>
              <a:rPr lang="en-US" sz="4800" b="1" dirty="0">
                <a:solidFill>
                  <a:srgbClr val="FF0000"/>
                </a:solidFill>
              </a:rPr>
              <a:t>Three-Phase Induction Motors:</a:t>
            </a:r>
            <a:endParaRPr lang="en-IN" sz="4800" b="1" dirty="0"/>
          </a:p>
        </p:txBody>
      </p:sp>
      <p:sp>
        <p:nvSpPr>
          <p:cNvPr id="3" name="Content Placeholder 2"/>
          <p:cNvSpPr>
            <a:spLocks noGrp="1"/>
          </p:cNvSpPr>
          <p:nvPr>
            <p:ph idx="1"/>
          </p:nvPr>
        </p:nvSpPr>
        <p:spPr>
          <a:xfrm>
            <a:off x="290945" y="1163782"/>
            <a:ext cx="11540837" cy="5013181"/>
          </a:xfrm>
        </p:spPr>
        <p:txBody>
          <a:bodyPr>
            <a:normAutofit/>
          </a:bodyPr>
          <a:lstStyle/>
          <a:p>
            <a:pPr marL="914400" indent="-914400" algn="just">
              <a:buFont typeface="+mj-lt"/>
              <a:buAutoNum type="arabicPeriod"/>
            </a:pPr>
            <a:r>
              <a:rPr lang="en-US" sz="5400" dirty="0" smtClean="0"/>
              <a:t>Direct on line starter</a:t>
            </a:r>
            <a:endParaRPr lang="en-IN" sz="5400" dirty="0" smtClean="0"/>
          </a:p>
          <a:p>
            <a:pPr marL="914400" lvl="0" indent="-914400" algn="just">
              <a:buFont typeface="+mj-lt"/>
              <a:buAutoNum type="arabicPeriod"/>
            </a:pPr>
            <a:r>
              <a:rPr lang="en-US" sz="5400" dirty="0" smtClean="0"/>
              <a:t>Stator </a:t>
            </a:r>
            <a:r>
              <a:rPr lang="en-US" sz="5400" dirty="0"/>
              <a:t>resistance starter</a:t>
            </a:r>
            <a:endParaRPr lang="en-IN" sz="5400" dirty="0"/>
          </a:p>
          <a:p>
            <a:pPr marL="914400" lvl="0" indent="-914400" algn="just">
              <a:buFont typeface="+mj-lt"/>
              <a:buAutoNum type="arabicPeriod"/>
            </a:pPr>
            <a:r>
              <a:rPr lang="en-US" sz="5400" dirty="0"/>
              <a:t>Auto-transformer starter</a:t>
            </a:r>
            <a:endParaRPr lang="en-IN" sz="5400" dirty="0"/>
          </a:p>
          <a:p>
            <a:pPr marL="914400" lvl="0" indent="-914400" algn="just">
              <a:buFont typeface="+mj-lt"/>
              <a:buAutoNum type="arabicPeriod"/>
            </a:pPr>
            <a:r>
              <a:rPr lang="en-US" sz="5400" dirty="0"/>
              <a:t>Star-delta starter</a:t>
            </a:r>
            <a:endParaRPr lang="en-IN" sz="5400" dirty="0"/>
          </a:p>
          <a:p>
            <a:pPr marL="914400" lvl="0" indent="-914400" algn="just">
              <a:buFont typeface="+mj-lt"/>
              <a:buAutoNum type="arabicPeriod"/>
            </a:pPr>
            <a:r>
              <a:rPr lang="en-US" sz="5400" dirty="0"/>
              <a:t>Rotor resistance starter</a:t>
            </a:r>
            <a:endParaRPr lang="en-IN" sz="5400" dirty="0"/>
          </a:p>
          <a:p>
            <a:pPr marL="1371600" indent="-1371600" algn="just">
              <a:buFont typeface="+mj-lt"/>
              <a:buAutoNum type="arabicPeriod"/>
            </a:pPr>
            <a:endParaRPr lang="en-IN" sz="8800" dirty="0"/>
          </a:p>
        </p:txBody>
      </p:sp>
    </p:spTree>
    <p:extLst>
      <p:ext uri="{BB962C8B-B14F-4D97-AF65-F5344CB8AC3E}">
        <p14:creationId xmlns:p14="http://schemas.microsoft.com/office/powerpoint/2010/main" val="9219454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6255"/>
            <a:ext cx="10515600" cy="595745"/>
          </a:xfrm>
        </p:spPr>
        <p:txBody>
          <a:bodyPr>
            <a:normAutofit fontScale="90000"/>
          </a:bodyPr>
          <a:lstStyle/>
          <a:p>
            <a:pPr marL="914400" lvl="0" indent="-914400" algn="ctr">
              <a:buFont typeface="+mj-lt"/>
              <a:buAutoNum type="arabicPeriod"/>
            </a:pPr>
            <a:r>
              <a:rPr lang="en-US" b="1" dirty="0">
                <a:solidFill>
                  <a:srgbClr val="FF0000"/>
                </a:solidFill>
              </a:rPr>
              <a:t>Direct on line starter</a:t>
            </a:r>
            <a:endParaRPr lang="en-IN" b="1" dirty="0">
              <a:solidFill>
                <a:srgbClr val="FF0000"/>
              </a:solidFill>
            </a:endParaRPr>
          </a:p>
        </p:txBody>
      </p:sp>
      <p:sp>
        <p:nvSpPr>
          <p:cNvPr id="3" name="Content Placeholder 2"/>
          <p:cNvSpPr>
            <a:spLocks noGrp="1"/>
          </p:cNvSpPr>
          <p:nvPr>
            <p:ph idx="1"/>
          </p:nvPr>
        </p:nvSpPr>
        <p:spPr>
          <a:xfrm>
            <a:off x="838200" y="762000"/>
            <a:ext cx="10515600" cy="5414963"/>
          </a:xfrm>
        </p:spPr>
        <p:txBody>
          <a:bodyPr>
            <a:normAutofit/>
          </a:bodyPr>
          <a:lstStyle/>
          <a:p>
            <a:pPr algn="just"/>
            <a:r>
              <a:rPr lang="en-US" dirty="0" smtClean="0"/>
              <a:t>In case of small capacity motors having rating less than 5 HP, the starting current is not very high and such motors can withstand such starting current without any starter. Thus there is no need to reduce applied voltage, to control the starting current. </a:t>
            </a:r>
            <a:endParaRPr lang="en-IN" dirty="0"/>
          </a:p>
        </p:txBody>
      </p:sp>
      <p:grpSp>
        <p:nvGrpSpPr>
          <p:cNvPr id="4" name="Group 3"/>
          <p:cNvGrpSpPr>
            <a:grpSpLocks/>
          </p:cNvGrpSpPr>
          <p:nvPr/>
        </p:nvGrpSpPr>
        <p:grpSpPr>
          <a:xfrm>
            <a:off x="5999017" y="2438400"/>
            <a:ext cx="6192983" cy="4142906"/>
            <a:chOff x="0" y="0"/>
            <a:chExt cx="4414520" cy="3051810"/>
          </a:xfrm>
        </p:grpSpPr>
        <p:sp>
          <p:nvSpPr>
            <p:cNvPr id="5" name="Graphic 11"/>
            <p:cNvSpPr/>
            <p:nvPr/>
          </p:nvSpPr>
          <p:spPr>
            <a:xfrm>
              <a:off x="0" y="0"/>
              <a:ext cx="6350" cy="6350"/>
            </a:xfrm>
            <a:custGeom>
              <a:avLst/>
              <a:gdLst/>
              <a:ahLst/>
              <a:cxnLst/>
              <a:rect l="l" t="t" r="r" b="b"/>
              <a:pathLst>
                <a:path w="6350" h="6350">
                  <a:moveTo>
                    <a:pt x="6350" y="0"/>
                  </a:moveTo>
                  <a:lnTo>
                    <a:pt x="0" y="0"/>
                  </a:lnTo>
                  <a:lnTo>
                    <a:pt x="0" y="6350"/>
                  </a:lnTo>
                  <a:lnTo>
                    <a:pt x="6350" y="6350"/>
                  </a:lnTo>
                  <a:lnTo>
                    <a:pt x="6350" y="0"/>
                  </a:lnTo>
                  <a:close/>
                </a:path>
              </a:pathLst>
            </a:custGeom>
            <a:solidFill>
              <a:srgbClr val="CCCCCC"/>
            </a:solidFill>
          </p:spPr>
          <p:txBody>
            <a:bodyPr wrap="square" lIns="0" tIns="0" rIns="0" bIns="0" rtlCol="0">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 name="Graphic 12"/>
            <p:cNvSpPr/>
            <p:nvPr/>
          </p:nvSpPr>
          <p:spPr>
            <a:xfrm>
              <a:off x="6350" y="3175"/>
              <a:ext cx="4401820" cy="1270"/>
            </a:xfrm>
            <a:custGeom>
              <a:avLst/>
              <a:gdLst/>
              <a:ahLst/>
              <a:cxnLst/>
              <a:rect l="l" t="t" r="r" b="b"/>
              <a:pathLst>
                <a:path w="4401820">
                  <a:moveTo>
                    <a:pt x="0" y="0"/>
                  </a:moveTo>
                  <a:lnTo>
                    <a:pt x="4401820" y="0"/>
                  </a:lnTo>
                </a:path>
              </a:pathLst>
            </a:custGeom>
            <a:ln w="6096">
              <a:solidFill>
                <a:srgbClr val="CCCCCC"/>
              </a:solidFill>
              <a:prstDash val="solid"/>
            </a:ln>
          </p:spPr>
          <p:txBody>
            <a:bodyPr wrap="square" lIns="0" tIns="0" rIns="0" bIns="0" rtlCol="0">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 name="Graphic 13"/>
            <p:cNvSpPr/>
            <p:nvPr/>
          </p:nvSpPr>
          <p:spPr>
            <a:xfrm>
              <a:off x="4408170" y="0"/>
              <a:ext cx="6350" cy="6350"/>
            </a:xfrm>
            <a:custGeom>
              <a:avLst/>
              <a:gdLst/>
              <a:ahLst/>
              <a:cxnLst/>
              <a:rect l="l" t="t" r="r" b="b"/>
              <a:pathLst>
                <a:path w="6350" h="6350">
                  <a:moveTo>
                    <a:pt x="6350" y="0"/>
                  </a:moveTo>
                  <a:lnTo>
                    <a:pt x="0" y="0"/>
                  </a:lnTo>
                  <a:lnTo>
                    <a:pt x="0" y="6350"/>
                  </a:lnTo>
                  <a:lnTo>
                    <a:pt x="6350" y="6350"/>
                  </a:lnTo>
                  <a:lnTo>
                    <a:pt x="6350" y="0"/>
                  </a:lnTo>
                  <a:close/>
                </a:path>
              </a:pathLst>
            </a:custGeom>
            <a:solidFill>
              <a:srgbClr val="CCCCCC"/>
            </a:solidFill>
          </p:spPr>
          <p:txBody>
            <a:bodyPr wrap="square" lIns="0" tIns="0" rIns="0" bIns="0" rtlCol="0">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pic>
          <p:nvPicPr>
            <p:cNvPr id="8" name="Image 14"/>
            <p:cNvPicPr/>
            <p:nvPr/>
          </p:nvPicPr>
          <p:blipFill>
            <a:blip r:embed="rId2" cstate="print"/>
            <a:stretch>
              <a:fillRect/>
            </a:stretch>
          </p:blipFill>
          <p:spPr>
            <a:xfrm>
              <a:off x="25400" y="5080"/>
              <a:ext cx="4271010" cy="3046730"/>
            </a:xfrm>
            <a:prstGeom prst="rect">
              <a:avLst/>
            </a:prstGeom>
          </p:spPr>
        </p:pic>
      </p:grpSp>
      <p:sp>
        <p:nvSpPr>
          <p:cNvPr id="9" name="Rectangle 8"/>
          <p:cNvSpPr/>
          <p:nvPr/>
        </p:nvSpPr>
        <p:spPr>
          <a:xfrm>
            <a:off x="348409" y="2901445"/>
            <a:ext cx="5013733" cy="3108543"/>
          </a:xfrm>
          <a:prstGeom prst="rect">
            <a:avLst/>
          </a:prstGeom>
        </p:spPr>
        <p:txBody>
          <a:bodyPr wrap="square">
            <a:spAutoFit/>
          </a:bodyPr>
          <a:lstStyle/>
          <a:p>
            <a:pPr algn="just"/>
            <a:r>
              <a:rPr lang="en-US" sz="2800" dirty="0" smtClean="0"/>
              <a:t>Though this starter does not reduce the applied voltage, it is used because it protects the motor from various severe abnormal conditions like </a:t>
            </a:r>
            <a:r>
              <a:rPr lang="en-US" sz="2800" b="1" dirty="0" smtClean="0"/>
              <a:t>over loading, low voltage, single phasing</a:t>
            </a:r>
            <a:endParaRPr lang="en-IN" sz="2800" b="1" dirty="0"/>
          </a:p>
        </p:txBody>
      </p:sp>
    </p:spTree>
    <p:extLst>
      <p:ext uri="{BB962C8B-B14F-4D97-AF65-F5344CB8AC3E}">
        <p14:creationId xmlns:p14="http://schemas.microsoft.com/office/powerpoint/2010/main" val="2877816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gn="ctr"/>
            <a:r>
              <a:rPr lang="en-US" b="1" dirty="0" smtClean="0">
                <a:solidFill>
                  <a:srgbClr val="FF0000"/>
                </a:solidFill>
              </a:rPr>
              <a:t>2.Stator resistance starter</a:t>
            </a:r>
            <a:r>
              <a:rPr lang="en-IN" b="1" dirty="0" smtClean="0">
                <a:solidFill>
                  <a:srgbClr val="FF0000"/>
                </a:solidFill>
              </a:rPr>
              <a:t/>
            </a:r>
            <a:br>
              <a:rPr lang="en-IN" b="1" dirty="0" smtClean="0">
                <a:solidFill>
                  <a:srgbClr val="FF0000"/>
                </a:solidFill>
              </a:rPr>
            </a:br>
            <a:endParaRPr lang="en-IN" b="1" dirty="0">
              <a:solidFill>
                <a:srgbClr val="FF0000"/>
              </a:solidFill>
            </a:endParaRPr>
          </a:p>
        </p:txBody>
      </p:sp>
      <p:pic>
        <p:nvPicPr>
          <p:cNvPr id="5" name="Content Placeholder 4"/>
          <p:cNvPicPr>
            <a:picLocks noGrp="1" noChangeAspect="1"/>
          </p:cNvPicPr>
          <p:nvPr>
            <p:ph idx="1"/>
          </p:nvPr>
        </p:nvPicPr>
        <p:blipFill>
          <a:blip r:embed="rId2"/>
          <a:stretch>
            <a:fillRect/>
          </a:stretch>
        </p:blipFill>
        <p:spPr>
          <a:xfrm>
            <a:off x="1565564" y="1357745"/>
            <a:ext cx="8659091" cy="5167746"/>
          </a:xfrm>
          <a:prstGeom prst="rect">
            <a:avLst/>
          </a:prstGeom>
        </p:spPr>
      </p:pic>
    </p:spTree>
    <p:extLst>
      <p:ext uri="{BB962C8B-B14F-4D97-AF65-F5344CB8AC3E}">
        <p14:creationId xmlns:p14="http://schemas.microsoft.com/office/powerpoint/2010/main" val="662349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7090"/>
            <a:ext cx="10515600" cy="881233"/>
          </a:xfrm>
        </p:spPr>
        <p:txBody>
          <a:bodyPr>
            <a:normAutofit fontScale="90000"/>
          </a:bodyPr>
          <a:lstStyle/>
          <a:p>
            <a:pPr lvl="0" algn="ctr"/>
            <a:r>
              <a:rPr lang="en-US" dirty="0" smtClean="0">
                <a:solidFill>
                  <a:srgbClr val="FF0000"/>
                </a:solidFill>
              </a:rPr>
              <a:t>3.Auto-transformer </a:t>
            </a:r>
            <a:r>
              <a:rPr lang="en-US" dirty="0">
                <a:solidFill>
                  <a:srgbClr val="FF0000"/>
                </a:solidFill>
              </a:rPr>
              <a:t>starter</a:t>
            </a:r>
            <a:r>
              <a:rPr lang="en-IN" dirty="0">
                <a:solidFill>
                  <a:srgbClr val="FF0000"/>
                </a:solidFill>
              </a:rPr>
              <a:t/>
            </a:r>
            <a:br>
              <a:rPr lang="en-IN" dirty="0">
                <a:solidFill>
                  <a:srgbClr val="FF0000"/>
                </a:solidFill>
              </a:rPr>
            </a:br>
            <a:endParaRPr lang="en-IN" dirty="0">
              <a:solidFill>
                <a:srgbClr val="FF0000"/>
              </a:solidFill>
            </a:endParaRPr>
          </a:p>
        </p:txBody>
      </p:sp>
      <p:sp>
        <p:nvSpPr>
          <p:cNvPr id="3" name="Content Placeholder 2"/>
          <p:cNvSpPr>
            <a:spLocks noGrp="1"/>
          </p:cNvSpPr>
          <p:nvPr>
            <p:ph idx="1"/>
          </p:nvPr>
        </p:nvSpPr>
        <p:spPr>
          <a:xfrm>
            <a:off x="838200" y="1825624"/>
            <a:ext cx="10515600" cy="4879975"/>
          </a:xfrm>
        </p:spPr>
        <p:txBody>
          <a:bodyPr/>
          <a:lstStyle/>
          <a:p>
            <a:endParaRPr lang="en-IN" dirty="0"/>
          </a:p>
        </p:txBody>
      </p:sp>
      <p:grpSp>
        <p:nvGrpSpPr>
          <p:cNvPr id="4" name="Group 3"/>
          <p:cNvGrpSpPr>
            <a:grpSpLocks/>
          </p:cNvGrpSpPr>
          <p:nvPr/>
        </p:nvGrpSpPr>
        <p:grpSpPr>
          <a:xfrm>
            <a:off x="471053" y="1158323"/>
            <a:ext cx="11097491" cy="5223163"/>
            <a:chOff x="-2721344" y="0"/>
            <a:chExt cx="9588853" cy="3554990"/>
          </a:xfrm>
        </p:grpSpPr>
        <p:sp>
          <p:nvSpPr>
            <p:cNvPr id="5" name="Graphic 27"/>
            <p:cNvSpPr/>
            <p:nvPr/>
          </p:nvSpPr>
          <p:spPr>
            <a:xfrm>
              <a:off x="0" y="0"/>
              <a:ext cx="6350" cy="6350"/>
            </a:xfrm>
            <a:custGeom>
              <a:avLst/>
              <a:gdLst/>
              <a:ahLst/>
              <a:cxnLst/>
              <a:rect l="l" t="t" r="r" b="b"/>
              <a:pathLst>
                <a:path w="6350" h="6350">
                  <a:moveTo>
                    <a:pt x="6350" y="0"/>
                  </a:moveTo>
                  <a:lnTo>
                    <a:pt x="0" y="0"/>
                  </a:lnTo>
                  <a:lnTo>
                    <a:pt x="0" y="6350"/>
                  </a:lnTo>
                  <a:lnTo>
                    <a:pt x="6350" y="6350"/>
                  </a:lnTo>
                  <a:lnTo>
                    <a:pt x="6350" y="0"/>
                  </a:lnTo>
                  <a:close/>
                </a:path>
              </a:pathLst>
            </a:custGeom>
            <a:solidFill>
              <a:srgbClr val="CCCCCC"/>
            </a:solidFill>
          </p:spPr>
          <p:txBody>
            <a:bodyPr wrap="square" lIns="0" tIns="0" rIns="0" bIns="0" rtlCol="0">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6" name="Graphic 28"/>
            <p:cNvSpPr/>
            <p:nvPr/>
          </p:nvSpPr>
          <p:spPr>
            <a:xfrm>
              <a:off x="6350" y="3175"/>
              <a:ext cx="4161154" cy="1270"/>
            </a:xfrm>
            <a:custGeom>
              <a:avLst/>
              <a:gdLst/>
              <a:ahLst/>
              <a:cxnLst/>
              <a:rect l="l" t="t" r="r" b="b"/>
              <a:pathLst>
                <a:path w="4161154">
                  <a:moveTo>
                    <a:pt x="0" y="0"/>
                  </a:moveTo>
                  <a:lnTo>
                    <a:pt x="4161155" y="0"/>
                  </a:lnTo>
                </a:path>
              </a:pathLst>
            </a:custGeom>
            <a:ln w="6096">
              <a:solidFill>
                <a:srgbClr val="CCCCCC"/>
              </a:solidFill>
              <a:prstDash val="solid"/>
            </a:ln>
          </p:spPr>
          <p:txBody>
            <a:bodyPr wrap="square" lIns="0" tIns="0" rIns="0" bIns="0" rtlCol="0">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sp>
          <p:nvSpPr>
            <p:cNvPr id="7" name="Graphic 29"/>
            <p:cNvSpPr/>
            <p:nvPr/>
          </p:nvSpPr>
          <p:spPr>
            <a:xfrm>
              <a:off x="4167505" y="0"/>
              <a:ext cx="6350" cy="6350"/>
            </a:xfrm>
            <a:custGeom>
              <a:avLst/>
              <a:gdLst/>
              <a:ahLst/>
              <a:cxnLst/>
              <a:rect l="l" t="t" r="r" b="b"/>
              <a:pathLst>
                <a:path w="6350" h="6350">
                  <a:moveTo>
                    <a:pt x="6350" y="0"/>
                  </a:moveTo>
                  <a:lnTo>
                    <a:pt x="0" y="0"/>
                  </a:lnTo>
                  <a:lnTo>
                    <a:pt x="0" y="6350"/>
                  </a:lnTo>
                  <a:lnTo>
                    <a:pt x="6350" y="6350"/>
                  </a:lnTo>
                  <a:lnTo>
                    <a:pt x="6350" y="0"/>
                  </a:lnTo>
                  <a:close/>
                </a:path>
              </a:pathLst>
            </a:custGeom>
            <a:solidFill>
              <a:srgbClr val="CCCCCC"/>
            </a:solidFill>
          </p:spPr>
          <p:txBody>
            <a:bodyPr wrap="square" lIns="0" tIns="0" rIns="0" bIns="0" rtlCol="0">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ysClr val="windowText" lastClr="000000"/>
                </a:solidFill>
                <a:effectLst/>
                <a:uLnTx/>
                <a:uFillTx/>
              </a:endParaRPr>
            </a:p>
          </p:txBody>
        </p:sp>
        <p:pic>
          <p:nvPicPr>
            <p:cNvPr id="8" name="Image 30"/>
            <p:cNvPicPr/>
            <p:nvPr/>
          </p:nvPicPr>
          <p:blipFill>
            <a:blip r:embed="rId2" cstate="print"/>
            <a:stretch>
              <a:fillRect/>
            </a:stretch>
          </p:blipFill>
          <p:spPr>
            <a:xfrm>
              <a:off x="-2721344" y="5714"/>
              <a:ext cx="9588853" cy="3549276"/>
            </a:xfrm>
            <a:prstGeom prst="rect">
              <a:avLst/>
            </a:prstGeom>
          </p:spPr>
        </p:pic>
      </p:grpSp>
    </p:spTree>
    <p:extLst>
      <p:ext uri="{BB962C8B-B14F-4D97-AF65-F5344CB8AC3E}">
        <p14:creationId xmlns:p14="http://schemas.microsoft.com/office/powerpoint/2010/main" val="35844453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TotalTime>
  <Words>678</Words>
  <Application>Microsoft Office PowerPoint</Application>
  <PresentationFormat>Widescreen</PresentationFormat>
  <Paragraphs>82</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Times New Roman</vt:lpstr>
      <vt:lpstr>Office Theme</vt:lpstr>
      <vt:lpstr>Starting and Speed Control of Three-Phase Induction Motors:</vt:lpstr>
      <vt:lpstr>Need for starter. </vt:lpstr>
      <vt:lpstr>Need for starter. </vt:lpstr>
      <vt:lpstr>Need for starter. </vt:lpstr>
      <vt:lpstr>Need for starter. </vt:lpstr>
      <vt:lpstr>Starting of Three-Phase Induction Motors:</vt:lpstr>
      <vt:lpstr>Direct on line starter</vt:lpstr>
      <vt:lpstr>2.Stator resistance starter </vt:lpstr>
      <vt:lpstr>3.Auto-transformer starter </vt:lpstr>
      <vt:lpstr>3.Auto-transformer starter </vt:lpstr>
      <vt:lpstr>4.Star-Delta Starter</vt:lpstr>
      <vt:lpstr>5.Rotor resistance starter </vt:lpstr>
      <vt:lpstr>Speed Control of Three Phase Induction Motor:</vt:lpstr>
      <vt:lpstr>Speed Control of 3 Phase Induction Motor:</vt:lpstr>
      <vt:lpstr>From stator side Supply Frequency Control or V / f Control: </vt:lpstr>
      <vt:lpstr>Torque-slip characteristics with variable f and constant (V/f)</vt:lpstr>
      <vt:lpstr>Adding Rheostats in Stator Circuit:</vt:lpstr>
      <vt:lpstr>Cascaded control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Starting and Speed Control of Three-Phase Induction Motors:</dc:title>
  <dc:creator>EEE</dc:creator>
  <cp:lastModifiedBy>EEE</cp:lastModifiedBy>
  <cp:revision>10</cp:revision>
  <dcterms:created xsi:type="dcterms:W3CDTF">2023-08-15T06:06:27Z</dcterms:created>
  <dcterms:modified xsi:type="dcterms:W3CDTF">2024-07-04T02:54:49Z</dcterms:modified>
</cp:coreProperties>
</file>