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5" r:id="rId3"/>
    <p:sldId id="266" r:id="rId4"/>
    <p:sldId id="264" r:id="rId5"/>
    <p:sldId id="262" r:id="rId6"/>
    <p:sldId id="263" r:id="rId7"/>
    <p:sldId id="261" r:id="rId8"/>
    <p:sldId id="260" r:id="rId9"/>
    <p:sldId id="256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B2377-C9A9-4385-8C99-3DE4B80C3654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***read as in CRORES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9E9DA-26F4-44C6-8B33-1FD685930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9089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76433-C1BD-44F9-8761-F2593D67F12F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***read as in CRORES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209F6-4F10-47AA-9B1C-22D16318F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06832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3624-719F-472A-83F6-8FB598FF86E0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BE-40D4-45EA-981B-DC8302D2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1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3624-719F-472A-83F6-8FB598FF86E0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BE-40D4-45EA-981B-DC8302D2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3624-719F-472A-83F6-8FB598FF86E0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BE-40D4-45EA-981B-DC8302D2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3624-719F-472A-83F6-8FB598FF86E0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BE-40D4-45EA-981B-DC8302D2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0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3624-719F-472A-83F6-8FB598FF86E0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BE-40D4-45EA-981B-DC8302D2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7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3624-719F-472A-83F6-8FB598FF86E0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BE-40D4-45EA-981B-DC8302D2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14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3624-719F-472A-83F6-8FB598FF86E0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BE-40D4-45EA-981B-DC8302D2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8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3624-719F-472A-83F6-8FB598FF86E0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BE-40D4-45EA-981B-DC8302D2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8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3624-719F-472A-83F6-8FB598FF86E0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BE-40D4-45EA-981B-DC8302D2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21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3624-719F-472A-83F6-8FB598FF86E0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BE-40D4-45EA-981B-DC8302D2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10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3624-719F-472A-83F6-8FB598FF86E0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8BBE-40D4-45EA-981B-DC8302D2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82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3624-719F-472A-83F6-8FB598FF86E0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8BBE-40D4-45EA-981B-DC8302D2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78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49233"/>
          </a:xfrm>
        </p:spPr>
      </p:pic>
    </p:spTree>
    <p:extLst>
      <p:ext uri="{BB962C8B-B14F-4D97-AF65-F5344CB8AC3E}">
        <p14:creationId xmlns:p14="http://schemas.microsoft.com/office/powerpoint/2010/main" val="20511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Metrics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420677"/>
            <a:ext cx="10515600" cy="4351338"/>
          </a:xfrm>
        </p:spPr>
        <p:txBody>
          <a:bodyPr>
            <a:noAutofit/>
          </a:bodyPr>
          <a:lstStyle/>
          <a:p>
            <a:r>
              <a:rPr lang="en-IN" sz="3200" dirty="0" smtClean="0"/>
              <a:t>Average </a:t>
            </a:r>
            <a:r>
              <a:rPr lang="en-IN" sz="3200" dirty="0"/>
              <a:t>daily realised rooms </a:t>
            </a:r>
            <a:r>
              <a:rPr lang="en-IN" sz="3200" dirty="0" smtClean="0"/>
              <a:t>nights</a:t>
            </a:r>
          </a:p>
          <a:p>
            <a:r>
              <a:rPr lang="en-IN" sz="3200" dirty="0"/>
              <a:t>Net Take </a:t>
            </a:r>
            <a:r>
              <a:rPr lang="en-IN" sz="3200" dirty="0" smtClean="0"/>
              <a:t>Rate</a:t>
            </a:r>
          </a:p>
          <a:p>
            <a:r>
              <a:rPr lang="en-IN" sz="3200" dirty="0"/>
              <a:t>NPS </a:t>
            </a:r>
            <a:r>
              <a:rPr lang="en-IN" sz="3200" dirty="0" smtClean="0"/>
              <a:t>score- No</a:t>
            </a:r>
            <a:r>
              <a:rPr lang="en-IN" sz="3200" dirty="0"/>
              <a:t>. of people who give us a rating of 5/5 –No. of people who give us a rating of 1/5 or 2/5 </a:t>
            </a:r>
            <a:endParaRPr lang="en-IN" sz="3200" dirty="0" smtClean="0"/>
          </a:p>
          <a:p>
            <a:r>
              <a:rPr lang="en-IN" sz="3200" dirty="0"/>
              <a:t>Total Available Rooms</a:t>
            </a:r>
          </a:p>
          <a:p>
            <a:r>
              <a:rPr lang="en-IN" sz="3200" dirty="0"/>
              <a:t>Market Penetration Index (MPI) or Occupancy Penetration Index</a:t>
            </a:r>
          </a:p>
          <a:p>
            <a:r>
              <a:rPr lang="en-IN" sz="3200" dirty="0"/>
              <a:t>MCPB (marketing cost per booking)</a:t>
            </a:r>
          </a:p>
          <a:p>
            <a:r>
              <a:rPr lang="en-IN" sz="3200" dirty="0" smtClean="0"/>
              <a:t>Website/App </a:t>
            </a:r>
            <a:r>
              <a:rPr lang="en-IN" sz="3200" dirty="0"/>
              <a:t>conversion rate</a:t>
            </a:r>
          </a:p>
          <a:p>
            <a:r>
              <a:rPr lang="en-IN" sz="3200" dirty="0" err="1" smtClean="0"/>
              <a:t>TrevPar</a:t>
            </a:r>
            <a:r>
              <a:rPr lang="en-IN" sz="3200" dirty="0" smtClean="0"/>
              <a:t>-total revenue per available room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492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Analytics and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Krypton – an internal audit app to audit the hotels properties and it also captures customer </a:t>
            </a:r>
            <a:r>
              <a:rPr lang="en-IN" dirty="0" smtClean="0"/>
              <a:t>feedback.</a:t>
            </a:r>
          </a:p>
          <a:p>
            <a:r>
              <a:rPr lang="en-IN" dirty="0" err="1"/>
              <a:t>Orbis</a:t>
            </a:r>
            <a:r>
              <a:rPr lang="en-IN" dirty="0"/>
              <a:t>, a BI tool used by the Sales workforce to understand the demand patterns in the area and offers they should be making to different partner </a:t>
            </a:r>
            <a:r>
              <a:rPr lang="en-IN" dirty="0" smtClean="0"/>
              <a:t>hotels.</a:t>
            </a:r>
          </a:p>
          <a:p>
            <a:r>
              <a:rPr lang="en-IN" dirty="0"/>
              <a:t>Dynamic Room </a:t>
            </a:r>
            <a:r>
              <a:rPr lang="en-IN" dirty="0" smtClean="0"/>
              <a:t>Pricing</a:t>
            </a:r>
          </a:p>
          <a:p>
            <a:r>
              <a:rPr lang="en-IN" dirty="0"/>
              <a:t>Understanding Customer </a:t>
            </a:r>
            <a:r>
              <a:rPr lang="en-IN" dirty="0" smtClean="0"/>
              <a:t>Behaviour</a:t>
            </a:r>
          </a:p>
          <a:p>
            <a:r>
              <a:rPr lang="en-IN" dirty="0"/>
              <a:t>Traffic analysis tools: Google analytic, Mouse flow, New Relic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5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Ritesh</a:t>
            </a:r>
            <a:r>
              <a:rPr lang="en-IN" dirty="0" smtClean="0"/>
              <a:t> Agarwal, 21yrs old is the owner of OYO rooms.</a:t>
            </a:r>
          </a:p>
          <a:p>
            <a:r>
              <a:rPr lang="en-US" dirty="0" smtClean="0"/>
              <a:t>OYO Rooms, </a:t>
            </a:r>
            <a:r>
              <a:rPr lang="en-US" dirty="0"/>
              <a:t>commonly known as</a:t>
            </a:r>
            <a:r>
              <a:rPr lang="en-US" dirty="0" smtClean="0"/>
              <a:t> OYO, </a:t>
            </a:r>
            <a:r>
              <a:rPr lang="en-US" dirty="0"/>
              <a:t>is an Indian hospitality service and budget </a:t>
            </a:r>
            <a:r>
              <a:rPr lang="en-US" dirty="0" smtClean="0"/>
              <a:t>hotel network.</a:t>
            </a:r>
          </a:p>
          <a:p>
            <a:r>
              <a:rPr lang="en-US" dirty="0"/>
              <a:t>It was </a:t>
            </a:r>
            <a:r>
              <a:rPr lang="en-US" dirty="0" smtClean="0"/>
              <a:t>founded as </a:t>
            </a:r>
            <a:r>
              <a:rPr lang="en-US" dirty="0" err="1"/>
              <a:t>Oravel</a:t>
            </a:r>
            <a:r>
              <a:rPr lang="en-US" dirty="0"/>
              <a:t> Stays Pvt. Ltd</a:t>
            </a:r>
            <a:r>
              <a:rPr lang="en-US" dirty="0" smtClean="0"/>
              <a:t> in 2012  and later changed to OYO rooms in 2013</a:t>
            </a:r>
          </a:p>
          <a:p>
            <a:r>
              <a:rPr lang="en-US" dirty="0"/>
              <a:t>OYO Rooms owns and operates a chain of budget hotels and allowing guests to book accommodations via mobile application.</a:t>
            </a:r>
          </a:p>
          <a:p>
            <a:r>
              <a:rPr lang="en-US" dirty="0"/>
              <a:t>OYO Rooms has 3,650 </a:t>
            </a:r>
            <a:r>
              <a:rPr lang="en-US" dirty="0" smtClean="0"/>
              <a:t>employees</a:t>
            </a:r>
          </a:p>
          <a:p>
            <a:r>
              <a:rPr lang="en-US" dirty="0"/>
              <a:t>OYO </a:t>
            </a:r>
            <a:r>
              <a:rPr lang="en-US" dirty="0" smtClean="0"/>
              <a:t>Rooms main </a:t>
            </a:r>
            <a:r>
              <a:rPr lang="en-US" dirty="0"/>
              <a:t>competitors are </a:t>
            </a:r>
            <a:r>
              <a:rPr lang="en-US" dirty="0" err="1"/>
              <a:t>Treebo</a:t>
            </a:r>
            <a:r>
              <a:rPr lang="en-US" dirty="0"/>
              <a:t>, </a:t>
            </a:r>
            <a:r>
              <a:rPr lang="en-US" dirty="0" err="1"/>
              <a:t>Stayzilla</a:t>
            </a:r>
            <a:r>
              <a:rPr lang="en-US" dirty="0"/>
              <a:t> and </a:t>
            </a:r>
            <a:r>
              <a:rPr lang="en-US" dirty="0" err="1"/>
              <a:t>FabHotels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15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OYO </a:t>
            </a:r>
            <a:r>
              <a:rPr lang="en-US" dirty="0" smtClean="0"/>
              <a:t>Rooms </a:t>
            </a:r>
            <a:r>
              <a:rPr lang="en-US" dirty="0"/>
              <a:t>headquarters is in Gurgaon, Haryana. </a:t>
            </a:r>
            <a:endParaRPr lang="en-US" dirty="0" smtClean="0"/>
          </a:p>
          <a:p>
            <a:r>
              <a:rPr lang="en-US" dirty="0" smtClean="0"/>
              <a:t>It has over 8,500 hotels in 230 cities in India, Malaysia, Nepal, China and Indonesia.</a:t>
            </a:r>
          </a:p>
          <a:p>
            <a:r>
              <a:rPr lang="en-US" dirty="0" smtClean="0"/>
              <a:t>Oyo </a:t>
            </a:r>
            <a:r>
              <a:rPr lang="en-US" dirty="0"/>
              <a:t>is now adding 10,000 rooms or close to 500 hotels every month under its franchise </a:t>
            </a:r>
            <a:r>
              <a:rPr lang="en-US" dirty="0" smtClean="0"/>
              <a:t>model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It currently has around 60,000 rooms under the fully managed franchise model, and another 10,000 rooms under the earlier aggregator model.</a:t>
            </a:r>
          </a:p>
          <a:p>
            <a:r>
              <a:rPr lang="en-US" dirty="0"/>
              <a:t>Oyo (</a:t>
            </a:r>
            <a:r>
              <a:rPr lang="en-US" dirty="0" err="1"/>
              <a:t>Oravel</a:t>
            </a:r>
            <a:r>
              <a:rPr lang="en-US" dirty="0"/>
              <a:t> Stays Pvt. Ltd) is now generating more than 90% of its revenue from hotels that it has leased from owners</a:t>
            </a:r>
            <a:r>
              <a:rPr lang="en-US" dirty="0" smtClean="0"/>
              <a:t>.</a:t>
            </a:r>
          </a:p>
          <a:p>
            <a:r>
              <a:rPr lang="en-US" dirty="0"/>
              <a:t>OYO Rooms has raised a total of $697.3M in funding. 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91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Oyo Segments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OYO Rooms-flagship budget brand(999-1500)</a:t>
            </a:r>
          </a:p>
          <a:p>
            <a:r>
              <a:rPr lang="en-IN" dirty="0" smtClean="0"/>
              <a:t>OYO </a:t>
            </a:r>
            <a:r>
              <a:rPr lang="en-IN" dirty="0"/>
              <a:t>Premium </a:t>
            </a:r>
            <a:r>
              <a:rPr lang="en-IN" dirty="0" smtClean="0"/>
              <a:t>rooms(1500-3000)</a:t>
            </a:r>
          </a:p>
          <a:p>
            <a:r>
              <a:rPr lang="en-IN" dirty="0"/>
              <a:t>OYO </a:t>
            </a:r>
            <a:r>
              <a:rPr lang="en-IN" dirty="0" smtClean="0"/>
              <a:t>Homes(like Airbnb)</a:t>
            </a:r>
          </a:p>
          <a:p>
            <a:r>
              <a:rPr lang="en-IN" dirty="0"/>
              <a:t>Studio Stays by </a:t>
            </a:r>
            <a:r>
              <a:rPr lang="en-IN" dirty="0" smtClean="0"/>
              <a:t>OYO(cities)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3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BEB7-877E-4E4A-A5D6-335EF47D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41AB-236B-418A-92EC-9EBC45AA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Oyo Rooms Business Model is an aggregator model. The services are brought by the users under the name of Oyo.</a:t>
            </a:r>
          </a:p>
          <a:p>
            <a:r>
              <a:rPr lang="en-US" sz="3200" dirty="0"/>
              <a:t>Books a part of Hotel’s inventory beforehand.</a:t>
            </a:r>
          </a:p>
          <a:p>
            <a:r>
              <a:rPr lang="en-US" sz="3200" dirty="0"/>
              <a:t> Organizes those hotel rooms under their brand name – Oyo Rooms</a:t>
            </a:r>
          </a:p>
          <a:p>
            <a:r>
              <a:rPr lang="en-US" sz="3200" dirty="0"/>
              <a:t> These partner hotels provide standardized service to customers of those rooms as decided in a contract with Oyo </a:t>
            </a:r>
          </a:p>
          <a:p>
            <a:r>
              <a:rPr lang="en-US" sz="3200" dirty="0"/>
              <a:t> Bookings are made through the Oyo Rooms website and mobile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1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22A7-114B-48A7-9351-2237E7D8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" y="0"/>
            <a:ext cx="10515600" cy="1325563"/>
          </a:xfrm>
        </p:spPr>
        <p:txBody>
          <a:bodyPr/>
          <a:lstStyle/>
          <a:p>
            <a:r>
              <a:rPr lang="en-IN" b="1" dirty="0"/>
              <a:t>Functional Departments in OYO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976D-7672-4C93-BBC7-73E17DB8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37" y="1172483"/>
            <a:ext cx="10515600" cy="4351338"/>
          </a:xfrm>
        </p:spPr>
        <p:txBody>
          <a:bodyPr>
            <a:noAutofit/>
          </a:bodyPr>
          <a:lstStyle/>
          <a:p>
            <a:r>
              <a:rPr lang="en-IN" dirty="0"/>
              <a:t>Product </a:t>
            </a:r>
            <a:r>
              <a:rPr lang="en-IN" dirty="0" smtClean="0"/>
              <a:t>Development(Technology): 100+ </a:t>
            </a:r>
            <a:r>
              <a:rPr lang="en-IN" dirty="0"/>
              <a:t>Engineers building new technologies every day.</a:t>
            </a:r>
          </a:p>
          <a:p>
            <a:r>
              <a:rPr lang="en-IN" dirty="0"/>
              <a:t> Branding &amp; Communications: Brand through online and offline media.</a:t>
            </a:r>
          </a:p>
          <a:p>
            <a:r>
              <a:rPr lang="en-IN" dirty="0"/>
              <a:t>Business </a:t>
            </a:r>
            <a:r>
              <a:rPr lang="en-IN" dirty="0" smtClean="0"/>
              <a:t>Development(Sales): </a:t>
            </a:r>
            <a:r>
              <a:rPr lang="en-IN" dirty="0"/>
              <a:t>Property Identification , contractual </a:t>
            </a:r>
            <a:r>
              <a:rPr lang="en-IN" dirty="0" smtClean="0"/>
              <a:t>formalities</a:t>
            </a:r>
            <a:r>
              <a:rPr lang="en-IN" dirty="0"/>
              <a:t>.</a:t>
            </a:r>
          </a:p>
          <a:p>
            <a:r>
              <a:rPr lang="en-IN" dirty="0"/>
              <a:t>City operations: Account reconciliation, property maintenance, handling escalations.</a:t>
            </a:r>
          </a:p>
          <a:p>
            <a:r>
              <a:rPr lang="en-IN" dirty="0"/>
              <a:t>Reservations and customer </a:t>
            </a:r>
            <a:r>
              <a:rPr lang="en-IN" dirty="0" smtClean="0"/>
              <a:t>experience: </a:t>
            </a:r>
            <a:r>
              <a:rPr lang="en-IN" dirty="0"/>
              <a:t>Dedicated in house call centre</a:t>
            </a:r>
            <a:r>
              <a:rPr lang="en-IN" dirty="0" smtClean="0"/>
              <a:t>.</a:t>
            </a:r>
          </a:p>
          <a:p>
            <a:r>
              <a:rPr lang="en-IN" dirty="0"/>
              <a:t>owner engagement</a:t>
            </a:r>
          </a:p>
          <a:p>
            <a:r>
              <a:rPr lang="en-IN" dirty="0"/>
              <a:t>Finance: Invoices, payments and reconciliation.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9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1331-1A09-4002-BF87-93825DE7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27" y="0"/>
            <a:ext cx="10515600" cy="1325563"/>
          </a:xfrm>
        </p:spPr>
        <p:txBody>
          <a:bodyPr/>
          <a:lstStyle/>
          <a:p>
            <a:r>
              <a:rPr lang="en-IN" dirty="0"/>
              <a:t>Room Booking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2E087-195E-47E3-84C4-2AE9F5299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23" y="1220426"/>
            <a:ext cx="8786007" cy="5167312"/>
          </a:xfrm>
        </p:spPr>
      </p:pic>
    </p:spTree>
    <p:extLst>
      <p:ext uri="{BB962C8B-B14F-4D97-AF65-F5344CB8AC3E}">
        <p14:creationId xmlns:p14="http://schemas.microsoft.com/office/powerpoint/2010/main" val="5762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25" y="1058091"/>
            <a:ext cx="4883331" cy="4818426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latin typeface="+mj-lt"/>
              </a:rPr>
              <a:t>REVENUE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 smtClean="0"/>
              <a:t>10-20% (commission) margin </a:t>
            </a:r>
          </a:p>
          <a:p>
            <a:r>
              <a:rPr lang="en-IN" dirty="0" smtClean="0"/>
              <a:t>Room Rental Charges</a:t>
            </a:r>
          </a:p>
          <a:p>
            <a:r>
              <a:rPr lang="en-IN" dirty="0" smtClean="0"/>
              <a:t>Advertising Charges</a:t>
            </a:r>
          </a:p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2514" y="6356350"/>
            <a:ext cx="10541726" cy="365125"/>
          </a:xfrm>
        </p:spPr>
        <p:txBody>
          <a:bodyPr/>
          <a:lstStyle/>
          <a:p>
            <a:r>
              <a:rPr lang="en-IN" b="1" dirty="0" smtClean="0"/>
              <a:t>***SOURCE- https://www.ncrypted.net/blog/the-business-model-economics-of-oyo-rooms/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06194" y="901338"/>
            <a:ext cx="453281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+mj-lt"/>
              </a:rPr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Inventory of properties Cost 67.5 crore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Ad campaign-20 to 100 crore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Google online ads  - 1 to 2 crore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Photography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6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50" y="1682515"/>
            <a:ext cx="4458381" cy="4146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7" y="1658800"/>
            <a:ext cx="5554497" cy="40732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66123" y="222968"/>
            <a:ext cx="2834640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766866" y="587815"/>
            <a:ext cx="273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US$1 </a:t>
            </a:r>
            <a:r>
              <a:rPr lang="en-IN" sz="3600" dirty="0"/>
              <a:t>billion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70126" y="238390"/>
            <a:ext cx="2325188" cy="36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MARKET VALUATION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11171" y="260365"/>
            <a:ext cx="2981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FINANCIALS</a:t>
            </a:r>
            <a:endParaRPr lang="en-IN" sz="4400" dirty="0"/>
          </a:p>
        </p:txBody>
      </p:sp>
      <p:sp>
        <p:nvSpPr>
          <p:cNvPr id="12" name="Footer Placeholder 5"/>
          <p:cNvSpPr txBox="1">
            <a:spLocks/>
          </p:cNvSpPr>
          <p:nvPr/>
        </p:nvSpPr>
        <p:spPr>
          <a:xfrm>
            <a:off x="4283439" y="1708087"/>
            <a:ext cx="927462" cy="41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(CRORES)</a:t>
            </a:r>
            <a:endParaRPr lang="en-IN" b="1" dirty="0"/>
          </a:p>
        </p:txBody>
      </p:sp>
      <p:sp>
        <p:nvSpPr>
          <p:cNvPr id="13" name="Footer Placeholder 5"/>
          <p:cNvSpPr txBox="1">
            <a:spLocks/>
          </p:cNvSpPr>
          <p:nvPr/>
        </p:nvSpPr>
        <p:spPr>
          <a:xfrm>
            <a:off x="9766866" y="1763268"/>
            <a:ext cx="1232060" cy="41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(Million Dollars)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909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445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Overview</vt:lpstr>
      <vt:lpstr>Introduction</vt:lpstr>
      <vt:lpstr>Oyo Segments</vt:lpstr>
      <vt:lpstr>Business Model</vt:lpstr>
      <vt:lpstr>Functional Departments in OYO</vt:lpstr>
      <vt:lpstr>Room Booking Process</vt:lpstr>
      <vt:lpstr>PowerPoint Presentation</vt:lpstr>
      <vt:lpstr>PowerPoint Presentation</vt:lpstr>
      <vt:lpstr>Metrics</vt:lpstr>
      <vt:lpstr>Analytics and Software</vt:lpstr>
    </vt:vector>
  </TitlesOfParts>
  <Company>NetApp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katta manoj</dc:creator>
  <cp:lastModifiedBy>katta manoj</cp:lastModifiedBy>
  <cp:revision>18</cp:revision>
  <dcterms:created xsi:type="dcterms:W3CDTF">2018-06-26T14:51:41Z</dcterms:created>
  <dcterms:modified xsi:type="dcterms:W3CDTF">2018-06-27T04:41:36Z</dcterms:modified>
</cp:coreProperties>
</file>