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9" r:id="rId5"/>
    <p:sldId id="265" r:id="rId6"/>
    <p:sldId id="266" r:id="rId7"/>
    <p:sldId id="284" r:id="rId8"/>
    <p:sldId id="286" r:id="rId9"/>
    <p:sldId id="285" r:id="rId10"/>
    <p:sldId id="280" r:id="rId11"/>
    <p:sldId id="283" r:id="rId12"/>
    <p:sldId id="287" r:id="rId13"/>
    <p:sldId id="28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5" d="100"/>
          <a:sy n="45" d="100"/>
        </p:scale>
        <p:origin x="82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226D8-CF9F-425C-A40A-45F84A534D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36D978-57A0-4F59-ABB2-D4213D7B15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E2F611C-0669-4A84-9E6D-001231673267}"/>
              </a:ext>
            </a:extLst>
          </p:cNvPr>
          <p:cNvSpPr>
            <a:spLocks noGrp="1"/>
          </p:cNvSpPr>
          <p:nvPr>
            <p:ph type="dt" sz="half" idx="10"/>
          </p:nvPr>
        </p:nvSpPr>
        <p:spPr/>
        <p:txBody>
          <a:bodyPr/>
          <a:lstStyle/>
          <a:p>
            <a:fld id="{438187A5-B38A-424E-844D-EAEAE50FBEF0}" type="datetimeFigureOut">
              <a:rPr lang="en-IN" smtClean="0"/>
              <a:t>19-06-2018</a:t>
            </a:fld>
            <a:endParaRPr lang="en-IN"/>
          </a:p>
        </p:txBody>
      </p:sp>
      <p:sp>
        <p:nvSpPr>
          <p:cNvPr id="5" name="Footer Placeholder 4">
            <a:extLst>
              <a:ext uri="{FF2B5EF4-FFF2-40B4-BE49-F238E27FC236}">
                <a16:creationId xmlns:a16="http://schemas.microsoft.com/office/drawing/2014/main" id="{9148DE17-36BF-4FAE-95B8-BCEA314B93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816953-F20B-4898-96B9-2D6C08CEE2C9}"/>
              </a:ext>
            </a:extLst>
          </p:cNvPr>
          <p:cNvSpPr>
            <a:spLocks noGrp="1"/>
          </p:cNvSpPr>
          <p:nvPr>
            <p:ph type="sldNum" sz="quarter" idx="12"/>
          </p:nvPr>
        </p:nvSpPr>
        <p:spPr/>
        <p:txBody>
          <a:bodyPr/>
          <a:lstStyle/>
          <a:p>
            <a:fld id="{F41A20B9-72C3-46D6-829D-367E5E1C7F51}" type="slidenum">
              <a:rPr lang="en-IN" smtClean="0"/>
              <a:t>‹#›</a:t>
            </a:fld>
            <a:endParaRPr lang="en-IN"/>
          </a:p>
        </p:txBody>
      </p:sp>
    </p:spTree>
    <p:extLst>
      <p:ext uri="{BB962C8B-B14F-4D97-AF65-F5344CB8AC3E}">
        <p14:creationId xmlns:p14="http://schemas.microsoft.com/office/powerpoint/2010/main" val="2125918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C2191-3239-489E-8348-068B296CB6B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8062B6-A8D0-40C3-AA5A-4A77542F5A5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40A618-0818-45D4-AC79-B671F50111E2}"/>
              </a:ext>
            </a:extLst>
          </p:cNvPr>
          <p:cNvSpPr>
            <a:spLocks noGrp="1"/>
          </p:cNvSpPr>
          <p:nvPr>
            <p:ph type="dt" sz="half" idx="10"/>
          </p:nvPr>
        </p:nvSpPr>
        <p:spPr/>
        <p:txBody>
          <a:bodyPr/>
          <a:lstStyle/>
          <a:p>
            <a:fld id="{438187A5-B38A-424E-844D-EAEAE50FBEF0}" type="datetimeFigureOut">
              <a:rPr lang="en-IN" smtClean="0"/>
              <a:t>19-06-2018</a:t>
            </a:fld>
            <a:endParaRPr lang="en-IN"/>
          </a:p>
        </p:txBody>
      </p:sp>
      <p:sp>
        <p:nvSpPr>
          <p:cNvPr id="5" name="Footer Placeholder 4">
            <a:extLst>
              <a:ext uri="{FF2B5EF4-FFF2-40B4-BE49-F238E27FC236}">
                <a16:creationId xmlns:a16="http://schemas.microsoft.com/office/drawing/2014/main" id="{30D79FE9-2F41-4E96-9604-5E0C4FE18B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20DC54-C443-4F5A-AFD6-A41F89ACEDAB}"/>
              </a:ext>
            </a:extLst>
          </p:cNvPr>
          <p:cNvSpPr>
            <a:spLocks noGrp="1"/>
          </p:cNvSpPr>
          <p:nvPr>
            <p:ph type="sldNum" sz="quarter" idx="12"/>
          </p:nvPr>
        </p:nvSpPr>
        <p:spPr/>
        <p:txBody>
          <a:bodyPr/>
          <a:lstStyle/>
          <a:p>
            <a:fld id="{F41A20B9-72C3-46D6-829D-367E5E1C7F51}" type="slidenum">
              <a:rPr lang="en-IN" smtClean="0"/>
              <a:t>‹#›</a:t>
            </a:fld>
            <a:endParaRPr lang="en-IN"/>
          </a:p>
        </p:txBody>
      </p:sp>
    </p:spTree>
    <p:extLst>
      <p:ext uri="{BB962C8B-B14F-4D97-AF65-F5344CB8AC3E}">
        <p14:creationId xmlns:p14="http://schemas.microsoft.com/office/powerpoint/2010/main" val="1087858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8F95B7-4BF8-4FD5-9A01-324D4A94A2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0D5F7D-FD32-4339-9FCE-4898D5ED24D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26DA31-7468-4EE8-95D3-ACA39D02A94F}"/>
              </a:ext>
            </a:extLst>
          </p:cNvPr>
          <p:cNvSpPr>
            <a:spLocks noGrp="1"/>
          </p:cNvSpPr>
          <p:nvPr>
            <p:ph type="dt" sz="half" idx="10"/>
          </p:nvPr>
        </p:nvSpPr>
        <p:spPr/>
        <p:txBody>
          <a:bodyPr/>
          <a:lstStyle/>
          <a:p>
            <a:fld id="{438187A5-B38A-424E-844D-EAEAE50FBEF0}" type="datetimeFigureOut">
              <a:rPr lang="en-IN" smtClean="0"/>
              <a:t>19-06-2018</a:t>
            </a:fld>
            <a:endParaRPr lang="en-IN"/>
          </a:p>
        </p:txBody>
      </p:sp>
      <p:sp>
        <p:nvSpPr>
          <p:cNvPr id="5" name="Footer Placeholder 4">
            <a:extLst>
              <a:ext uri="{FF2B5EF4-FFF2-40B4-BE49-F238E27FC236}">
                <a16:creationId xmlns:a16="http://schemas.microsoft.com/office/drawing/2014/main" id="{F0135CDE-10DA-4F62-AB7D-3319C7813B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9EC28C-B79F-470F-9793-8DA656412A7C}"/>
              </a:ext>
            </a:extLst>
          </p:cNvPr>
          <p:cNvSpPr>
            <a:spLocks noGrp="1"/>
          </p:cNvSpPr>
          <p:nvPr>
            <p:ph type="sldNum" sz="quarter" idx="12"/>
          </p:nvPr>
        </p:nvSpPr>
        <p:spPr/>
        <p:txBody>
          <a:bodyPr/>
          <a:lstStyle/>
          <a:p>
            <a:fld id="{F41A20B9-72C3-46D6-829D-367E5E1C7F51}" type="slidenum">
              <a:rPr lang="en-IN" smtClean="0"/>
              <a:t>‹#›</a:t>
            </a:fld>
            <a:endParaRPr lang="en-IN"/>
          </a:p>
        </p:txBody>
      </p:sp>
    </p:spTree>
    <p:extLst>
      <p:ext uri="{BB962C8B-B14F-4D97-AF65-F5344CB8AC3E}">
        <p14:creationId xmlns:p14="http://schemas.microsoft.com/office/powerpoint/2010/main" val="2360657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43088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6/19/2018</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Trebuchet MS"/>
                <a:cs typeface="Trebuchet MS"/>
              </a:defRPr>
            </a:lvl1pPr>
          </a:lstStyle>
          <a:p>
            <a:pPr marL="65405">
              <a:spcBef>
                <a:spcPts val="25"/>
              </a:spcBef>
            </a:pPr>
            <a:fld id="{81D60167-4931-47E6-BA6A-407CBD079E47}" type="slidenum">
              <a:rPr lang="en-IN" spc="-20" smtClean="0"/>
              <a:pPr marL="65405">
                <a:spcBef>
                  <a:spcPts val="25"/>
                </a:spcBef>
              </a:pPr>
              <a:t>‹#›</a:t>
            </a:fld>
            <a:endParaRPr lang="en-IN" spc="-20" dirty="0"/>
          </a:p>
        </p:txBody>
      </p:sp>
    </p:spTree>
    <p:extLst>
      <p:ext uri="{BB962C8B-B14F-4D97-AF65-F5344CB8AC3E}">
        <p14:creationId xmlns:p14="http://schemas.microsoft.com/office/powerpoint/2010/main" val="21971687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6/19/2018</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Trebuchet MS"/>
                <a:cs typeface="Trebuchet MS"/>
              </a:defRPr>
            </a:lvl1pPr>
          </a:lstStyle>
          <a:p>
            <a:pPr marL="65405">
              <a:spcBef>
                <a:spcPts val="25"/>
              </a:spcBef>
            </a:pPr>
            <a:fld id="{81D60167-4931-47E6-BA6A-407CBD079E47}" type="slidenum">
              <a:rPr lang="en-IN" spc="-20" smtClean="0"/>
              <a:pPr marL="65405">
                <a:spcBef>
                  <a:spcPts val="25"/>
                </a:spcBef>
              </a:pPr>
              <a:t>‹#›</a:t>
            </a:fld>
            <a:endParaRPr lang="en-IN" spc="-20" dirty="0"/>
          </a:p>
        </p:txBody>
      </p:sp>
    </p:spTree>
    <p:extLst>
      <p:ext uri="{BB962C8B-B14F-4D97-AF65-F5344CB8AC3E}">
        <p14:creationId xmlns:p14="http://schemas.microsoft.com/office/powerpoint/2010/main" val="3833074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Arial"/>
                <a:cs typeface="Arial"/>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6/19/2018</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Trebuchet MS"/>
                <a:cs typeface="Trebuchet MS"/>
              </a:defRPr>
            </a:lvl1pPr>
          </a:lstStyle>
          <a:p>
            <a:pPr marL="65405">
              <a:spcBef>
                <a:spcPts val="25"/>
              </a:spcBef>
            </a:pPr>
            <a:fld id="{81D60167-4931-47E6-BA6A-407CBD079E47}" type="slidenum">
              <a:rPr lang="en-IN" spc="-20" smtClean="0"/>
              <a:pPr marL="65405">
                <a:spcBef>
                  <a:spcPts val="25"/>
                </a:spcBef>
              </a:pPr>
              <a:t>‹#›</a:t>
            </a:fld>
            <a:endParaRPr lang="en-IN" spc="-20" dirty="0"/>
          </a:p>
        </p:txBody>
      </p:sp>
    </p:spTree>
    <p:extLst>
      <p:ext uri="{BB962C8B-B14F-4D97-AF65-F5344CB8AC3E}">
        <p14:creationId xmlns:p14="http://schemas.microsoft.com/office/powerpoint/2010/main" val="7484466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6/19/2018</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Trebuchet MS"/>
                <a:cs typeface="Trebuchet MS"/>
              </a:defRPr>
            </a:lvl1pPr>
          </a:lstStyle>
          <a:p>
            <a:pPr marL="65405">
              <a:spcBef>
                <a:spcPts val="25"/>
              </a:spcBef>
            </a:pPr>
            <a:fld id="{81D60167-4931-47E6-BA6A-407CBD079E47}" type="slidenum">
              <a:rPr lang="en-IN" spc="-20" smtClean="0"/>
              <a:pPr marL="65405">
                <a:spcBef>
                  <a:spcPts val="25"/>
                </a:spcBef>
              </a:pPr>
              <a:t>‹#›</a:t>
            </a:fld>
            <a:endParaRPr lang="en-IN" spc="-20" dirty="0"/>
          </a:p>
        </p:txBody>
      </p:sp>
    </p:spTree>
    <p:extLst>
      <p:ext uri="{BB962C8B-B14F-4D97-AF65-F5344CB8AC3E}">
        <p14:creationId xmlns:p14="http://schemas.microsoft.com/office/powerpoint/2010/main" val="376838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6/19/2018</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Trebuchet MS"/>
                <a:cs typeface="Trebuchet MS"/>
              </a:defRPr>
            </a:lvl1pPr>
          </a:lstStyle>
          <a:p>
            <a:pPr marL="65405">
              <a:spcBef>
                <a:spcPts val="25"/>
              </a:spcBef>
            </a:pPr>
            <a:fld id="{81D60167-4931-47E6-BA6A-407CBD079E47}" type="slidenum">
              <a:rPr lang="en-IN" spc="-20" smtClean="0"/>
              <a:pPr marL="65405">
                <a:spcBef>
                  <a:spcPts val="25"/>
                </a:spcBef>
              </a:pPr>
              <a:t>‹#›</a:t>
            </a:fld>
            <a:endParaRPr lang="en-IN" spc="-20" dirty="0"/>
          </a:p>
        </p:txBody>
      </p:sp>
    </p:spTree>
    <p:extLst>
      <p:ext uri="{BB962C8B-B14F-4D97-AF65-F5344CB8AC3E}">
        <p14:creationId xmlns:p14="http://schemas.microsoft.com/office/powerpoint/2010/main" val="513736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DB8A5-E13E-4E1F-873C-5E289B1FFC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4DE41C-7126-44FE-8E73-80105381E16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EB2A91-D40C-425D-86D6-AFF718E30B8C}"/>
              </a:ext>
            </a:extLst>
          </p:cNvPr>
          <p:cNvSpPr>
            <a:spLocks noGrp="1"/>
          </p:cNvSpPr>
          <p:nvPr>
            <p:ph type="dt" sz="half" idx="10"/>
          </p:nvPr>
        </p:nvSpPr>
        <p:spPr/>
        <p:txBody>
          <a:bodyPr/>
          <a:lstStyle/>
          <a:p>
            <a:fld id="{438187A5-B38A-424E-844D-EAEAE50FBEF0}" type="datetimeFigureOut">
              <a:rPr lang="en-IN" smtClean="0"/>
              <a:t>19-06-2018</a:t>
            </a:fld>
            <a:endParaRPr lang="en-IN"/>
          </a:p>
        </p:txBody>
      </p:sp>
      <p:sp>
        <p:nvSpPr>
          <p:cNvPr id="5" name="Footer Placeholder 4">
            <a:extLst>
              <a:ext uri="{FF2B5EF4-FFF2-40B4-BE49-F238E27FC236}">
                <a16:creationId xmlns:a16="http://schemas.microsoft.com/office/drawing/2014/main" id="{ED33B4A2-0272-44E0-A585-8F14F6AED6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C06604-FA2D-4983-A201-27CC995C9A7D}"/>
              </a:ext>
            </a:extLst>
          </p:cNvPr>
          <p:cNvSpPr>
            <a:spLocks noGrp="1"/>
          </p:cNvSpPr>
          <p:nvPr>
            <p:ph type="sldNum" sz="quarter" idx="12"/>
          </p:nvPr>
        </p:nvSpPr>
        <p:spPr/>
        <p:txBody>
          <a:bodyPr/>
          <a:lstStyle/>
          <a:p>
            <a:fld id="{F41A20B9-72C3-46D6-829D-367E5E1C7F51}" type="slidenum">
              <a:rPr lang="en-IN" smtClean="0"/>
              <a:t>‹#›</a:t>
            </a:fld>
            <a:endParaRPr lang="en-IN"/>
          </a:p>
        </p:txBody>
      </p:sp>
    </p:spTree>
    <p:extLst>
      <p:ext uri="{BB962C8B-B14F-4D97-AF65-F5344CB8AC3E}">
        <p14:creationId xmlns:p14="http://schemas.microsoft.com/office/powerpoint/2010/main" val="3458807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DE313-BA46-43B0-B3D0-19659D259D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F6DB404-CCC5-4FBD-9C06-6DA9E5AF97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FD52A54-2F5D-4428-9106-C4A6184B07A4}"/>
              </a:ext>
            </a:extLst>
          </p:cNvPr>
          <p:cNvSpPr>
            <a:spLocks noGrp="1"/>
          </p:cNvSpPr>
          <p:nvPr>
            <p:ph type="dt" sz="half" idx="10"/>
          </p:nvPr>
        </p:nvSpPr>
        <p:spPr/>
        <p:txBody>
          <a:bodyPr/>
          <a:lstStyle/>
          <a:p>
            <a:fld id="{438187A5-B38A-424E-844D-EAEAE50FBEF0}" type="datetimeFigureOut">
              <a:rPr lang="en-IN" smtClean="0"/>
              <a:t>19-06-2018</a:t>
            </a:fld>
            <a:endParaRPr lang="en-IN"/>
          </a:p>
        </p:txBody>
      </p:sp>
      <p:sp>
        <p:nvSpPr>
          <p:cNvPr id="5" name="Footer Placeholder 4">
            <a:extLst>
              <a:ext uri="{FF2B5EF4-FFF2-40B4-BE49-F238E27FC236}">
                <a16:creationId xmlns:a16="http://schemas.microsoft.com/office/drawing/2014/main" id="{8F3BAABE-1FB2-4106-BA98-65B6D08A05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CBDC8A-174C-493F-A72F-F31928D09E1B}"/>
              </a:ext>
            </a:extLst>
          </p:cNvPr>
          <p:cNvSpPr>
            <a:spLocks noGrp="1"/>
          </p:cNvSpPr>
          <p:nvPr>
            <p:ph type="sldNum" sz="quarter" idx="12"/>
          </p:nvPr>
        </p:nvSpPr>
        <p:spPr/>
        <p:txBody>
          <a:bodyPr/>
          <a:lstStyle/>
          <a:p>
            <a:fld id="{F41A20B9-72C3-46D6-829D-367E5E1C7F51}" type="slidenum">
              <a:rPr lang="en-IN" smtClean="0"/>
              <a:t>‹#›</a:t>
            </a:fld>
            <a:endParaRPr lang="en-IN"/>
          </a:p>
        </p:txBody>
      </p:sp>
    </p:spTree>
    <p:extLst>
      <p:ext uri="{BB962C8B-B14F-4D97-AF65-F5344CB8AC3E}">
        <p14:creationId xmlns:p14="http://schemas.microsoft.com/office/powerpoint/2010/main" val="3365837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0CE1C-0A2F-4B6C-ADFC-AFED3FE187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387552-1F16-4A80-8372-8FB5C1CFC0A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F4BAC03-9CBA-4D56-9F3F-029687E4ADE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33698DD-7CF0-4D3C-A129-355CA52497B9}"/>
              </a:ext>
            </a:extLst>
          </p:cNvPr>
          <p:cNvSpPr>
            <a:spLocks noGrp="1"/>
          </p:cNvSpPr>
          <p:nvPr>
            <p:ph type="dt" sz="half" idx="10"/>
          </p:nvPr>
        </p:nvSpPr>
        <p:spPr/>
        <p:txBody>
          <a:bodyPr/>
          <a:lstStyle/>
          <a:p>
            <a:fld id="{438187A5-B38A-424E-844D-EAEAE50FBEF0}" type="datetimeFigureOut">
              <a:rPr lang="en-IN" smtClean="0"/>
              <a:t>19-06-2018</a:t>
            </a:fld>
            <a:endParaRPr lang="en-IN"/>
          </a:p>
        </p:txBody>
      </p:sp>
      <p:sp>
        <p:nvSpPr>
          <p:cNvPr id="6" name="Footer Placeholder 5">
            <a:extLst>
              <a:ext uri="{FF2B5EF4-FFF2-40B4-BE49-F238E27FC236}">
                <a16:creationId xmlns:a16="http://schemas.microsoft.com/office/drawing/2014/main" id="{9FE296BB-10A0-4360-8CEE-AFB06F3A3D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7E7F6B-0E60-41B1-9402-80A36339B788}"/>
              </a:ext>
            </a:extLst>
          </p:cNvPr>
          <p:cNvSpPr>
            <a:spLocks noGrp="1"/>
          </p:cNvSpPr>
          <p:nvPr>
            <p:ph type="sldNum" sz="quarter" idx="12"/>
          </p:nvPr>
        </p:nvSpPr>
        <p:spPr/>
        <p:txBody>
          <a:bodyPr/>
          <a:lstStyle/>
          <a:p>
            <a:fld id="{F41A20B9-72C3-46D6-829D-367E5E1C7F51}" type="slidenum">
              <a:rPr lang="en-IN" smtClean="0"/>
              <a:t>‹#›</a:t>
            </a:fld>
            <a:endParaRPr lang="en-IN"/>
          </a:p>
        </p:txBody>
      </p:sp>
    </p:spTree>
    <p:extLst>
      <p:ext uri="{BB962C8B-B14F-4D97-AF65-F5344CB8AC3E}">
        <p14:creationId xmlns:p14="http://schemas.microsoft.com/office/powerpoint/2010/main" val="2484792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6A43B-57C1-425A-A1ED-F523A18A9F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A7405D-99A3-4327-AC08-78D211B162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3DB3A29-F266-4F41-95E7-1B0505B62EB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7590D86-A467-4BC2-A966-D2B3CA27AF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10DE2B8-D671-403A-B8BC-8AE4D16D98F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FE541A1-728F-44F4-9A4D-8247F61992F2}"/>
              </a:ext>
            </a:extLst>
          </p:cNvPr>
          <p:cNvSpPr>
            <a:spLocks noGrp="1"/>
          </p:cNvSpPr>
          <p:nvPr>
            <p:ph type="dt" sz="half" idx="10"/>
          </p:nvPr>
        </p:nvSpPr>
        <p:spPr/>
        <p:txBody>
          <a:bodyPr/>
          <a:lstStyle/>
          <a:p>
            <a:fld id="{438187A5-B38A-424E-844D-EAEAE50FBEF0}" type="datetimeFigureOut">
              <a:rPr lang="en-IN" smtClean="0"/>
              <a:t>19-06-2018</a:t>
            </a:fld>
            <a:endParaRPr lang="en-IN"/>
          </a:p>
        </p:txBody>
      </p:sp>
      <p:sp>
        <p:nvSpPr>
          <p:cNvPr id="8" name="Footer Placeholder 7">
            <a:extLst>
              <a:ext uri="{FF2B5EF4-FFF2-40B4-BE49-F238E27FC236}">
                <a16:creationId xmlns:a16="http://schemas.microsoft.com/office/drawing/2014/main" id="{0A5359D2-79F8-4470-A477-4B1C1275BDB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F21F392-4439-4925-9B30-721C4E3F1D05}"/>
              </a:ext>
            </a:extLst>
          </p:cNvPr>
          <p:cNvSpPr>
            <a:spLocks noGrp="1"/>
          </p:cNvSpPr>
          <p:nvPr>
            <p:ph type="sldNum" sz="quarter" idx="12"/>
          </p:nvPr>
        </p:nvSpPr>
        <p:spPr/>
        <p:txBody>
          <a:bodyPr/>
          <a:lstStyle/>
          <a:p>
            <a:fld id="{F41A20B9-72C3-46D6-829D-367E5E1C7F51}" type="slidenum">
              <a:rPr lang="en-IN" smtClean="0"/>
              <a:t>‹#›</a:t>
            </a:fld>
            <a:endParaRPr lang="en-IN"/>
          </a:p>
        </p:txBody>
      </p:sp>
    </p:spTree>
    <p:extLst>
      <p:ext uri="{BB962C8B-B14F-4D97-AF65-F5344CB8AC3E}">
        <p14:creationId xmlns:p14="http://schemas.microsoft.com/office/powerpoint/2010/main" val="1716685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92947-259C-49D6-B0A5-C62D05D52E2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79B7EF1-8CAC-4A15-94A9-94F13646C29D}"/>
              </a:ext>
            </a:extLst>
          </p:cNvPr>
          <p:cNvSpPr>
            <a:spLocks noGrp="1"/>
          </p:cNvSpPr>
          <p:nvPr>
            <p:ph type="dt" sz="half" idx="10"/>
          </p:nvPr>
        </p:nvSpPr>
        <p:spPr/>
        <p:txBody>
          <a:bodyPr/>
          <a:lstStyle/>
          <a:p>
            <a:fld id="{438187A5-B38A-424E-844D-EAEAE50FBEF0}" type="datetimeFigureOut">
              <a:rPr lang="en-IN" smtClean="0"/>
              <a:t>19-06-2018</a:t>
            </a:fld>
            <a:endParaRPr lang="en-IN"/>
          </a:p>
        </p:txBody>
      </p:sp>
      <p:sp>
        <p:nvSpPr>
          <p:cNvPr id="4" name="Footer Placeholder 3">
            <a:extLst>
              <a:ext uri="{FF2B5EF4-FFF2-40B4-BE49-F238E27FC236}">
                <a16:creationId xmlns:a16="http://schemas.microsoft.com/office/drawing/2014/main" id="{17E92F5B-1D86-4201-A3FD-CD33D149F1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CBF4209-9797-4165-B72D-9F307EBA14C2}"/>
              </a:ext>
            </a:extLst>
          </p:cNvPr>
          <p:cNvSpPr>
            <a:spLocks noGrp="1"/>
          </p:cNvSpPr>
          <p:nvPr>
            <p:ph type="sldNum" sz="quarter" idx="12"/>
          </p:nvPr>
        </p:nvSpPr>
        <p:spPr/>
        <p:txBody>
          <a:bodyPr/>
          <a:lstStyle/>
          <a:p>
            <a:fld id="{F41A20B9-72C3-46D6-829D-367E5E1C7F51}" type="slidenum">
              <a:rPr lang="en-IN" smtClean="0"/>
              <a:t>‹#›</a:t>
            </a:fld>
            <a:endParaRPr lang="en-IN"/>
          </a:p>
        </p:txBody>
      </p:sp>
    </p:spTree>
    <p:extLst>
      <p:ext uri="{BB962C8B-B14F-4D97-AF65-F5344CB8AC3E}">
        <p14:creationId xmlns:p14="http://schemas.microsoft.com/office/powerpoint/2010/main" val="2495778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AA00B6-9006-4AE6-A827-EE4FAA678208}"/>
              </a:ext>
            </a:extLst>
          </p:cNvPr>
          <p:cNvSpPr>
            <a:spLocks noGrp="1"/>
          </p:cNvSpPr>
          <p:nvPr>
            <p:ph type="dt" sz="half" idx="10"/>
          </p:nvPr>
        </p:nvSpPr>
        <p:spPr/>
        <p:txBody>
          <a:bodyPr/>
          <a:lstStyle/>
          <a:p>
            <a:fld id="{438187A5-B38A-424E-844D-EAEAE50FBEF0}" type="datetimeFigureOut">
              <a:rPr lang="en-IN" smtClean="0"/>
              <a:t>19-06-2018</a:t>
            </a:fld>
            <a:endParaRPr lang="en-IN"/>
          </a:p>
        </p:txBody>
      </p:sp>
      <p:sp>
        <p:nvSpPr>
          <p:cNvPr id="3" name="Footer Placeholder 2">
            <a:extLst>
              <a:ext uri="{FF2B5EF4-FFF2-40B4-BE49-F238E27FC236}">
                <a16:creationId xmlns:a16="http://schemas.microsoft.com/office/drawing/2014/main" id="{435E97DB-D8F5-4944-9E8C-5C291CFF7FB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36300AF-58C2-46B3-A597-022885BA3166}"/>
              </a:ext>
            </a:extLst>
          </p:cNvPr>
          <p:cNvSpPr>
            <a:spLocks noGrp="1"/>
          </p:cNvSpPr>
          <p:nvPr>
            <p:ph type="sldNum" sz="quarter" idx="12"/>
          </p:nvPr>
        </p:nvSpPr>
        <p:spPr/>
        <p:txBody>
          <a:bodyPr/>
          <a:lstStyle/>
          <a:p>
            <a:fld id="{F41A20B9-72C3-46D6-829D-367E5E1C7F51}" type="slidenum">
              <a:rPr lang="en-IN" smtClean="0"/>
              <a:t>‹#›</a:t>
            </a:fld>
            <a:endParaRPr lang="en-IN"/>
          </a:p>
        </p:txBody>
      </p:sp>
    </p:spTree>
    <p:extLst>
      <p:ext uri="{BB962C8B-B14F-4D97-AF65-F5344CB8AC3E}">
        <p14:creationId xmlns:p14="http://schemas.microsoft.com/office/powerpoint/2010/main" val="2443914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AB23E-28C4-42DB-8DAA-A720ED4B57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3C90566-0E40-4E8E-9D4F-F68FB9A7C7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43C7EB3-F68E-4952-BB3B-075F7BEDAD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8060DED-9C02-44F7-B2F8-2206ACCEB6A7}"/>
              </a:ext>
            </a:extLst>
          </p:cNvPr>
          <p:cNvSpPr>
            <a:spLocks noGrp="1"/>
          </p:cNvSpPr>
          <p:nvPr>
            <p:ph type="dt" sz="half" idx="10"/>
          </p:nvPr>
        </p:nvSpPr>
        <p:spPr/>
        <p:txBody>
          <a:bodyPr/>
          <a:lstStyle/>
          <a:p>
            <a:fld id="{438187A5-B38A-424E-844D-EAEAE50FBEF0}" type="datetimeFigureOut">
              <a:rPr lang="en-IN" smtClean="0"/>
              <a:t>19-06-2018</a:t>
            </a:fld>
            <a:endParaRPr lang="en-IN"/>
          </a:p>
        </p:txBody>
      </p:sp>
      <p:sp>
        <p:nvSpPr>
          <p:cNvPr id="6" name="Footer Placeholder 5">
            <a:extLst>
              <a:ext uri="{FF2B5EF4-FFF2-40B4-BE49-F238E27FC236}">
                <a16:creationId xmlns:a16="http://schemas.microsoft.com/office/drawing/2014/main" id="{93E1E505-8142-41D1-8171-898E387ADB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97F33B-6877-4E38-90C2-566C6C7D9548}"/>
              </a:ext>
            </a:extLst>
          </p:cNvPr>
          <p:cNvSpPr>
            <a:spLocks noGrp="1"/>
          </p:cNvSpPr>
          <p:nvPr>
            <p:ph type="sldNum" sz="quarter" idx="12"/>
          </p:nvPr>
        </p:nvSpPr>
        <p:spPr/>
        <p:txBody>
          <a:bodyPr/>
          <a:lstStyle/>
          <a:p>
            <a:fld id="{F41A20B9-72C3-46D6-829D-367E5E1C7F51}" type="slidenum">
              <a:rPr lang="en-IN" smtClean="0"/>
              <a:t>‹#›</a:t>
            </a:fld>
            <a:endParaRPr lang="en-IN"/>
          </a:p>
        </p:txBody>
      </p:sp>
    </p:spTree>
    <p:extLst>
      <p:ext uri="{BB962C8B-B14F-4D97-AF65-F5344CB8AC3E}">
        <p14:creationId xmlns:p14="http://schemas.microsoft.com/office/powerpoint/2010/main" val="28134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08094-76F5-4EA9-A96A-9FEB19E339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C1E5D6B-8CBD-4F38-AA57-43029D3C78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85B4F97-3D35-4A5D-8A8F-ED3EFDF175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47A8BE3-989E-43D2-B22C-B715F30AE790}"/>
              </a:ext>
            </a:extLst>
          </p:cNvPr>
          <p:cNvSpPr>
            <a:spLocks noGrp="1"/>
          </p:cNvSpPr>
          <p:nvPr>
            <p:ph type="dt" sz="half" idx="10"/>
          </p:nvPr>
        </p:nvSpPr>
        <p:spPr/>
        <p:txBody>
          <a:bodyPr/>
          <a:lstStyle/>
          <a:p>
            <a:fld id="{438187A5-B38A-424E-844D-EAEAE50FBEF0}" type="datetimeFigureOut">
              <a:rPr lang="en-IN" smtClean="0"/>
              <a:t>19-06-2018</a:t>
            </a:fld>
            <a:endParaRPr lang="en-IN"/>
          </a:p>
        </p:txBody>
      </p:sp>
      <p:sp>
        <p:nvSpPr>
          <p:cNvPr id="6" name="Footer Placeholder 5">
            <a:extLst>
              <a:ext uri="{FF2B5EF4-FFF2-40B4-BE49-F238E27FC236}">
                <a16:creationId xmlns:a16="http://schemas.microsoft.com/office/drawing/2014/main" id="{33673169-3821-4BAD-AA59-94AEBBC5FA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62A167-0E15-42AC-BE7B-A2EC21C11353}"/>
              </a:ext>
            </a:extLst>
          </p:cNvPr>
          <p:cNvSpPr>
            <a:spLocks noGrp="1"/>
          </p:cNvSpPr>
          <p:nvPr>
            <p:ph type="sldNum" sz="quarter" idx="12"/>
          </p:nvPr>
        </p:nvSpPr>
        <p:spPr/>
        <p:txBody>
          <a:bodyPr/>
          <a:lstStyle/>
          <a:p>
            <a:fld id="{F41A20B9-72C3-46D6-829D-367E5E1C7F51}" type="slidenum">
              <a:rPr lang="en-IN" smtClean="0"/>
              <a:t>‹#›</a:t>
            </a:fld>
            <a:endParaRPr lang="en-IN"/>
          </a:p>
        </p:txBody>
      </p:sp>
    </p:spTree>
    <p:extLst>
      <p:ext uri="{BB962C8B-B14F-4D97-AF65-F5344CB8AC3E}">
        <p14:creationId xmlns:p14="http://schemas.microsoft.com/office/powerpoint/2010/main" val="2115572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5EB946-E51A-414D-BCE4-3ACE409435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05DF8D-B0C2-46A8-A398-2657E6BE11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0B509A-9874-4D00-BAA0-7EC7F15006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8187A5-B38A-424E-844D-EAEAE50FBEF0}" type="datetimeFigureOut">
              <a:rPr lang="en-IN" smtClean="0"/>
              <a:t>19-06-2018</a:t>
            </a:fld>
            <a:endParaRPr lang="en-IN"/>
          </a:p>
        </p:txBody>
      </p:sp>
      <p:sp>
        <p:nvSpPr>
          <p:cNvPr id="5" name="Footer Placeholder 4">
            <a:extLst>
              <a:ext uri="{FF2B5EF4-FFF2-40B4-BE49-F238E27FC236}">
                <a16:creationId xmlns:a16="http://schemas.microsoft.com/office/drawing/2014/main" id="{05714E37-ACDF-4798-8CA6-90EA9C63C5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93D912F-115F-48F7-AB70-3B942C34DF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1A20B9-72C3-46D6-829D-367E5E1C7F51}" type="slidenum">
              <a:rPr lang="en-IN" smtClean="0"/>
              <a:t>‹#›</a:t>
            </a:fld>
            <a:endParaRPr lang="en-IN"/>
          </a:p>
        </p:txBody>
      </p:sp>
    </p:spTree>
    <p:extLst>
      <p:ext uri="{BB962C8B-B14F-4D97-AF65-F5344CB8AC3E}">
        <p14:creationId xmlns:p14="http://schemas.microsoft.com/office/powerpoint/2010/main" val="3448069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137915" y="154050"/>
            <a:ext cx="5913967" cy="430887"/>
          </a:xfrm>
          <a:prstGeom prst="rect">
            <a:avLst/>
          </a:prstGeom>
        </p:spPr>
        <p:txBody>
          <a:bodyPr wrap="square" lIns="0" tIns="0" rIns="0" bIns="0">
            <a:spAutoFit/>
          </a:bodyPr>
          <a:lstStyle>
            <a:lvl1pPr>
              <a:defRPr sz="2800" b="1" i="0">
                <a:solidFill>
                  <a:schemeClr val="bg1"/>
                </a:solidFill>
                <a:latin typeface="Arial"/>
                <a:cs typeface="Arial"/>
              </a:defRPr>
            </a:lvl1pPr>
          </a:lstStyle>
          <a:p>
            <a:endParaRPr/>
          </a:p>
        </p:txBody>
      </p:sp>
      <p:sp>
        <p:nvSpPr>
          <p:cNvPr id="3" name="Holder 3"/>
          <p:cNvSpPr>
            <a:spLocks noGrp="1"/>
          </p:cNvSpPr>
          <p:nvPr>
            <p:ph type="body" idx="1"/>
          </p:nvPr>
        </p:nvSpPr>
        <p:spPr>
          <a:xfrm>
            <a:off x="4095156" y="1284354"/>
            <a:ext cx="7688579"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6/19/2018</a:t>
            </a:fld>
            <a:endParaRPr lang="en-US"/>
          </a:p>
        </p:txBody>
      </p:sp>
      <p:sp>
        <p:nvSpPr>
          <p:cNvPr id="6" name="Holder 6"/>
          <p:cNvSpPr>
            <a:spLocks noGrp="1"/>
          </p:cNvSpPr>
          <p:nvPr>
            <p:ph type="sldNum" sz="quarter" idx="7"/>
          </p:nvPr>
        </p:nvSpPr>
        <p:spPr>
          <a:xfrm>
            <a:off x="11774425" y="6554021"/>
            <a:ext cx="329353" cy="184666"/>
          </a:xfrm>
          <a:prstGeom prst="rect">
            <a:avLst/>
          </a:prstGeom>
        </p:spPr>
        <p:txBody>
          <a:bodyPr wrap="square" lIns="0" tIns="0" rIns="0" bIns="0">
            <a:spAutoFit/>
          </a:bodyPr>
          <a:lstStyle>
            <a:lvl1pPr>
              <a:defRPr sz="1200" b="0" i="0">
                <a:solidFill>
                  <a:srgbClr val="888888"/>
                </a:solidFill>
                <a:latin typeface="Trebuchet MS"/>
                <a:cs typeface="Trebuchet MS"/>
              </a:defRPr>
            </a:lvl1pPr>
          </a:lstStyle>
          <a:p>
            <a:pPr marL="65405">
              <a:spcBef>
                <a:spcPts val="25"/>
              </a:spcBef>
            </a:pPr>
            <a:fld id="{81D60167-4931-47E6-BA6A-407CBD079E47}" type="slidenum">
              <a:rPr lang="en-IN" spc="-20" smtClean="0"/>
              <a:pPr marL="65405">
                <a:spcBef>
                  <a:spcPts val="25"/>
                </a:spcBef>
              </a:pPr>
              <a:t>‹#›</a:t>
            </a:fld>
            <a:endParaRPr lang="en-IN" spc="-20" dirty="0"/>
          </a:p>
        </p:txBody>
      </p:sp>
    </p:spTree>
    <p:extLst>
      <p:ext uri="{BB962C8B-B14F-4D97-AF65-F5344CB8AC3E}">
        <p14:creationId xmlns:p14="http://schemas.microsoft.com/office/powerpoint/2010/main" val="9206363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ites.tcs.com/tcsbancs/banking/core-banking-solution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69481E-3A4F-4892-AE86-38D91308EC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6596" y="1583140"/>
            <a:ext cx="7014949" cy="2550710"/>
          </a:xfrm>
          <a:prstGeom prst="rect">
            <a:avLst/>
          </a:prstGeom>
        </p:spPr>
      </p:pic>
    </p:spTree>
    <p:extLst>
      <p:ext uri="{BB962C8B-B14F-4D97-AF65-F5344CB8AC3E}">
        <p14:creationId xmlns:p14="http://schemas.microsoft.com/office/powerpoint/2010/main" val="3019471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BD191-F0DC-4514-B0A4-77D77F526145}"/>
              </a:ext>
            </a:extLst>
          </p:cNvPr>
          <p:cNvSpPr>
            <a:spLocks noGrp="1"/>
          </p:cNvSpPr>
          <p:nvPr>
            <p:ph type="title"/>
          </p:nvPr>
        </p:nvSpPr>
        <p:spPr>
          <a:xfrm>
            <a:off x="838200" y="0"/>
            <a:ext cx="10515600" cy="1624427"/>
          </a:xfrm>
        </p:spPr>
        <p:txBody>
          <a:bodyPr>
            <a:normAutofit fontScale="90000"/>
          </a:bodyPr>
          <a:lstStyle/>
          <a:p>
            <a:r>
              <a:rPr lang="en-US" dirty="0"/>
              <a:t>State Bank of India – World’s Largest Centralized Core Processing Implementation</a:t>
            </a:r>
            <a:br>
              <a:rPr lang="en-US" dirty="0"/>
            </a:br>
            <a:endParaRPr lang="en-IN" dirty="0"/>
          </a:p>
        </p:txBody>
      </p:sp>
      <p:sp>
        <p:nvSpPr>
          <p:cNvPr id="3" name="Content Placeholder 2">
            <a:extLst>
              <a:ext uri="{FF2B5EF4-FFF2-40B4-BE49-F238E27FC236}">
                <a16:creationId xmlns:a16="http://schemas.microsoft.com/office/drawing/2014/main" id="{15B18B6B-D54C-48F3-84D4-C88AC80A5003}"/>
              </a:ext>
            </a:extLst>
          </p:cNvPr>
          <p:cNvSpPr>
            <a:spLocks noGrp="1"/>
          </p:cNvSpPr>
          <p:nvPr>
            <p:ph idx="1"/>
          </p:nvPr>
        </p:nvSpPr>
        <p:spPr/>
        <p:txBody>
          <a:bodyPr>
            <a:normAutofit/>
          </a:bodyPr>
          <a:lstStyle/>
          <a:p>
            <a:r>
              <a:rPr lang="en-US" dirty="0"/>
              <a:t>The State Bank of India (SBI) selected </a:t>
            </a:r>
            <a:r>
              <a:rPr lang="en-US" u="sng" dirty="0"/>
              <a:t>TCS BaNCS</a:t>
            </a:r>
            <a:r>
              <a:rPr lang="en-US" dirty="0"/>
              <a:t> to customize the software, implement the new core system and provide ongoing operational support for its centralized information technology.</a:t>
            </a:r>
          </a:p>
          <a:p>
            <a:r>
              <a:rPr lang="en-US" dirty="0"/>
              <a:t>The implementation of </a:t>
            </a:r>
            <a:r>
              <a:rPr lang="en-US" dirty="0">
                <a:hlinkClick r:id="rId2" tooltip="Core Banking solution from TCS BaNCS"/>
              </a:rPr>
              <a:t>Core Banking</a:t>
            </a:r>
            <a:r>
              <a:rPr lang="en-US" dirty="0"/>
              <a:t> solution from TCS BaNCS at SBI and its affiliate banks represents the largest centralized core system implementation ever undertaken.</a:t>
            </a:r>
          </a:p>
          <a:p>
            <a:r>
              <a:rPr lang="en-US" dirty="0"/>
              <a:t>The overall effort included the conversion of approximately 140 million accounts held at 14,600 domestic branches of SBI and its affiliate banks.</a:t>
            </a:r>
          </a:p>
          <a:p>
            <a:endParaRPr lang="en-IN" dirty="0"/>
          </a:p>
        </p:txBody>
      </p:sp>
    </p:spTree>
    <p:extLst>
      <p:ext uri="{BB962C8B-B14F-4D97-AF65-F5344CB8AC3E}">
        <p14:creationId xmlns:p14="http://schemas.microsoft.com/office/powerpoint/2010/main" val="1445108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68B63-24F9-4E69-B811-7B9D4156E9AD}"/>
              </a:ext>
            </a:extLst>
          </p:cNvPr>
          <p:cNvSpPr>
            <a:spLocks noGrp="1"/>
          </p:cNvSpPr>
          <p:nvPr>
            <p:ph type="title"/>
          </p:nvPr>
        </p:nvSpPr>
        <p:spPr/>
        <p:txBody>
          <a:bodyPr/>
          <a:lstStyle/>
          <a:p>
            <a:pPr algn="ctr"/>
            <a:r>
              <a:rPr lang="en-IN" dirty="0"/>
              <a:t>Analytics</a:t>
            </a:r>
          </a:p>
        </p:txBody>
      </p:sp>
      <p:sp>
        <p:nvSpPr>
          <p:cNvPr id="3" name="Content Placeholder 2">
            <a:extLst>
              <a:ext uri="{FF2B5EF4-FFF2-40B4-BE49-F238E27FC236}">
                <a16:creationId xmlns:a16="http://schemas.microsoft.com/office/drawing/2014/main" id="{FB21F8D8-3019-4AFB-BD13-9A903AFA637A}"/>
              </a:ext>
            </a:extLst>
          </p:cNvPr>
          <p:cNvSpPr>
            <a:spLocks noGrp="1"/>
          </p:cNvSpPr>
          <p:nvPr>
            <p:ph idx="1"/>
          </p:nvPr>
        </p:nvSpPr>
        <p:spPr/>
        <p:txBody>
          <a:bodyPr>
            <a:normAutofit fontScale="92500" lnSpcReduction="20000"/>
          </a:bodyPr>
          <a:lstStyle/>
          <a:p>
            <a:r>
              <a:rPr lang="en-US" dirty="0"/>
              <a:t> Bank is using analytics extensively to maximize operating efficiency.</a:t>
            </a:r>
          </a:p>
          <a:p>
            <a:r>
              <a:rPr lang="en-US" dirty="0"/>
              <a:t> Predictive analytics and customer segmentation are used with the objective of enhancing customer revenues through cross-selling and up-selling. </a:t>
            </a:r>
          </a:p>
          <a:p>
            <a:r>
              <a:rPr lang="en-US" dirty="0"/>
              <a:t>Risk Analytics is used both for appraisal of fresh applications and for ongoing monitoring of the loan portfolio.</a:t>
            </a:r>
          </a:p>
          <a:p>
            <a:r>
              <a:rPr lang="en-US" dirty="0"/>
              <a:t> Analytics is also used to improve ATM, network availability and performance, to fine tune target setting for and performance tracking of the Bank’s employees, and to optimize deployment of capital against revenue opportunities. </a:t>
            </a:r>
          </a:p>
          <a:p>
            <a:r>
              <a:rPr lang="en-US" dirty="0"/>
              <a:t>Analytics-driven, pre-qualified lending programs launched in 2016 have generated significant business,</a:t>
            </a:r>
            <a:endParaRPr lang="en-IN" dirty="0"/>
          </a:p>
        </p:txBody>
      </p:sp>
    </p:spTree>
    <p:extLst>
      <p:ext uri="{BB962C8B-B14F-4D97-AF65-F5344CB8AC3E}">
        <p14:creationId xmlns:p14="http://schemas.microsoft.com/office/powerpoint/2010/main" val="2906229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C5F18-D564-464E-B8A2-A19DF408B93D}"/>
              </a:ext>
            </a:extLst>
          </p:cNvPr>
          <p:cNvSpPr>
            <a:spLocks noGrp="1"/>
          </p:cNvSpPr>
          <p:nvPr>
            <p:ph type="title"/>
          </p:nvPr>
        </p:nvSpPr>
        <p:spPr/>
        <p:txBody>
          <a:bodyPr/>
          <a:lstStyle/>
          <a:p>
            <a:pPr algn="ctr"/>
            <a:r>
              <a:rPr lang="en-IN" dirty="0"/>
              <a:t>Social Media</a:t>
            </a:r>
          </a:p>
        </p:txBody>
      </p:sp>
      <p:sp>
        <p:nvSpPr>
          <p:cNvPr id="3" name="Content Placeholder 2">
            <a:extLst>
              <a:ext uri="{FF2B5EF4-FFF2-40B4-BE49-F238E27FC236}">
                <a16:creationId xmlns:a16="http://schemas.microsoft.com/office/drawing/2014/main" id="{8C7B603C-5608-4228-A558-6658F9DFED5E}"/>
              </a:ext>
            </a:extLst>
          </p:cNvPr>
          <p:cNvSpPr>
            <a:spLocks noGrp="1"/>
          </p:cNvSpPr>
          <p:nvPr>
            <p:ph idx="1"/>
          </p:nvPr>
        </p:nvSpPr>
        <p:spPr/>
        <p:txBody>
          <a:bodyPr>
            <a:normAutofit fontScale="85000" lnSpcReduction="10000"/>
          </a:bodyPr>
          <a:lstStyle/>
          <a:p>
            <a:r>
              <a:rPr lang="en-US" dirty="0"/>
              <a:t>Bank’s social media presence was established in November 2013. </a:t>
            </a:r>
          </a:p>
          <a:p>
            <a:r>
              <a:rPr lang="en-US" dirty="0"/>
              <a:t>Bank has been consistently ranked number one globally among Top 100 Banks using Social Media by The Financial Brand in their list of ‘Power 100 Ranks’.</a:t>
            </a:r>
          </a:p>
          <a:p>
            <a:r>
              <a:rPr lang="en-US" dirty="0"/>
              <a:t>SBI’s Facebook Page was launched on 7th November, 2013. Today it is the most popular page amongst all Indian Banks with more than 10 million followers.</a:t>
            </a:r>
          </a:p>
          <a:p>
            <a:r>
              <a:rPr lang="en-US" dirty="0"/>
              <a:t>Keeping in view the young customers of the Bank, your Bank has also launched SBI Mingle - the Social Media Banking Platform which offers a host of banking services on Social Media.</a:t>
            </a:r>
          </a:p>
          <a:p>
            <a:r>
              <a:rPr lang="en-US" dirty="0"/>
              <a:t>Your Banks has figured in Twitter advertising index for 6 weeks in a row. </a:t>
            </a:r>
          </a:p>
          <a:p>
            <a:r>
              <a:rPr lang="en-US" dirty="0"/>
              <a:t>The Instagram handle also garnered more than 2.3 lakh followers.</a:t>
            </a:r>
          </a:p>
          <a:p>
            <a:r>
              <a:rPr lang="en-US" dirty="0"/>
              <a:t>In the current financial year it launched its presence Quora.</a:t>
            </a:r>
            <a:endParaRPr lang="en-IN" dirty="0"/>
          </a:p>
        </p:txBody>
      </p:sp>
    </p:spTree>
    <p:extLst>
      <p:ext uri="{BB962C8B-B14F-4D97-AF65-F5344CB8AC3E}">
        <p14:creationId xmlns:p14="http://schemas.microsoft.com/office/powerpoint/2010/main" val="1539858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21E80-B113-44C2-800C-5784934FD36D}"/>
              </a:ext>
            </a:extLst>
          </p:cNvPr>
          <p:cNvSpPr>
            <a:spLocks noGrp="1"/>
          </p:cNvSpPr>
          <p:nvPr>
            <p:ph type="title"/>
          </p:nvPr>
        </p:nvSpPr>
        <p:spPr/>
        <p:txBody>
          <a:bodyPr/>
          <a:lstStyle/>
          <a:p>
            <a:r>
              <a:rPr lang="en-IN" dirty="0"/>
              <a:t>What Does It Do?</a:t>
            </a:r>
            <a:br>
              <a:rPr lang="en-IN" dirty="0"/>
            </a:br>
            <a:endParaRPr lang="en-IN" dirty="0"/>
          </a:p>
        </p:txBody>
      </p:sp>
      <p:sp>
        <p:nvSpPr>
          <p:cNvPr id="3" name="Content Placeholder 2">
            <a:extLst>
              <a:ext uri="{FF2B5EF4-FFF2-40B4-BE49-F238E27FC236}">
                <a16:creationId xmlns:a16="http://schemas.microsoft.com/office/drawing/2014/main" id="{2920AAB2-B685-4DAA-AF0F-256C3B3DF819}"/>
              </a:ext>
            </a:extLst>
          </p:cNvPr>
          <p:cNvSpPr>
            <a:spLocks noGrp="1"/>
          </p:cNvSpPr>
          <p:nvPr>
            <p:ph idx="1"/>
          </p:nvPr>
        </p:nvSpPr>
        <p:spPr>
          <a:xfrm>
            <a:off x="838200" y="1690687"/>
            <a:ext cx="10515600" cy="4486275"/>
          </a:xfrm>
        </p:spPr>
        <p:txBody>
          <a:bodyPr>
            <a:normAutofit fontScale="47500" lnSpcReduction="20000"/>
          </a:bodyPr>
          <a:lstStyle/>
          <a:p>
            <a:pPr fontAlgn="base"/>
            <a:r>
              <a:rPr lang="en-US" sz="4200" dirty="0"/>
              <a:t>State Bank of India is India's largest bank with a network of over 15000 branches and 5 associate banks located even in the remotest parts of India. State Bank of India (SBI) offers a wide range of banking products and services to corporate and retail customers.</a:t>
            </a:r>
          </a:p>
          <a:p>
            <a:pPr fontAlgn="base"/>
            <a:r>
              <a:rPr lang="en-US" sz="4200" dirty="0"/>
              <a:t>Online SBI is the Internet banking portal for State Bank of India. The portal provides anywhere, anytime, online access to accounts for State Bank's Retail and Corporate customers. The application is developed using the latest cutting edge technology and tools. The infrastructure supports unified, secure access to banking services for accounts in over 15,000 branches across India.</a:t>
            </a:r>
          </a:p>
          <a:p>
            <a:pPr fontAlgn="base"/>
            <a:r>
              <a:rPr lang="en-US" sz="4200" dirty="0"/>
              <a:t>It’s main source of revenue is from the Interest income (as of Q4FY(16-17) 3.34 % increase compared to previous quarter.  </a:t>
            </a:r>
          </a:p>
          <a:p>
            <a:pPr fontAlgn="base"/>
            <a:r>
              <a:rPr lang="en-US" sz="4200" dirty="0"/>
              <a:t>Data shows the country’s largest lender, State Bank of India, collected Rs 1,771 crore during April-November 2017 as charges from customers who did not maintain their minimum monthly average balance in their accounts, according to a report in The Indian Express. </a:t>
            </a:r>
          </a:p>
          <a:p>
            <a:pPr fontAlgn="base"/>
            <a:r>
              <a:rPr lang="en-US" sz="4200" dirty="0"/>
              <a:t>This is more than the bank’s July-September quarter net profit of Rs 1,581.55 crore and nearly half of the Rs 3,586 crore it earned as net profit April-September. </a:t>
            </a:r>
            <a:br>
              <a:rPr lang="en-US" sz="4200" dirty="0"/>
            </a:br>
            <a:br>
              <a:rPr lang="en-US" dirty="0"/>
            </a:br>
            <a:br>
              <a:rPr lang="en-US" dirty="0"/>
            </a:br>
            <a:br>
              <a:rPr lang="en-US" dirty="0"/>
            </a:br>
            <a:endParaRPr lang="en-IN" dirty="0"/>
          </a:p>
        </p:txBody>
      </p:sp>
    </p:spTree>
    <p:extLst>
      <p:ext uri="{BB962C8B-B14F-4D97-AF65-F5344CB8AC3E}">
        <p14:creationId xmlns:p14="http://schemas.microsoft.com/office/powerpoint/2010/main" val="3646311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352297"/>
            <a:ext cx="9144000" cy="720090"/>
          </a:xfrm>
          <a:custGeom>
            <a:avLst/>
            <a:gdLst/>
            <a:ahLst/>
            <a:cxnLst/>
            <a:rect l="l" t="t" r="r" b="b"/>
            <a:pathLst>
              <a:path w="9144000" h="720090">
                <a:moveTo>
                  <a:pt x="0" y="720001"/>
                </a:moveTo>
                <a:lnTo>
                  <a:pt x="9144000" y="720001"/>
                </a:lnTo>
                <a:lnTo>
                  <a:pt x="9144000" y="0"/>
                </a:lnTo>
                <a:lnTo>
                  <a:pt x="0" y="0"/>
                </a:lnTo>
                <a:lnTo>
                  <a:pt x="0" y="720001"/>
                </a:lnTo>
                <a:close/>
              </a:path>
            </a:pathLst>
          </a:custGeom>
          <a:solidFill>
            <a:srgbClr val="00AFEF"/>
          </a:solidFill>
        </p:spPr>
        <p:txBody>
          <a:bodyPr wrap="square" lIns="0" tIns="0" rIns="0" bIns="0" rtlCol="0"/>
          <a:lstStyle/>
          <a:p>
            <a:endParaRPr/>
          </a:p>
        </p:txBody>
      </p:sp>
      <p:sp>
        <p:nvSpPr>
          <p:cNvPr id="3" name="object 3"/>
          <p:cNvSpPr txBox="1">
            <a:spLocks noGrp="1"/>
          </p:cNvSpPr>
          <p:nvPr>
            <p:ph type="title"/>
          </p:nvPr>
        </p:nvSpPr>
        <p:spPr>
          <a:xfrm>
            <a:off x="3377249" y="516762"/>
            <a:ext cx="4949825" cy="391160"/>
          </a:xfrm>
          <a:prstGeom prst="rect">
            <a:avLst/>
          </a:prstGeom>
        </p:spPr>
        <p:txBody>
          <a:bodyPr vert="horz" wrap="square" lIns="0" tIns="12700" rIns="0" bIns="0" rtlCol="0">
            <a:spAutoFit/>
          </a:bodyPr>
          <a:lstStyle/>
          <a:p>
            <a:pPr marL="12700">
              <a:spcBef>
                <a:spcPts val="100"/>
              </a:spcBef>
            </a:pPr>
            <a:r>
              <a:rPr sz="2400" spc="-5" dirty="0"/>
              <a:t>Sustained Operating</a:t>
            </a:r>
            <a:r>
              <a:rPr sz="2400" spc="-10" dirty="0"/>
              <a:t> </a:t>
            </a:r>
            <a:r>
              <a:rPr sz="2400" spc="-5" dirty="0"/>
              <a:t>Performance</a:t>
            </a:r>
            <a:endParaRPr sz="2400" dirty="0"/>
          </a:p>
        </p:txBody>
      </p:sp>
      <p:sp>
        <p:nvSpPr>
          <p:cNvPr id="6" name="object 6"/>
          <p:cNvSpPr txBox="1">
            <a:spLocks noGrp="1"/>
          </p:cNvSpPr>
          <p:nvPr>
            <p:ph type="sldNum" sz="quarter" idx="7"/>
          </p:nvPr>
        </p:nvSpPr>
        <p:spPr>
          <a:xfrm>
            <a:off x="14822425" y="6554021"/>
            <a:ext cx="329353" cy="187872"/>
          </a:xfrm>
          <a:prstGeom prst="rect">
            <a:avLst/>
          </a:prstGeom>
        </p:spPr>
        <p:txBody>
          <a:bodyPr vert="horz" wrap="square" lIns="0" tIns="3175" rIns="0" bIns="0" rtlCol="0">
            <a:spAutoFit/>
          </a:bodyPr>
          <a:lstStyle/>
          <a:p>
            <a:pPr marL="65405">
              <a:spcBef>
                <a:spcPts val="25"/>
              </a:spcBef>
            </a:pPr>
            <a:fld id="{81D60167-4931-47E6-BA6A-407CBD079E47}" type="slidenum">
              <a:rPr spc="-20" dirty="0"/>
              <a:pPr marL="65405">
                <a:spcBef>
                  <a:spcPts val="25"/>
                </a:spcBef>
              </a:pPr>
              <a:t>3</a:t>
            </a:fld>
            <a:endParaRPr spc="-20" dirty="0"/>
          </a:p>
        </p:txBody>
      </p:sp>
      <p:sp>
        <p:nvSpPr>
          <p:cNvPr id="4" name="object 4"/>
          <p:cNvSpPr txBox="1"/>
          <p:nvPr/>
        </p:nvSpPr>
        <p:spPr>
          <a:xfrm>
            <a:off x="8933181" y="765811"/>
            <a:ext cx="812165" cy="166071"/>
          </a:xfrm>
          <a:prstGeom prst="rect">
            <a:avLst/>
          </a:prstGeom>
        </p:spPr>
        <p:txBody>
          <a:bodyPr vert="horz" wrap="square" lIns="0" tIns="12065" rIns="0" bIns="0" rtlCol="0">
            <a:spAutoFit/>
          </a:bodyPr>
          <a:lstStyle/>
          <a:p>
            <a:pPr marL="12700">
              <a:spcBef>
                <a:spcPts val="95"/>
              </a:spcBef>
            </a:pPr>
            <a:r>
              <a:rPr sz="1000" b="1" i="1" spc="-5" dirty="0">
                <a:solidFill>
                  <a:srgbClr val="291F76"/>
                </a:solidFill>
                <a:latin typeface="Arial"/>
                <a:cs typeface="Arial"/>
              </a:rPr>
              <a:t>Rs. in</a:t>
            </a:r>
            <a:r>
              <a:rPr sz="1000" b="1" i="1" spc="-65" dirty="0">
                <a:solidFill>
                  <a:srgbClr val="291F76"/>
                </a:solidFill>
                <a:latin typeface="Arial"/>
                <a:cs typeface="Arial"/>
              </a:rPr>
              <a:t> </a:t>
            </a:r>
            <a:r>
              <a:rPr sz="1000" b="1" i="1" spc="-5" dirty="0">
                <a:solidFill>
                  <a:srgbClr val="291F76"/>
                </a:solidFill>
                <a:latin typeface="Arial"/>
                <a:cs typeface="Arial"/>
              </a:rPr>
              <a:t>Crores</a:t>
            </a:r>
            <a:endParaRPr sz="1000">
              <a:latin typeface="Arial"/>
              <a:cs typeface="Arial"/>
            </a:endParaRPr>
          </a:p>
        </p:txBody>
      </p:sp>
      <p:graphicFrame>
        <p:nvGraphicFramePr>
          <p:cNvPr id="5" name="object 5"/>
          <p:cNvGraphicFramePr>
            <a:graphicFrameLocks noGrp="1"/>
          </p:cNvGraphicFramePr>
          <p:nvPr>
            <p:extLst>
              <p:ext uri="{D42A27DB-BD31-4B8C-83A1-F6EECF244321}">
                <p14:modId xmlns:p14="http://schemas.microsoft.com/office/powerpoint/2010/main" val="4282601601"/>
              </p:ext>
            </p:extLst>
          </p:nvPr>
        </p:nvGraphicFramePr>
        <p:xfrm>
          <a:off x="1958978" y="1605938"/>
          <a:ext cx="7786368" cy="4612005"/>
        </p:xfrm>
        <a:graphic>
          <a:graphicData uri="http://schemas.openxmlformats.org/drawingml/2006/table">
            <a:tbl>
              <a:tblPr firstRow="1" bandRow="1">
                <a:tableStyleId>{2D5ABB26-0587-4C30-8999-92F81FD0307C}</a:tableStyleId>
              </a:tblPr>
              <a:tblGrid>
                <a:gridCol w="2230755">
                  <a:extLst>
                    <a:ext uri="{9D8B030D-6E8A-4147-A177-3AD203B41FA5}">
                      <a16:colId xmlns:a16="http://schemas.microsoft.com/office/drawing/2014/main" val="20000"/>
                    </a:ext>
                  </a:extLst>
                </a:gridCol>
                <a:gridCol w="877569">
                  <a:extLst>
                    <a:ext uri="{9D8B030D-6E8A-4147-A177-3AD203B41FA5}">
                      <a16:colId xmlns:a16="http://schemas.microsoft.com/office/drawing/2014/main" val="20001"/>
                    </a:ext>
                  </a:extLst>
                </a:gridCol>
                <a:gridCol w="877570">
                  <a:extLst>
                    <a:ext uri="{9D8B030D-6E8A-4147-A177-3AD203B41FA5}">
                      <a16:colId xmlns:a16="http://schemas.microsoft.com/office/drawing/2014/main" val="20002"/>
                    </a:ext>
                  </a:extLst>
                </a:gridCol>
                <a:gridCol w="877570">
                  <a:extLst>
                    <a:ext uri="{9D8B030D-6E8A-4147-A177-3AD203B41FA5}">
                      <a16:colId xmlns:a16="http://schemas.microsoft.com/office/drawing/2014/main" val="20003"/>
                    </a:ext>
                  </a:extLst>
                </a:gridCol>
                <a:gridCol w="189229">
                  <a:extLst>
                    <a:ext uri="{9D8B030D-6E8A-4147-A177-3AD203B41FA5}">
                      <a16:colId xmlns:a16="http://schemas.microsoft.com/office/drawing/2014/main" val="20004"/>
                    </a:ext>
                  </a:extLst>
                </a:gridCol>
                <a:gridCol w="911225">
                  <a:extLst>
                    <a:ext uri="{9D8B030D-6E8A-4147-A177-3AD203B41FA5}">
                      <a16:colId xmlns:a16="http://schemas.microsoft.com/office/drawing/2014/main" val="20005"/>
                    </a:ext>
                  </a:extLst>
                </a:gridCol>
                <a:gridCol w="911225">
                  <a:extLst>
                    <a:ext uri="{9D8B030D-6E8A-4147-A177-3AD203B41FA5}">
                      <a16:colId xmlns:a16="http://schemas.microsoft.com/office/drawing/2014/main" val="20006"/>
                    </a:ext>
                  </a:extLst>
                </a:gridCol>
                <a:gridCol w="911225">
                  <a:extLst>
                    <a:ext uri="{9D8B030D-6E8A-4147-A177-3AD203B41FA5}">
                      <a16:colId xmlns:a16="http://schemas.microsoft.com/office/drawing/2014/main" val="20007"/>
                    </a:ext>
                  </a:extLst>
                </a:gridCol>
              </a:tblGrid>
              <a:tr h="620395">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FD3FF"/>
                    </a:solidFill>
                  </a:tcPr>
                </a:tc>
                <a:tc>
                  <a:txBody>
                    <a:bodyPr/>
                    <a:lstStyle/>
                    <a:p>
                      <a:pPr>
                        <a:lnSpc>
                          <a:spcPct val="100000"/>
                        </a:lnSpc>
                        <a:spcBef>
                          <a:spcPts val="30"/>
                        </a:spcBef>
                      </a:pPr>
                      <a:endParaRPr sz="1300">
                        <a:latin typeface="Times New Roman"/>
                        <a:cs typeface="Times New Roman"/>
                      </a:endParaRPr>
                    </a:p>
                    <a:p>
                      <a:pPr marL="113664">
                        <a:lnSpc>
                          <a:spcPct val="100000"/>
                        </a:lnSpc>
                      </a:pPr>
                      <a:r>
                        <a:rPr sz="1400" b="1" dirty="0">
                          <a:solidFill>
                            <a:srgbClr val="291F76"/>
                          </a:solidFill>
                          <a:latin typeface="Arial"/>
                          <a:cs typeface="Arial"/>
                        </a:rPr>
                        <a:t>Q4FY17</a:t>
                      </a:r>
                      <a:endParaRPr sz="1400">
                        <a:latin typeface="Arial"/>
                        <a:cs typeface="Arial"/>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FD3FF"/>
                    </a:solidFill>
                  </a:tcPr>
                </a:tc>
                <a:tc>
                  <a:txBody>
                    <a:bodyPr/>
                    <a:lstStyle/>
                    <a:p>
                      <a:pPr>
                        <a:lnSpc>
                          <a:spcPct val="100000"/>
                        </a:lnSpc>
                        <a:spcBef>
                          <a:spcPts val="30"/>
                        </a:spcBef>
                      </a:pPr>
                      <a:endParaRPr sz="1300">
                        <a:latin typeface="Times New Roman"/>
                        <a:cs typeface="Times New Roman"/>
                      </a:endParaRPr>
                    </a:p>
                    <a:p>
                      <a:pPr marL="114300">
                        <a:lnSpc>
                          <a:spcPct val="100000"/>
                        </a:lnSpc>
                      </a:pPr>
                      <a:r>
                        <a:rPr sz="1400" b="1" dirty="0">
                          <a:solidFill>
                            <a:srgbClr val="291F76"/>
                          </a:solidFill>
                          <a:latin typeface="Arial"/>
                          <a:cs typeface="Arial"/>
                        </a:rPr>
                        <a:t>Q4FY16</a:t>
                      </a:r>
                      <a:endParaRPr sz="1400">
                        <a:latin typeface="Arial"/>
                        <a:cs typeface="Arial"/>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FD3FF"/>
                    </a:solidFill>
                  </a:tcPr>
                </a:tc>
                <a:tc>
                  <a:txBody>
                    <a:bodyPr/>
                    <a:lstStyle/>
                    <a:p>
                      <a:pPr>
                        <a:lnSpc>
                          <a:spcPct val="100000"/>
                        </a:lnSpc>
                        <a:spcBef>
                          <a:spcPts val="30"/>
                        </a:spcBef>
                      </a:pPr>
                      <a:endParaRPr sz="1300">
                        <a:latin typeface="Times New Roman"/>
                        <a:cs typeface="Times New Roman"/>
                      </a:endParaRPr>
                    </a:p>
                    <a:p>
                      <a:pPr marL="160020">
                        <a:lnSpc>
                          <a:spcPct val="100000"/>
                        </a:lnSpc>
                      </a:pPr>
                      <a:r>
                        <a:rPr sz="1400" b="1" dirty="0">
                          <a:solidFill>
                            <a:srgbClr val="291F76"/>
                          </a:solidFill>
                          <a:latin typeface="Arial"/>
                          <a:cs typeface="Arial"/>
                        </a:rPr>
                        <a:t>YOY</a:t>
                      </a:r>
                      <a:r>
                        <a:rPr sz="1400" b="1" spc="-55" dirty="0">
                          <a:solidFill>
                            <a:srgbClr val="291F76"/>
                          </a:solidFill>
                          <a:latin typeface="Arial"/>
                          <a:cs typeface="Arial"/>
                        </a:rPr>
                        <a:t> </a:t>
                      </a:r>
                      <a:r>
                        <a:rPr sz="1400" b="1" dirty="0">
                          <a:solidFill>
                            <a:srgbClr val="291F76"/>
                          </a:solidFill>
                          <a:latin typeface="Arial"/>
                          <a:cs typeface="Arial"/>
                        </a:rPr>
                        <a:t>%</a:t>
                      </a:r>
                      <a:endParaRPr sz="1400">
                        <a:latin typeface="Arial"/>
                        <a:cs typeface="Arial"/>
                      </a:endParaRPr>
                    </a:p>
                  </a:txBody>
                  <a:tcPr marL="0" marR="0" marT="3810" marB="0">
                    <a:lnL w="12700">
                      <a:solidFill>
                        <a:srgbClr val="000000"/>
                      </a:solidFill>
                      <a:prstDash val="solid"/>
                    </a:lnL>
                    <a:lnR w="12700">
                      <a:solidFill>
                        <a:srgbClr val="280070"/>
                      </a:solidFill>
                      <a:prstDash val="solid"/>
                    </a:lnR>
                    <a:lnT w="12700">
                      <a:solidFill>
                        <a:srgbClr val="000000"/>
                      </a:solidFill>
                      <a:prstDash val="solid"/>
                    </a:lnT>
                    <a:lnB w="12700">
                      <a:solidFill>
                        <a:srgbClr val="000000"/>
                      </a:solidFill>
                      <a:prstDash val="solid"/>
                    </a:lnB>
                    <a:solidFill>
                      <a:srgbClr val="9FD3FF"/>
                    </a:solidFill>
                  </a:tcPr>
                </a:tc>
                <a:tc rowSpan="8">
                  <a:txBody>
                    <a:bodyPr/>
                    <a:lstStyle/>
                    <a:p>
                      <a:pPr>
                        <a:lnSpc>
                          <a:spcPct val="100000"/>
                        </a:lnSpc>
                      </a:pPr>
                      <a:endParaRPr sz="1500">
                        <a:latin typeface="Times New Roman"/>
                        <a:cs typeface="Times New Roman"/>
                      </a:endParaRPr>
                    </a:p>
                  </a:txBody>
                  <a:tcPr marL="0" marR="0" marT="0" marB="0">
                    <a:lnL w="12700">
                      <a:solidFill>
                        <a:srgbClr val="280070"/>
                      </a:solidFill>
                      <a:prstDash val="solid"/>
                    </a:lnL>
                    <a:lnR w="12700">
                      <a:solidFill>
                        <a:srgbClr val="280070"/>
                      </a:solidFill>
                      <a:prstDash val="solid"/>
                    </a:lnR>
                    <a:lnT w="12700">
                      <a:solidFill>
                        <a:srgbClr val="280070"/>
                      </a:solidFill>
                      <a:prstDash val="solid"/>
                    </a:lnT>
                    <a:lnB w="12700">
                      <a:solidFill>
                        <a:srgbClr val="280070"/>
                      </a:solidFill>
                      <a:prstDash val="solid"/>
                    </a:lnB>
                  </a:tcPr>
                </a:tc>
                <a:tc>
                  <a:txBody>
                    <a:bodyPr/>
                    <a:lstStyle/>
                    <a:p>
                      <a:pPr>
                        <a:lnSpc>
                          <a:spcPct val="100000"/>
                        </a:lnSpc>
                        <a:spcBef>
                          <a:spcPts val="30"/>
                        </a:spcBef>
                      </a:pPr>
                      <a:endParaRPr sz="1300">
                        <a:latin typeface="Times New Roman"/>
                        <a:cs typeface="Times New Roman"/>
                      </a:endParaRPr>
                    </a:p>
                    <a:p>
                      <a:pPr marL="252095">
                        <a:lnSpc>
                          <a:spcPct val="100000"/>
                        </a:lnSpc>
                      </a:pPr>
                      <a:r>
                        <a:rPr sz="1400" b="1" spc="-5" dirty="0">
                          <a:solidFill>
                            <a:srgbClr val="291F76"/>
                          </a:solidFill>
                          <a:latin typeface="Arial"/>
                          <a:cs typeface="Arial"/>
                        </a:rPr>
                        <a:t>FY17</a:t>
                      </a:r>
                      <a:endParaRPr sz="1400">
                        <a:latin typeface="Arial"/>
                        <a:cs typeface="Arial"/>
                      </a:endParaRPr>
                    </a:p>
                  </a:txBody>
                  <a:tcPr marL="0" marR="0" marT="3810" marB="0">
                    <a:lnL w="12700">
                      <a:solidFill>
                        <a:srgbClr val="28007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FD3FF"/>
                    </a:solidFill>
                  </a:tcPr>
                </a:tc>
                <a:tc>
                  <a:txBody>
                    <a:bodyPr/>
                    <a:lstStyle/>
                    <a:p>
                      <a:pPr>
                        <a:lnSpc>
                          <a:spcPct val="100000"/>
                        </a:lnSpc>
                        <a:spcBef>
                          <a:spcPts val="30"/>
                        </a:spcBef>
                      </a:pPr>
                      <a:endParaRPr sz="1300">
                        <a:latin typeface="Times New Roman"/>
                        <a:cs typeface="Times New Roman"/>
                      </a:endParaRPr>
                    </a:p>
                    <a:p>
                      <a:pPr marL="252729">
                        <a:lnSpc>
                          <a:spcPct val="100000"/>
                        </a:lnSpc>
                      </a:pPr>
                      <a:r>
                        <a:rPr sz="1400" b="1" spc="-5" dirty="0">
                          <a:solidFill>
                            <a:srgbClr val="291F76"/>
                          </a:solidFill>
                          <a:latin typeface="Arial"/>
                          <a:cs typeface="Arial"/>
                        </a:rPr>
                        <a:t>FY16</a:t>
                      </a:r>
                      <a:endParaRPr sz="1400">
                        <a:latin typeface="Arial"/>
                        <a:cs typeface="Arial"/>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FD3FF"/>
                    </a:solidFill>
                  </a:tcPr>
                </a:tc>
                <a:tc>
                  <a:txBody>
                    <a:bodyPr/>
                    <a:lstStyle/>
                    <a:p>
                      <a:pPr>
                        <a:lnSpc>
                          <a:spcPct val="100000"/>
                        </a:lnSpc>
                        <a:spcBef>
                          <a:spcPts val="30"/>
                        </a:spcBef>
                      </a:pPr>
                      <a:endParaRPr sz="1300">
                        <a:latin typeface="Times New Roman"/>
                        <a:cs typeface="Times New Roman"/>
                      </a:endParaRPr>
                    </a:p>
                    <a:p>
                      <a:pPr marL="180340">
                        <a:lnSpc>
                          <a:spcPct val="100000"/>
                        </a:lnSpc>
                      </a:pPr>
                      <a:r>
                        <a:rPr sz="1400" b="1" dirty="0">
                          <a:solidFill>
                            <a:srgbClr val="291F76"/>
                          </a:solidFill>
                          <a:latin typeface="Arial"/>
                          <a:cs typeface="Arial"/>
                        </a:rPr>
                        <a:t>YOY</a:t>
                      </a:r>
                      <a:r>
                        <a:rPr sz="1400" b="1" spc="-55" dirty="0">
                          <a:solidFill>
                            <a:srgbClr val="291F76"/>
                          </a:solidFill>
                          <a:latin typeface="Arial"/>
                          <a:cs typeface="Arial"/>
                        </a:rPr>
                        <a:t> </a:t>
                      </a:r>
                      <a:r>
                        <a:rPr sz="1400" b="1" dirty="0">
                          <a:solidFill>
                            <a:srgbClr val="291F76"/>
                          </a:solidFill>
                          <a:latin typeface="Arial"/>
                          <a:cs typeface="Arial"/>
                        </a:rPr>
                        <a:t>%</a:t>
                      </a:r>
                      <a:endParaRPr sz="1400">
                        <a:latin typeface="Arial"/>
                        <a:cs typeface="Arial"/>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FD3FF"/>
                    </a:solidFill>
                  </a:tcPr>
                </a:tc>
                <a:extLst>
                  <a:ext uri="{0D108BD9-81ED-4DB2-BD59-A6C34878D82A}">
                    <a16:rowId xmlns:a16="http://schemas.microsoft.com/office/drawing/2014/main" val="10000"/>
                  </a:ext>
                </a:extLst>
              </a:tr>
              <a:tr h="532765">
                <a:tc>
                  <a:txBody>
                    <a:bodyPr/>
                    <a:lstStyle/>
                    <a:p>
                      <a:pPr marL="177800">
                        <a:lnSpc>
                          <a:spcPct val="100000"/>
                        </a:lnSpc>
                        <a:spcBef>
                          <a:spcPts val="1055"/>
                        </a:spcBef>
                      </a:pPr>
                      <a:r>
                        <a:rPr sz="1600" spc="-5" dirty="0">
                          <a:solidFill>
                            <a:srgbClr val="291F76"/>
                          </a:solidFill>
                          <a:latin typeface="Arial"/>
                          <a:cs typeface="Arial"/>
                        </a:rPr>
                        <a:t>Interest</a:t>
                      </a:r>
                      <a:r>
                        <a:rPr sz="1600" spc="20" dirty="0">
                          <a:solidFill>
                            <a:srgbClr val="291F76"/>
                          </a:solidFill>
                          <a:latin typeface="Arial"/>
                          <a:cs typeface="Arial"/>
                        </a:rPr>
                        <a:t> </a:t>
                      </a:r>
                      <a:r>
                        <a:rPr sz="1600" spc="-5" dirty="0">
                          <a:solidFill>
                            <a:srgbClr val="291F76"/>
                          </a:solidFill>
                          <a:latin typeface="Arial"/>
                          <a:cs typeface="Arial"/>
                        </a:rPr>
                        <a:t>Income</a:t>
                      </a:r>
                      <a:endParaRPr sz="1600">
                        <a:latin typeface="Arial"/>
                        <a:cs typeface="Arial"/>
                      </a:endParaRPr>
                    </a:p>
                  </a:txBody>
                  <a:tcPr marL="0" marR="0" marT="1339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20955" algn="r">
                        <a:lnSpc>
                          <a:spcPct val="100000"/>
                        </a:lnSpc>
                        <a:spcBef>
                          <a:spcPts val="1325"/>
                        </a:spcBef>
                      </a:pPr>
                      <a:r>
                        <a:rPr sz="1400" dirty="0">
                          <a:solidFill>
                            <a:srgbClr val="291F76"/>
                          </a:solidFill>
                          <a:latin typeface="Arial"/>
                          <a:cs typeface="Arial"/>
                        </a:rPr>
                        <a:t>47,393</a:t>
                      </a:r>
                      <a:endParaRPr sz="1400">
                        <a:latin typeface="Arial"/>
                        <a:cs typeface="Arial"/>
                      </a:endParaRPr>
                    </a:p>
                  </a:txBody>
                  <a:tcPr marL="0" marR="0" marT="168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20955" algn="r">
                        <a:lnSpc>
                          <a:spcPct val="100000"/>
                        </a:lnSpc>
                        <a:spcBef>
                          <a:spcPts val="1325"/>
                        </a:spcBef>
                      </a:pPr>
                      <a:r>
                        <a:rPr sz="1400" dirty="0">
                          <a:solidFill>
                            <a:srgbClr val="291F76"/>
                          </a:solidFill>
                          <a:latin typeface="Arial"/>
                          <a:cs typeface="Arial"/>
                        </a:rPr>
                        <a:t>42,942</a:t>
                      </a:r>
                      <a:endParaRPr sz="1400">
                        <a:latin typeface="Arial"/>
                        <a:cs typeface="Arial"/>
                      </a:endParaRPr>
                    </a:p>
                  </a:txBody>
                  <a:tcPr marL="0" marR="0" marT="168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20320" algn="r">
                        <a:lnSpc>
                          <a:spcPct val="100000"/>
                        </a:lnSpc>
                        <a:spcBef>
                          <a:spcPts val="1325"/>
                        </a:spcBef>
                      </a:pPr>
                      <a:r>
                        <a:rPr sz="1400" dirty="0">
                          <a:solidFill>
                            <a:srgbClr val="291F76"/>
                          </a:solidFill>
                          <a:latin typeface="Arial"/>
                          <a:cs typeface="Arial"/>
                        </a:rPr>
                        <a:t>10.36</a:t>
                      </a:r>
                      <a:endParaRPr sz="1400">
                        <a:latin typeface="Arial"/>
                        <a:cs typeface="Arial"/>
                      </a:endParaRPr>
                    </a:p>
                  </a:txBody>
                  <a:tcPr marL="0" marR="0" marT="168275" marB="0">
                    <a:lnL w="12700">
                      <a:solidFill>
                        <a:srgbClr val="000000"/>
                      </a:solidFill>
                      <a:prstDash val="solid"/>
                    </a:lnL>
                    <a:lnR w="12700">
                      <a:solidFill>
                        <a:srgbClr val="280070"/>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0" marB="0">
                    <a:lnL w="12700">
                      <a:solidFill>
                        <a:srgbClr val="280070"/>
                      </a:solidFill>
                      <a:prstDash val="solid"/>
                    </a:lnL>
                    <a:lnR w="12700">
                      <a:solidFill>
                        <a:srgbClr val="280070"/>
                      </a:solidFill>
                      <a:prstDash val="solid"/>
                    </a:lnR>
                    <a:lnT w="12700">
                      <a:solidFill>
                        <a:srgbClr val="280070"/>
                      </a:solidFill>
                      <a:prstDash val="solid"/>
                    </a:lnT>
                    <a:lnB w="12700">
                      <a:solidFill>
                        <a:srgbClr val="280070"/>
                      </a:solidFill>
                      <a:prstDash val="solid"/>
                    </a:lnB>
                  </a:tcPr>
                </a:tc>
                <a:tc>
                  <a:txBody>
                    <a:bodyPr/>
                    <a:lstStyle/>
                    <a:p>
                      <a:pPr marR="19050" algn="r">
                        <a:lnSpc>
                          <a:spcPct val="100000"/>
                        </a:lnSpc>
                        <a:spcBef>
                          <a:spcPts val="1325"/>
                        </a:spcBef>
                      </a:pPr>
                      <a:r>
                        <a:rPr sz="1400" dirty="0">
                          <a:solidFill>
                            <a:srgbClr val="291F76"/>
                          </a:solidFill>
                          <a:latin typeface="Arial"/>
                          <a:cs typeface="Arial"/>
                        </a:rPr>
                        <a:t>175,518</a:t>
                      </a:r>
                      <a:endParaRPr sz="1400">
                        <a:latin typeface="Arial"/>
                        <a:cs typeface="Arial"/>
                      </a:endParaRPr>
                    </a:p>
                  </a:txBody>
                  <a:tcPr marL="0" marR="0" marT="168275" marB="0">
                    <a:lnL w="12700">
                      <a:solidFill>
                        <a:srgbClr val="28007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8415" algn="r">
                        <a:lnSpc>
                          <a:spcPct val="100000"/>
                        </a:lnSpc>
                        <a:spcBef>
                          <a:spcPts val="1325"/>
                        </a:spcBef>
                      </a:pPr>
                      <a:r>
                        <a:rPr sz="1400" dirty="0">
                          <a:solidFill>
                            <a:srgbClr val="291F76"/>
                          </a:solidFill>
                          <a:latin typeface="Arial"/>
                          <a:cs typeface="Arial"/>
                        </a:rPr>
                        <a:t>163,998</a:t>
                      </a:r>
                      <a:endParaRPr sz="1400">
                        <a:latin typeface="Arial"/>
                        <a:cs typeface="Arial"/>
                      </a:endParaRPr>
                    </a:p>
                  </a:txBody>
                  <a:tcPr marL="0" marR="0" marT="168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7780" algn="r">
                        <a:lnSpc>
                          <a:spcPct val="100000"/>
                        </a:lnSpc>
                        <a:spcBef>
                          <a:spcPts val="1325"/>
                        </a:spcBef>
                      </a:pPr>
                      <a:r>
                        <a:rPr sz="1400" dirty="0">
                          <a:solidFill>
                            <a:srgbClr val="291F76"/>
                          </a:solidFill>
                          <a:latin typeface="Arial"/>
                          <a:cs typeface="Arial"/>
                        </a:rPr>
                        <a:t>7.02</a:t>
                      </a:r>
                      <a:endParaRPr sz="1400">
                        <a:latin typeface="Arial"/>
                        <a:cs typeface="Arial"/>
                      </a:endParaRPr>
                    </a:p>
                  </a:txBody>
                  <a:tcPr marL="0" marR="0" marT="168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32765">
                <a:tc>
                  <a:txBody>
                    <a:bodyPr/>
                    <a:lstStyle/>
                    <a:p>
                      <a:pPr marL="177800">
                        <a:lnSpc>
                          <a:spcPct val="100000"/>
                        </a:lnSpc>
                        <a:spcBef>
                          <a:spcPts val="1055"/>
                        </a:spcBef>
                      </a:pPr>
                      <a:r>
                        <a:rPr sz="1600" spc="-5" dirty="0">
                          <a:solidFill>
                            <a:srgbClr val="291F76"/>
                          </a:solidFill>
                          <a:latin typeface="Arial"/>
                          <a:cs typeface="Arial"/>
                        </a:rPr>
                        <a:t>Other</a:t>
                      </a:r>
                      <a:r>
                        <a:rPr sz="1600" spc="20" dirty="0">
                          <a:solidFill>
                            <a:srgbClr val="291F76"/>
                          </a:solidFill>
                          <a:latin typeface="Arial"/>
                          <a:cs typeface="Arial"/>
                        </a:rPr>
                        <a:t> </a:t>
                      </a:r>
                      <a:r>
                        <a:rPr sz="1600" spc="-5" dirty="0">
                          <a:solidFill>
                            <a:srgbClr val="291F76"/>
                          </a:solidFill>
                          <a:latin typeface="Arial"/>
                          <a:cs typeface="Arial"/>
                        </a:rPr>
                        <a:t>Income</a:t>
                      </a:r>
                      <a:endParaRPr sz="1600">
                        <a:latin typeface="Arial"/>
                        <a:cs typeface="Arial"/>
                      </a:endParaRPr>
                    </a:p>
                  </a:txBody>
                  <a:tcPr marL="0" marR="0" marT="1339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20955" algn="r">
                        <a:lnSpc>
                          <a:spcPct val="100000"/>
                        </a:lnSpc>
                        <a:spcBef>
                          <a:spcPts val="1325"/>
                        </a:spcBef>
                      </a:pPr>
                      <a:r>
                        <a:rPr sz="1400" dirty="0">
                          <a:solidFill>
                            <a:srgbClr val="291F76"/>
                          </a:solidFill>
                          <a:latin typeface="Arial"/>
                          <a:cs typeface="Arial"/>
                        </a:rPr>
                        <a:t>10,327</a:t>
                      </a:r>
                      <a:endParaRPr sz="1400">
                        <a:latin typeface="Arial"/>
                        <a:cs typeface="Arial"/>
                      </a:endParaRPr>
                    </a:p>
                  </a:txBody>
                  <a:tcPr marL="0" marR="0" marT="168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20955" algn="r">
                        <a:lnSpc>
                          <a:spcPct val="100000"/>
                        </a:lnSpc>
                        <a:spcBef>
                          <a:spcPts val="1325"/>
                        </a:spcBef>
                      </a:pPr>
                      <a:r>
                        <a:rPr sz="1400" dirty="0">
                          <a:solidFill>
                            <a:srgbClr val="291F76"/>
                          </a:solidFill>
                          <a:latin typeface="Arial"/>
                          <a:cs typeface="Arial"/>
                        </a:rPr>
                        <a:t>10,585</a:t>
                      </a:r>
                      <a:endParaRPr sz="1400">
                        <a:latin typeface="Arial"/>
                        <a:cs typeface="Arial"/>
                      </a:endParaRPr>
                    </a:p>
                  </a:txBody>
                  <a:tcPr marL="0" marR="0" marT="168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20320" algn="r">
                        <a:lnSpc>
                          <a:spcPct val="100000"/>
                        </a:lnSpc>
                        <a:spcBef>
                          <a:spcPts val="1325"/>
                        </a:spcBef>
                      </a:pPr>
                      <a:r>
                        <a:rPr sz="1400" dirty="0">
                          <a:solidFill>
                            <a:srgbClr val="291F76"/>
                          </a:solidFill>
                          <a:latin typeface="Arial"/>
                          <a:cs typeface="Arial"/>
                        </a:rPr>
                        <a:t>-2.43</a:t>
                      </a:r>
                      <a:endParaRPr sz="1400">
                        <a:latin typeface="Arial"/>
                        <a:cs typeface="Arial"/>
                      </a:endParaRPr>
                    </a:p>
                  </a:txBody>
                  <a:tcPr marL="0" marR="0" marT="168275" marB="0">
                    <a:lnL w="12700">
                      <a:solidFill>
                        <a:srgbClr val="000000"/>
                      </a:solidFill>
                      <a:prstDash val="solid"/>
                    </a:lnL>
                    <a:lnR w="12700">
                      <a:solidFill>
                        <a:srgbClr val="280070"/>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0" marB="0">
                    <a:lnL w="12700">
                      <a:solidFill>
                        <a:srgbClr val="280070"/>
                      </a:solidFill>
                      <a:prstDash val="solid"/>
                    </a:lnL>
                    <a:lnR w="12700">
                      <a:solidFill>
                        <a:srgbClr val="280070"/>
                      </a:solidFill>
                      <a:prstDash val="solid"/>
                    </a:lnR>
                    <a:lnT w="12700">
                      <a:solidFill>
                        <a:srgbClr val="280070"/>
                      </a:solidFill>
                      <a:prstDash val="solid"/>
                    </a:lnT>
                    <a:lnB w="12700">
                      <a:solidFill>
                        <a:srgbClr val="280070"/>
                      </a:solidFill>
                      <a:prstDash val="solid"/>
                    </a:lnB>
                  </a:tcPr>
                </a:tc>
                <a:tc>
                  <a:txBody>
                    <a:bodyPr/>
                    <a:lstStyle/>
                    <a:p>
                      <a:pPr marR="19050" algn="r">
                        <a:lnSpc>
                          <a:spcPct val="100000"/>
                        </a:lnSpc>
                        <a:spcBef>
                          <a:spcPts val="1325"/>
                        </a:spcBef>
                      </a:pPr>
                      <a:r>
                        <a:rPr sz="1400" dirty="0">
                          <a:solidFill>
                            <a:srgbClr val="291F76"/>
                          </a:solidFill>
                          <a:latin typeface="Arial"/>
                          <a:cs typeface="Arial"/>
                        </a:rPr>
                        <a:t>35,461</a:t>
                      </a:r>
                      <a:endParaRPr sz="1400">
                        <a:latin typeface="Arial"/>
                        <a:cs typeface="Arial"/>
                      </a:endParaRPr>
                    </a:p>
                  </a:txBody>
                  <a:tcPr marL="0" marR="0" marT="168275" marB="0">
                    <a:lnL w="12700">
                      <a:solidFill>
                        <a:srgbClr val="28007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7780" algn="r">
                        <a:lnSpc>
                          <a:spcPct val="100000"/>
                        </a:lnSpc>
                        <a:spcBef>
                          <a:spcPts val="1325"/>
                        </a:spcBef>
                      </a:pPr>
                      <a:r>
                        <a:rPr sz="1400" dirty="0">
                          <a:solidFill>
                            <a:srgbClr val="291F76"/>
                          </a:solidFill>
                          <a:latin typeface="Arial"/>
                          <a:cs typeface="Arial"/>
                        </a:rPr>
                        <a:t>27,845</a:t>
                      </a:r>
                      <a:endParaRPr sz="1400">
                        <a:latin typeface="Arial"/>
                        <a:cs typeface="Arial"/>
                      </a:endParaRPr>
                    </a:p>
                  </a:txBody>
                  <a:tcPr marL="0" marR="0" marT="168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7780" algn="r">
                        <a:lnSpc>
                          <a:spcPct val="100000"/>
                        </a:lnSpc>
                        <a:spcBef>
                          <a:spcPts val="1325"/>
                        </a:spcBef>
                      </a:pPr>
                      <a:r>
                        <a:rPr sz="1400" dirty="0">
                          <a:solidFill>
                            <a:srgbClr val="291F76"/>
                          </a:solidFill>
                          <a:latin typeface="Arial"/>
                          <a:cs typeface="Arial"/>
                        </a:rPr>
                        <a:t>27.35</a:t>
                      </a:r>
                      <a:endParaRPr sz="1400">
                        <a:latin typeface="Arial"/>
                        <a:cs typeface="Arial"/>
                      </a:endParaRPr>
                    </a:p>
                  </a:txBody>
                  <a:tcPr marL="0" marR="0" marT="168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32765">
                <a:tc>
                  <a:txBody>
                    <a:bodyPr/>
                    <a:lstStyle/>
                    <a:p>
                      <a:pPr marL="92075">
                        <a:lnSpc>
                          <a:spcPct val="100000"/>
                        </a:lnSpc>
                        <a:spcBef>
                          <a:spcPts val="1055"/>
                        </a:spcBef>
                      </a:pPr>
                      <a:r>
                        <a:rPr sz="1600" b="1" spc="-30" dirty="0">
                          <a:solidFill>
                            <a:srgbClr val="291F76"/>
                          </a:solidFill>
                          <a:latin typeface="Arial"/>
                          <a:cs typeface="Arial"/>
                        </a:rPr>
                        <a:t>Total</a:t>
                      </a:r>
                      <a:r>
                        <a:rPr sz="1600" b="1" spc="15" dirty="0">
                          <a:solidFill>
                            <a:srgbClr val="291F76"/>
                          </a:solidFill>
                          <a:latin typeface="Arial"/>
                          <a:cs typeface="Arial"/>
                        </a:rPr>
                        <a:t> </a:t>
                      </a:r>
                      <a:r>
                        <a:rPr sz="1600" b="1" spc="-5" dirty="0">
                          <a:solidFill>
                            <a:srgbClr val="291F76"/>
                          </a:solidFill>
                          <a:latin typeface="Arial"/>
                          <a:cs typeface="Arial"/>
                        </a:rPr>
                        <a:t>Income</a:t>
                      </a:r>
                      <a:endParaRPr sz="1600">
                        <a:latin typeface="Arial"/>
                        <a:cs typeface="Arial"/>
                      </a:endParaRPr>
                    </a:p>
                  </a:txBody>
                  <a:tcPr marL="0" marR="0" marT="1339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20955" algn="r">
                        <a:lnSpc>
                          <a:spcPct val="100000"/>
                        </a:lnSpc>
                        <a:spcBef>
                          <a:spcPts val="1330"/>
                        </a:spcBef>
                      </a:pPr>
                      <a:r>
                        <a:rPr sz="1400" b="1" dirty="0">
                          <a:solidFill>
                            <a:srgbClr val="291F76"/>
                          </a:solidFill>
                          <a:latin typeface="Arial"/>
                          <a:cs typeface="Arial"/>
                        </a:rPr>
                        <a:t>57,720</a:t>
                      </a:r>
                      <a:endParaRPr sz="1400">
                        <a:latin typeface="Arial"/>
                        <a:cs typeface="Arial"/>
                      </a:endParaRPr>
                    </a:p>
                  </a:txBody>
                  <a:tcPr marL="0" marR="0" marT="168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20320" algn="r">
                        <a:lnSpc>
                          <a:spcPct val="100000"/>
                        </a:lnSpc>
                        <a:spcBef>
                          <a:spcPts val="1330"/>
                        </a:spcBef>
                      </a:pPr>
                      <a:r>
                        <a:rPr sz="1400" b="1" dirty="0">
                          <a:solidFill>
                            <a:srgbClr val="291F76"/>
                          </a:solidFill>
                          <a:latin typeface="Arial"/>
                          <a:cs typeface="Arial"/>
                        </a:rPr>
                        <a:t>53,527</a:t>
                      </a:r>
                      <a:endParaRPr sz="1400">
                        <a:latin typeface="Arial"/>
                        <a:cs typeface="Arial"/>
                      </a:endParaRPr>
                    </a:p>
                  </a:txBody>
                  <a:tcPr marL="0" marR="0" marT="168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20320" algn="r">
                        <a:lnSpc>
                          <a:spcPct val="100000"/>
                        </a:lnSpc>
                        <a:spcBef>
                          <a:spcPts val="1330"/>
                        </a:spcBef>
                      </a:pPr>
                      <a:r>
                        <a:rPr sz="1400" b="1" dirty="0">
                          <a:solidFill>
                            <a:srgbClr val="291F76"/>
                          </a:solidFill>
                          <a:latin typeface="Arial"/>
                          <a:cs typeface="Arial"/>
                        </a:rPr>
                        <a:t>7.83</a:t>
                      </a:r>
                      <a:endParaRPr sz="1400">
                        <a:latin typeface="Arial"/>
                        <a:cs typeface="Arial"/>
                      </a:endParaRPr>
                    </a:p>
                  </a:txBody>
                  <a:tcPr marL="0" marR="0" marT="168910" marB="0">
                    <a:lnL w="12700">
                      <a:solidFill>
                        <a:srgbClr val="000000"/>
                      </a:solidFill>
                      <a:prstDash val="solid"/>
                    </a:lnL>
                    <a:lnR w="12700">
                      <a:solidFill>
                        <a:srgbClr val="280070"/>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0" marB="0">
                    <a:lnL w="12700">
                      <a:solidFill>
                        <a:srgbClr val="280070"/>
                      </a:solidFill>
                      <a:prstDash val="solid"/>
                    </a:lnL>
                    <a:lnR w="12700">
                      <a:solidFill>
                        <a:srgbClr val="280070"/>
                      </a:solidFill>
                      <a:prstDash val="solid"/>
                    </a:lnR>
                    <a:lnT w="12700">
                      <a:solidFill>
                        <a:srgbClr val="280070"/>
                      </a:solidFill>
                      <a:prstDash val="solid"/>
                    </a:lnT>
                    <a:lnB w="12700">
                      <a:solidFill>
                        <a:srgbClr val="280070"/>
                      </a:solidFill>
                      <a:prstDash val="solid"/>
                    </a:lnB>
                  </a:tcPr>
                </a:tc>
                <a:tc>
                  <a:txBody>
                    <a:bodyPr/>
                    <a:lstStyle/>
                    <a:p>
                      <a:pPr marR="18415" algn="r">
                        <a:lnSpc>
                          <a:spcPct val="100000"/>
                        </a:lnSpc>
                        <a:spcBef>
                          <a:spcPts val="1330"/>
                        </a:spcBef>
                      </a:pPr>
                      <a:r>
                        <a:rPr sz="1400" b="1" dirty="0">
                          <a:solidFill>
                            <a:srgbClr val="291F76"/>
                          </a:solidFill>
                          <a:latin typeface="Arial"/>
                          <a:cs typeface="Arial"/>
                        </a:rPr>
                        <a:t>21</a:t>
                      </a:r>
                      <a:r>
                        <a:rPr sz="1400" b="1" spc="-10" dirty="0">
                          <a:solidFill>
                            <a:srgbClr val="291F76"/>
                          </a:solidFill>
                          <a:latin typeface="Arial"/>
                          <a:cs typeface="Arial"/>
                        </a:rPr>
                        <a:t>0</a:t>
                      </a:r>
                      <a:r>
                        <a:rPr sz="1400" b="1" dirty="0">
                          <a:solidFill>
                            <a:srgbClr val="291F76"/>
                          </a:solidFill>
                          <a:latin typeface="Arial"/>
                          <a:cs typeface="Arial"/>
                        </a:rPr>
                        <a:t>,979</a:t>
                      </a:r>
                      <a:endParaRPr sz="1400">
                        <a:latin typeface="Arial"/>
                        <a:cs typeface="Arial"/>
                      </a:endParaRPr>
                    </a:p>
                  </a:txBody>
                  <a:tcPr marL="0" marR="0" marT="168910" marB="0">
                    <a:lnL w="12700">
                      <a:solidFill>
                        <a:srgbClr val="28007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7145" algn="r">
                        <a:lnSpc>
                          <a:spcPct val="100000"/>
                        </a:lnSpc>
                        <a:spcBef>
                          <a:spcPts val="1330"/>
                        </a:spcBef>
                      </a:pPr>
                      <a:r>
                        <a:rPr sz="1400" b="1" dirty="0">
                          <a:solidFill>
                            <a:srgbClr val="291F76"/>
                          </a:solidFill>
                          <a:latin typeface="Arial"/>
                          <a:cs typeface="Arial"/>
                        </a:rPr>
                        <a:t>19</a:t>
                      </a:r>
                      <a:r>
                        <a:rPr sz="1400" b="1" spc="-10" dirty="0">
                          <a:solidFill>
                            <a:srgbClr val="291F76"/>
                          </a:solidFill>
                          <a:latin typeface="Arial"/>
                          <a:cs typeface="Arial"/>
                        </a:rPr>
                        <a:t>1</a:t>
                      </a:r>
                      <a:r>
                        <a:rPr sz="1400" b="1" dirty="0">
                          <a:solidFill>
                            <a:srgbClr val="291F76"/>
                          </a:solidFill>
                          <a:latin typeface="Arial"/>
                          <a:cs typeface="Arial"/>
                        </a:rPr>
                        <a:t>,844</a:t>
                      </a:r>
                      <a:endParaRPr sz="1400">
                        <a:latin typeface="Arial"/>
                        <a:cs typeface="Arial"/>
                      </a:endParaRPr>
                    </a:p>
                  </a:txBody>
                  <a:tcPr marL="0" marR="0" marT="168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7780" algn="r">
                        <a:lnSpc>
                          <a:spcPct val="100000"/>
                        </a:lnSpc>
                        <a:spcBef>
                          <a:spcPts val="1330"/>
                        </a:spcBef>
                      </a:pPr>
                      <a:r>
                        <a:rPr sz="1400" b="1" dirty="0">
                          <a:solidFill>
                            <a:srgbClr val="291F76"/>
                          </a:solidFill>
                          <a:latin typeface="Arial"/>
                          <a:cs typeface="Arial"/>
                        </a:rPr>
                        <a:t>9.97</a:t>
                      </a:r>
                      <a:endParaRPr sz="1400">
                        <a:latin typeface="Arial"/>
                        <a:cs typeface="Arial"/>
                      </a:endParaRPr>
                    </a:p>
                  </a:txBody>
                  <a:tcPr marL="0" marR="0" marT="168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619760">
                <a:tc>
                  <a:txBody>
                    <a:bodyPr/>
                    <a:lstStyle/>
                    <a:p>
                      <a:pPr marL="177800">
                        <a:lnSpc>
                          <a:spcPct val="100000"/>
                        </a:lnSpc>
                        <a:spcBef>
                          <a:spcPts val="1400"/>
                        </a:spcBef>
                      </a:pPr>
                      <a:r>
                        <a:rPr sz="1600" spc="-5" dirty="0">
                          <a:solidFill>
                            <a:srgbClr val="291F76"/>
                          </a:solidFill>
                          <a:latin typeface="Arial"/>
                          <a:cs typeface="Arial"/>
                        </a:rPr>
                        <a:t>Interest</a:t>
                      </a:r>
                      <a:r>
                        <a:rPr sz="1600" spc="10" dirty="0">
                          <a:solidFill>
                            <a:srgbClr val="291F76"/>
                          </a:solidFill>
                          <a:latin typeface="Arial"/>
                          <a:cs typeface="Arial"/>
                        </a:rPr>
                        <a:t> </a:t>
                      </a:r>
                      <a:r>
                        <a:rPr sz="1600" spc="-5" dirty="0">
                          <a:solidFill>
                            <a:srgbClr val="291F76"/>
                          </a:solidFill>
                          <a:latin typeface="Arial"/>
                          <a:cs typeface="Arial"/>
                        </a:rPr>
                        <a:t>Expenses</a:t>
                      </a:r>
                      <a:endParaRPr sz="1600">
                        <a:latin typeface="Arial"/>
                        <a:cs typeface="Arial"/>
                      </a:endParaRPr>
                    </a:p>
                  </a:txBody>
                  <a:tcPr marL="0" marR="0" marT="1778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5"/>
                        </a:spcBef>
                      </a:pPr>
                      <a:endParaRPr sz="1450">
                        <a:latin typeface="Times New Roman"/>
                        <a:cs typeface="Times New Roman"/>
                      </a:endParaRPr>
                    </a:p>
                    <a:p>
                      <a:pPr marR="20955" algn="r">
                        <a:lnSpc>
                          <a:spcPct val="100000"/>
                        </a:lnSpc>
                      </a:pPr>
                      <a:r>
                        <a:rPr sz="1400" dirty="0">
                          <a:solidFill>
                            <a:srgbClr val="291F76"/>
                          </a:solidFill>
                          <a:latin typeface="Arial"/>
                          <a:cs typeface="Arial"/>
                        </a:rPr>
                        <a:t>29,322</a:t>
                      </a:r>
                      <a:endParaRPr sz="1400">
                        <a:latin typeface="Arial"/>
                        <a:cs typeface="Arial"/>
                      </a:endParaRPr>
                    </a:p>
                  </a:txBody>
                  <a:tcPr marL="0" marR="0" marT="6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5"/>
                        </a:spcBef>
                      </a:pPr>
                      <a:endParaRPr sz="1450">
                        <a:latin typeface="Times New Roman"/>
                        <a:cs typeface="Times New Roman"/>
                      </a:endParaRPr>
                    </a:p>
                    <a:p>
                      <a:pPr marR="20955" algn="r">
                        <a:lnSpc>
                          <a:spcPct val="100000"/>
                        </a:lnSpc>
                      </a:pPr>
                      <a:r>
                        <a:rPr sz="1400" dirty="0">
                          <a:solidFill>
                            <a:srgbClr val="291F76"/>
                          </a:solidFill>
                          <a:latin typeface="Arial"/>
                          <a:cs typeface="Arial"/>
                        </a:rPr>
                        <a:t>27,541</a:t>
                      </a:r>
                      <a:endParaRPr sz="1400">
                        <a:latin typeface="Arial"/>
                        <a:cs typeface="Arial"/>
                      </a:endParaRPr>
                    </a:p>
                  </a:txBody>
                  <a:tcPr marL="0" marR="0" marT="6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5"/>
                        </a:spcBef>
                      </a:pPr>
                      <a:endParaRPr sz="1450">
                        <a:latin typeface="Times New Roman"/>
                        <a:cs typeface="Times New Roman"/>
                      </a:endParaRPr>
                    </a:p>
                    <a:p>
                      <a:pPr marR="20320" algn="r">
                        <a:lnSpc>
                          <a:spcPct val="100000"/>
                        </a:lnSpc>
                      </a:pPr>
                      <a:r>
                        <a:rPr sz="1400" dirty="0">
                          <a:solidFill>
                            <a:srgbClr val="291F76"/>
                          </a:solidFill>
                          <a:latin typeface="Arial"/>
                          <a:cs typeface="Arial"/>
                        </a:rPr>
                        <a:t>6.47</a:t>
                      </a:r>
                      <a:endParaRPr sz="1400">
                        <a:latin typeface="Arial"/>
                        <a:cs typeface="Arial"/>
                      </a:endParaRPr>
                    </a:p>
                  </a:txBody>
                  <a:tcPr marL="0" marR="0" marT="635" marB="0">
                    <a:lnL w="12700">
                      <a:solidFill>
                        <a:srgbClr val="000000"/>
                      </a:solidFill>
                      <a:prstDash val="solid"/>
                    </a:lnL>
                    <a:lnR w="12700">
                      <a:solidFill>
                        <a:srgbClr val="280070"/>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0" marB="0">
                    <a:lnL w="12700">
                      <a:solidFill>
                        <a:srgbClr val="280070"/>
                      </a:solidFill>
                      <a:prstDash val="solid"/>
                    </a:lnL>
                    <a:lnR w="12700">
                      <a:solidFill>
                        <a:srgbClr val="280070"/>
                      </a:solidFill>
                      <a:prstDash val="solid"/>
                    </a:lnR>
                    <a:lnT w="12700">
                      <a:solidFill>
                        <a:srgbClr val="280070"/>
                      </a:solidFill>
                      <a:prstDash val="solid"/>
                    </a:lnT>
                    <a:lnB w="12700">
                      <a:solidFill>
                        <a:srgbClr val="280070"/>
                      </a:solidFill>
                      <a:prstDash val="solid"/>
                    </a:lnB>
                  </a:tcPr>
                </a:tc>
                <a:tc>
                  <a:txBody>
                    <a:bodyPr/>
                    <a:lstStyle/>
                    <a:p>
                      <a:pPr>
                        <a:lnSpc>
                          <a:spcPct val="100000"/>
                        </a:lnSpc>
                        <a:spcBef>
                          <a:spcPts val="5"/>
                        </a:spcBef>
                      </a:pPr>
                      <a:endParaRPr sz="1450">
                        <a:latin typeface="Times New Roman"/>
                        <a:cs typeface="Times New Roman"/>
                      </a:endParaRPr>
                    </a:p>
                    <a:p>
                      <a:pPr marR="19050" algn="r">
                        <a:lnSpc>
                          <a:spcPct val="100000"/>
                        </a:lnSpc>
                      </a:pPr>
                      <a:r>
                        <a:rPr sz="1400" spc="-110" dirty="0">
                          <a:solidFill>
                            <a:srgbClr val="291F76"/>
                          </a:solidFill>
                          <a:latin typeface="Arial"/>
                          <a:cs typeface="Arial"/>
                        </a:rPr>
                        <a:t>1</a:t>
                      </a:r>
                      <a:r>
                        <a:rPr sz="1400" dirty="0">
                          <a:solidFill>
                            <a:srgbClr val="291F76"/>
                          </a:solidFill>
                          <a:latin typeface="Arial"/>
                          <a:cs typeface="Arial"/>
                        </a:rPr>
                        <a:t>13,659</a:t>
                      </a:r>
                      <a:endParaRPr sz="1400">
                        <a:latin typeface="Arial"/>
                        <a:cs typeface="Arial"/>
                      </a:endParaRPr>
                    </a:p>
                  </a:txBody>
                  <a:tcPr marL="0" marR="0" marT="635" marB="0">
                    <a:lnL w="12700">
                      <a:solidFill>
                        <a:srgbClr val="28007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5"/>
                        </a:spcBef>
                      </a:pPr>
                      <a:endParaRPr sz="1450">
                        <a:latin typeface="Times New Roman"/>
                        <a:cs typeface="Times New Roman"/>
                      </a:endParaRPr>
                    </a:p>
                    <a:p>
                      <a:pPr marR="18415" algn="r">
                        <a:lnSpc>
                          <a:spcPct val="100000"/>
                        </a:lnSpc>
                      </a:pPr>
                      <a:r>
                        <a:rPr sz="1400" dirty="0">
                          <a:solidFill>
                            <a:srgbClr val="291F76"/>
                          </a:solidFill>
                          <a:latin typeface="Arial"/>
                          <a:cs typeface="Arial"/>
                        </a:rPr>
                        <a:t>106,803</a:t>
                      </a:r>
                      <a:endParaRPr sz="1400">
                        <a:latin typeface="Arial"/>
                        <a:cs typeface="Arial"/>
                      </a:endParaRPr>
                    </a:p>
                  </a:txBody>
                  <a:tcPr marL="0" marR="0" marT="6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5"/>
                        </a:spcBef>
                      </a:pPr>
                      <a:endParaRPr sz="1450">
                        <a:latin typeface="Times New Roman"/>
                        <a:cs typeface="Times New Roman"/>
                      </a:endParaRPr>
                    </a:p>
                    <a:p>
                      <a:pPr marR="17780" algn="r">
                        <a:lnSpc>
                          <a:spcPct val="100000"/>
                        </a:lnSpc>
                      </a:pPr>
                      <a:r>
                        <a:rPr sz="1400" dirty="0">
                          <a:solidFill>
                            <a:srgbClr val="291F76"/>
                          </a:solidFill>
                          <a:latin typeface="Arial"/>
                          <a:cs typeface="Arial"/>
                        </a:rPr>
                        <a:t>6.42</a:t>
                      </a:r>
                      <a:endParaRPr sz="1400">
                        <a:latin typeface="Arial"/>
                        <a:cs typeface="Arial"/>
                      </a:endParaRPr>
                    </a:p>
                  </a:txBody>
                  <a:tcPr marL="0" marR="0" marT="6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620395">
                <a:tc>
                  <a:txBody>
                    <a:bodyPr/>
                    <a:lstStyle/>
                    <a:p>
                      <a:pPr marL="92075">
                        <a:lnSpc>
                          <a:spcPct val="100000"/>
                        </a:lnSpc>
                        <a:spcBef>
                          <a:spcPts val="1400"/>
                        </a:spcBef>
                      </a:pPr>
                      <a:r>
                        <a:rPr sz="1600" b="1" spc="-5" dirty="0">
                          <a:solidFill>
                            <a:srgbClr val="291F76"/>
                          </a:solidFill>
                          <a:latin typeface="Arial"/>
                          <a:cs typeface="Arial"/>
                        </a:rPr>
                        <a:t>Net Interest</a:t>
                      </a:r>
                      <a:r>
                        <a:rPr sz="1600" b="1" spc="15" dirty="0">
                          <a:solidFill>
                            <a:srgbClr val="291F76"/>
                          </a:solidFill>
                          <a:latin typeface="Arial"/>
                          <a:cs typeface="Arial"/>
                        </a:rPr>
                        <a:t> </a:t>
                      </a:r>
                      <a:r>
                        <a:rPr sz="1600" b="1" spc="-5" dirty="0">
                          <a:solidFill>
                            <a:srgbClr val="291F76"/>
                          </a:solidFill>
                          <a:latin typeface="Arial"/>
                          <a:cs typeface="Arial"/>
                        </a:rPr>
                        <a:t>Income</a:t>
                      </a:r>
                      <a:endParaRPr sz="1600">
                        <a:latin typeface="Arial"/>
                        <a:cs typeface="Arial"/>
                      </a:endParaRPr>
                    </a:p>
                  </a:txBody>
                  <a:tcPr marL="0" marR="0" marT="1778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5"/>
                        </a:spcBef>
                      </a:pPr>
                      <a:endParaRPr sz="1450">
                        <a:latin typeface="Times New Roman"/>
                        <a:cs typeface="Times New Roman"/>
                      </a:endParaRPr>
                    </a:p>
                    <a:p>
                      <a:pPr marR="20955" algn="r">
                        <a:lnSpc>
                          <a:spcPct val="100000"/>
                        </a:lnSpc>
                      </a:pPr>
                      <a:r>
                        <a:rPr sz="1400" b="1" dirty="0">
                          <a:solidFill>
                            <a:srgbClr val="291F76"/>
                          </a:solidFill>
                          <a:latin typeface="Arial"/>
                          <a:cs typeface="Arial"/>
                        </a:rPr>
                        <a:t>18,071</a:t>
                      </a:r>
                      <a:endParaRPr sz="1400">
                        <a:latin typeface="Arial"/>
                        <a:cs typeface="Arial"/>
                      </a:endParaRPr>
                    </a:p>
                  </a:txBody>
                  <a:tcPr marL="0" marR="0" marT="6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5"/>
                        </a:spcBef>
                      </a:pPr>
                      <a:endParaRPr sz="1450">
                        <a:latin typeface="Times New Roman"/>
                        <a:cs typeface="Times New Roman"/>
                      </a:endParaRPr>
                    </a:p>
                    <a:p>
                      <a:pPr marR="20955" algn="r">
                        <a:lnSpc>
                          <a:spcPct val="100000"/>
                        </a:lnSpc>
                      </a:pPr>
                      <a:r>
                        <a:rPr sz="1400" b="1" dirty="0">
                          <a:solidFill>
                            <a:srgbClr val="291F76"/>
                          </a:solidFill>
                          <a:latin typeface="Arial"/>
                          <a:cs typeface="Arial"/>
                        </a:rPr>
                        <a:t>15,401</a:t>
                      </a:r>
                      <a:endParaRPr sz="1400">
                        <a:latin typeface="Arial"/>
                        <a:cs typeface="Arial"/>
                      </a:endParaRPr>
                    </a:p>
                  </a:txBody>
                  <a:tcPr marL="0" marR="0" marT="6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5"/>
                        </a:spcBef>
                      </a:pPr>
                      <a:endParaRPr sz="1450">
                        <a:latin typeface="Times New Roman"/>
                        <a:cs typeface="Times New Roman"/>
                      </a:endParaRPr>
                    </a:p>
                    <a:p>
                      <a:pPr marR="20320" algn="r">
                        <a:lnSpc>
                          <a:spcPct val="100000"/>
                        </a:lnSpc>
                      </a:pPr>
                      <a:r>
                        <a:rPr sz="1400" b="1" dirty="0">
                          <a:solidFill>
                            <a:srgbClr val="291F76"/>
                          </a:solidFill>
                          <a:latin typeface="Arial"/>
                          <a:cs typeface="Arial"/>
                        </a:rPr>
                        <a:t>17.33</a:t>
                      </a:r>
                      <a:endParaRPr sz="1400">
                        <a:latin typeface="Arial"/>
                        <a:cs typeface="Arial"/>
                      </a:endParaRPr>
                    </a:p>
                  </a:txBody>
                  <a:tcPr marL="0" marR="0" marT="635" marB="0">
                    <a:lnL w="12700">
                      <a:solidFill>
                        <a:srgbClr val="000000"/>
                      </a:solidFill>
                      <a:prstDash val="solid"/>
                    </a:lnL>
                    <a:lnR w="12700">
                      <a:solidFill>
                        <a:srgbClr val="280070"/>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0" marB="0">
                    <a:lnL w="12700">
                      <a:solidFill>
                        <a:srgbClr val="280070"/>
                      </a:solidFill>
                      <a:prstDash val="solid"/>
                    </a:lnL>
                    <a:lnR w="12700">
                      <a:solidFill>
                        <a:srgbClr val="280070"/>
                      </a:solidFill>
                      <a:prstDash val="solid"/>
                    </a:lnR>
                    <a:lnT w="12700">
                      <a:solidFill>
                        <a:srgbClr val="280070"/>
                      </a:solidFill>
                      <a:prstDash val="solid"/>
                    </a:lnT>
                    <a:lnB w="12700">
                      <a:solidFill>
                        <a:srgbClr val="280070"/>
                      </a:solidFill>
                      <a:prstDash val="solid"/>
                    </a:lnB>
                  </a:tcPr>
                </a:tc>
                <a:tc>
                  <a:txBody>
                    <a:bodyPr/>
                    <a:lstStyle/>
                    <a:p>
                      <a:pPr>
                        <a:lnSpc>
                          <a:spcPct val="100000"/>
                        </a:lnSpc>
                        <a:spcBef>
                          <a:spcPts val="5"/>
                        </a:spcBef>
                      </a:pPr>
                      <a:endParaRPr sz="1450">
                        <a:latin typeface="Times New Roman"/>
                        <a:cs typeface="Times New Roman"/>
                      </a:endParaRPr>
                    </a:p>
                    <a:p>
                      <a:pPr marR="19050" algn="r">
                        <a:lnSpc>
                          <a:spcPct val="100000"/>
                        </a:lnSpc>
                      </a:pPr>
                      <a:r>
                        <a:rPr sz="1400" b="1" dirty="0">
                          <a:solidFill>
                            <a:srgbClr val="291F76"/>
                          </a:solidFill>
                          <a:latin typeface="Arial"/>
                          <a:cs typeface="Arial"/>
                        </a:rPr>
                        <a:t>61,860</a:t>
                      </a:r>
                      <a:endParaRPr sz="1400">
                        <a:latin typeface="Arial"/>
                        <a:cs typeface="Arial"/>
                      </a:endParaRPr>
                    </a:p>
                  </a:txBody>
                  <a:tcPr marL="0" marR="0" marT="635" marB="0">
                    <a:lnL w="12700">
                      <a:solidFill>
                        <a:srgbClr val="28007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5"/>
                        </a:spcBef>
                      </a:pPr>
                      <a:endParaRPr sz="1450">
                        <a:latin typeface="Times New Roman"/>
                        <a:cs typeface="Times New Roman"/>
                      </a:endParaRPr>
                    </a:p>
                    <a:p>
                      <a:pPr marR="17780" algn="r">
                        <a:lnSpc>
                          <a:spcPct val="100000"/>
                        </a:lnSpc>
                      </a:pPr>
                      <a:r>
                        <a:rPr sz="1400" b="1" dirty="0">
                          <a:solidFill>
                            <a:srgbClr val="291F76"/>
                          </a:solidFill>
                          <a:latin typeface="Arial"/>
                          <a:cs typeface="Arial"/>
                        </a:rPr>
                        <a:t>57,195</a:t>
                      </a:r>
                      <a:endParaRPr sz="1400">
                        <a:latin typeface="Arial"/>
                        <a:cs typeface="Arial"/>
                      </a:endParaRPr>
                    </a:p>
                  </a:txBody>
                  <a:tcPr marL="0" marR="0" marT="6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5"/>
                        </a:spcBef>
                      </a:pPr>
                      <a:endParaRPr sz="1450">
                        <a:latin typeface="Times New Roman"/>
                        <a:cs typeface="Times New Roman"/>
                      </a:endParaRPr>
                    </a:p>
                    <a:p>
                      <a:pPr marR="17780" algn="r">
                        <a:lnSpc>
                          <a:spcPct val="100000"/>
                        </a:lnSpc>
                      </a:pPr>
                      <a:r>
                        <a:rPr sz="1400" b="1" dirty="0">
                          <a:solidFill>
                            <a:srgbClr val="291F76"/>
                          </a:solidFill>
                          <a:latin typeface="Arial"/>
                          <a:cs typeface="Arial"/>
                        </a:rPr>
                        <a:t>8.16</a:t>
                      </a:r>
                      <a:endParaRPr sz="1400">
                        <a:latin typeface="Arial"/>
                        <a:cs typeface="Arial"/>
                      </a:endParaRPr>
                    </a:p>
                  </a:txBody>
                  <a:tcPr marL="0" marR="0" marT="6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620395">
                <a:tc>
                  <a:txBody>
                    <a:bodyPr/>
                    <a:lstStyle/>
                    <a:p>
                      <a:pPr marL="177800">
                        <a:lnSpc>
                          <a:spcPct val="100000"/>
                        </a:lnSpc>
                        <a:spcBef>
                          <a:spcPts val="1400"/>
                        </a:spcBef>
                      </a:pPr>
                      <a:r>
                        <a:rPr sz="1600" spc="-5" dirty="0">
                          <a:solidFill>
                            <a:srgbClr val="291F76"/>
                          </a:solidFill>
                          <a:latin typeface="Arial"/>
                          <a:cs typeface="Arial"/>
                        </a:rPr>
                        <a:t>Operating</a:t>
                      </a:r>
                      <a:r>
                        <a:rPr sz="1600" spc="5" dirty="0">
                          <a:solidFill>
                            <a:srgbClr val="291F76"/>
                          </a:solidFill>
                          <a:latin typeface="Arial"/>
                          <a:cs typeface="Arial"/>
                        </a:rPr>
                        <a:t> </a:t>
                      </a:r>
                      <a:r>
                        <a:rPr sz="1600" spc="-5" dirty="0">
                          <a:solidFill>
                            <a:srgbClr val="291F76"/>
                          </a:solidFill>
                          <a:latin typeface="Arial"/>
                          <a:cs typeface="Arial"/>
                        </a:rPr>
                        <a:t>Expenses</a:t>
                      </a:r>
                      <a:endParaRPr sz="1600">
                        <a:latin typeface="Arial"/>
                        <a:cs typeface="Arial"/>
                      </a:endParaRPr>
                    </a:p>
                  </a:txBody>
                  <a:tcPr marL="0" marR="0" marT="1778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5"/>
                        </a:spcBef>
                      </a:pPr>
                      <a:endParaRPr sz="1450">
                        <a:latin typeface="Times New Roman"/>
                        <a:cs typeface="Times New Roman"/>
                      </a:endParaRPr>
                    </a:p>
                    <a:p>
                      <a:pPr marR="20955" algn="r">
                        <a:lnSpc>
                          <a:spcPct val="100000"/>
                        </a:lnSpc>
                      </a:pPr>
                      <a:r>
                        <a:rPr sz="1400" dirty="0">
                          <a:solidFill>
                            <a:srgbClr val="291F76"/>
                          </a:solidFill>
                          <a:latin typeface="Arial"/>
                          <a:cs typeface="Arial"/>
                        </a:rPr>
                        <a:t>12,372</a:t>
                      </a:r>
                      <a:endParaRPr sz="1400">
                        <a:latin typeface="Arial"/>
                        <a:cs typeface="Arial"/>
                      </a:endParaRPr>
                    </a:p>
                  </a:txBody>
                  <a:tcPr marL="0" marR="0" marT="6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5"/>
                        </a:spcBef>
                      </a:pPr>
                      <a:endParaRPr sz="1450">
                        <a:latin typeface="Times New Roman"/>
                        <a:cs typeface="Times New Roman"/>
                      </a:endParaRPr>
                    </a:p>
                    <a:p>
                      <a:pPr marR="20320" algn="r">
                        <a:lnSpc>
                          <a:spcPct val="100000"/>
                        </a:lnSpc>
                      </a:pPr>
                      <a:r>
                        <a:rPr sz="1400" spc="-110" dirty="0">
                          <a:solidFill>
                            <a:srgbClr val="291F76"/>
                          </a:solidFill>
                          <a:latin typeface="Arial"/>
                          <a:cs typeface="Arial"/>
                        </a:rPr>
                        <a:t>1</a:t>
                      </a:r>
                      <a:r>
                        <a:rPr sz="1400" dirty="0">
                          <a:solidFill>
                            <a:srgbClr val="291F76"/>
                          </a:solidFill>
                          <a:latin typeface="Arial"/>
                          <a:cs typeface="Arial"/>
                        </a:rPr>
                        <a:t>1,794</a:t>
                      </a:r>
                      <a:endParaRPr sz="1400">
                        <a:latin typeface="Arial"/>
                        <a:cs typeface="Arial"/>
                      </a:endParaRPr>
                    </a:p>
                  </a:txBody>
                  <a:tcPr marL="0" marR="0" marT="6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5"/>
                        </a:spcBef>
                      </a:pPr>
                      <a:endParaRPr sz="1450">
                        <a:latin typeface="Times New Roman"/>
                        <a:cs typeface="Times New Roman"/>
                      </a:endParaRPr>
                    </a:p>
                    <a:p>
                      <a:pPr marR="20320" algn="r">
                        <a:lnSpc>
                          <a:spcPct val="100000"/>
                        </a:lnSpc>
                      </a:pPr>
                      <a:r>
                        <a:rPr sz="1400" dirty="0">
                          <a:solidFill>
                            <a:srgbClr val="291F76"/>
                          </a:solidFill>
                          <a:latin typeface="Arial"/>
                          <a:cs typeface="Arial"/>
                        </a:rPr>
                        <a:t>4.89</a:t>
                      </a:r>
                      <a:endParaRPr sz="1400">
                        <a:latin typeface="Arial"/>
                        <a:cs typeface="Arial"/>
                      </a:endParaRPr>
                    </a:p>
                  </a:txBody>
                  <a:tcPr marL="0" marR="0" marT="635" marB="0">
                    <a:lnL w="12700">
                      <a:solidFill>
                        <a:srgbClr val="000000"/>
                      </a:solidFill>
                      <a:prstDash val="solid"/>
                    </a:lnL>
                    <a:lnR w="12700">
                      <a:solidFill>
                        <a:srgbClr val="280070"/>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0" marB="0">
                    <a:lnL w="12700">
                      <a:solidFill>
                        <a:srgbClr val="280070"/>
                      </a:solidFill>
                      <a:prstDash val="solid"/>
                    </a:lnL>
                    <a:lnR w="12700">
                      <a:solidFill>
                        <a:srgbClr val="280070"/>
                      </a:solidFill>
                      <a:prstDash val="solid"/>
                    </a:lnR>
                    <a:lnT w="12700">
                      <a:solidFill>
                        <a:srgbClr val="280070"/>
                      </a:solidFill>
                      <a:prstDash val="solid"/>
                    </a:lnT>
                    <a:lnB w="12700">
                      <a:solidFill>
                        <a:srgbClr val="280070"/>
                      </a:solidFill>
                      <a:prstDash val="solid"/>
                    </a:lnB>
                  </a:tcPr>
                </a:tc>
                <a:tc>
                  <a:txBody>
                    <a:bodyPr/>
                    <a:lstStyle/>
                    <a:p>
                      <a:pPr>
                        <a:lnSpc>
                          <a:spcPct val="100000"/>
                        </a:lnSpc>
                        <a:spcBef>
                          <a:spcPts val="5"/>
                        </a:spcBef>
                      </a:pPr>
                      <a:endParaRPr sz="1450">
                        <a:latin typeface="Times New Roman"/>
                        <a:cs typeface="Times New Roman"/>
                      </a:endParaRPr>
                    </a:p>
                    <a:p>
                      <a:pPr marR="19050" algn="r">
                        <a:lnSpc>
                          <a:spcPct val="100000"/>
                        </a:lnSpc>
                      </a:pPr>
                      <a:r>
                        <a:rPr sz="1400" dirty="0">
                          <a:solidFill>
                            <a:srgbClr val="291F76"/>
                          </a:solidFill>
                          <a:latin typeface="Arial"/>
                          <a:cs typeface="Arial"/>
                        </a:rPr>
                        <a:t>46,473</a:t>
                      </a:r>
                      <a:endParaRPr sz="1400">
                        <a:latin typeface="Arial"/>
                        <a:cs typeface="Arial"/>
                      </a:endParaRPr>
                    </a:p>
                  </a:txBody>
                  <a:tcPr marL="0" marR="0" marT="635" marB="0">
                    <a:lnL w="12700">
                      <a:solidFill>
                        <a:srgbClr val="28007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5"/>
                        </a:spcBef>
                      </a:pPr>
                      <a:endParaRPr sz="1450">
                        <a:latin typeface="Times New Roman"/>
                        <a:cs typeface="Times New Roman"/>
                      </a:endParaRPr>
                    </a:p>
                    <a:p>
                      <a:pPr marR="17780" algn="r">
                        <a:lnSpc>
                          <a:spcPct val="100000"/>
                        </a:lnSpc>
                      </a:pPr>
                      <a:r>
                        <a:rPr sz="1400" dirty="0">
                          <a:solidFill>
                            <a:srgbClr val="291F76"/>
                          </a:solidFill>
                          <a:latin typeface="Arial"/>
                          <a:cs typeface="Arial"/>
                        </a:rPr>
                        <a:t>41,782</a:t>
                      </a:r>
                      <a:endParaRPr sz="1400">
                        <a:latin typeface="Arial"/>
                        <a:cs typeface="Arial"/>
                      </a:endParaRPr>
                    </a:p>
                  </a:txBody>
                  <a:tcPr marL="0" marR="0" marT="6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5"/>
                        </a:spcBef>
                      </a:pPr>
                      <a:endParaRPr sz="1450">
                        <a:latin typeface="Times New Roman"/>
                        <a:cs typeface="Times New Roman"/>
                      </a:endParaRPr>
                    </a:p>
                    <a:p>
                      <a:pPr marR="18415" algn="r">
                        <a:lnSpc>
                          <a:spcPct val="100000"/>
                        </a:lnSpc>
                      </a:pPr>
                      <a:r>
                        <a:rPr sz="1400" spc="-110" dirty="0">
                          <a:solidFill>
                            <a:srgbClr val="291F76"/>
                          </a:solidFill>
                          <a:latin typeface="Arial"/>
                          <a:cs typeface="Arial"/>
                        </a:rPr>
                        <a:t>1</a:t>
                      </a:r>
                      <a:r>
                        <a:rPr sz="1400" dirty="0">
                          <a:solidFill>
                            <a:srgbClr val="291F76"/>
                          </a:solidFill>
                          <a:latin typeface="Arial"/>
                          <a:cs typeface="Arial"/>
                        </a:rPr>
                        <a:t>1.23</a:t>
                      </a:r>
                      <a:endParaRPr sz="1400">
                        <a:latin typeface="Arial"/>
                        <a:cs typeface="Arial"/>
                      </a:endParaRPr>
                    </a:p>
                  </a:txBody>
                  <a:tcPr marL="0" marR="0" marT="6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532765">
                <a:tc>
                  <a:txBody>
                    <a:bodyPr/>
                    <a:lstStyle/>
                    <a:p>
                      <a:pPr marL="92075">
                        <a:lnSpc>
                          <a:spcPct val="100000"/>
                        </a:lnSpc>
                        <a:spcBef>
                          <a:spcPts val="1060"/>
                        </a:spcBef>
                      </a:pPr>
                      <a:r>
                        <a:rPr sz="1600" b="1" spc="-5" dirty="0">
                          <a:solidFill>
                            <a:srgbClr val="291F76"/>
                          </a:solidFill>
                          <a:latin typeface="Arial"/>
                          <a:cs typeface="Arial"/>
                        </a:rPr>
                        <a:t>Operating</a:t>
                      </a:r>
                      <a:r>
                        <a:rPr sz="1600" b="1" spc="30" dirty="0">
                          <a:solidFill>
                            <a:srgbClr val="291F76"/>
                          </a:solidFill>
                          <a:latin typeface="Arial"/>
                          <a:cs typeface="Arial"/>
                        </a:rPr>
                        <a:t> </a:t>
                      </a:r>
                      <a:r>
                        <a:rPr sz="1600" b="1" spc="-5" dirty="0">
                          <a:solidFill>
                            <a:srgbClr val="291F76"/>
                          </a:solidFill>
                          <a:latin typeface="Arial"/>
                          <a:cs typeface="Arial"/>
                        </a:rPr>
                        <a:t>Profit</a:t>
                      </a:r>
                      <a:endParaRPr sz="1600">
                        <a:latin typeface="Arial"/>
                        <a:cs typeface="Arial"/>
                      </a:endParaRPr>
                    </a:p>
                  </a:txBody>
                  <a:tcPr marL="0" marR="0" marT="1346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20955" algn="r">
                        <a:lnSpc>
                          <a:spcPct val="100000"/>
                        </a:lnSpc>
                        <a:spcBef>
                          <a:spcPts val="1330"/>
                        </a:spcBef>
                      </a:pPr>
                      <a:r>
                        <a:rPr sz="1400" b="1" dirty="0">
                          <a:solidFill>
                            <a:srgbClr val="291F76"/>
                          </a:solidFill>
                          <a:latin typeface="Arial"/>
                          <a:cs typeface="Arial"/>
                        </a:rPr>
                        <a:t>16,026</a:t>
                      </a:r>
                      <a:endParaRPr sz="1400">
                        <a:latin typeface="Arial"/>
                        <a:cs typeface="Arial"/>
                      </a:endParaRPr>
                    </a:p>
                  </a:txBody>
                  <a:tcPr marL="0" marR="0" marT="168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20955" algn="r">
                        <a:lnSpc>
                          <a:spcPct val="100000"/>
                        </a:lnSpc>
                        <a:spcBef>
                          <a:spcPts val="1330"/>
                        </a:spcBef>
                      </a:pPr>
                      <a:r>
                        <a:rPr sz="1400" b="1" dirty="0">
                          <a:solidFill>
                            <a:srgbClr val="291F76"/>
                          </a:solidFill>
                          <a:latin typeface="Arial"/>
                          <a:cs typeface="Arial"/>
                        </a:rPr>
                        <a:t>14,192</a:t>
                      </a:r>
                      <a:endParaRPr sz="1400">
                        <a:latin typeface="Arial"/>
                        <a:cs typeface="Arial"/>
                      </a:endParaRPr>
                    </a:p>
                  </a:txBody>
                  <a:tcPr marL="0" marR="0" marT="168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20320" algn="r">
                        <a:lnSpc>
                          <a:spcPct val="100000"/>
                        </a:lnSpc>
                        <a:spcBef>
                          <a:spcPts val="1330"/>
                        </a:spcBef>
                      </a:pPr>
                      <a:r>
                        <a:rPr sz="1400" b="1" dirty="0">
                          <a:solidFill>
                            <a:srgbClr val="291F76"/>
                          </a:solidFill>
                          <a:latin typeface="Arial"/>
                          <a:cs typeface="Arial"/>
                        </a:rPr>
                        <a:t>12.93</a:t>
                      </a:r>
                      <a:endParaRPr sz="1400">
                        <a:latin typeface="Arial"/>
                        <a:cs typeface="Arial"/>
                      </a:endParaRPr>
                    </a:p>
                  </a:txBody>
                  <a:tcPr marL="0" marR="0" marT="168910" marB="0">
                    <a:lnL w="12700">
                      <a:solidFill>
                        <a:srgbClr val="000000"/>
                      </a:solidFill>
                      <a:prstDash val="solid"/>
                    </a:lnL>
                    <a:lnR w="12700">
                      <a:solidFill>
                        <a:srgbClr val="280070"/>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0" marB="0">
                    <a:lnL w="12700">
                      <a:solidFill>
                        <a:srgbClr val="280070"/>
                      </a:solidFill>
                      <a:prstDash val="solid"/>
                    </a:lnL>
                    <a:lnR w="12700">
                      <a:solidFill>
                        <a:srgbClr val="280070"/>
                      </a:solidFill>
                      <a:prstDash val="solid"/>
                    </a:lnR>
                    <a:lnT w="12700">
                      <a:solidFill>
                        <a:srgbClr val="280070"/>
                      </a:solidFill>
                      <a:prstDash val="solid"/>
                    </a:lnT>
                    <a:lnB w="12700">
                      <a:solidFill>
                        <a:srgbClr val="280070"/>
                      </a:solidFill>
                      <a:prstDash val="solid"/>
                    </a:lnB>
                  </a:tcPr>
                </a:tc>
                <a:tc>
                  <a:txBody>
                    <a:bodyPr/>
                    <a:lstStyle/>
                    <a:p>
                      <a:pPr marR="19050" algn="r">
                        <a:lnSpc>
                          <a:spcPct val="100000"/>
                        </a:lnSpc>
                        <a:spcBef>
                          <a:spcPts val="1330"/>
                        </a:spcBef>
                      </a:pPr>
                      <a:r>
                        <a:rPr sz="1400" b="1" dirty="0">
                          <a:solidFill>
                            <a:srgbClr val="291F76"/>
                          </a:solidFill>
                          <a:latin typeface="Arial"/>
                          <a:cs typeface="Arial"/>
                        </a:rPr>
                        <a:t>50,848</a:t>
                      </a:r>
                      <a:endParaRPr sz="1400">
                        <a:latin typeface="Arial"/>
                        <a:cs typeface="Arial"/>
                      </a:endParaRPr>
                    </a:p>
                  </a:txBody>
                  <a:tcPr marL="0" marR="0" marT="168910" marB="0">
                    <a:lnL w="12700">
                      <a:solidFill>
                        <a:srgbClr val="28007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7780" algn="r">
                        <a:lnSpc>
                          <a:spcPct val="100000"/>
                        </a:lnSpc>
                        <a:spcBef>
                          <a:spcPts val="1330"/>
                        </a:spcBef>
                      </a:pPr>
                      <a:r>
                        <a:rPr sz="1400" b="1" dirty="0">
                          <a:solidFill>
                            <a:srgbClr val="291F76"/>
                          </a:solidFill>
                          <a:latin typeface="Arial"/>
                          <a:cs typeface="Arial"/>
                        </a:rPr>
                        <a:t>43,258</a:t>
                      </a:r>
                      <a:endParaRPr sz="1400">
                        <a:latin typeface="Arial"/>
                        <a:cs typeface="Arial"/>
                      </a:endParaRPr>
                    </a:p>
                  </a:txBody>
                  <a:tcPr marL="0" marR="0" marT="168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7780" algn="r">
                        <a:lnSpc>
                          <a:spcPct val="100000"/>
                        </a:lnSpc>
                        <a:spcBef>
                          <a:spcPts val="1330"/>
                        </a:spcBef>
                      </a:pPr>
                      <a:r>
                        <a:rPr sz="1400" b="1" dirty="0">
                          <a:solidFill>
                            <a:srgbClr val="291F76"/>
                          </a:solidFill>
                          <a:latin typeface="Arial"/>
                          <a:cs typeface="Arial"/>
                        </a:rPr>
                        <a:t>17.55</a:t>
                      </a:r>
                      <a:endParaRPr sz="1400" dirty="0">
                        <a:latin typeface="Arial"/>
                        <a:cs typeface="Arial"/>
                      </a:endParaRPr>
                    </a:p>
                  </a:txBody>
                  <a:tcPr marL="0" marR="0" marT="168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859535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2475" y="410918"/>
            <a:ext cx="9144000" cy="720090"/>
          </a:xfrm>
          <a:custGeom>
            <a:avLst/>
            <a:gdLst/>
            <a:ahLst/>
            <a:cxnLst/>
            <a:rect l="l" t="t" r="r" b="b"/>
            <a:pathLst>
              <a:path w="9144000" h="720090">
                <a:moveTo>
                  <a:pt x="0" y="720001"/>
                </a:moveTo>
                <a:lnTo>
                  <a:pt x="9144000" y="720001"/>
                </a:lnTo>
                <a:lnTo>
                  <a:pt x="9144000" y="0"/>
                </a:lnTo>
                <a:lnTo>
                  <a:pt x="0" y="0"/>
                </a:lnTo>
                <a:lnTo>
                  <a:pt x="0" y="720001"/>
                </a:lnTo>
                <a:close/>
              </a:path>
            </a:pathLst>
          </a:custGeom>
          <a:solidFill>
            <a:srgbClr val="00AFEF"/>
          </a:solidFill>
        </p:spPr>
        <p:txBody>
          <a:bodyPr wrap="square" lIns="0" tIns="0" rIns="0" bIns="0" rtlCol="0"/>
          <a:lstStyle/>
          <a:p>
            <a:endParaRPr/>
          </a:p>
        </p:txBody>
      </p:sp>
      <p:sp>
        <p:nvSpPr>
          <p:cNvPr id="3" name="object 3"/>
          <p:cNvSpPr txBox="1">
            <a:spLocks noGrp="1"/>
          </p:cNvSpPr>
          <p:nvPr>
            <p:ph type="title"/>
          </p:nvPr>
        </p:nvSpPr>
        <p:spPr>
          <a:xfrm>
            <a:off x="3566095" y="554356"/>
            <a:ext cx="5040630" cy="422909"/>
          </a:xfrm>
          <a:prstGeom prst="rect">
            <a:avLst/>
          </a:prstGeom>
        </p:spPr>
        <p:txBody>
          <a:bodyPr vert="horz" wrap="square" lIns="0" tIns="13335" rIns="0" bIns="0" rtlCol="0">
            <a:spAutoFit/>
          </a:bodyPr>
          <a:lstStyle/>
          <a:p>
            <a:pPr marL="12700" algn="ctr">
              <a:spcBef>
                <a:spcPts val="105"/>
              </a:spcBef>
            </a:pPr>
            <a:r>
              <a:rPr sz="2600" dirty="0"/>
              <a:t> Operating</a:t>
            </a:r>
            <a:r>
              <a:rPr sz="2600" spc="-70" dirty="0"/>
              <a:t> </a:t>
            </a:r>
            <a:r>
              <a:rPr sz="2600" dirty="0"/>
              <a:t>Expenses</a:t>
            </a:r>
          </a:p>
        </p:txBody>
      </p:sp>
      <p:sp>
        <p:nvSpPr>
          <p:cNvPr id="6" name="object 6"/>
          <p:cNvSpPr txBox="1">
            <a:spLocks noGrp="1"/>
          </p:cNvSpPr>
          <p:nvPr>
            <p:ph type="sldNum" sz="quarter" idx="7"/>
          </p:nvPr>
        </p:nvSpPr>
        <p:spPr>
          <a:xfrm>
            <a:off x="14822425" y="6554021"/>
            <a:ext cx="329353" cy="187872"/>
          </a:xfrm>
          <a:prstGeom prst="rect">
            <a:avLst/>
          </a:prstGeom>
        </p:spPr>
        <p:txBody>
          <a:bodyPr vert="horz" wrap="square" lIns="0" tIns="3175" rIns="0" bIns="0" rtlCol="0">
            <a:spAutoFit/>
          </a:bodyPr>
          <a:lstStyle/>
          <a:p>
            <a:pPr marL="65405">
              <a:spcBef>
                <a:spcPts val="25"/>
              </a:spcBef>
            </a:pPr>
            <a:fld id="{81D60167-4931-47E6-BA6A-407CBD079E47}" type="slidenum">
              <a:rPr spc="-20" dirty="0"/>
              <a:pPr marL="65405">
                <a:spcBef>
                  <a:spcPts val="25"/>
                </a:spcBef>
              </a:pPr>
              <a:t>4</a:t>
            </a:fld>
            <a:endParaRPr spc="-20" dirty="0"/>
          </a:p>
        </p:txBody>
      </p:sp>
      <p:sp>
        <p:nvSpPr>
          <p:cNvPr id="4" name="object 4"/>
          <p:cNvSpPr txBox="1"/>
          <p:nvPr/>
        </p:nvSpPr>
        <p:spPr>
          <a:xfrm>
            <a:off x="8933181" y="765811"/>
            <a:ext cx="812165" cy="166071"/>
          </a:xfrm>
          <a:prstGeom prst="rect">
            <a:avLst/>
          </a:prstGeom>
        </p:spPr>
        <p:txBody>
          <a:bodyPr vert="horz" wrap="square" lIns="0" tIns="12065" rIns="0" bIns="0" rtlCol="0">
            <a:spAutoFit/>
          </a:bodyPr>
          <a:lstStyle/>
          <a:p>
            <a:pPr marL="12700">
              <a:spcBef>
                <a:spcPts val="95"/>
              </a:spcBef>
            </a:pPr>
            <a:r>
              <a:rPr sz="1000" b="1" i="1" spc="-5" dirty="0">
                <a:solidFill>
                  <a:srgbClr val="291F76"/>
                </a:solidFill>
                <a:latin typeface="Arial"/>
                <a:cs typeface="Arial"/>
              </a:rPr>
              <a:t>Rs. in</a:t>
            </a:r>
            <a:r>
              <a:rPr sz="1000" b="1" i="1" spc="-65" dirty="0">
                <a:solidFill>
                  <a:srgbClr val="291F76"/>
                </a:solidFill>
                <a:latin typeface="Arial"/>
                <a:cs typeface="Arial"/>
              </a:rPr>
              <a:t> </a:t>
            </a:r>
            <a:r>
              <a:rPr sz="1000" b="1" i="1" spc="-5" dirty="0">
                <a:solidFill>
                  <a:srgbClr val="291F76"/>
                </a:solidFill>
                <a:latin typeface="Arial"/>
                <a:cs typeface="Arial"/>
              </a:rPr>
              <a:t>Crores</a:t>
            </a:r>
            <a:endParaRPr sz="1000">
              <a:latin typeface="Arial"/>
              <a:cs typeface="Arial"/>
            </a:endParaRPr>
          </a:p>
        </p:txBody>
      </p:sp>
      <p:graphicFrame>
        <p:nvGraphicFramePr>
          <p:cNvPr id="5" name="object 5"/>
          <p:cNvGraphicFramePr>
            <a:graphicFrameLocks noGrp="1"/>
          </p:cNvGraphicFramePr>
          <p:nvPr>
            <p:extLst>
              <p:ext uri="{D42A27DB-BD31-4B8C-83A1-F6EECF244321}">
                <p14:modId xmlns:p14="http://schemas.microsoft.com/office/powerpoint/2010/main" val="3612863182"/>
              </p:ext>
            </p:extLst>
          </p:nvPr>
        </p:nvGraphicFramePr>
        <p:xfrm>
          <a:off x="1933004" y="1320307"/>
          <a:ext cx="8322942" cy="5327650"/>
        </p:xfrm>
        <a:graphic>
          <a:graphicData uri="http://schemas.openxmlformats.org/drawingml/2006/table">
            <a:tbl>
              <a:tblPr firstRow="1" bandRow="1">
                <a:tableStyleId>{2D5ABB26-0587-4C30-8999-92F81FD0307C}</a:tableStyleId>
              </a:tblPr>
              <a:tblGrid>
                <a:gridCol w="3909695">
                  <a:extLst>
                    <a:ext uri="{9D8B030D-6E8A-4147-A177-3AD203B41FA5}">
                      <a16:colId xmlns:a16="http://schemas.microsoft.com/office/drawing/2014/main" val="20000"/>
                    </a:ext>
                  </a:extLst>
                </a:gridCol>
                <a:gridCol w="736600">
                  <a:extLst>
                    <a:ext uri="{9D8B030D-6E8A-4147-A177-3AD203B41FA5}">
                      <a16:colId xmlns:a16="http://schemas.microsoft.com/office/drawing/2014/main" val="20001"/>
                    </a:ext>
                  </a:extLst>
                </a:gridCol>
                <a:gridCol w="736600">
                  <a:extLst>
                    <a:ext uri="{9D8B030D-6E8A-4147-A177-3AD203B41FA5}">
                      <a16:colId xmlns:a16="http://schemas.microsoft.com/office/drawing/2014/main" val="20002"/>
                    </a:ext>
                  </a:extLst>
                </a:gridCol>
                <a:gridCol w="736600">
                  <a:extLst>
                    <a:ext uri="{9D8B030D-6E8A-4147-A177-3AD203B41FA5}">
                      <a16:colId xmlns:a16="http://schemas.microsoft.com/office/drawing/2014/main" val="20003"/>
                    </a:ext>
                  </a:extLst>
                </a:gridCol>
                <a:gridCol w="115570">
                  <a:extLst>
                    <a:ext uri="{9D8B030D-6E8A-4147-A177-3AD203B41FA5}">
                      <a16:colId xmlns:a16="http://schemas.microsoft.com/office/drawing/2014/main" val="20004"/>
                    </a:ext>
                  </a:extLst>
                </a:gridCol>
                <a:gridCol w="695959">
                  <a:extLst>
                    <a:ext uri="{9D8B030D-6E8A-4147-A177-3AD203B41FA5}">
                      <a16:colId xmlns:a16="http://schemas.microsoft.com/office/drawing/2014/main" val="20005"/>
                    </a:ext>
                  </a:extLst>
                </a:gridCol>
                <a:gridCol w="695959">
                  <a:extLst>
                    <a:ext uri="{9D8B030D-6E8A-4147-A177-3AD203B41FA5}">
                      <a16:colId xmlns:a16="http://schemas.microsoft.com/office/drawing/2014/main" val="20006"/>
                    </a:ext>
                  </a:extLst>
                </a:gridCol>
                <a:gridCol w="695959">
                  <a:extLst>
                    <a:ext uri="{9D8B030D-6E8A-4147-A177-3AD203B41FA5}">
                      <a16:colId xmlns:a16="http://schemas.microsoft.com/office/drawing/2014/main" val="20007"/>
                    </a:ext>
                  </a:extLst>
                </a:gridCol>
              </a:tblGrid>
              <a:tr h="318770">
                <a:tc>
                  <a:txBody>
                    <a:bodyPr/>
                    <a:lstStyle/>
                    <a:p>
                      <a:pPr>
                        <a:lnSpc>
                          <a:spcPct val="100000"/>
                        </a:lnSpc>
                      </a:pPr>
                      <a:endParaRPr sz="1300">
                        <a:latin typeface="Times New Roman"/>
                        <a:cs typeface="Times New Roman"/>
                      </a:endParaRPr>
                    </a:p>
                  </a:txBody>
                  <a:tcPr marL="0" marR="0" marT="0"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solidFill>
                      <a:srgbClr val="9FD3FF"/>
                    </a:solidFill>
                  </a:tcPr>
                </a:tc>
                <a:tc>
                  <a:txBody>
                    <a:bodyPr/>
                    <a:lstStyle/>
                    <a:p>
                      <a:pPr marR="21590" algn="r">
                        <a:lnSpc>
                          <a:spcPct val="100000"/>
                        </a:lnSpc>
                        <a:spcBef>
                          <a:spcPts val="340"/>
                        </a:spcBef>
                      </a:pPr>
                      <a:r>
                        <a:rPr sz="1400" b="1" dirty="0">
                          <a:solidFill>
                            <a:srgbClr val="291F76"/>
                          </a:solidFill>
                          <a:latin typeface="Arial"/>
                          <a:cs typeface="Arial"/>
                        </a:rPr>
                        <a:t>Q4</a:t>
                      </a:r>
                      <a:r>
                        <a:rPr sz="1400" b="1" spc="-10" dirty="0">
                          <a:solidFill>
                            <a:srgbClr val="291F76"/>
                          </a:solidFill>
                          <a:latin typeface="Arial"/>
                          <a:cs typeface="Arial"/>
                        </a:rPr>
                        <a:t>F</a:t>
                      </a:r>
                      <a:r>
                        <a:rPr sz="1400" b="1" dirty="0">
                          <a:solidFill>
                            <a:srgbClr val="291F76"/>
                          </a:solidFill>
                          <a:latin typeface="Arial"/>
                          <a:cs typeface="Arial"/>
                        </a:rPr>
                        <a:t>Y17</a:t>
                      </a:r>
                      <a:endParaRPr sz="1400">
                        <a:latin typeface="Arial"/>
                        <a:cs typeface="Arial"/>
                      </a:endParaRPr>
                    </a:p>
                  </a:txBody>
                  <a:tcPr marL="0" marR="0" marT="43180"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solidFill>
                      <a:srgbClr val="9FD3FF"/>
                    </a:solidFill>
                  </a:tcPr>
                </a:tc>
                <a:tc>
                  <a:txBody>
                    <a:bodyPr/>
                    <a:lstStyle/>
                    <a:p>
                      <a:pPr marR="21590" algn="r">
                        <a:lnSpc>
                          <a:spcPct val="100000"/>
                        </a:lnSpc>
                        <a:spcBef>
                          <a:spcPts val="340"/>
                        </a:spcBef>
                      </a:pPr>
                      <a:r>
                        <a:rPr sz="1400" b="1" dirty="0">
                          <a:solidFill>
                            <a:srgbClr val="291F76"/>
                          </a:solidFill>
                          <a:latin typeface="Arial"/>
                          <a:cs typeface="Arial"/>
                        </a:rPr>
                        <a:t>Q4</a:t>
                      </a:r>
                      <a:r>
                        <a:rPr sz="1400" b="1" spc="-10" dirty="0">
                          <a:solidFill>
                            <a:srgbClr val="291F76"/>
                          </a:solidFill>
                          <a:latin typeface="Arial"/>
                          <a:cs typeface="Arial"/>
                        </a:rPr>
                        <a:t>F</a:t>
                      </a:r>
                      <a:r>
                        <a:rPr sz="1400" b="1" dirty="0">
                          <a:solidFill>
                            <a:srgbClr val="291F76"/>
                          </a:solidFill>
                          <a:latin typeface="Arial"/>
                          <a:cs typeface="Arial"/>
                        </a:rPr>
                        <a:t>Y16</a:t>
                      </a:r>
                      <a:endParaRPr sz="1400">
                        <a:latin typeface="Arial"/>
                        <a:cs typeface="Arial"/>
                      </a:endParaRPr>
                    </a:p>
                  </a:txBody>
                  <a:tcPr marL="0" marR="0" marT="43180"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solidFill>
                      <a:srgbClr val="9FD3FF"/>
                    </a:solidFill>
                  </a:tcPr>
                </a:tc>
                <a:tc>
                  <a:txBody>
                    <a:bodyPr/>
                    <a:lstStyle/>
                    <a:p>
                      <a:pPr marL="88900">
                        <a:lnSpc>
                          <a:spcPct val="100000"/>
                        </a:lnSpc>
                        <a:spcBef>
                          <a:spcPts val="340"/>
                        </a:spcBef>
                      </a:pPr>
                      <a:r>
                        <a:rPr sz="1400" b="1" dirty="0">
                          <a:solidFill>
                            <a:srgbClr val="291F76"/>
                          </a:solidFill>
                          <a:latin typeface="Arial"/>
                          <a:cs typeface="Arial"/>
                        </a:rPr>
                        <a:t>YOY</a:t>
                      </a:r>
                      <a:r>
                        <a:rPr sz="1400" b="1" spc="-70" dirty="0">
                          <a:solidFill>
                            <a:srgbClr val="291F76"/>
                          </a:solidFill>
                          <a:latin typeface="Arial"/>
                          <a:cs typeface="Arial"/>
                        </a:rPr>
                        <a:t> </a:t>
                      </a:r>
                      <a:r>
                        <a:rPr sz="1400" b="1" dirty="0">
                          <a:solidFill>
                            <a:srgbClr val="291F76"/>
                          </a:solidFill>
                          <a:latin typeface="Arial"/>
                          <a:cs typeface="Arial"/>
                        </a:rPr>
                        <a:t>%</a:t>
                      </a:r>
                      <a:endParaRPr sz="1400">
                        <a:latin typeface="Arial"/>
                        <a:cs typeface="Arial"/>
                      </a:endParaRPr>
                    </a:p>
                  </a:txBody>
                  <a:tcPr marL="0" marR="0" marT="43180" marB="0">
                    <a:lnL w="12700">
                      <a:solidFill>
                        <a:srgbClr val="291F76"/>
                      </a:solidFill>
                      <a:prstDash val="solid"/>
                    </a:lnL>
                    <a:lnR w="12700">
                      <a:solidFill>
                        <a:srgbClr val="280070"/>
                      </a:solidFill>
                      <a:prstDash val="solid"/>
                    </a:lnR>
                    <a:lnT w="12700">
                      <a:solidFill>
                        <a:srgbClr val="291F76"/>
                      </a:solidFill>
                      <a:prstDash val="solid"/>
                    </a:lnT>
                    <a:lnB w="12700">
                      <a:solidFill>
                        <a:srgbClr val="291F76"/>
                      </a:solidFill>
                      <a:prstDash val="solid"/>
                    </a:lnB>
                    <a:solidFill>
                      <a:srgbClr val="9FD3FF"/>
                    </a:solidFill>
                  </a:tcPr>
                </a:tc>
                <a:tc rowSpan="17">
                  <a:txBody>
                    <a:bodyPr/>
                    <a:lstStyle/>
                    <a:p>
                      <a:pPr>
                        <a:lnSpc>
                          <a:spcPct val="100000"/>
                        </a:lnSpc>
                      </a:pPr>
                      <a:endParaRPr sz="1300">
                        <a:latin typeface="Times New Roman"/>
                        <a:cs typeface="Times New Roman"/>
                      </a:endParaRPr>
                    </a:p>
                  </a:txBody>
                  <a:tcPr marL="0" marR="0" marT="0" marB="0">
                    <a:lnL w="12700">
                      <a:solidFill>
                        <a:srgbClr val="280070"/>
                      </a:solidFill>
                      <a:prstDash val="solid"/>
                    </a:lnL>
                    <a:lnR w="12700">
                      <a:solidFill>
                        <a:srgbClr val="280070"/>
                      </a:solidFill>
                      <a:prstDash val="solid"/>
                    </a:lnR>
                    <a:lnT w="12700">
                      <a:solidFill>
                        <a:srgbClr val="280070"/>
                      </a:solidFill>
                      <a:prstDash val="solid"/>
                    </a:lnT>
                    <a:lnB w="12700">
                      <a:solidFill>
                        <a:srgbClr val="280070"/>
                      </a:solidFill>
                      <a:prstDash val="solid"/>
                    </a:lnB>
                  </a:tcPr>
                </a:tc>
                <a:tc>
                  <a:txBody>
                    <a:bodyPr/>
                    <a:lstStyle/>
                    <a:p>
                      <a:pPr marL="142875">
                        <a:lnSpc>
                          <a:spcPct val="100000"/>
                        </a:lnSpc>
                        <a:spcBef>
                          <a:spcPts val="340"/>
                        </a:spcBef>
                      </a:pPr>
                      <a:r>
                        <a:rPr sz="1400" b="1" spc="-5" dirty="0">
                          <a:solidFill>
                            <a:srgbClr val="291F76"/>
                          </a:solidFill>
                          <a:latin typeface="Arial"/>
                          <a:cs typeface="Arial"/>
                        </a:rPr>
                        <a:t>FY17</a:t>
                      </a:r>
                      <a:endParaRPr sz="1400">
                        <a:latin typeface="Arial"/>
                        <a:cs typeface="Arial"/>
                      </a:endParaRPr>
                    </a:p>
                  </a:txBody>
                  <a:tcPr marL="0" marR="0" marT="43180" marB="0">
                    <a:lnL w="12700">
                      <a:solidFill>
                        <a:srgbClr val="280070"/>
                      </a:solidFill>
                      <a:prstDash val="solid"/>
                    </a:lnL>
                    <a:lnR w="12700">
                      <a:solidFill>
                        <a:srgbClr val="291F76"/>
                      </a:solidFill>
                      <a:prstDash val="solid"/>
                    </a:lnR>
                    <a:lnT w="12700">
                      <a:solidFill>
                        <a:srgbClr val="291F76"/>
                      </a:solidFill>
                      <a:prstDash val="solid"/>
                    </a:lnT>
                    <a:lnB w="12700">
                      <a:solidFill>
                        <a:srgbClr val="291F76"/>
                      </a:solidFill>
                      <a:prstDash val="solid"/>
                    </a:lnB>
                    <a:solidFill>
                      <a:srgbClr val="9FD3FF"/>
                    </a:solidFill>
                  </a:tcPr>
                </a:tc>
                <a:tc>
                  <a:txBody>
                    <a:bodyPr/>
                    <a:lstStyle/>
                    <a:p>
                      <a:pPr marL="143510">
                        <a:lnSpc>
                          <a:spcPct val="100000"/>
                        </a:lnSpc>
                        <a:spcBef>
                          <a:spcPts val="340"/>
                        </a:spcBef>
                      </a:pPr>
                      <a:r>
                        <a:rPr sz="1400" b="1" spc="-5" dirty="0">
                          <a:solidFill>
                            <a:srgbClr val="291F76"/>
                          </a:solidFill>
                          <a:latin typeface="Arial"/>
                          <a:cs typeface="Arial"/>
                        </a:rPr>
                        <a:t>FY16</a:t>
                      </a:r>
                      <a:endParaRPr sz="1400">
                        <a:latin typeface="Arial"/>
                        <a:cs typeface="Arial"/>
                      </a:endParaRPr>
                    </a:p>
                  </a:txBody>
                  <a:tcPr marL="0" marR="0" marT="43180"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solidFill>
                      <a:srgbClr val="9FD3FF"/>
                    </a:solidFill>
                  </a:tcPr>
                </a:tc>
                <a:tc>
                  <a:txBody>
                    <a:bodyPr/>
                    <a:lstStyle/>
                    <a:p>
                      <a:pPr marR="36830" algn="r">
                        <a:lnSpc>
                          <a:spcPct val="100000"/>
                        </a:lnSpc>
                        <a:spcBef>
                          <a:spcPts val="340"/>
                        </a:spcBef>
                      </a:pPr>
                      <a:r>
                        <a:rPr sz="1400" b="1" dirty="0">
                          <a:solidFill>
                            <a:srgbClr val="291F76"/>
                          </a:solidFill>
                          <a:latin typeface="Arial"/>
                          <a:cs typeface="Arial"/>
                        </a:rPr>
                        <a:t>YOY</a:t>
                      </a:r>
                      <a:r>
                        <a:rPr sz="1400" b="1" spc="-120" dirty="0">
                          <a:solidFill>
                            <a:srgbClr val="291F76"/>
                          </a:solidFill>
                          <a:latin typeface="Arial"/>
                          <a:cs typeface="Arial"/>
                        </a:rPr>
                        <a:t> </a:t>
                      </a:r>
                      <a:r>
                        <a:rPr sz="1400" b="1" dirty="0">
                          <a:solidFill>
                            <a:srgbClr val="291F76"/>
                          </a:solidFill>
                          <a:latin typeface="Arial"/>
                          <a:cs typeface="Arial"/>
                        </a:rPr>
                        <a:t>%</a:t>
                      </a:r>
                      <a:endParaRPr sz="1400">
                        <a:latin typeface="Arial"/>
                        <a:cs typeface="Arial"/>
                      </a:endParaRPr>
                    </a:p>
                  </a:txBody>
                  <a:tcPr marL="0" marR="0" marT="43180"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solidFill>
                      <a:srgbClr val="9FD3FF"/>
                    </a:solidFill>
                  </a:tcPr>
                </a:tc>
                <a:extLst>
                  <a:ext uri="{0D108BD9-81ED-4DB2-BD59-A6C34878D82A}">
                    <a16:rowId xmlns:a16="http://schemas.microsoft.com/office/drawing/2014/main" val="10000"/>
                  </a:ext>
                </a:extLst>
              </a:tr>
              <a:tr h="313055">
                <a:tc>
                  <a:txBody>
                    <a:bodyPr/>
                    <a:lstStyle/>
                    <a:p>
                      <a:pPr marL="33020">
                        <a:lnSpc>
                          <a:spcPct val="100000"/>
                        </a:lnSpc>
                        <a:spcBef>
                          <a:spcPts val="455"/>
                        </a:spcBef>
                      </a:pPr>
                      <a:r>
                        <a:rPr sz="1200" b="1" dirty="0">
                          <a:solidFill>
                            <a:srgbClr val="291F76"/>
                          </a:solidFill>
                          <a:latin typeface="Arial"/>
                          <a:cs typeface="Arial"/>
                        </a:rPr>
                        <a:t>Staff</a:t>
                      </a:r>
                      <a:r>
                        <a:rPr sz="1200" b="1" spc="-10" dirty="0">
                          <a:solidFill>
                            <a:srgbClr val="291F76"/>
                          </a:solidFill>
                          <a:latin typeface="Arial"/>
                          <a:cs typeface="Arial"/>
                        </a:rPr>
                        <a:t> </a:t>
                      </a:r>
                      <a:r>
                        <a:rPr sz="1200" b="1" dirty="0">
                          <a:solidFill>
                            <a:srgbClr val="291F76"/>
                          </a:solidFill>
                          <a:latin typeface="Arial"/>
                          <a:cs typeface="Arial"/>
                        </a:rPr>
                        <a:t>Expenses</a:t>
                      </a:r>
                      <a:endParaRPr sz="1200">
                        <a:latin typeface="Arial"/>
                        <a:cs typeface="Arial"/>
                      </a:endParaRPr>
                    </a:p>
                  </a:txBody>
                  <a:tcPr marL="0" marR="0" marT="57785"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1590" algn="r">
                        <a:lnSpc>
                          <a:spcPct val="100000"/>
                        </a:lnSpc>
                        <a:spcBef>
                          <a:spcPts val="459"/>
                        </a:spcBef>
                      </a:pPr>
                      <a:r>
                        <a:rPr sz="1400" b="1" dirty="0">
                          <a:solidFill>
                            <a:srgbClr val="291F76"/>
                          </a:solidFill>
                          <a:latin typeface="Arial"/>
                          <a:cs typeface="Arial"/>
                        </a:rPr>
                        <a:t>6,242</a:t>
                      </a:r>
                      <a:endParaRPr sz="1400">
                        <a:latin typeface="Arial"/>
                        <a:cs typeface="Arial"/>
                      </a:endParaRPr>
                    </a:p>
                  </a:txBody>
                  <a:tcPr marL="0" marR="0" marT="58419"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0955" algn="r">
                        <a:lnSpc>
                          <a:spcPct val="100000"/>
                        </a:lnSpc>
                        <a:spcBef>
                          <a:spcPts val="459"/>
                        </a:spcBef>
                      </a:pPr>
                      <a:r>
                        <a:rPr sz="1400" b="1" dirty="0">
                          <a:solidFill>
                            <a:srgbClr val="291F76"/>
                          </a:solidFill>
                          <a:latin typeface="Arial"/>
                          <a:cs typeface="Arial"/>
                        </a:rPr>
                        <a:t>6,943</a:t>
                      </a:r>
                      <a:endParaRPr sz="1400">
                        <a:latin typeface="Arial"/>
                        <a:cs typeface="Arial"/>
                      </a:endParaRPr>
                    </a:p>
                  </a:txBody>
                  <a:tcPr marL="0" marR="0" marT="58419"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0955" algn="r">
                        <a:lnSpc>
                          <a:spcPct val="100000"/>
                        </a:lnSpc>
                        <a:spcBef>
                          <a:spcPts val="459"/>
                        </a:spcBef>
                      </a:pPr>
                      <a:r>
                        <a:rPr sz="1400" b="1" spc="-5" dirty="0">
                          <a:solidFill>
                            <a:srgbClr val="291F76"/>
                          </a:solidFill>
                          <a:latin typeface="Arial"/>
                          <a:cs typeface="Arial"/>
                        </a:rPr>
                        <a:t>-</a:t>
                      </a:r>
                      <a:r>
                        <a:rPr sz="1400" b="1" dirty="0">
                          <a:solidFill>
                            <a:srgbClr val="291F76"/>
                          </a:solidFill>
                          <a:latin typeface="Arial"/>
                          <a:cs typeface="Arial"/>
                        </a:rPr>
                        <a:t>10.09</a:t>
                      </a:r>
                      <a:endParaRPr sz="1400">
                        <a:latin typeface="Arial"/>
                        <a:cs typeface="Arial"/>
                      </a:endParaRPr>
                    </a:p>
                  </a:txBody>
                  <a:tcPr marL="0" marR="0" marT="58419" marB="0">
                    <a:lnL w="12700">
                      <a:solidFill>
                        <a:srgbClr val="291F76"/>
                      </a:solidFill>
                      <a:prstDash val="solid"/>
                    </a:lnL>
                    <a:lnR w="12700">
                      <a:solidFill>
                        <a:srgbClr val="280070"/>
                      </a:solidFill>
                      <a:prstDash val="solid"/>
                    </a:lnR>
                    <a:lnT w="12700">
                      <a:solidFill>
                        <a:srgbClr val="291F76"/>
                      </a:solidFill>
                      <a:prstDash val="solid"/>
                    </a:lnT>
                    <a:lnB w="12700">
                      <a:solidFill>
                        <a:srgbClr val="291F76"/>
                      </a:solidFill>
                      <a:prstDash val="solid"/>
                    </a:lnB>
                  </a:tcPr>
                </a:tc>
                <a:tc vMerge="1">
                  <a:txBody>
                    <a:bodyPr/>
                    <a:lstStyle/>
                    <a:p>
                      <a:endParaRPr/>
                    </a:p>
                  </a:txBody>
                  <a:tcPr marL="0" marR="0" marT="0" marB="0">
                    <a:lnL w="12700">
                      <a:solidFill>
                        <a:srgbClr val="280070"/>
                      </a:solidFill>
                      <a:prstDash val="solid"/>
                    </a:lnL>
                    <a:lnR w="12700">
                      <a:solidFill>
                        <a:srgbClr val="280070"/>
                      </a:solidFill>
                      <a:prstDash val="solid"/>
                    </a:lnR>
                    <a:lnT w="12700">
                      <a:solidFill>
                        <a:srgbClr val="280070"/>
                      </a:solidFill>
                      <a:prstDash val="solid"/>
                    </a:lnT>
                    <a:lnB w="12700">
                      <a:solidFill>
                        <a:srgbClr val="280070"/>
                      </a:solidFill>
                      <a:prstDash val="solid"/>
                    </a:lnB>
                  </a:tcPr>
                </a:tc>
                <a:tc>
                  <a:txBody>
                    <a:bodyPr/>
                    <a:lstStyle/>
                    <a:p>
                      <a:pPr marR="20320" algn="r">
                        <a:lnSpc>
                          <a:spcPct val="100000"/>
                        </a:lnSpc>
                        <a:spcBef>
                          <a:spcPts val="459"/>
                        </a:spcBef>
                      </a:pPr>
                      <a:r>
                        <a:rPr sz="1400" b="1" dirty="0">
                          <a:solidFill>
                            <a:srgbClr val="291F76"/>
                          </a:solidFill>
                          <a:latin typeface="Arial"/>
                          <a:cs typeface="Arial"/>
                        </a:rPr>
                        <a:t>26,489</a:t>
                      </a:r>
                      <a:endParaRPr sz="1400">
                        <a:latin typeface="Arial"/>
                        <a:cs typeface="Arial"/>
                      </a:endParaRPr>
                    </a:p>
                  </a:txBody>
                  <a:tcPr marL="0" marR="0" marT="58419" marB="0">
                    <a:lnL w="12700">
                      <a:solidFill>
                        <a:srgbClr val="280070"/>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0320" algn="r">
                        <a:lnSpc>
                          <a:spcPct val="100000"/>
                        </a:lnSpc>
                        <a:spcBef>
                          <a:spcPts val="459"/>
                        </a:spcBef>
                      </a:pPr>
                      <a:r>
                        <a:rPr sz="1400" b="1" dirty="0">
                          <a:solidFill>
                            <a:srgbClr val="291F76"/>
                          </a:solidFill>
                          <a:latin typeface="Arial"/>
                          <a:cs typeface="Arial"/>
                        </a:rPr>
                        <a:t>25,</a:t>
                      </a:r>
                      <a:r>
                        <a:rPr sz="1400" b="1" spc="-75" dirty="0">
                          <a:solidFill>
                            <a:srgbClr val="291F76"/>
                          </a:solidFill>
                          <a:latin typeface="Arial"/>
                          <a:cs typeface="Arial"/>
                        </a:rPr>
                        <a:t>1</a:t>
                      </a:r>
                      <a:r>
                        <a:rPr sz="1400" b="1" dirty="0">
                          <a:solidFill>
                            <a:srgbClr val="291F76"/>
                          </a:solidFill>
                          <a:latin typeface="Arial"/>
                          <a:cs typeface="Arial"/>
                        </a:rPr>
                        <a:t>14</a:t>
                      </a:r>
                      <a:endParaRPr sz="1400">
                        <a:latin typeface="Arial"/>
                        <a:cs typeface="Arial"/>
                      </a:endParaRPr>
                    </a:p>
                  </a:txBody>
                  <a:tcPr marL="0" marR="0" marT="58419"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0320" algn="r">
                        <a:lnSpc>
                          <a:spcPct val="100000"/>
                        </a:lnSpc>
                        <a:spcBef>
                          <a:spcPts val="459"/>
                        </a:spcBef>
                      </a:pPr>
                      <a:r>
                        <a:rPr sz="1400" b="1" dirty="0">
                          <a:solidFill>
                            <a:srgbClr val="291F76"/>
                          </a:solidFill>
                          <a:latin typeface="Arial"/>
                          <a:cs typeface="Arial"/>
                        </a:rPr>
                        <a:t>5.48</a:t>
                      </a:r>
                      <a:endParaRPr sz="1400">
                        <a:latin typeface="Arial"/>
                        <a:cs typeface="Arial"/>
                      </a:endParaRPr>
                    </a:p>
                  </a:txBody>
                  <a:tcPr marL="0" marR="0" marT="58419"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extLst>
                  <a:ext uri="{0D108BD9-81ED-4DB2-BD59-A6C34878D82A}">
                    <a16:rowId xmlns:a16="http://schemas.microsoft.com/office/drawing/2014/main" val="10001"/>
                  </a:ext>
                </a:extLst>
              </a:tr>
              <a:tr h="313055">
                <a:tc>
                  <a:txBody>
                    <a:bodyPr/>
                    <a:lstStyle/>
                    <a:p>
                      <a:pPr marL="33020">
                        <a:lnSpc>
                          <a:spcPct val="100000"/>
                        </a:lnSpc>
                        <a:spcBef>
                          <a:spcPts val="520"/>
                        </a:spcBef>
                      </a:pPr>
                      <a:r>
                        <a:rPr sz="1100" i="1" dirty="0">
                          <a:solidFill>
                            <a:srgbClr val="291F76"/>
                          </a:solidFill>
                          <a:latin typeface="Arial"/>
                          <a:cs typeface="Arial"/>
                        </a:rPr>
                        <a:t>of which:</a:t>
                      </a:r>
                      <a:r>
                        <a:rPr sz="1100" i="1" spc="-35" dirty="0">
                          <a:solidFill>
                            <a:srgbClr val="291F76"/>
                          </a:solidFill>
                          <a:latin typeface="Arial"/>
                          <a:cs typeface="Arial"/>
                        </a:rPr>
                        <a:t> </a:t>
                      </a:r>
                      <a:r>
                        <a:rPr sz="1100" i="1" spc="-5" dirty="0">
                          <a:solidFill>
                            <a:srgbClr val="291F76"/>
                          </a:solidFill>
                          <a:latin typeface="Arial"/>
                          <a:cs typeface="Arial"/>
                        </a:rPr>
                        <a:t>Salary</a:t>
                      </a:r>
                      <a:endParaRPr sz="1100">
                        <a:latin typeface="Arial"/>
                        <a:cs typeface="Arial"/>
                      </a:endParaRPr>
                    </a:p>
                  </a:txBody>
                  <a:tcPr marL="0" marR="0" marT="66040"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1590" algn="r">
                        <a:lnSpc>
                          <a:spcPct val="100000"/>
                        </a:lnSpc>
                        <a:spcBef>
                          <a:spcPts val="459"/>
                        </a:spcBef>
                      </a:pPr>
                      <a:r>
                        <a:rPr sz="1400" dirty="0">
                          <a:solidFill>
                            <a:srgbClr val="291F76"/>
                          </a:solidFill>
                          <a:latin typeface="Arial"/>
                          <a:cs typeface="Arial"/>
                        </a:rPr>
                        <a:t>4,540</a:t>
                      </a:r>
                      <a:endParaRPr sz="1400">
                        <a:latin typeface="Arial"/>
                        <a:cs typeface="Arial"/>
                      </a:endParaRPr>
                    </a:p>
                  </a:txBody>
                  <a:tcPr marL="0" marR="0" marT="58419"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1590" algn="r">
                        <a:lnSpc>
                          <a:spcPct val="100000"/>
                        </a:lnSpc>
                        <a:spcBef>
                          <a:spcPts val="459"/>
                        </a:spcBef>
                      </a:pPr>
                      <a:r>
                        <a:rPr sz="1400" dirty="0">
                          <a:solidFill>
                            <a:srgbClr val="291F76"/>
                          </a:solidFill>
                          <a:latin typeface="Arial"/>
                          <a:cs typeface="Arial"/>
                        </a:rPr>
                        <a:t>4,913</a:t>
                      </a:r>
                      <a:endParaRPr sz="1400">
                        <a:latin typeface="Arial"/>
                        <a:cs typeface="Arial"/>
                      </a:endParaRPr>
                    </a:p>
                  </a:txBody>
                  <a:tcPr marL="0" marR="0" marT="58419"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0955" algn="r">
                        <a:lnSpc>
                          <a:spcPct val="100000"/>
                        </a:lnSpc>
                        <a:spcBef>
                          <a:spcPts val="459"/>
                        </a:spcBef>
                      </a:pPr>
                      <a:r>
                        <a:rPr sz="1400" dirty="0">
                          <a:solidFill>
                            <a:srgbClr val="291F76"/>
                          </a:solidFill>
                          <a:latin typeface="Arial"/>
                          <a:cs typeface="Arial"/>
                        </a:rPr>
                        <a:t>-7.60</a:t>
                      </a:r>
                      <a:endParaRPr sz="1400">
                        <a:latin typeface="Arial"/>
                        <a:cs typeface="Arial"/>
                      </a:endParaRPr>
                    </a:p>
                  </a:txBody>
                  <a:tcPr marL="0" marR="0" marT="58419" marB="0">
                    <a:lnL w="12700">
                      <a:solidFill>
                        <a:srgbClr val="291F76"/>
                      </a:solidFill>
                      <a:prstDash val="solid"/>
                    </a:lnL>
                    <a:lnR w="12700">
                      <a:solidFill>
                        <a:srgbClr val="280070"/>
                      </a:solidFill>
                      <a:prstDash val="solid"/>
                    </a:lnR>
                    <a:lnT w="12700">
                      <a:solidFill>
                        <a:srgbClr val="291F76"/>
                      </a:solidFill>
                      <a:prstDash val="solid"/>
                    </a:lnT>
                    <a:lnB w="12700">
                      <a:solidFill>
                        <a:srgbClr val="291F76"/>
                      </a:solidFill>
                      <a:prstDash val="solid"/>
                    </a:lnB>
                  </a:tcPr>
                </a:tc>
                <a:tc vMerge="1">
                  <a:txBody>
                    <a:bodyPr/>
                    <a:lstStyle/>
                    <a:p>
                      <a:endParaRPr/>
                    </a:p>
                  </a:txBody>
                  <a:tcPr marL="0" marR="0" marT="0" marB="0">
                    <a:lnL w="12700">
                      <a:solidFill>
                        <a:srgbClr val="280070"/>
                      </a:solidFill>
                      <a:prstDash val="solid"/>
                    </a:lnL>
                    <a:lnR w="12700">
                      <a:solidFill>
                        <a:srgbClr val="280070"/>
                      </a:solidFill>
                      <a:prstDash val="solid"/>
                    </a:lnR>
                    <a:lnT w="12700">
                      <a:solidFill>
                        <a:srgbClr val="280070"/>
                      </a:solidFill>
                      <a:prstDash val="solid"/>
                    </a:lnT>
                    <a:lnB w="12700">
                      <a:solidFill>
                        <a:srgbClr val="280070"/>
                      </a:solidFill>
                      <a:prstDash val="solid"/>
                    </a:lnB>
                  </a:tcPr>
                </a:tc>
                <a:tc>
                  <a:txBody>
                    <a:bodyPr/>
                    <a:lstStyle/>
                    <a:p>
                      <a:pPr marR="20955" algn="r">
                        <a:lnSpc>
                          <a:spcPct val="100000"/>
                        </a:lnSpc>
                        <a:spcBef>
                          <a:spcPts val="459"/>
                        </a:spcBef>
                      </a:pPr>
                      <a:r>
                        <a:rPr sz="1400" dirty="0">
                          <a:solidFill>
                            <a:srgbClr val="291F76"/>
                          </a:solidFill>
                          <a:latin typeface="Arial"/>
                          <a:cs typeface="Arial"/>
                        </a:rPr>
                        <a:t>20,418</a:t>
                      </a:r>
                      <a:endParaRPr sz="1400">
                        <a:latin typeface="Arial"/>
                        <a:cs typeface="Arial"/>
                      </a:endParaRPr>
                    </a:p>
                  </a:txBody>
                  <a:tcPr marL="0" marR="0" marT="58419" marB="0">
                    <a:lnL w="12700">
                      <a:solidFill>
                        <a:srgbClr val="280070"/>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0955" algn="r">
                        <a:lnSpc>
                          <a:spcPct val="100000"/>
                        </a:lnSpc>
                        <a:spcBef>
                          <a:spcPts val="459"/>
                        </a:spcBef>
                      </a:pPr>
                      <a:r>
                        <a:rPr sz="1400" dirty="0">
                          <a:solidFill>
                            <a:srgbClr val="291F76"/>
                          </a:solidFill>
                          <a:latin typeface="Arial"/>
                          <a:cs typeface="Arial"/>
                        </a:rPr>
                        <a:t>19,207</a:t>
                      </a:r>
                      <a:endParaRPr sz="1400">
                        <a:latin typeface="Arial"/>
                        <a:cs typeface="Arial"/>
                      </a:endParaRPr>
                    </a:p>
                  </a:txBody>
                  <a:tcPr marL="0" marR="0" marT="58419"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0320" algn="r">
                        <a:lnSpc>
                          <a:spcPct val="100000"/>
                        </a:lnSpc>
                        <a:spcBef>
                          <a:spcPts val="459"/>
                        </a:spcBef>
                      </a:pPr>
                      <a:r>
                        <a:rPr sz="1400" dirty="0">
                          <a:solidFill>
                            <a:srgbClr val="291F76"/>
                          </a:solidFill>
                          <a:latin typeface="Arial"/>
                          <a:cs typeface="Arial"/>
                        </a:rPr>
                        <a:t>6.31</a:t>
                      </a:r>
                      <a:endParaRPr sz="1400">
                        <a:latin typeface="Arial"/>
                        <a:cs typeface="Arial"/>
                      </a:endParaRPr>
                    </a:p>
                  </a:txBody>
                  <a:tcPr marL="0" marR="0" marT="58419"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extLst>
                  <a:ext uri="{0D108BD9-81ED-4DB2-BD59-A6C34878D82A}">
                    <a16:rowId xmlns:a16="http://schemas.microsoft.com/office/drawing/2014/main" val="10002"/>
                  </a:ext>
                </a:extLst>
              </a:tr>
              <a:tr h="313055">
                <a:tc>
                  <a:txBody>
                    <a:bodyPr/>
                    <a:lstStyle/>
                    <a:p>
                      <a:pPr marL="604520">
                        <a:lnSpc>
                          <a:spcPct val="100000"/>
                        </a:lnSpc>
                        <a:spcBef>
                          <a:spcPts val="520"/>
                        </a:spcBef>
                      </a:pPr>
                      <a:r>
                        <a:rPr sz="1100" i="1" spc="-5" dirty="0">
                          <a:solidFill>
                            <a:srgbClr val="291F76"/>
                          </a:solidFill>
                          <a:latin typeface="Arial"/>
                          <a:cs typeface="Arial"/>
                        </a:rPr>
                        <a:t>Contribution </a:t>
                      </a:r>
                      <a:r>
                        <a:rPr sz="1100" i="1" dirty="0">
                          <a:solidFill>
                            <a:srgbClr val="291F76"/>
                          </a:solidFill>
                          <a:latin typeface="Arial"/>
                          <a:cs typeface="Arial"/>
                        </a:rPr>
                        <a:t>for</a:t>
                      </a:r>
                      <a:r>
                        <a:rPr sz="1100" i="1" spc="-40" dirty="0">
                          <a:solidFill>
                            <a:srgbClr val="291F76"/>
                          </a:solidFill>
                          <a:latin typeface="Arial"/>
                          <a:cs typeface="Arial"/>
                        </a:rPr>
                        <a:t> </a:t>
                      </a:r>
                      <a:r>
                        <a:rPr sz="1100" i="1" spc="-5" dirty="0">
                          <a:solidFill>
                            <a:srgbClr val="291F76"/>
                          </a:solidFill>
                          <a:latin typeface="Arial"/>
                          <a:cs typeface="Arial"/>
                        </a:rPr>
                        <a:t>Employees</a:t>
                      </a:r>
                      <a:endParaRPr sz="1100">
                        <a:latin typeface="Arial"/>
                        <a:cs typeface="Arial"/>
                      </a:endParaRPr>
                    </a:p>
                  </a:txBody>
                  <a:tcPr marL="0" marR="0" marT="66040"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1590" algn="r">
                        <a:lnSpc>
                          <a:spcPct val="100000"/>
                        </a:lnSpc>
                        <a:spcBef>
                          <a:spcPts val="459"/>
                        </a:spcBef>
                      </a:pPr>
                      <a:r>
                        <a:rPr sz="1400" dirty="0">
                          <a:solidFill>
                            <a:srgbClr val="291F76"/>
                          </a:solidFill>
                          <a:latin typeface="Arial"/>
                          <a:cs typeface="Arial"/>
                        </a:rPr>
                        <a:t>1,703</a:t>
                      </a:r>
                      <a:endParaRPr sz="1400">
                        <a:latin typeface="Arial"/>
                        <a:cs typeface="Arial"/>
                      </a:endParaRPr>
                    </a:p>
                  </a:txBody>
                  <a:tcPr marL="0" marR="0" marT="58419"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1590" algn="r">
                        <a:lnSpc>
                          <a:spcPct val="100000"/>
                        </a:lnSpc>
                        <a:spcBef>
                          <a:spcPts val="459"/>
                        </a:spcBef>
                      </a:pPr>
                      <a:r>
                        <a:rPr sz="1400" dirty="0">
                          <a:solidFill>
                            <a:srgbClr val="291F76"/>
                          </a:solidFill>
                          <a:latin typeface="Arial"/>
                          <a:cs typeface="Arial"/>
                        </a:rPr>
                        <a:t>2,030</a:t>
                      </a:r>
                      <a:endParaRPr sz="1400">
                        <a:latin typeface="Arial"/>
                        <a:cs typeface="Arial"/>
                      </a:endParaRPr>
                    </a:p>
                  </a:txBody>
                  <a:tcPr marL="0" marR="0" marT="58419"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0955" algn="r">
                        <a:lnSpc>
                          <a:spcPct val="100000"/>
                        </a:lnSpc>
                        <a:spcBef>
                          <a:spcPts val="459"/>
                        </a:spcBef>
                      </a:pPr>
                      <a:r>
                        <a:rPr sz="1400" dirty="0">
                          <a:solidFill>
                            <a:srgbClr val="291F76"/>
                          </a:solidFill>
                          <a:latin typeface="Arial"/>
                          <a:cs typeface="Arial"/>
                        </a:rPr>
                        <a:t>-16.12</a:t>
                      </a:r>
                      <a:endParaRPr sz="1400">
                        <a:latin typeface="Arial"/>
                        <a:cs typeface="Arial"/>
                      </a:endParaRPr>
                    </a:p>
                  </a:txBody>
                  <a:tcPr marL="0" marR="0" marT="58419" marB="0">
                    <a:lnL w="12700">
                      <a:solidFill>
                        <a:srgbClr val="291F76"/>
                      </a:solidFill>
                      <a:prstDash val="solid"/>
                    </a:lnL>
                    <a:lnR w="12700">
                      <a:solidFill>
                        <a:srgbClr val="280070"/>
                      </a:solidFill>
                      <a:prstDash val="solid"/>
                    </a:lnR>
                    <a:lnT w="12700">
                      <a:solidFill>
                        <a:srgbClr val="291F76"/>
                      </a:solidFill>
                      <a:prstDash val="solid"/>
                    </a:lnT>
                    <a:lnB w="12700">
                      <a:solidFill>
                        <a:srgbClr val="291F76"/>
                      </a:solidFill>
                      <a:prstDash val="solid"/>
                    </a:lnB>
                  </a:tcPr>
                </a:tc>
                <a:tc vMerge="1">
                  <a:txBody>
                    <a:bodyPr/>
                    <a:lstStyle/>
                    <a:p>
                      <a:endParaRPr/>
                    </a:p>
                  </a:txBody>
                  <a:tcPr marL="0" marR="0" marT="0" marB="0">
                    <a:lnL w="12700">
                      <a:solidFill>
                        <a:srgbClr val="280070"/>
                      </a:solidFill>
                      <a:prstDash val="solid"/>
                    </a:lnL>
                    <a:lnR w="12700">
                      <a:solidFill>
                        <a:srgbClr val="280070"/>
                      </a:solidFill>
                      <a:prstDash val="solid"/>
                    </a:lnR>
                    <a:lnT w="12700">
                      <a:solidFill>
                        <a:srgbClr val="280070"/>
                      </a:solidFill>
                      <a:prstDash val="solid"/>
                    </a:lnT>
                    <a:lnB w="12700">
                      <a:solidFill>
                        <a:srgbClr val="280070"/>
                      </a:solidFill>
                      <a:prstDash val="solid"/>
                    </a:lnB>
                  </a:tcPr>
                </a:tc>
                <a:tc>
                  <a:txBody>
                    <a:bodyPr/>
                    <a:lstStyle/>
                    <a:p>
                      <a:pPr marR="20955" algn="r">
                        <a:lnSpc>
                          <a:spcPct val="100000"/>
                        </a:lnSpc>
                        <a:spcBef>
                          <a:spcPts val="459"/>
                        </a:spcBef>
                      </a:pPr>
                      <a:r>
                        <a:rPr sz="1400" dirty="0">
                          <a:solidFill>
                            <a:srgbClr val="291F76"/>
                          </a:solidFill>
                          <a:latin typeface="Arial"/>
                          <a:cs typeface="Arial"/>
                        </a:rPr>
                        <a:t>6,071</a:t>
                      </a:r>
                      <a:endParaRPr sz="1400">
                        <a:latin typeface="Arial"/>
                        <a:cs typeface="Arial"/>
                      </a:endParaRPr>
                    </a:p>
                  </a:txBody>
                  <a:tcPr marL="0" marR="0" marT="58419" marB="0">
                    <a:lnL w="12700">
                      <a:solidFill>
                        <a:srgbClr val="280070"/>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1590" algn="r">
                        <a:lnSpc>
                          <a:spcPct val="100000"/>
                        </a:lnSpc>
                        <a:spcBef>
                          <a:spcPts val="459"/>
                        </a:spcBef>
                      </a:pPr>
                      <a:r>
                        <a:rPr sz="1400" dirty="0">
                          <a:solidFill>
                            <a:srgbClr val="291F76"/>
                          </a:solidFill>
                          <a:latin typeface="Arial"/>
                          <a:cs typeface="Arial"/>
                        </a:rPr>
                        <a:t>5,907</a:t>
                      </a:r>
                      <a:endParaRPr sz="1400">
                        <a:latin typeface="Arial"/>
                        <a:cs typeface="Arial"/>
                      </a:endParaRPr>
                    </a:p>
                  </a:txBody>
                  <a:tcPr marL="0" marR="0" marT="58419"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0320" algn="r">
                        <a:lnSpc>
                          <a:spcPct val="100000"/>
                        </a:lnSpc>
                        <a:spcBef>
                          <a:spcPts val="459"/>
                        </a:spcBef>
                      </a:pPr>
                      <a:r>
                        <a:rPr sz="1400" dirty="0">
                          <a:solidFill>
                            <a:srgbClr val="291F76"/>
                          </a:solidFill>
                          <a:latin typeface="Arial"/>
                          <a:cs typeface="Arial"/>
                        </a:rPr>
                        <a:t>2.78</a:t>
                      </a:r>
                      <a:endParaRPr sz="1400">
                        <a:latin typeface="Arial"/>
                        <a:cs typeface="Arial"/>
                      </a:endParaRPr>
                    </a:p>
                  </a:txBody>
                  <a:tcPr marL="0" marR="0" marT="58419"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extLst>
                  <a:ext uri="{0D108BD9-81ED-4DB2-BD59-A6C34878D82A}">
                    <a16:rowId xmlns:a16="http://schemas.microsoft.com/office/drawing/2014/main" val="10003"/>
                  </a:ext>
                </a:extLst>
              </a:tr>
              <a:tr h="313055">
                <a:tc>
                  <a:txBody>
                    <a:bodyPr/>
                    <a:lstStyle/>
                    <a:p>
                      <a:pPr marL="33020">
                        <a:lnSpc>
                          <a:spcPct val="100000"/>
                        </a:lnSpc>
                        <a:spcBef>
                          <a:spcPts val="505"/>
                        </a:spcBef>
                      </a:pPr>
                      <a:r>
                        <a:rPr sz="1200" b="1" spc="-5" dirty="0">
                          <a:solidFill>
                            <a:srgbClr val="291F76"/>
                          </a:solidFill>
                          <a:latin typeface="Arial"/>
                          <a:cs typeface="Arial"/>
                        </a:rPr>
                        <a:t>Overheads</a:t>
                      </a:r>
                      <a:endParaRPr sz="1200">
                        <a:latin typeface="Arial"/>
                        <a:cs typeface="Arial"/>
                      </a:endParaRPr>
                    </a:p>
                  </a:txBody>
                  <a:tcPr marL="0" marR="0" marT="64135"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1590" algn="r">
                        <a:lnSpc>
                          <a:spcPct val="100000"/>
                        </a:lnSpc>
                        <a:spcBef>
                          <a:spcPts val="459"/>
                        </a:spcBef>
                      </a:pPr>
                      <a:r>
                        <a:rPr sz="1400" b="1" dirty="0">
                          <a:solidFill>
                            <a:srgbClr val="291F76"/>
                          </a:solidFill>
                          <a:latin typeface="Arial"/>
                          <a:cs typeface="Arial"/>
                        </a:rPr>
                        <a:t>6,130</a:t>
                      </a:r>
                      <a:endParaRPr sz="1400">
                        <a:latin typeface="Arial"/>
                        <a:cs typeface="Arial"/>
                      </a:endParaRPr>
                    </a:p>
                  </a:txBody>
                  <a:tcPr marL="0" marR="0" marT="58419"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1590" algn="r">
                        <a:lnSpc>
                          <a:spcPct val="100000"/>
                        </a:lnSpc>
                        <a:spcBef>
                          <a:spcPts val="459"/>
                        </a:spcBef>
                      </a:pPr>
                      <a:r>
                        <a:rPr sz="1400" b="1" dirty="0">
                          <a:solidFill>
                            <a:srgbClr val="291F76"/>
                          </a:solidFill>
                          <a:latin typeface="Arial"/>
                          <a:cs typeface="Arial"/>
                        </a:rPr>
                        <a:t>4,852</a:t>
                      </a:r>
                      <a:endParaRPr sz="1400">
                        <a:latin typeface="Arial"/>
                        <a:cs typeface="Arial"/>
                      </a:endParaRPr>
                    </a:p>
                  </a:txBody>
                  <a:tcPr marL="0" marR="0" marT="58419"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0955" algn="r">
                        <a:lnSpc>
                          <a:spcPct val="100000"/>
                        </a:lnSpc>
                        <a:spcBef>
                          <a:spcPts val="459"/>
                        </a:spcBef>
                      </a:pPr>
                      <a:r>
                        <a:rPr sz="1400" b="1" dirty="0">
                          <a:solidFill>
                            <a:srgbClr val="291F76"/>
                          </a:solidFill>
                          <a:latin typeface="Arial"/>
                          <a:cs typeface="Arial"/>
                        </a:rPr>
                        <a:t>26.34</a:t>
                      </a:r>
                      <a:endParaRPr sz="1400">
                        <a:latin typeface="Arial"/>
                        <a:cs typeface="Arial"/>
                      </a:endParaRPr>
                    </a:p>
                  </a:txBody>
                  <a:tcPr marL="0" marR="0" marT="58419" marB="0">
                    <a:lnL w="12700">
                      <a:solidFill>
                        <a:srgbClr val="291F76"/>
                      </a:solidFill>
                      <a:prstDash val="solid"/>
                    </a:lnL>
                    <a:lnR w="12700">
                      <a:solidFill>
                        <a:srgbClr val="280070"/>
                      </a:solidFill>
                      <a:prstDash val="solid"/>
                    </a:lnR>
                    <a:lnT w="12700">
                      <a:solidFill>
                        <a:srgbClr val="291F76"/>
                      </a:solidFill>
                      <a:prstDash val="solid"/>
                    </a:lnT>
                    <a:lnB w="12700">
                      <a:solidFill>
                        <a:srgbClr val="291F76"/>
                      </a:solidFill>
                      <a:prstDash val="solid"/>
                    </a:lnB>
                  </a:tcPr>
                </a:tc>
                <a:tc vMerge="1">
                  <a:txBody>
                    <a:bodyPr/>
                    <a:lstStyle/>
                    <a:p>
                      <a:endParaRPr/>
                    </a:p>
                  </a:txBody>
                  <a:tcPr marL="0" marR="0" marT="0" marB="0">
                    <a:lnL w="12700">
                      <a:solidFill>
                        <a:srgbClr val="280070"/>
                      </a:solidFill>
                      <a:prstDash val="solid"/>
                    </a:lnL>
                    <a:lnR w="12700">
                      <a:solidFill>
                        <a:srgbClr val="280070"/>
                      </a:solidFill>
                      <a:prstDash val="solid"/>
                    </a:lnR>
                    <a:lnT w="12700">
                      <a:solidFill>
                        <a:srgbClr val="280070"/>
                      </a:solidFill>
                      <a:prstDash val="solid"/>
                    </a:lnT>
                    <a:lnB w="12700">
                      <a:solidFill>
                        <a:srgbClr val="280070"/>
                      </a:solidFill>
                      <a:prstDash val="solid"/>
                    </a:lnB>
                  </a:tcPr>
                </a:tc>
                <a:tc>
                  <a:txBody>
                    <a:bodyPr/>
                    <a:lstStyle/>
                    <a:p>
                      <a:pPr marR="20955" algn="r">
                        <a:lnSpc>
                          <a:spcPct val="100000"/>
                        </a:lnSpc>
                        <a:spcBef>
                          <a:spcPts val="459"/>
                        </a:spcBef>
                      </a:pPr>
                      <a:r>
                        <a:rPr sz="1400" b="1" dirty="0">
                          <a:solidFill>
                            <a:srgbClr val="291F76"/>
                          </a:solidFill>
                          <a:latin typeface="Arial"/>
                          <a:cs typeface="Arial"/>
                        </a:rPr>
                        <a:t>19,983</a:t>
                      </a:r>
                      <a:endParaRPr sz="1400">
                        <a:latin typeface="Arial"/>
                        <a:cs typeface="Arial"/>
                      </a:endParaRPr>
                    </a:p>
                  </a:txBody>
                  <a:tcPr marL="0" marR="0" marT="58419" marB="0">
                    <a:lnL w="12700">
                      <a:solidFill>
                        <a:srgbClr val="280070"/>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0955" algn="r">
                        <a:lnSpc>
                          <a:spcPct val="100000"/>
                        </a:lnSpc>
                        <a:spcBef>
                          <a:spcPts val="459"/>
                        </a:spcBef>
                      </a:pPr>
                      <a:r>
                        <a:rPr sz="1400" b="1" dirty="0">
                          <a:solidFill>
                            <a:srgbClr val="291F76"/>
                          </a:solidFill>
                          <a:latin typeface="Arial"/>
                          <a:cs typeface="Arial"/>
                        </a:rPr>
                        <a:t>16,669</a:t>
                      </a:r>
                      <a:endParaRPr sz="1400">
                        <a:latin typeface="Arial"/>
                        <a:cs typeface="Arial"/>
                      </a:endParaRPr>
                    </a:p>
                  </a:txBody>
                  <a:tcPr marL="0" marR="0" marT="58419"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0320" algn="r">
                        <a:lnSpc>
                          <a:spcPct val="100000"/>
                        </a:lnSpc>
                        <a:spcBef>
                          <a:spcPts val="459"/>
                        </a:spcBef>
                      </a:pPr>
                      <a:r>
                        <a:rPr sz="1400" b="1" dirty="0">
                          <a:solidFill>
                            <a:srgbClr val="291F76"/>
                          </a:solidFill>
                          <a:latin typeface="Arial"/>
                          <a:cs typeface="Arial"/>
                        </a:rPr>
                        <a:t>19.89</a:t>
                      </a:r>
                      <a:endParaRPr sz="1400">
                        <a:latin typeface="Arial"/>
                        <a:cs typeface="Arial"/>
                      </a:endParaRPr>
                    </a:p>
                  </a:txBody>
                  <a:tcPr marL="0" marR="0" marT="58419"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extLst>
                  <a:ext uri="{0D108BD9-81ED-4DB2-BD59-A6C34878D82A}">
                    <a16:rowId xmlns:a16="http://schemas.microsoft.com/office/drawing/2014/main" val="10004"/>
                  </a:ext>
                </a:extLst>
              </a:tr>
              <a:tr h="313055">
                <a:tc>
                  <a:txBody>
                    <a:bodyPr/>
                    <a:lstStyle/>
                    <a:p>
                      <a:pPr marL="33020">
                        <a:lnSpc>
                          <a:spcPct val="100000"/>
                        </a:lnSpc>
                        <a:spcBef>
                          <a:spcPts val="570"/>
                        </a:spcBef>
                      </a:pPr>
                      <a:r>
                        <a:rPr sz="1100" i="1" dirty="0">
                          <a:solidFill>
                            <a:srgbClr val="291F76"/>
                          </a:solidFill>
                          <a:latin typeface="Arial"/>
                          <a:cs typeface="Arial"/>
                        </a:rPr>
                        <a:t>of which: </a:t>
                      </a:r>
                      <a:r>
                        <a:rPr sz="1100" i="1" spc="-5" dirty="0">
                          <a:solidFill>
                            <a:srgbClr val="291F76"/>
                          </a:solidFill>
                          <a:latin typeface="Arial"/>
                          <a:cs typeface="Arial"/>
                        </a:rPr>
                        <a:t>Rent, </a:t>
                      </a:r>
                      <a:r>
                        <a:rPr sz="1100" i="1" dirty="0">
                          <a:solidFill>
                            <a:srgbClr val="291F76"/>
                          </a:solidFill>
                          <a:latin typeface="Arial"/>
                          <a:cs typeface="Arial"/>
                        </a:rPr>
                        <a:t>Taxes and</a:t>
                      </a:r>
                      <a:r>
                        <a:rPr sz="1100" i="1" spc="-65" dirty="0">
                          <a:solidFill>
                            <a:srgbClr val="291F76"/>
                          </a:solidFill>
                          <a:latin typeface="Arial"/>
                          <a:cs typeface="Arial"/>
                        </a:rPr>
                        <a:t> </a:t>
                      </a:r>
                      <a:r>
                        <a:rPr sz="1100" i="1" spc="-5" dirty="0">
                          <a:solidFill>
                            <a:srgbClr val="291F76"/>
                          </a:solidFill>
                          <a:latin typeface="Arial"/>
                          <a:cs typeface="Arial"/>
                        </a:rPr>
                        <a:t>Lighting</a:t>
                      </a:r>
                      <a:endParaRPr sz="1100" dirty="0">
                        <a:latin typeface="Arial"/>
                        <a:cs typeface="Arial"/>
                      </a:endParaRPr>
                    </a:p>
                  </a:txBody>
                  <a:tcPr marL="0" marR="0" marT="72390"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1590" algn="r">
                        <a:lnSpc>
                          <a:spcPct val="100000"/>
                        </a:lnSpc>
                        <a:spcBef>
                          <a:spcPts val="464"/>
                        </a:spcBef>
                      </a:pPr>
                      <a:r>
                        <a:rPr sz="1400" dirty="0">
                          <a:solidFill>
                            <a:srgbClr val="291F76"/>
                          </a:solidFill>
                          <a:latin typeface="Arial"/>
                          <a:cs typeface="Arial"/>
                        </a:rPr>
                        <a:t>1,078</a:t>
                      </a:r>
                      <a:endParaRPr sz="1400">
                        <a:latin typeface="Arial"/>
                        <a:cs typeface="Arial"/>
                      </a:endParaRPr>
                    </a:p>
                  </a:txBody>
                  <a:tcPr marL="0" marR="0" marT="59054"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1590" algn="r">
                        <a:lnSpc>
                          <a:spcPct val="100000"/>
                        </a:lnSpc>
                        <a:spcBef>
                          <a:spcPts val="464"/>
                        </a:spcBef>
                      </a:pPr>
                      <a:r>
                        <a:rPr sz="1400" spc="-5" dirty="0">
                          <a:solidFill>
                            <a:srgbClr val="291F76"/>
                          </a:solidFill>
                          <a:latin typeface="Arial"/>
                          <a:cs typeface="Arial"/>
                        </a:rPr>
                        <a:t>981</a:t>
                      </a:r>
                      <a:endParaRPr sz="1400">
                        <a:latin typeface="Arial"/>
                        <a:cs typeface="Arial"/>
                      </a:endParaRPr>
                    </a:p>
                  </a:txBody>
                  <a:tcPr marL="0" marR="0" marT="59054"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0955" algn="r">
                        <a:lnSpc>
                          <a:spcPct val="100000"/>
                        </a:lnSpc>
                        <a:spcBef>
                          <a:spcPts val="464"/>
                        </a:spcBef>
                      </a:pPr>
                      <a:r>
                        <a:rPr sz="1400" dirty="0">
                          <a:solidFill>
                            <a:srgbClr val="291F76"/>
                          </a:solidFill>
                          <a:latin typeface="Arial"/>
                          <a:cs typeface="Arial"/>
                        </a:rPr>
                        <a:t>9.93</a:t>
                      </a:r>
                      <a:endParaRPr sz="1400">
                        <a:latin typeface="Arial"/>
                        <a:cs typeface="Arial"/>
                      </a:endParaRPr>
                    </a:p>
                  </a:txBody>
                  <a:tcPr marL="0" marR="0" marT="59054" marB="0">
                    <a:lnL w="12700">
                      <a:solidFill>
                        <a:srgbClr val="291F76"/>
                      </a:solidFill>
                      <a:prstDash val="solid"/>
                    </a:lnL>
                    <a:lnR w="12700">
                      <a:solidFill>
                        <a:srgbClr val="280070"/>
                      </a:solidFill>
                      <a:prstDash val="solid"/>
                    </a:lnR>
                    <a:lnT w="12700">
                      <a:solidFill>
                        <a:srgbClr val="291F76"/>
                      </a:solidFill>
                      <a:prstDash val="solid"/>
                    </a:lnT>
                    <a:lnB w="12700">
                      <a:solidFill>
                        <a:srgbClr val="291F76"/>
                      </a:solidFill>
                      <a:prstDash val="solid"/>
                    </a:lnB>
                  </a:tcPr>
                </a:tc>
                <a:tc vMerge="1">
                  <a:txBody>
                    <a:bodyPr/>
                    <a:lstStyle/>
                    <a:p>
                      <a:endParaRPr/>
                    </a:p>
                  </a:txBody>
                  <a:tcPr marL="0" marR="0" marT="0" marB="0">
                    <a:lnL w="12700">
                      <a:solidFill>
                        <a:srgbClr val="280070"/>
                      </a:solidFill>
                      <a:prstDash val="solid"/>
                    </a:lnL>
                    <a:lnR w="12700">
                      <a:solidFill>
                        <a:srgbClr val="280070"/>
                      </a:solidFill>
                      <a:prstDash val="solid"/>
                    </a:lnR>
                    <a:lnT w="12700">
                      <a:solidFill>
                        <a:srgbClr val="280070"/>
                      </a:solidFill>
                      <a:prstDash val="solid"/>
                    </a:lnT>
                    <a:lnB w="12700">
                      <a:solidFill>
                        <a:srgbClr val="280070"/>
                      </a:solidFill>
                      <a:prstDash val="solid"/>
                    </a:lnB>
                  </a:tcPr>
                </a:tc>
                <a:tc>
                  <a:txBody>
                    <a:bodyPr/>
                    <a:lstStyle/>
                    <a:p>
                      <a:pPr marR="20320" algn="r">
                        <a:lnSpc>
                          <a:spcPct val="100000"/>
                        </a:lnSpc>
                        <a:spcBef>
                          <a:spcPts val="464"/>
                        </a:spcBef>
                      </a:pPr>
                      <a:r>
                        <a:rPr sz="1400" dirty="0">
                          <a:solidFill>
                            <a:srgbClr val="291F76"/>
                          </a:solidFill>
                          <a:latin typeface="Arial"/>
                          <a:cs typeface="Arial"/>
                        </a:rPr>
                        <a:t>3,957</a:t>
                      </a:r>
                      <a:endParaRPr sz="1400">
                        <a:latin typeface="Arial"/>
                        <a:cs typeface="Arial"/>
                      </a:endParaRPr>
                    </a:p>
                  </a:txBody>
                  <a:tcPr marL="0" marR="0" marT="59054" marB="0">
                    <a:lnL w="12700">
                      <a:solidFill>
                        <a:srgbClr val="280070"/>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0320" algn="r">
                        <a:lnSpc>
                          <a:spcPct val="100000"/>
                        </a:lnSpc>
                        <a:spcBef>
                          <a:spcPts val="464"/>
                        </a:spcBef>
                      </a:pPr>
                      <a:r>
                        <a:rPr sz="1400" dirty="0">
                          <a:solidFill>
                            <a:srgbClr val="291F76"/>
                          </a:solidFill>
                          <a:latin typeface="Arial"/>
                          <a:cs typeface="Arial"/>
                        </a:rPr>
                        <a:t>3,709</a:t>
                      </a:r>
                      <a:endParaRPr sz="1400">
                        <a:latin typeface="Arial"/>
                        <a:cs typeface="Arial"/>
                      </a:endParaRPr>
                    </a:p>
                  </a:txBody>
                  <a:tcPr marL="0" marR="0" marT="59054"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0320" algn="r">
                        <a:lnSpc>
                          <a:spcPct val="100000"/>
                        </a:lnSpc>
                        <a:spcBef>
                          <a:spcPts val="464"/>
                        </a:spcBef>
                      </a:pPr>
                      <a:r>
                        <a:rPr sz="1400" dirty="0">
                          <a:solidFill>
                            <a:srgbClr val="291F76"/>
                          </a:solidFill>
                          <a:latin typeface="Arial"/>
                          <a:cs typeface="Arial"/>
                        </a:rPr>
                        <a:t>6.68</a:t>
                      </a:r>
                      <a:endParaRPr sz="1400">
                        <a:latin typeface="Arial"/>
                        <a:cs typeface="Arial"/>
                      </a:endParaRPr>
                    </a:p>
                  </a:txBody>
                  <a:tcPr marL="0" marR="0" marT="59054"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extLst>
                  <a:ext uri="{0D108BD9-81ED-4DB2-BD59-A6C34878D82A}">
                    <a16:rowId xmlns:a16="http://schemas.microsoft.com/office/drawing/2014/main" val="10005"/>
                  </a:ext>
                </a:extLst>
              </a:tr>
              <a:tr h="313055">
                <a:tc>
                  <a:txBody>
                    <a:bodyPr/>
                    <a:lstStyle/>
                    <a:p>
                      <a:pPr marL="604520">
                        <a:lnSpc>
                          <a:spcPct val="100000"/>
                        </a:lnSpc>
                        <a:spcBef>
                          <a:spcPts val="570"/>
                        </a:spcBef>
                      </a:pPr>
                      <a:r>
                        <a:rPr sz="1100" i="1" spc="-5" dirty="0">
                          <a:solidFill>
                            <a:srgbClr val="291F76"/>
                          </a:solidFill>
                          <a:latin typeface="Arial"/>
                          <a:cs typeface="Arial"/>
                        </a:rPr>
                        <a:t>Depreciation</a:t>
                      </a:r>
                      <a:endParaRPr sz="1100">
                        <a:latin typeface="Arial"/>
                        <a:cs typeface="Arial"/>
                      </a:endParaRPr>
                    </a:p>
                  </a:txBody>
                  <a:tcPr marL="0" marR="0" marT="72390"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2860" algn="r">
                        <a:lnSpc>
                          <a:spcPct val="100000"/>
                        </a:lnSpc>
                        <a:spcBef>
                          <a:spcPts val="459"/>
                        </a:spcBef>
                      </a:pPr>
                      <a:r>
                        <a:rPr sz="1400" spc="-5" dirty="0">
                          <a:solidFill>
                            <a:srgbClr val="291F76"/>
                          </a:solidFill>
                          <a:latin typeface="Arial"/>
                          <a:cs typeface="Arial"/>
                        </a:rPr>
                        <a:t>900</a:t>
                      </a:r>
                      <a:endParaRPr sz="1400">
                        <a:latin typeface="Arial"/>
                        <a:cs typeface="Arial"/>
                      </a:endParaRPr>
                    </a:p>
                  </a:txBody>
                  <a:tcPr marL="0" marR="0" marT="58419"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1590" algn="r">
                        <a:lnSpc>
                          <a:spcPct val="100000"/>
                        </a:lnSpc>
                        <a:spcBef>
                          <a:spcPts val="459"/>
                        </a:spcBef>
                      </a:pPr>
                      <a:r>
                        <a:rPr sz="1400" spc="-5" dirty="0">
                          <a:solidFill>
                            <a:srgbClr val="291F76"/>
                          </a:solidFill>
                          <a:latin typeface="Arial"/>
                          <a:cs typeface="Arial"/>
                        </a:rPr>
                        <a:t>419</a:t>
                      </a:r>
                      <a:endParaRPr sz="1400">
                        <a:latin typeface="Arial"/>
                        <a:cs typeface="Arial"/>
                      </a:endParaRPr>
                    </a:p>
                  </a:txBody>
                  <a:tcPr marL="0" marR="0" marT="58419"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0955" algn="r">
                        <a:lnSpc>
                          <a:spcPct val="100000"/>
                        </a:lnSpc>
                        <a:spcBef>
                          <a:spcPts val="459"/>
                        </a:spcBef>
                      </a:pPr>
                      <a:r>
                        <a:rPr sz="1400" spc="-110" dirty="0">
                          <a:solidFill>
                            <a:srgbClr val="291F76"/>
                          </a:solidFill>
                          <a:latin typeface="Arial"/>
                          <a:cs typeface="Arial"/>
                        </a:rPr>
                        <a:t>1</a:t>
                      </a:r>
                      <a:r>
                        <a:rPr sz="1400" dirty="0">
                          <a:solidFill>
                            <a:srgbClr val="291F76"/>
                          </a:solidFill>
                          <a:latin typeface="Arial"/>
                          <a:cs typeface="Arial"/>
                        </a:rPr>
                        <a:t>15.09</a:t>
                      </a:r>
                      <a:endParaRPr sz="1400">
                        <a:latin typeface="Arial"/>
                        <a:cs typeface="Arial"/>
                      </a:endParaRPr>
                    </a:p>
                  </a:txBody>
                  <a:tcPr marL="0" marR="0" marT="58419" marB="0">
                    <a:lnL w="12700">
                      <a:solidFill>
                        <a:srgbClr val="291F76"/>
                      </a:solidFill>
                      <a:prstDash val="solid"/>
                    </a:lnL>
                    <a:lnR w="12700">
                      <a:solidFill>
                        <a:srgbClr val="280070"/>
                      </a:solidFill>
                      <a:prstDash val="solid"/>
                    </a:lnR>
                    <a:lnT w="12700">
                      <a:solidFill>
                        <a:srgbClr val="291F76"/>
                      </a:solidFill>
                      <a:prstDash val="solid"/>
                    </a:lnT>
                    <a:lnB w="12700">
                      <a:solidFill>
                        <a:srgbClr val="291F76"/>
                      </a:solidFill>
                      <a:prstDash val="solid"/>
                    </a:lnB>
                  </a:tcPr>
                </a:tc>
                <a:tc vMerge="1">
                  <a:txBody>
                    <a:bodyPr/>
                    <a:lstStyle/>
                    <a:p>
                      <a:endParaRPr/>
                    </a:p>
                  </a:txBody>
                  <a:tcPr marL="0" marR="0" marT="0" marB="0">
                    <a:lnL w="12700">
                      <a:solidFill>
                        <a:srgbClr val="280070"/>
                      </a:solidFill>
                      <a:prstDash val="solid"/>
                    </a:lnL>
                    <a:lnR w="12700">
                      <a:solidFill>
                        <a:srgbClr val="280070"/>
                      </a:solidFill>
                      <a:prstDash val="solid"/>
                    </a:lnR>
                    <a:lnT w="12700">
                      <a:solidFill>
                        <a:srgbClr val="280070"/>
                      </a:solidFill>
                      <a:prstDash val="solid"/>
                    </a:lnT>
                    <a:lnB w="12700">
                      <a:solidFill>
                        <a:srgbClr val="280070"/>
                      </a:solidFill>
                      <a:prstDash val="solid"/>
                    </a:lnB>
                  </a:tcPr>
                </a:tc>
                <a:tc>
                  <a:txBody>
                    <a:bodyPr/>
                    <a:lstStyle/>
                    <a:p>
                      <a:pPr marR="20955" algn="r">
                        <a:lnSpc>
                          <a:spcPct val="100000"/>
                        </a:lnSpc>
                        <a:spcBef>
                          <a:spcPts val="459"/>
                        </a:spcBef>
                      </a:pPr>
                      <a:r>
                        <a:rPr sz="1400" dirty="0">
                          <a:solidFill>
                            <a:srgbClr val="291F76"/>
                          </a:solidFill>
                          <a:latin typeface="Arial"/>
                          <a:cs typeface="Arial"/>
                        </a:rPr>
                        <a:t>2,293</a:t>
                      </a:r>
                      <a:endParaRPr sz="1400">
                        <a:latin typeface="Arial"/>
                        <a:cs typeface="Arial"/>
                      </a:endParaRPr>
                    </a:p>
                  </a:txBody>
                  <a:tcPr marL="0" marR="0" marT="58419" marB="0">
                    <a:lnL w="12700">
                      <a:solidFill>
                        <a:srgbClr val="280070"/>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1590" algn="r">
                        <a:lnSpc>
                          <a:spcPct val="100000"/>
                        </a:lnSpc>
                        <a:spcBef>
                          <a:spcPts val="459"/>
                        </a:spcBef>
                      </a:pPr>
                      <a:r>
                        <a:rPr sz="1400" dirty="0">
                          <a:solidFill>
                            <a:srgbClr val="291F76"/>
                          </a:solidFill>
                          <a:latin typeface="Arial"/>
                          <a:cs typeface="Arial"/>
                        </a:rPr>
                        <a:t>1,700</a:t>
                      </a:r>
                      <a:endParaRPr sz="1400">
                        <a:latin typeface="Arial"/>
                        <a:cs typeface="Arial"/>
                      </a:endParaRPr>
                    </a:p>
                  </a:txBody>
                  <a:tcPr marL="0" marR="0" marT="58419"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0320" algn="r">
                        <a:lnSpc>
                          <a:spcPct val="100000"/>
                        </a:lnSpc>
                        <a:spcBef>
                          <a:spcPts val="459"/>
                        </a:spcBef>
                      </a:pPr>
                      <a:r>
                        <a:rPr sz="1400" dirty="0">
                          <a:solidFill>
                            <a:srgbClr val="291F76"/>
                          </a:solidFill>
                          <a:latin typeface="Arial"/>
                          <a:cs typeface="Arial"/>
                        </a:rPr>
                        <a:t>34.88</a:t>
                      </a:r>
                      <a:endParaRPr sz="1400">
                        <a:latin typeface="Arial"/>
                        <a:cs typeface="Arial"/>
                      </a:endParaRPr>
                    </a:p>
                  </a:txBody>
                  <a:tcPr marL="0" marR="0" marT="58419"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extLst>
                  <a:ext uri="{0D108BD9-81ED-4DB2-BD59-A6C34878D82A}">
                    <a16:rowId xmlns:a16="http://schemas.microsoft.com/office/drawing/2014/main" val="10006"/>
                  </a:ext>
                </a:extLst>
              </a:tr>
              <a:tr h="313055">
                <a:tc>
                  <a:txBody>
                    <a:bodyPr/>
                    <a:lstStyle/>
                    <a:p>
                      <a:pPr marL="604520">
                        <a:lnSpc>
                          <a:spcPct val="100000"/>
                        </a:lnSpc>
                        <a:spcBef>
                          <a:spcPts val="570"/>
                        </a:spcBef>
                      </a:pPr>
                      <a:r>
                        <a:rPr sz="1100" i="1" spc="-5" dirty="0">
                          <a:solidFill>
                            <a:srgbClr val="291F76"/>
                          </a:solidFill>
                          <a:latin typeface="Arial"/>
                          <a:cs typeface="Arial"/>
                        </a:rPr>
                        <a:t>Printing and</a:t>
                      </a:r>
                      <a:r>
                        <a:rPr sz="1100" i="1" spc="-10" dirty="0">
                          <a:solidFill>
                            <a:srgbClr val="291F76"/>
                          </a:solidFill>
                          <a:latin typeface="Arial"/>
                          <a:cs typeface="Arial"/>
                        </a:rPr>
                        <a:t> </a:t>
                      </a:r>
                      <a:r>
                        <a:rPr sz="1100" i="1" dirty="0">
                          <a:solidFill>
                            <a:srgbClr val="291F76"/>
                          </a:solidFill>
                          <a:latin typeface="Arial"/>
                          <a:cs typeface="Arial"/>
                        </a:rPr>
                        <a:t>Stationery</a:t>
                      </a:r>
                      <a:endParaRPr sz="1100">
                        <a:latin typeface="Arial"/>
                        <a:cs typeface="Arial"/>
                      </a:endParaRPr>
                    </a:p>
                  </a:txBody>
                  <a:tcPr marL="0" marR="0" marT="72390"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2860" algn="r">
                        <a:lnSpc>
                          <a:spcPct val="100000"/>
                        </a:lnSpc>
                        <a:spcBef>
                          <a:spcPts val="464"/>
                        </a:spcBef>
                      </a:pPr>
                      <a:r>
                        <a:rPr sz="1400" spc="-5" dirty="0">
                          <a:solidFill>
                            <a:srgbClr val="291F76"/>
                          </a:solidFill>
                          <a:latin typeface="Arial"/>
                          <a:cs typeface="Arial"/>
                        </a:rPr>
                        <a:t>176</a:t>
                      </a:r>
                      <a:endParaRPr sz="1400">
                        <a:latin typeface="Arial"/>
                        <a:cs typeface="Arial"/>
                      </a:endParaRPr>
                    </a:p>
                  </a:txBody>
                  <a:tcPr marL="0" marR="0" marT="59054"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1590" algn="r">
                        <a:lnSpc>
                          <a:spcPct val="100000"/>
                        </a:lnSpc>
                        <a:spcBef>
                          <a:spcPts val="464"/>
                        </a:spcBef>
                      </a:pPr>
                      <a:r>
                        <a:rPr sz="1400" spc="-5" dirty="0">
                          <a:solidFill>
                            <a:srgbClr val="291F76"/>
                          </a:solidFill>
                          <a:latin typeface="Arial"/>
                          <a:cs typeface="Arial"/>
                        </a:rPr>
                        <a:t>153</a:t>
                      </a:r>
                      <a:endParaRPr sz="1400">
                        <a:latin typeface="Arial"/>
                        <a:cs typeface="Arial"/>
                      </a:endParaRPr>
                    </a:p>
                  </a:txBody>
                  <a:tcPr marL="0" marR="0" marT="59054"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0955" algn="r">
                        <a:lnSpc>
                          <a:spcPct val="100000"/>
                        </a:lnSpc>
                        <a:spcBef>
                          <a:spcPts val="464"/>
                        </a:spcBef>
                      </a:pPr>
                      <a:r>
                        <a:rPr sz="1400" dirty="0">
                          <a:solidFill>
                            <a:srgbClr val="291F76"/>
                          </a:solidFill>
                          <a:latin typeface="Arial"/>
                          <a:cs typeface="Arial"/>
                        </a:rPr>
                        <a:t>15.45</a:t>
                      </a:r>
                      <a:endParaRPr sz="1400">
                        <a:latin typeface="Arial"/>
                        <a:cs typeface="Arial"/>
                      </a:endParaRPr>
                    </a:p>
                  </a:txBody>
                  <a:tcPr marL="0" marR="0" marT="59054" marB="0">
                    <a:lnL w="12700">
                      <a:solidFill>
                        <a:srgbClr val="291F76"/>
                      </a:solidFill>
                      <a:prstDash val="solid"/>
                    </a:lnL>
                    <a:lnR w="12700">
                      <a:solidFill>
                        <a:srgbClr val="280070"/>
                      </a:solidFill>
                      <a:prstDash val="solid"/>
                    </a:lnR>
                    <a:lnT w="12700">
                      <a:solidFill>
                        <a:srgbClr val="291F76"/>
                      </a:solidFill>
                      <a:prstDash val="solid"/>
                    </a:lnT>
                    <a:lnB w="12700">
                      <a:solidFill>
                        <a:srgbClr val="291F76"/>
                      </a:solidFill>
                      <a:prstDash val="solid"/>
                    </a:lnB>
                  </a:tcPr>
                </a:tc>
                <a:tc vMerge="1">
                  <a:txBody>
                    <a:bodyPr/>
                    <a:lstStyle/>
                    <a:p>
                      <a:endParaRPr/>
                    </a:p>
                  </a:txBody>
                  <a:tcPr marL="0" marR="0" marT="0" marB="0">
                    <a:lnL w="12700">
                      <a:solidFill>
                        <a:srgbClr val="280070"/>
                      </a:solidFill>
                      <a:prstDash val="solid"/>
                    </a:lnL>
                    <a:lnR w="12700">
                      <a:solidFill>
                        <a:srgbClr val="280070"/>
                      </a:solidFill>
                      <a:prstDash val="solid"/>
                    </a:lnR>
                    <a:lnT w="12700">
                      <a:solidFill>
                        <a:srgbClr val="280070"/>
                      </a:solidFill>
                      <a:prstDash val="solid"/>
                    </a:lnT>
                    <a:lnB w="12700">
                      <a:solidFill>
                        <a:srgbClr val="280070"/>
                      </a:solidFill>
                      <a:prstDash val="solid"/>
                    </a:lnB>
                  </a:tcPr>
                </a:tc>
                <a:tc>
                  <a:txBody>
                    <a:bodyPr/>
                    <a:lstStyle/>
                    <a:p>
                      <a:pPr marR="20955" algn="r">
                        <a:lnSpc>
                          <a:spcPct val="100000"/>
                        </a:lnSpc>
                        <a:spcBef>
                          <a:spcPts val="464"/>
                        </a:spcBef>
                      </a:pPr>
                      <a:r>
                        <a:rPr sz="1400" dirty="0">
                          <a:solidFill>
                            <a:srgbClr val="291F76"/>
                          </a:solidFill>
                          <a:latin typeface="Arial"/>
                          <a:cs typeface="Arial"/>
                        </a:rPr>
                        <a:t>4</a:t>
                      </a:r>
                      <a:r>
                        <a:rPr sz="1400" spc="-110" dirty="0">
                          <a:solidFill>
                            <a:srgbClr val="291F76"/>
                          </a:solidFill>
                          <a:latin typeface="Arial"/>
                          <a:cs typeface="Arial"/>
                        </a:rPr>
                        <a:t>1</a:t>
                      </a:r>
                      <a:r>
                        <a:rPr sz="1400" dirty="0">
                          <a:solidFill>
                            <a:srgbClr val="291F76"/>
                          </a:solidFill>
                          <a:latin typeface="Arial"/>
                          <a:cs typeface="Arial"/>
                        </a:rPr>
                        <a:t>1</a:t>
                      </a:r>
                      <a:endParaRPr sz="1400">
                        <a:latin typeface="Arial"/>
                        <a:cs typeface="Arial"/>
                      </a:endParaRPr>
                    </a:p>
                  </a:txBody>
                  <a:tcPr marL="0" marR="0" marT="59054" marB="0">
                    <a:lnL w="12700">
                      <a:solidFill>
                        <a:srgbClr val="280070"/>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0955" algn="r">
                        <a:lnSpc>
                          <a:spcPct val="100000"/>
                        </a:lnSpc>
                        <a:spcBef>
                          <a:spcPts val="464"/>
                        </a:spcBef>
                      </a:pPr>
                      <a:r>
                        <a:rPr sz="1400" spc="-5" dirty="0">
                          <a:solidFill>
                            <a:srgbClr val="291F76"/>
                          </a:solidFill>
                          <a:latin typeface="Arial"/>
                          <a:cs typeface="Arial"/>
                        </a:rPr>
                        <a:t>377</a:t>
                      </a:r>
                      <a:endParaRPr sz="1400">
                        <a:latin typeface="Arial"/>
                        <a:cs typeface="Arial"/>
                      </a:endParaRPr>
                    </a:p>
                  </a:txBody>
                  <a:tcPr marL="0" marR="0" marT="59054"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0320" algn="r">
                        <a:lnSpc>
                          <a:spcPct val="100000"/>
                        </a:lnSpc>
                        <a:spcBef>
                          <a:spcPts val="464"/>
                        </a:spcBef>
                      </a:pPr>
                      <a:r>
                        <a:rPr sz="1400" dirty="0">
                          <a:solidFill>
                            <a:srgbClr val="291F76"/>
                          </a:solidFill>
                          <a:latin typeface="Arial"/>
                          <a:cs typeface="Arial"/>
                        </a:rPr>
                        <a:t>9.12</a:t>
                      </a:r>
                      <a:endParaRPr sz="1400">
                        <a:latin typeface="Arial"/>
                        <a:cs typeface="Arial"/>
                      </a:endParaRPr>
                    </a:p>
                  </a:txBody>
                  <a:tcPr marL="0" marR="0" marT="59054"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extLst>
                  <a:ext uri="{0D108BD9-81ED-4DB2-BD59-A6C34878D82A}">
                    <a16:rowId xmlns:a16="http://schemas.microsoft.com/office/drawing/2014/main" val="10007"/>
                  </a:ext>
                </a:extLst>
              </a:tr>
              <a:tr h="313055">
                <a:tc>
                  <a:txBody>
                    <a:bodyPr/>
                    <a:lstStyle/>
                    <a:p>
                      <a:pPr marL="619125">
                        <a:lnSpc>
                          <a:spcPct val="100000"/>
                        </a:lnSpc>
                        <a:spcBef>
                          <a:spcPts val="570"/>
                        </a:spcBef>
                      </a:pPr>
                      <a:r>
                        <a:rPr sz="1100" i="1" dirty="0">
                          <a:solidFill>
                            <a:srgbClr val="291F76"/>
                          </a:solidFill>
                          <a:latin typeface="Arial"/>
                          <a:cs typeface="Arial"/>
                        </a:rPr>
                        <a:t>Network and Postage &amp;</a:t>
                      </a:r>
                      <a:r>
                        <a:rPr sz="1100" i="1" spc="-50" dirty="0">
                          <a:solidFill>
                            <a:srgbClr val="291F76"/>
                          </a:solidFill>
                          <a:latin typeface="Arial"/>
                          <a:cs typeface="Arial"/>
                        </a:rPr>
                        <a:t> </a:t>
                      </a:r>
                      <a:r>
                        <a:rPr sz="1100" i="1" spc="-5" dirty="0">
                          <a:solidFill>
                            <a:srgbClr val="291F76"/>
                          </a:solidFill>
                          <a:latin typeface="Arial"/>
                          <a:cs typeface="Arial"/>
                        </a:rPr>
                        <a:t>Telecommunications</a:t>
                      </a:r>
                      <a:endParaRPr sz="1100">
                        <a:latin typeface="Arial"/>
                        <a:cs typeface="Arial"/>
                      </a:endParaRPr>
                    </a:p>
                  </a:txBody>
                  <a:tcPr marL="0" marR="0" marT="72390"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2860" algn="r">
                        <a:lnSpc>
                          <a:spcPct val="100000"/>
                        </a:lnSpc>
                        <a:spcBef>
                          <a:spcPts val="459"/>
                        </a:spcBef>
                      </a:pPr>
                      <a:r>
                        <a:rPr sz="1400" spc="-5" dirty="0">
                          <a:solidFill>
                            <a:srgbClr val="291F76"/>
                          </a:solidFill>
                          <a:latin typeface="Arial"/>
                          <a:cs typeface="Arial"/>
                        </a:rPr>
                        <a:t>258</a:t>
                      </a:r>
                      <a:endParaRPr sz="1400">
                        <a:latin typeface="Arial"/>
                        <a:cs typeface="Arial"/>
                      </a:endParaRPr>
                    </a:p>
                  </a:txBody>
                  <a:tcPr marL="0" marR="0" marT="58419"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1590" algn="r">
                        <a:lnSpc>
                          <a:spcPct val="100000"/>
                        </a:lnSpc>
                        <a:spcBef>
                          <a:spcPts val="459"/>
                        </a:spcBef>
                      </a:pPr>
                      <a:r>
                        <a:rPr sz="1400" spc="-5" dirty="0">
                          <a:solidFill>
                            <a:srgbClr val="291F76"/>
                          </a:solidFill>
                          <a:latin typeface="Arial"/>
                          <a:cs typeface="Arial"/>
                        </a:rPr>
                        <a:t>150</a:t>
                      </a:r>
                      <a:endParaRPr sz="1400">
                        <a:latin typeface="Arial"/>
                        <a:cs typeface="Arial"/>
                      </a:endParaRPr>
                    </a:p>
                  </a:txBody>
                  <a:tcPr marL="0" marR="0" marT="58419"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0955" algn="r">
                        <a:lnSpc>
                          <a:spcPct val="100000"/>
                        </a:lnSpc>
                        <a:spcBef>
                          <a:spcPts val="459"/>
                        </a:spcBef>
                      </a:pPr>
                      <a:r>
                        <a:rPr sz="1400" dirty="0">
                          <a:solidFill>
                            <a:srgbClr val="291F76"/>
                          </a:solidFill>
                          <a:latin typeface="Arial"/>
                          <a:cs typeface="Arial"/>
                        </a:rPr>
                        <a:t>72.47</a:t>
                      </a:r>
                      <a:endParaRPr sz="1400">
                        <a:latin typeface="Arial"/>
                        <a:cs typeface="Arial"/>
                      </a:endParaRPr>
                    </a:p>
                  </a:txBody>
                  <a:tcPr marL="0" marR="0" marT="58419" marB="0">
                    <a:lnL w="12700">
                      <a:solidFill>
                        <a:srgbClr val="291F76"/>
                      </a:solidFill>
                      <a:prstDash val="solid"/>
                    </a:lnL>
                    <a:lnR w="12700">
                      <a:solidFill>
                        <a:srgbClr val="280070"/>
                      </a:solidFill>
                      <a:prstDash val="solid"/>
                    </a:lnR>
                    <a:lnT w="12700">
                      <a:solidFill>
                        <a:srgbClr val="291F76"/>
                      </a:solidFill>
                      <a:prstDash val="solid"/>
                    </a:lnT>
                    <a:lnB w="12700">
                      <a:solidFill>
                        <a:srgbClr val="291F76"/>
                      </a:solidFill>
                      <a:prstDash val="solid"/>
                    </a:lnB>
                  </a:tcPr>
                </a:tc>
                <a:tc vMerge="1">
                  <a:txBody>
                    <a:bodyPr/>
                    <a:lstStyle/>
                    <a:p>
                      <a:endParaRPr/>
                    </a:p>
                  </a:txBody>
                  <a:tcPr marL="0" marR="0" marT="0" marB="0">
                    <a:lnL w="12700">
                      <a:solidFill>
                        <a:srgbClr val="280070"/>
                      </a:solidFill>
                      <a:prstDash val="solid"/>
                    </a:lnL>
                    <a:lnR w="12700">
                      <a:solidFill>
                        <a:srgbClr val="280070"/>
                      </a:solidFill>
                      <a:prstDash val="solid"/>
                    </a:lnR>
                    <a:lnT w="12700">
                      <a:solidFill>
                        <a:srgbClr val="280070"/>
                      </a:solidFill>
                      <a:prstDash val="solid"/>
                    </a:lnT>
                    <a:lnB w="12700">
                      <a:solidFill>
                        <a:srgbClr val="280070"/>
                      </a:solidFill>
                      <a:prstDash val="solid"/>
                    </a:lnB>
                  </a:tcPr>
                </a:tc>
                <a:tc>
                  <a:txBody>
                    <a:bodyPr/>
                    <a:lstStyle/>
                    <a:p>
                      <a:pPr marR="20955" algn="r">
                        <a:lnSpc>
                          <a:spcPct val="100000"/>
                        </a:lnSpc>
                        <a:spcBef>
                          <a:spcPts val="459"/>
                        </a:spcBef>
                      </a:pPr>
                      <a:r>
                        <a:rPr sz="1400" spc="-5" dirty="0">
                          <a:solidFill>
                            <a:srgbClr val="291F76"/>
                          </a:solidFill>
                          <a:latin typeface="Arial"/>
                          <a:cs typeface="Arial"/>
                        </a:rPr>
                        <a:t>760</a:t>
                      </a:r>
                      <a:endParaRPr sz="1400">
                        <a:latin typeface="Arial"/>
                        <a:cs typeface="Arial"/>
                      </a:endParaRPr>
                    </a:p>
                  </a:txBody>
                  <a:tcPr marL="0" marR="0" marT="58419" marB="0">
                    <a:lnL w="12700">
                      <a:solidFill>
                        <a:srgbClr val="280070"/>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0955" algn="r">
                        <a:lnSpc>
                          <a:spcPct val="100000"/>
                        </a:lnSpc>
                        <a:spcBef>
                          <a:spcPts val="459"/>
                        </a:spcBef>
                      </a:pPr>
                      <a:r>
                        <a:rPr sz="1400" spc="-5" dirty="0">
                          <a:solidFill>
                            <a:srgbClr val="291F76"/>
                          </a:solidFill>
                          <a:latin typeface="Arial"/>
                          <a:cs typeface="Arial"/>
                        </a:rPr>
                        <a:t>609</a:t>
                      </a:r>
                      <a:endParaRPr sz="1400">
                        <a:latin typeface="Arial"/>
                        <a:cs typeface="Arial"/>
                      </a:endParaRPr>
                    </a:p>
                  </a:txBody>
                  <a:tcPr marL="0" marR="0" marT="58419"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0320" algn="r">
                        <a:lnSpc>
                          <a:spcPct val="100000"/>
                        </a:lnSpc>
                        <a:spcBef>
                          <a:spcPts val="459"/>
                        </a:spcBef>
                      </a:pPr>
                      <a:r>
                        <a:rPr sz="1400" dirty="0">
                          <a:solidFill>
                            <a:srgbClr val="291F76"/>
                          </a:solidFill>
                          <a:latin typeface="Arial"/>
                          <a:cs typeface="Arial"/>
                        </a:rPr>
                        <a:t>24.71</a:t>
                      </a:r>
                      <a:endParaRPr sz="1400">
                        <a:latin typeface="Arial"/>
                        <a:cs typeface="Arial"/>
                      </a:endParaRPr>
                    </a:p>
                  </a:txBody>
                  <a:tcPr marL="0" marR="0" marT="58419"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extLst>
                  <a:ext uri="{0D108BD9-81ED-4DB2-BD59-A6C34878D82A}">
                    <a16:rowId xmlns:a16="http://schemas.microsoft.com/office/drawing/2014/main" val="10008"/>
                  </a:ext>
                </a:extLst>
              </a:tr>
              <a:tr h="313055">
                <a:tc>
                  <a:txBody>
                    <a:bodyPr/>
                    <a:lstStyle/>
                    <a:p>
                      <a:pPr marL="619125">
                        <a:lnSpc>
                          <a:spcPct val="100000"/>
                        </a:lnSpc>
                        <a:spcBef>
                          <a:spcPts val="575"/>
                        </a:spcBef>
                      </a:pPr>
                      <a:r>
                        <a:rPr sz="1100" i="1" spc="-5" dirty="0">
                          <a:solidFill>
                            <a:srgbClr val="291F76"/>
                          </a:solidFill>
                          <a:latin typeface="Arial"/>
                          <a:cs typeface="Arial"/>
                        </a:rPr>
                        <a:t>Repairs </a:t>
                      </a:r>
                      <a:r>
                        <a:rPr sz="1100" i="1" dirty="0">
                          <a:solidFill>
                            <a:srgbClr val="291F76"/>
                          </a:solidFill>
                          <a:latin typeface="Arial"/>
                          <a:cs typeface="Arial"/>
                        </a:rPr>
                        <a:t>and </a:t>
                      </a:r>
                      <a:r>
                        <a:rPr sz="1100" i="1" spc="-5" dirty="0">
                          <a:solidFill>
                            <a:srgbClr val="291F76"/>
                          </a:solidFill>
                          <a:latin typeface="Arial"/>
                          <a:cs typeface="Arial"/>
                        </a:rPr>
                        <a:t>Maintenance </a:t>
                      </a:r>
                      <a:r>
                        <a:rPr sz="1100" i="1" dirty="0">
                          <a:solidFill>
                            <a:srgbClr val="291F76"/>
                          </a:solidFill>
                          <a:latin typeface="Arial"/>
                          <a:cs typeface="Arial"/>
                        </a:rPr>
                        <a:t>to </a:t>
                      </a:r>
                      <a:r>
                        <a:rPr sz="1100" i="1" spc="-5" dirty="0">
                          <a:solidFill>
                            <a:srgbClr val="291F76"/>
                          </a:solidFill>
                          <a:latin typeface="Arial"/>
                          <a:cs typeface="Arial"/>
                        </a:rPr>
                        <a:t>Bank's</a:t>
                      </a:r>
                      <a:r>
                        <a:rPr sz="1100" i="1" spc="-40" dirty="0">
                          <a:solidFill>
                            <a:srgbClr val="291F76"/>
                          </a:solidFill>
                          <a:latin typeface="Arial"/>
                          <a:cs typeface="Arial"/>
                        </a:rPr>
                        <a:t> </a:t>
                      </a:r>
                      <a:r>
                        <a:rPr sz="1100" i="1" dirty="0">
                          <a:solidFill>
                            <a:srgbClr val="291F76"/>
                          </a:solidFill>
                          <a:latin typeface="Arial"/>
                          <a:cs typeface="Arial"/>
                        </a:rPr>
                        <a:t>Property</a:t>
                      </a:r>
                      <a:endParaRPr sz="1100">
                        <a:latin typeface="Arial"/>
                        <a:cs typeface="Arial"/>
                      </a:endParaRPr>
                    </a:p>
                  </a:txBody>
                  <a:tcPr marL="0" marR="0" marT="73025"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2225" algn="r">
                        <a:lnSpc>
                          <a:spcPct val="100000"/>
                        </a:lnSpc>
                        <a:spcBef>
                          <a:spcPts val="465"/>
                        </a:spcBef>
                      </a:pPr>
                      <a:r>
                        <a:rPr sz="1400" spc="-5" dirty="0">
                          <a:solidFill>
                            <a:srgbClr val="291F76"/>
                          </a:solidFill>
                          <a:latin typeface="Arial"/>
                          <a:cs typeface="Arial"/>
                        </a:rPr>
                        <a:t>191</a:t>
                      </a:r>
                      <a:endParaRPr sz="1400">
                        <a:latin typeface="Arial"/>
                        <a:cs typeface="Arial"/>
                      </a:endParaRPr>
                    </a:p>
                  </a:txBody>
                  <a:tcPr marL="0" marR="0" marT="59055"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1590" algn="r">
                        <a:lnSpc>
                          <a:spcPct val="100000"/>
                        </a:lnSpc>
                        <a:spcBef>
                          <a:spcPts val="465"/>
                        </a:spcBef>
                      </a:pPr>
                      <a:r>
                        <a:rPr sz="1400" spc="-5" dirty="0">
                          <a:solidFill>
                            <a:srgbClr val="291F76"/>
                          </a:solidFill>
                          <a:latin typeface="Arial"/>
                          <a:cs typeface="Arial"/>
                        </a:rPr>
                        <a:t>167</a:t>
                      </a:r>
                      <a:endParaRPr sz="1400">
                        <a:latin typeface="Arial"/>
                        <a:cs typeface="Arial"/>
                      </a:endParaRPr>
                    </a:p>
                  </a:txBody>
                  <a:tcPr marL="0" marR="0" marT="59055"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0955" algn="r">
                        <a:lnSpc>
                          <a:spcPct val="100000"/>
                        </a:lnSpc>
                        <a:spcBef>
                          <a:spcPts val="465"/>
                        </a:spcBef>
                      </a:pPr>
                      <a:r>
                        <a:rPr sz="1400" dirty="0">
                          <a:solidFill>
                            <a:srgbClr val="291F76"/>
                          </a:solidFill>
                          <a:latin typeface="Arial"/>
                          <a:cs typeface="Arial"/>
                        </a:rPr>
                        <a:t>14.09</a:t>
                      </a:r>
                      <a:endParaRPr sz="1400">
                        <a:latin typeface="Arial"/>
                        <a:cs typeface="Arial"/>
                      </a:endParaRPr>
                    </a:p>
                  </a:txBody>
                  <a:tcPr marL="0" marR="0" marT="59055" marB="0">
                    <a:lnL w="12700">
                      <a:solidFill>
                        <a:srgbClr val="291F76"/>
                      </a:solidFill>
                      <a:prstDash val="solid"/>
                    </a:lnL>
                    <a:lnR w="12700">
                      <a:solidFill>
                        <a:srgbClr val="280070"/>
                      </a:solidFill>
                      <a:prstDash val="solid"/>
                    </a:lnR>
                    <a:lnT w="12700">
                      <a:solidFill>
                        <a:srgbClr val="291F76"/>
                      </a:solidFill>
                      <a:prstDash val="solid"/>
                    </a:lnT>
                    <a:lnB w="12700">
                      <a:solidFill>
                        <a:srgbClr val="291F76"/>
                      </a:solidFill>
                      <a:prstDash val="solid"/>
                    </a:lnB>
                  </a:tcPr>
                </a:tc>
                <a:tc vMerge="1">
                  <a:txBody>
                    <a:bodyPr/>
                    <a:lstStyle/>
                    <a:p>
                      <a:endParaRPr/>
                    </a:p>
                  </a:txBody>
                  <a:tcPr marL="0" marR="0" marT="0" marB="0">
                    <a:lnL w="12700">
                      <a:solidFill>
                        <a:srgbClr val="280070"/>
                      </a:solidFill>
                      <a:prstDash val="solid"/>
                    </a:lnL>
                    <a:lnR w="12700">
                      <a:solidFill>
                        <a:srgbClr val="280070"/>
                      </a:solidFill>
                      <a:prstDash val="solid"/>
                    </a:lnR>
                    <a:lnT w="12700">
                      <a:solidFill>
                        <a:srgbClr val="280070"/>
                      </a:solidFill>
                      <a:prstDash val="solid"/>
                    </a:lnT>
                    <a:lnB w="12700">
                      <a:solidFill>
                        <a:srgbClr val="280070"/>
                      </a:solidFill>
                      <a:prstDash val="solid"/>
                    </a:lnB>
                  </a:tcPr>
                </a:tc>
                <a:tc>
                  <a:txBody>
                    <a:bodyPr/>
                    <a:lstStyle/>
                    <a:p>
                      <a:pPr marR="20955" algn="r">
                        <a:lnSpc>
                          <a:spcPct val="100000"/>
                        </a:lnSpc>
                        <a:spcBef>
                          <a:spcPts val="465"/>
                        </a:spcBef>
                      </a:pPr>
                      <a:r>
                        <a:rPr sz="1400" spc="-5" dirty="0">
                          <a:solidFill>
                            <a:srgbClr val="291F76"/>
                          </a:solidFill>
                          <a:latin typeface="Arial"/>
                          <a:cs typeface="Arial"/>
                        </a:rPr>
                        <a:t>640</a:t>
                      </a:r>
                      <a:endParaRPr sz="1400">
                        <a:latin typeface="Arial"/>
                        <a:cs typeface="Arial"/>
                      </a:endParaRPr>
                    </a:p>
                  </a:txBody>
                  <a:tcPr marL="0" marR="0" marT="59055" marB="0">
                    <a:lnL w="12700">
                      <a:solidFill>
                        <a:srgbClr val="280070"/>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0955" algn="r">
                        <a:lnSpc>
                          <a:spcPct val="100000"/>
                        </a:lnSpc>
                        <a:spcBef>
                          <a:spcPts val="465"/>
                        </a:spcBef>
                      </a:pPr>
                      <a:r>
                        <a:rPr sz="1400" spc="-5" dirty="0">
                          <a:solidFill>
                            <a:srgbClr val="291F76"/>
                          </a:solidFill>
                          <a:latin typeface="Arial"/>
                          <a:cs typeface="Arial"/>
                        </a:rPr>
                        <a:t>598</a:t>
                      </a:r>
                      <a:endParaRPr sz="1400">
                        <a:latin typeface="Arial"/>
                        <a:cs typeface="Arial"/>
                      </a:endParaRPr>
                    </a:p>
                  </a:txBody>
                  <a:tcPr marL="0" marR="0" marT="59055"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0320" algn="r">
                        <a:lnSpc>
                          <a:spcPct val="100000"/>
                        </a:lnSpc>
                        <a:spcBef>
                          <a:spcPts val="465"/>
                        </a:spcBef>
                      </a:pPr>
                      <a:r>
                        <a:rPr sz="1400" dirty="0">
                          <a:solidFill>
                            <a:srgbClr val="291F76"/>
                          </a:solidFill>
                          <a:latin typeface="Arial"/>
                          <a:cs typeface="Arial"/>
                        </a:rPr>
                        <a:t>6.97</a:t>
                      </a:r>
                      <a:endParaRPr sz="1400">
                        <a:latin typeface="Arial"/>
                        <a:cs typeface="Arial"/>
                      </a:endParaRPr>
                    </a:p>
                  </a:txBody>
                  <a:tcPr marL="0" marR="0" marT="59055"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extLst>
                  <a:ext uri="{0D108BD9-81ED-4DB2-BD59-A6C34878D82A}">
                    <a16:rowId xmlns:a16="http://schemas.microsoft.com/office/drawing/2014/main" val="10009"/>
                  </a:ext>
                </a:extLst>
              </a:tr>
              <a:tr h="313055">
                <a:tc>
                  <a:txBody>
                    <a:bodyPr/>
                    <a:lstStyle/>
                    <a:p>
                      <a:pPr marL="619125">
                        <a:lnSpc>
                          <a:spcPct val="100000"/>
                        </a:lnSpc>
                        <a:spcBef>
                          <a:spcPts val="575"/>
                        </a:spcBef>
                      </a:pPr>
                      <a:r>
                        <a:rPr sz="1100" i="1" spc="-5" dirty="0">
                          <a:solidFill>
                            <a:srgbClr val="291F76"/>
                          </a:solidFill>
                          <a:latin typeface="Arial"/>
                          <a:cs typeface="Arial"/>
                        </a:rPr>
                        <a:t>Travelling </a:t>
                      </a:r>
                      <a:r>
                        <a:rPr sz="1100" i="1" dirty="0">
                          <a:solidFill>
                            <a:srgbClr val="291F76"/>
                          </a:solidFill>
                          <a:latin typeface="Arial"/>
                          <a:cs typeface="Arial"/>
                        </a:rPr>
                        <a:t>&amp; </a:t>
                      </a:r>
                      <a:r>
                        <a:rPr sz="1100" i="1" spc="-5" dirty="0">
                          <a:solidFill>
                            <a:srgbClr val="291F76"/>
                          </a:solidFill>
                          <a:latin typeface="Arial"/>
                          <a:cs typeface="Arial"/>
                        </a:rPr>
                        <a:t>Halting</a:t>
                      </a:r>
                      <a:endParaRPr sz="1100">
                        <a:latin typeface="Arial"/>
                        <a:cs typeface="Arial"/>
                      </a:endParaRPr>
                    </a:p>
                  </a:txBody>
                  <a:tcPr marL="0" marR="0" marT="73025"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2860" algn="r">
                        <a:lnSpc>
                          <a:spcPct val="100000"/>
                        </a:lnSpc>
                        <a:spcBef>
                          <a:spcPts val="465"/>
                        </a:spcBef>
                      </a:pPr>
                      <a:r>
                        <a:rPr sz="1400" spc="-5" dirty="0">
                          <a:solidFill>
                            <a:srgbClr val="291F76"/>
                          </a:solidFill>
                          <a:latin typeface="Arial"/>
                          <a:cs typeface="Arial"/>
                        </a:rPr>
                        <a:t>264</a:t>
                      </a:r>
                      <a:endParaRPr sz="1400">
                        <a:latin typeface="Arial"/>
                        <a:cs typeface="Arial"/>
                      </a:endParaRPr>
                    </a:p>
                  </a:txBody>
                  <a:tcPr marL="0" marR="0" marT="59055"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1590" algn="r">
                        <a:lnSpc>
                          <a:spcPct val="100000"/>
                        </a:lnSpc>
                        <a:spcBef>
                          <a:spcPts val="465"/>
                        </a:spcBef>
                      </a:pPr>
                      <a:r>
                        <a:rPr sz="1400" spc="-5" dirty="0">
                          <a:solidFill>
                            <a:srgbClr val="291F76"/>
                          </a:solidFill>
                          <a:latin typeface="Arial"/>
                          <a:cs typeface="Arial"/>
                        </a:rPr>
                        <a:t>225</a:t>
                      </a:r>
                      <a:endParaRPr sz="1400">
                        <a:latin typeface="Arial"/>
                        <a:cs typeface="Arial"/>
                      </a:endParaRPr>
                    </a:p>
                  </a:txBody>
                  <a:tcPr marL="0" marR="0" marT="59055"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0955" algn="r">
                        <a:lnSpc>
                          <a:spcPct val="100000"/>
                        </a:lnSpc>
                        <a:spcBef>
                          <a:spcPts val="465"/>
                        </a:spcBef>
                      </a:pPr>
                      <a:r>
                        <a:rPr sz="1400" dirty="0">
                          <a:solidFill>
                            <a:srgbClr val="291F76"/>
                          </a:solidFill>
                          <a:latin typeface="Arial"/>
                          <a:cs typeface="Arial"/>
                        </a:rPr>
                        <a:t>17.03</a:t>
                      </a:r>
                      <a:endParaRPr sz="1400">
                        <a:latin typeface="Arial"/>
                        <a:cs typeface="Arial"/>
                      </a:endParaRPr>
                    </a:p>
                  </a:txBody>
                  <a:tcPr marL="0" marR="0" marT="59055" marB="0">
                    <a:lnL w="12700">
                      <a:solidFill>
                        <a:srgbClr val="291F76"/>
                      </a:solidFill>
                      <a:prstDash val="solid"/>
                    </a:lnL>
                    <a:lnR w="12700">
                      <a:solidFill>
                        <a:srgbClr val="280070"/>
                      </a:solidFill>
                      <a:prstDash val="solid"/>
                    </a:lnR>
                    <a:lnT w="12700">
                      <a:solidFill>
                        <a:srgbClr val="291F76"/>
                      </a:solidFill>
                      <a:prstDash val="solid"/>
                    </a:lnT>
                    <a:lnB w="12700">
                      <a:solidFill>
                        <a:srgbClr val="291F76"/>
                      </a:solidFill>
                      <a:prstDash val="solid"/>
                    </a:lnB>
                  </a:tcPr>
                </a:tc>
                <a:tc vMerge="1">
                  <a:txBody>
                    <a:bodyPr/>
                    <a:lstStyle/>
                    <a:p>
                      <a:endParaRPr/>
                    </a:p>
                  </a:txBody>
                  <a:tcPr marL="0" marR="0" marT="0" marB="0">
                    <a:lnL w="12700">
                      <a:solidFill>
                        <a:srgbClr val="280070"/>
                      </a:solidFill>
                      <a:prstDash val="solid"/>
                    </a:lnL>
                    <a:lnR w="12700">
                      <a:solidFill>
                        <a:srgbClr val="280070"/>
                      </a:solidFill>
                      <a:prstDash val="solid"/>
                    </a:lnR>
                    <a:lnT w="12700">
                      <a:solidFill>
                        <a:srgbClr val="280070"/>
                      </a:solidFill>
                      <a:prstDash val="solid"/>
                    </a:lnT>
                    <a:lnB w="12700">
                      <a:solidFill>
                        <a:srgbClr val="280070"/>
                      </a:solidFill>
                      <a:prstDash val="solid"/>
                    </a:lnB>
                  </a:tcPr>
                </a:tc>
                <a:tc>
                  <a:txBody>
                    <a:bodyPr/>
                    <a:lstStyle/>
                    <a:p>
                      <a:pPr marR="20955" algn="r">
                        <a:lnSpc>
                          <a:spcPct val="100000"/>
                        </a:lnSpc>
                        <a:spcBef>
                          <a:spcPts val="465"/>
                        </a:spcBef>
                      </a:pPr>
                      <a:r>
                        <a:rPr sz="1400" spc="-5" dirty="0">
                          <a:solidFill>
                            <a:srgbClr val="291F76"/>
                          </a:solidFill>
                          <a:latin typeface="Arial"/>
                          <a:cs typeface="Arial"/>
                        </a:rPr>
                        <a:t>865</a:t>
                      </a:r>
                      <a:endParaRPr sz="1400">
                        <a:latin typeface="Arial"/>
                        <a:cs typeface="Arial"/>
                      </a:endParaRPr>
                    </a:p>
                  </a:txBody>
                  <a:tcPr marL="0" marR="0" marT="59055" marB="0">
                    <a:lnL w="12700">
                      <a:solidFill>
                        <a:srgbClr val="280070"/>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0955" algn="r">
                        <a:lnSpc>
                          <a:spcPct val="100000"/>
                        </a:lnSpc>
                        <a:spcBef>
                          <a:spcPts val="465"/>
                        </a:spcBef>
                      </a:pPr>
                      <a:r>
                        <a:rPr sz="1400" spc="-5" dirty="0">
                          <a:solidFill>
                            <a:srgbClr val="291F76"/>
                          </a:solidFill>
                          <a:latin typeface="Arial"/>
                          <a:cs typeface="Arial"/>
                        </a:rPr>
                        <a:t>815</a:t>
                      </a:r>
                      <a:endParaRPr sz="1400">
                        <a:latin typeface="Arial"/>
                        <a:cs typeface="Arial"/>
                      </a:endParaRPr>
                    </a:p>
                  </a:txBody>
                  <a:tcPr marL="0" marR="0" marT="59055"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0320" algn="r">
                        <a:lnSpc>
                          <a:spcPct val="100000"/>
                        </a:lnSpc>
                        <a:spcBef>
                          <a:spcPts val="465"/>
                        </a:spcBef>
                      </a:pPr>
                      <a:r>
                        <a:rPr sz="1400" dirty="0">
                          <a:solidFill>
                            <a:srgbClr val="291F76"/>
                          </a:solidFill>
                          <a:latin typeface="Arial"/>
                          <a:cs typeface="Arial"/>
                        </a:rPr>
                        <a:t>6.12</a:t>
                      </a:r>
                      <a:endParaRPr sz="1400">
                        <a:latin typeface="Arial"/>
                        <a:cs typeface="Arial"/>
                      </a:endParaRPr>
                    </a:p>
                  </a:txBody>
                  <a:tcPr marL="0" marR="0" marT="59055"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extLst>
                  <a:ext uri="{0D108BD9-81ED-4DB2-BD59-A6C34878D82A}">
                    <a16:rowId xmlns:a16="http://schemas.microsoft.com/office/drawing/2014/main" val="10010"/>
                  </a:ext>
                </a:extLst>
              </a:tr>
              <a:tr h="313055">
                <a:tc>
                  <a:txBody>
                    <a:bodyPr/>
                    <a:lstStyle/>
                    <a:p>
                      <a:pPr marL="619125">
                        <a:lnSpc>
                          <a:spcPct val="100000"/>
                        </a:lnSpc>
                        <a:spcBef>
                          <a:spcPts val="575"/>
                        </a:spcBef>
                      </a:pPr>
                      <a:r>
                        <a:rPr sz="1100" i="1" dirty="0">
                          <a:solidFill>
                            <a:srgbClr val="291F76"/>
                          </a:solidFill>
                          <a:latin typeface="Arial"/>
                          <a:cs typeface="Arial"/>
                        </a:rPr>
                        <a:t>Insurance</a:t>
                      </a:r>
                      <a:endParaRPr sz="1100">
                        <a:latin typeface="Arial"/>
                        <a:cs typeface="Arial"/>
                      </a:endParaRPr>
                    </a:p>
                  </a:txBody>
                  <a:tcPr marL="0" marR="0" marT="73025"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2860" algn="r">
                        <a:lnSpc>
                          <a:spcPct val="100000"/>
                        </a:lnSpc>
                        <a:spcBef>
                          <a:spcPts val="465"/>
                        </a:spcBef>
                      </a:pPr>
                      <a:r>
                        <a:rPr sz="1400" spc="-5" dirty="0">
                          <a:solidFill>
                            <a:srgbClr val="291F76"/>
                          </a:solidFill>
                          <a:latin typeface="Arial"/>
                          <a:cs typeface="Arial"/>
                        </a:rPr>
                        <a:t>494</a:t>
                      </a:r>
                      <a:endParaRPr sz="1400">
                        <a:latin typeface="Arial"/>
                        <a:cs typeface="Arial"/>
                      </a:endParaRPr>
                    </a:p>
                  </a:txBody>
                  <a:tcPr marL="0" marR="0" marT="59055"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1590" algn="r">
                        <a:lnSpc>
                          <a:spcPct val="100000"/>
                        </a:lnSpc>
                        <a:spcBef>
                          <a:spcPts val="465"/>
                        </a:spcBef>
                      </a:pPr>
                      <a:r>
                        <a:rPr sz="1400" spc="-5" dirty="0">
                          <a:solidFill>
                            <a:srgbClr val="291F76"/>
                          </a:solidFill>
                          <a:latin typeface="Arial"/>
                          <a:cs typeface="Arial"/>
                        </a:rPr>
                        <a:t>446</a:t>
                      </a:r>
                      <a:endParaRPr sz="1400">
                        <a:latin typeface="Arial"/>
                        <a:cs typeface="Arial"/>
                      </a:endParaRPr>
                    </a:p>
                  </a:txBody>
                  <a:tcPr marL="0" marR="0" marT="59055"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0955" algn="r">
                        <a:lnSpc>
                          <a:spcPct val="100000"/>
                        </a:lnSpc>
                        <a:spcBef>
                          <a:spcPts val="465"/>
                        </a:spcBef>
                      </a:pPr>
                      <a:r>
                        <a:rPr sz="1400" dirty="0">
                          <a:solidFill>
                            <a:srgbClr val="291F76"/>
                          </a:solidFill>
                          <a:latin typeface="Arial"/>
                          <a:cs typeface="Arial"/>
                        </a:rPr>
                        <a:t>10.89</a:t>
                      </a:r>
                      <a:endParaRPr sz="1400">
                        <a:latin typeface="Arial"/>
                        <a:cs typeface="Arial"/>
                      </a:endParaRPr>
                    </a:p>
                  </a:txBody>
                  <a:tcPr marL="0" marR="0" marT="59055" marB="0">
                    <a:lnL w="12700">
                      <a:solidFill>
                        <a:srgbClr val="291F76"/>
                      </a:solidFill>
                      <a:prstDash val="solid"/>
                    </a:lnL>
                    <a:lnR w="12700">
                      <a:solidFill>
                        <a:srgbClr val="280070"/>
                      </a:solidFill>
                      <a:prstDash val="solid"/>
                    </a:lnR>
                    <a:lnT w="12700">
                      <a:solidFill>
                        <a:srgbClr val="291F76"/>
                      </a:solidFill>
                      <a:prstDash val="solid"/>
                    </a:lnT>
                    <a:lnB w="12700">
                      <a:solidFill>
                        <a:srgbClr val="291F76"/>
                      </a:solidFill>
                      <a:prstDash val="solid"/>
                    </a:lnB>
                  </a:tcPr>
                </a:tc>
                <a:tc vMerge="1">
                  <a:txBody>
                    <a:bodyPr/>
                    <a:lstStyle/>
                    <a:p>
                      <a:endParaRPr/>
                    </a:p>
                  </a:txBody>
                  <a:tcPr marL="0" marR="0" marT="0" marB="0">
                    <a:lnL w="12700">
                      <a:solidFill>
                        <a:srgbClr val="280070"/>
                      </a:solidFill>
                      <a:prstDash val="solid"/>
                    </a:lnL>
                    <a:lnR w="12700">
                      <a:solidFill>
                        <a:srgbClr val="280070"/>
                      </a:solidFill>
                      <a:prstDash val="solid"/>
                    </a:lnR>
                    <a:lnT w="12700">
                      <a:solidFill>
                        <a:srgbClr val="280070"/>
                      </a:solidFill>
                      <a:prstDash val="solid"/>
                    </a:lnT>
                    <a:lnB w="12700">
                      <a:solidFill>
                        <a:srgbClr val="280070"/>
                      </a:solidFill>
                      <a:prstDash val="solid"/>
                    </a:lnB>
                  </a:tcPr>
                </a:tc>
                <a:tc>
                  <a:txBody>
                    <a:bodyPr/>
                    <a:lstStyle/>
                    <a:p>
                      <a:pPr marR="20955" algn="r">
                        <a:lnSpc>
                          <a:spcPct val="100000"/>
                        </a:lnSpc>
                        <a:spcBef>
                          <a:spcPts val="465"/>
                        </a:spcBef>
                      </a:pPr>
                      <a:r>
                        <a:rPr sz="1400" dirty="0">
                          <a:solidFill>
                            <a:srgbClr val="291F76"/>
                          </a:solidFill>
                          <a:latin typeface="Arial"/>
                          <a:cs typeface="Arial"/>
                        </a:rPr>
                        <a:t>1,929</a:t>
                      </a:r>
                      <a:endParaRPr sz="1400">
                        <a:latin typeface="Arial"/>
                        <a:cs typeface="Arial"/>
                      </a:endParaRPr>
                    </a:p>
                  </a:txBody>
                  <a:tcPr marL="0" marR="0" marT="59055" marB="0">
                    <a:lnL w="12700">
                      <a:solidFill>
                        <a:srgbClr val="280070"/>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1590" algn="r">
                        <a:lnSpc>
                          <a:spcPct val="100000"/>
                        </a:lnSpc>
                        <a:spcBef>
                          <a:spcPts val="465"/>
                        </a:spcBef>
                      </a:pPr>
                      <a:r>
                        <a:rPr sz="1400" dirty="0">
                          <a:solidFill>
                            <a:srgbClr val="291F76"/>
                          </a:solidFill>
                          <a:latin typeface="Arial"/>
                          <a:cs typeface="Arial"/>
                        </a:rPr>
                        <a:t>1,718</a:t>
                      </a:r>
                      <a:endParaRPr sz="1400">
                        <a:latin typeface="Arial"/>
                        <a:cs typeface="Arial"/>
                      </a:endParaRPr>
                    </a:p>
                  </a:txBody>
                  <a:tcPr marL="0" marR="0" marT="59055"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0320" algn="r">
                        <a:lnSpc>
                          <a:spcPct val="100000"/>
                        </a:lnSpc>
                        <a:spcBef>
                          <a:spcPts val="465"/>
                        </a:spcBef>
                      </a:pPr>
                      <a:r>
                        <a:rPr sz="1400" dirty="0">
                          <a:solidFill>
                            <a:srgbClr val="291F76"/>
                          </a:solidFill>
                          <a:latin typeface="Arial"/>
                          <a:cs typeface="Arial"/>
                        </a:rPr>
                        <a:t>12.29</a:t>
                      </a:r>
                      <a:endParaRPr sz="1400">
                        <a:latin typeface="Arial"/>
                        <a:cs typeface="Arial"/>
                      </a:endParaRPr>
                    </a:p>
                  </a:txBody>
                  <a:tcPr marL="0" marR="0" marT="59055"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extLst>
                  <a:ext uri="{0D108BD9-81ED-4DB2-BD59-A6C34878D82A}">
                    <a16:rowId xmlns:a16="http://schemas.microsoft.com/office/drawing/2014/main" val="10011"/>
                  </a:ext>
                </a:extLst>
              </a:tr>
              <a:tr h="313055">
                <a:tc>
                  <a:txBody>
                    <a:bodyPr/>
                    <a:lstStyle/>
                    <a:p>
                      <a:pPr marL="619125">
                        <a:lnSpc>
                          <a:spcPct val="100000"/>
                        </a:lnSpc>
                        <a:spcBef>
                          <a:spcPts val="575"/>
                        </a:spcBef>
                      </a:pPr>
                      <a:r>
                        <a:rPr sz="1100" i="1" dirty="0">
                          <a:solidFill>
                            <a:srgbClr val="291F76"/>
                          </a:solidFill>
                          <a:latin typeface="Arial"/>
                          <a:cs typeface="Arial"/>
                        </a:rPr>
                        <a:t>ATM </a:t>
                      </a:r>
                      <a:r>
                        <a:rPr sz="1100" i="1" spc="-5" dirty="0">
                          <a:solidFill>
                            <a:srgbClr val="291F76"/>
                          </a:solidFill>
                          <a:latin typeface="Arial"/>
                          <a:cs typeface="Arial"/>
                        </a:rPr>
                        <a:t>/CDM/POS/ Debit Card </a:t>
                      </a:r>
                      <a:r>
                        <a:rPr sz="1100" i="1" dirty="0">
                          <a:solidFill>
                            <a:srgbClr val="291F76"/>
                          </a:solidFill>
                          <a:latin typeface="Arial"/>
                          <a:cs typeface="Arial"/>
                        </a:rPr>
                        <a:t>/ Other Tech</a:t>
                      </a:r>
                      <a:r>
                        <a:rPr sz="1100" i="1" spc="-105" dirty="0">
                          <a:solidFill>
                            <a:srgbClr val="291F76"/>
                          </a:solidFill>
                          <a:latin typeface="Arial"/>
                          <a:cs typeface="Arial"/>
                        </a:rPr>
                        <a:t> </a:t>
                      </a:r>
                      <a:r>
                        <a:rPr sz="1100" i="1" dirty="0">
                          <a:solidFill>
                            <a:srgbClr val="291F76"/>
                          </a:solidFill>
                          <a:latin typeface="Arial"/>
                          <a:cs typeface="Arial"/>
                        </a:rPr>
                        <a:t>Expenses</a:t>
                      </a:r>
                      <a:endParaRPr sz="1100">
                        <a:latin typeface="Arial"/>
                        <a:cs typeface="Arial"/>
                      </a:endParaRPr>
                    </a:p>
                  </a:txBody>
                  <a:tcPr marL="0" marR="0" marT="73025"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1590" algn="r">
                        <a:lnSpc>
                          <a:spcPct val="100000"/>
                        </a:lnSpc>
                        <a:spcBef>
                          <a:spcPts val="465"/>
                        </a:spcBef>
                      </a:pPr>
                      <a:r>
                        <a:rPr sz="1400" dirty="0">
                          <a:solidFill>
                            <a:srgbClr val="291F76"/>
                          </a:solidFill>
                          <a:latin typeface="Arial"/>
                          <a:cs typeface="Arial"/>
                        </a:rPr>
                        <a:t>1,566</a:t>
                      </a:r>
                      <a:endParaRPr sz="1400">
                        <a:latin typeface="Arial"/>
                        <a:cs typeface="Arial"/>
                      </a:endParaRPr>
                    </a:p>
                  </a:txBody>
                  <a:tcPr marL="0" marR="0" marT="59055"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1590" algn="r">
                        <a:lnSpc>
                          <a:spcPct val="100000"/>
                        </a:lnSpc>
                        <a:spcBef>
                          <a:spcPts val="465"/>
                        </a:spcBef>
                      </a:pPr>
                      <a:r>
                        <a:rPr sz="1400" dirty="0">
                          <a:solidFill>
                            <a:srgbClr val="291F76"/>
                          </a:solidFill>
                          <a:latin typeface="Arial"/>
                          <a:cs typeface="Arial"/>
                        </a:rPr>
                        <a:t>1,168</a:t>
                      </a:r>
                      <a:endParaRPr sz="1400">
                        <a:latin typeface="Arial"/>
                        <a:cs typeface="Arial"/>
                      </a:endParaRPr>
                    </a:p>
                  </a:txBody>
                  <a:tcPr marL="0" marR="0" marT="59055"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0955" algn="r">
                        <a:lnSpc>
                          <a:spcPct val="100000"/>
                        </a:lnSpc>
                        <a:spcBef>
                          <a:spcPts val="465"/>
                        </a:spcBef>
                      </a:pPr>
                      <a:r>
                        <a:rPr sz="1400" dirty="0">
                          <a:solidFill>
                            <a:srgbClr val="291F76"/>
                          </a:solidFill>
                          <a:latin typeface="Arial"/>
                          <a:cs typeface="Arial"/>
                        </a:rPr>
                        <a:t>34.</a:t>
                      </a:r>
                      <a:r>
                        <a:rPr sz="1400" spc="-110" dirty="0">
                          <a:solidFill>
                            <a:srgbClr val="291F76"/>
                          </a:solidFill>
                          <a:latin typeface="Arial"/>
                          <a:cs typeface="Arial"/>
                        </a:rPr>
                        <a:t>1</a:t>
                      </a:r>
                      <a:r>
                        <a:rPr sz="1400" dirty="0">
                          <a:solidFill>
                            <a:srgbClr val="291F76"/>
                          </a:solidFill>
                          <a:latin typeface="Arial"/>
                          <a:cs typeface="Arial"/>
                        </a:rPr>
                        <a:t>1</a:t>
                      </a:r>
                      <a:endParaRPr sz="1400">
                        <a:latin typeface="Arial"/>
                        <a:cs typeface="Arial"/>
                      </a:endParaRPr>
                    </a:p>
                  </a:txBody>
                  <a:tcPr marL="0" marR="0" marT="59055" marB="0">
                    <a:lnL w="12700">
                      <a:solidFill>
                        <a:srgbClr val="291F76"/>
                      </a:solidFill>
                      <a:prstDash val="solid"/>
                    </a:lnL>
                    <a:lnR w="12700">
                      <a:solidFill>
                        <a:srgbClr val="280070"/>
                      </a:solidFill>
                      <a:prstDash val="solid"/>
                    </a:lnR>
                    <a:lnT w="12700">
                      <a:solidFill>
                        <a:srgbClr val="291F76"/>
                      </a:solidFill>
                      <a:prstDash val="solid"/>
                    </a:lnT>
                    <a:lnB w="12700">
                      <a:solidFill>
                        <a:srgbClr val="291F76"/>
                      </a:solidFill>
                      <a:prstDash val="solid"/>
                    </a:lnB>
                  </a:tcPr>
                </a:tc>
                <a:tc vMerge="1">
                  <a:txBody>
                    <a:bodyPr/>
                    <a:lstStyle/>
                    <a:p>
                      <a:endParaRPr/>
                    </a:p>
                  </a:txBody>
                  <a:tcPr marL="0" marR="0" marT="0" marB="0">
                    <a:lnL w="12700">
                      <a:solidFill>
                        <a:srgbClr val="280070"/>
                      </a:solidFill>
                      <a:prstDash val="solid"/>
                    </a:lnL>
                    <a:lnR w="12700">
                      <a:solidFill>
                        <a:srgbClr val="280070"/>
                      </a:solidFill>
                      <a:prstDash val="solid"/>
                    </a:lnR>
                    <a:lnT w="12700">
                      <a:solidFill>
                        <a:srgbClr val="280070"/>
                      </a:solidFill>
                      <a:prstDash val="solid"/>
                    </a:lnT>
                    <a:lnB w="12700">
                      <a:solidFill>
                        <a:srgbClr val="280070"/>
                      </a:solidFill>
                      <a:prstDash val="solid"/>
                    </a:lnB>
                  </a:tcPr>
                </a:tc>
                <a:tc>
                  <a:txBody>
                    <a:bodyPr/>
                    <a:lstStyle/>
                    <a:p>
                      <a:pPr marR="20955" algn="r">
                        <a:lnSpc>
                          <a:spcPct val="100000"/>
                        </a:lnSpc>
                        <a:spcBef>
                          <a:spcPts val="465"/>
                        </a:spcBef>
                      </a:pPr>
                      <a:r>
                        <a:rPr sz="1400" dirty="0">
                          <a:solidFill>
                            <a:srgbClr val="291F76"/>
                          </a:solidFill>
                          <a:latin typeface="Arial"/>
                          <a:cs typeface="Arial"/>
                        </a:rPr>
                        <a:t>5,225</a:t>
                      </a:r>
                      <a:endParaRPr sz="1400">
                        <a:latin typeface="Arial"/>
                        <a:cs typeface="Arial"/>
                      </a:endParaRPr>
                    </a:p>
                  </a:txBody>
                  <a:tcPr marL="0" marR="0" marT="59055" marB="0">
                    <a:lnL w="12700">
                      <a:solidFill>
                        <a:srgbClr val="280070"/>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1590" algn="r">
                        <a:lnSpc>
                          <a:spcPct val="100000"/>
                        </a:lnSpc>
                        <a:spcBef>
                          <a:spcPts val="465"/>
                        </a:spcBef>
                      </a:pPr>
                      <a:r>
                        <a:rPr sz="1400" dirty="0">
                          <a:solidFill>
                            <a:srgbClr val="291F76"/>
                          </a:solidFill>
                          <a:latin typeface="Arial"/>
                          <a:cs typeface="Arial"/>
                        </a:rPr>
                        <a:t>4,047</a:t>
                      </a:r>
                      <a:endParaRPr sz="1400">
                        <a:latin typeface="Arial"/>
                        <a:cs typeface="Arial"/>
                      </a:endParaRPr>
                    </a:p>
                  </a:txBody>
                  <a:tcPr marL="0" marR="0" marT="59055"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0320" algn="r">
                        <a:lnSpc>
                          <a:spcPct val="100000"/>
                        </a:lnSpc>
                        <a:spcBef>
                          <a:spcPts val="465"/>
                        </a:spcBef>
                      </a:pPr>
                      <a:r>
                        <a:rPr sz="1400" dirty="0">
                          <a:solidFill>
                            <a:srgbClr val="291F76"/>
                          </a:solidFill>
                          <a:latin typeface="Arial"/>
                          <a:cs typeface="Arial"/>
                        </a:rPr>
                        <a:t>29.12</a:t>
                      </a:r>
                      <a:endParaRPr sz="1400">
                        <a:latin typeface="Arial"/>
                        <a:cs typeface="Arial"/>
                      </a:endParaRPr>
                    </a:p>
                  </a:txBody>
                  <a:tcPr marL="0" marR="0" marT="59055"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extLst>
                  <a:ext uri="{0D108BD9-81ED-4DB2-BD59-A6C34878D82A}">
                    <a16:rowId xmlns:a16="http://schemas.microsoft.com/office/drawing/2014/main" val="10012"/>
                  </a:ext>
                </a:extLst>
              </a:tr>
              <a:tr h="313055">
                <a:tc>
                  <a:txBody>
                    <a:bodyPr/>
                    <a:lstStyle/>
                    <a:p>
                      <a:pPr marL="619125">
                        <a:lnSpc>
                          <a:spcPct val="100000"/>
                        </a:lnSpc>
                        <a:spcBef>
                          <a:spcPts val="575"/>
                        </a:spcBef>
                      </a:pPr>
                      <a:r>
                        <a:rPr sz="1100" i="1" spc="-5" dirty="0">
                          <a:solidFill>
                            <a:srgbClr val="291F76"/>
                          </a:solidFill>
                          <a:latin typeface="Arial"/>
                          <a:cs typeface="Arial"/>
                        </a:rPr>
                        <a:t>Net </a:t>
                      </a:r>
                      <a:r>
                        <a:rPr sz="1100" i="1" dirty="0">
                          <a:solidFill>
                            <a:srgbClr val="291F76"/>
                          </a:solidFill>
                          <a:latin typeface="Arial"/>
                          <a:cs typeface="Arial"/>
                        </a:rPr>
                        <a:t>Service Tax</a:t>
                      </a:r>
                      <a:r>
                        <a:rPr sz="1100" i="1" spc="-20" dirty="0">
                          <a:solidFill>
                            <a:srgbClr val="291F76"/>
                          </a:solidFill>
                          <a:latin typeface="Arial"/>
                          <a:cs typeface="Arial"/>
                        </a:rPr>
                        <a:t> </a:t>
                      </a:r>
                      <a:r>
                        <a:rPr sz="1100" i="1" spc="-5" dirty="0">
                          <a:solidFill>
                            <a:srgbClr val="291F76"/>
                          </a:solidFill>
                          <a:latin typeface="Arial"/>
                          <a:cs typeface="Arial"/>
                        </a:rPr>
                        <a:t>Paid</a:t>
                      </a:r>
                      <a:endParaRPr sz="1100">
                        <a:latin typeface="Arial"/>
                        <a:cs typeface="Arial"/>
                      </a:endParaRPr>
                    </a:p>
                  </a:txBody>
                  <a:tcPr marL="0" marR="0" marT="73025"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2860" algn="r">
                        <a:lnSpc>
                          <a:spcPct val="100000"/>
                        </a:lnSpc>
                        <a:spcBef>
                          <a:spcPts val="465"/>
                        </a:spcBef>
                      </a:pPr>
                      <a:r>
                        <a:rPr sz="1400" spc="-5" dirty="0">
                          <a:solidFill>
                            <a:srgbClr val="291F76"/>
                          </a:solidFill>
                          <a:latin typeface="Arial"/>
                          <a:cs typeface="Arial"/>
                        </a:rPr>
                        <a:t>187</a:t>
                      </a:r>
                      <a:endParaRPr sz="1400">
                        <a:latin typeface="Arial"/>
                        <a:cs typeface="Arial"/>
                      </a:endParaRPr>
                    </a:p>
                  </a:txBody>
                  <a:tcPr marL="0" marR="0" marT="59055"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1590" algn="r">
                        <a:lnSpc>
                          <a:spcPct val="100000"/>
                        </a:lnSpc>
                        <a:spcBef>
                          <a:spcPts val="465"/>
                        </a:spcBef>
                      </a:pPr>
                      <a:r>
                        <a:rPr sz="1400" spc="-5" dirty="0">
                          <a:solidFill>
                            <a:srgbClr val="291F76"/>
                          </a:solidFill>
                          <a:latin typeface="Arial"/>
                          <a:cs typeface="Arial"/>
                        </a:rPr>
                        <a:t>129</a:t>
                      </a:r>
                      <a:endParaRPr sz="1400">
                        <a:latin typeface="Arial"/>
                        <a:cs typeface="Arial"/>
                      </a:endParaRPr>
                    </a:p>
                  </a:txBody>
                  <a:tcPr marL="0" marR="0" marT="59055"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0955" algn="r">
                        <a:lnSpc>
                          <a:spcPct val="100000"/>
                        </a:lnSpc>
                        <a:spcBef>
                          <a:spcPts val="465"/>
                        </a:spcBef>
                      </a:pPr>
                      <a:r>
                        <a:rPr sz="1400" dirty="0">
                          <a:solidFill>
                            <a:srgbClr val="291F76"/>
                          </a:solidFill>
                          <a:latin typeface="Arial"/>
                          <a:cs typeface="Arial"/>
                        </a:rPr>
                        <a:t>44.61</a:t>
                      </a:r>
                      <a:endParaRPr sz="1400">
                        <a:latin typeface="Arial"/>
                        <a:cs typeface="Arial"/>
                      </a:endParaRPr>
                    </a:p>
                  </a:txBody>
                  <a:tcPr marL="0" marR="0" marT="59055" marB="0">
                    <a:lnL w="12700">
                      <a:solidFill>
                        <a:srgbClr val="291F76"/>
                      </a:solidFill>
                      <a:prstDash val="solid"/>
                    </a:lnL>
                    <a:lnR w="12700">
                      <a:solidFill>
                        <a:srgbClr val="280070"/>
                      </a:solidFill>
                      <a:prstDash val="solid"/>
                    </a:lnR>
                    <a:lnT w="12700">
                      <a:solidFill>
                        <a:srgbClr val="291F76"/>
                      </a:solidFill>
                      <a:prstDash val="solid"/>
                    </a:lnT>
                    <a:lnB w="12700">
                      <a:solidFill>
                        <a:srgbClr val="291F76"/>
                      </a:solidFill>
                      <a:prstDash val="solid"/>
                    </a:lnB>
                  </a:tcPr>
                </a:tc>
                <a:tc vMerge="1">
                  <a:txBody>
                    <a:bodyPr/>
                    <a:lstStyle/>
                    <a:p>
                      <a:endParaRPr/>
                    </a:p>
                  </a:txBody>
                  <a:tcPr marL="0" marR="0" marT="0" marB="0">
                    <a:lnL w="12700">
                      <a:solidFill>
                        <a:srgbClr val="280070"/>
                      </a:solidFill>
                      <a:prstDash val="solid"/>
                    </a:lnL>
                    <a:lnR w="12700">
                      <a:solidFill>
                        <a:srgbClr val="280070"/>
                      </a:solidFill>
                      <a:prstDash val="solid"/>
                    </a:lnR>
                    <a:lnT w="12700">
                      <a:solidFill>
                        <a:srgbClr val="280070"/>
                      </a:solidFill>
                      <a:prstDash val="solid"/>
                    </a:lnT>
                    <a:lnB w="12700">
                      <a:solidFill>
                        <a:srgbClr val="280070"/>
                      </a:solidFill>
                      <a:prstDash val="solid"/>
                    </a:lnB>
                  </a:tcPr>
                </a:tc>
                <a:tc>
                  <a:txBody>
                    <a:bodyPr/>
                    <a:lstStyle/>
                    <a:p>
                      <a:pPr marR="20955" algn="r">
                        <a:lnSpc>
                          <a:spcPct val="100000"/>
                        </a:lnSpc>
                        <a:spcBef>
                          <a:spcPts val="465"/>
                        </a:spcBef>
                      </a:pPr>
                      <a:r>
                        <a:rPr sz="1400" spc="-5" dirty="0">
                          <a:solidFill>
                            <a:srgbClr val="291F76"/>
                          </a:solidFill>
                          <a:latin typeface="Arial"/>
                          <a:cs typeface="Arial"/>
                        </a:rPr>
                        <a:t>701</a:t>
                      </a:r>
                      <a:endParaRPr sz="1400">
                        <a:latin typeface="Arial"/>
                        <a:cs typeface="Arial"/>
                      </a:endParaRPr>
                    </a:p>
                  </a:txBody>
                  <a:tcPr marL="0" marR="0" marT="59055" marB="0">
                    <a:lnL w="12700">
                      <a:solidFill>
                        <a:srgbClr val="280070"/>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0955" algn="r">
                        <a:lnSpc>
                          <a:spcPct val="100000"/>
                        </a:lnSpc>
                        <a:spcBef>
                          <a:spcPts val="465"/>
                        </a:spcBef>
                      </a:pPr>
                      <a:r>
                        <a:rPr sz="1400" spc="-5" dirty="0">
                          <a:solidFill>
                            <a:srgbClr val="291F76"/>
                          </a:solidFill>
                          <a:latin typeface="Arial"/>
                          <a:cs typeface="Arial"/>
                        </a:rPr>
                        <a:t>537</a:t>
                      </a:r>
                      <a:endParaRPr sz="1400">
                        <a:latin typeface="Arial"/>
                        <a:cs typeface="Arial"/>
                      </a:endParaRPr>
                    </a:p>
                  </a:txBody>
                  <a:tcPr marL="0" marR="0" marT="59055"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0320" algn="r">
                        <a:lnSpc>
                          <a:spcPct val="100000"/>
                        </a:lnSpc>
                        <a:spcBef>
                          <a:spcPts val="465"/>
                        </a:spcBef>
                      </a:pPr>
                      <a:r>
                        <a:rPr sz="1400" dirty="0">
                          <a:solidFill>
                            <a:srgbClr val="291F76"/>
                          </a:solidFill>
                          <a:latin typeface="Arial"/>
                          <a:cs typeface="Arial"/>
                        </a:rPr>
                        <a:t>30.55</a:t>
                      </a:r>
                      <a:endParaRPr sz="1400">
                        <a:latin typeface="Arial"/>
                        <a:cs typeface="Arial"/>
                      </a:endParaRPr>
                    </a:p>
                  </a:txBody>
                  <a:tcPr marL="0" marR="0" marT="59055"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extLst>
                  <a:ext uri="{0D108BD9-81ED-4DB2-BD59-A6C34878D82A}">
                    <a16:rowId xmlns:a16="http://schemas.microsoft.com/office/drawing/2014/main" val="10013"/>
                  </a:ext>
                </a:extLst>
              </a:tr>
              <a:tr h="313055">
                <a:tc>
                  <a:txBody>
                    <a:bodyPr/>
                    <a:lstStyle/>
                    <a:p>
                      <a:pPr marL="619125">
                        <a:lnSpc>
                          <a:spcPct val="100000"/>
                        </a:lnSpc>
                        <a:spcBef>
                          <a:spcPts val="575"/>
                        </a:spcBef>
                      </a:pPr>
                      <a:r>
                        <a:rPr sz="1100" i="1" spc="-5" dirty="0">
                          <a:solidFill>
                            <a:srgbClr val="291F76"/>
                          </a:solidFill>
                          <a:latin typeface="Arial"/>
                          <a:cs typeface="Arial"/>
                        </a:rPr>
                        <a:t>BC/BF </a:t>
                      </a:r>
                      <a:r>
                        <a:rPr sz="1100" i="1" dirty="0">
                          <a:solidFill>
                            <a:srgbClr val="291F76"/>
                          </a:solidFill>
                          <a:latin typeface="Arial"/>
                          <a:cs typeface="Arial"/>
                        </a:rPr>
                        <a:t>Expenses</a:t>
                      </a:r>
                      <a:endParaRPr sz="1100">
                        <a:latin typeface="Arial"/>
                        <a:cs typeface="Arial"/>
                      </a:endParaRPr>
                    </a:p>
                  </a:txBody>
                  <a:tcPr marL="0" marR="0" marT="73025"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2860" algn="r">
                        <a:lnSpc>
                          <a:spcPct val="100000"/>
                        </a:lnSpc>
                        <a:spcBef>
                          <a:spcPts val="465"/>
                        </a:spcBef>
                      </a:pPr>
                      <a:r>
                        <a:rPr sz="1400" spc="-5" dirty="0">
                          <a:solidFill>
                            <a:srgbClr val="291F76"/>
                          </a:solidFill>
                          <a:latin typeface="Arial"/>
                          <a:cs typeface="Arial"/>
                        </a:rPr>
                        <a:t>148</a:t>
                      </a:r>
                      <a:endParaRPr sz="1400">
                        <a:latin typeface="Arial"/>
                        <a:cs typeface="Arial"/>
                      </a:endParaRPr>
                    </a:p>
                  </a:txBody>
                  <a:tcPr marL="0" marR="0" marT="59055"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1590" algn="r">
                        <a:lnSpc>
                          <a:spcPct val="100000"/>
                        </a:lnSpc>
                        <a:spcBef>
                          <a:spcPts val="465"/>
                        </a:spcBef>
                      </a:pPr>
                      <a:r>
                        <a:rPr sz="1400" spc="-110" dirty="0">
                          <a:solidFill>
                            <a:srgbClr val="291F76"/>
                          </a:solidFill>
                          <a:latin typeface="Arial"/>
                          <a:cs typeface="Arial"/>
                        </a:rPr>
                        <a:t>1</a:t>
                      </a:r>
                      <a:r>
                        <a:rPr sz="1400" dirty="0">
                          <a:solidFill>
                            <a:srgbClr val="291F76"/>
                          </a:solidFill>
                          <a:latin typeface="Arial"/>
                          <a:cs typeface="Arial"/>
                        </a:rPr>
                        <a:t>16</a:t>
                      </a:r>
                      <a:endParaRPr sz="1400">
                        <a:latin typeface="Arial"/>
                        <a:cs typeface="Arial"/>
                      </a:endParaRPr>
                    </a:p>
                  </a:txBody>
                  <a:tcPr marL="0" marR="0" marT="59055"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0955" algn="r">
                        <a:lnSpc>
                          <a:spcPct val="100000"/>
                        </a:lnSpc>
                        <a:spcBef>
                          <a:spcPts val="465"/>
                        </a:spcBef>
                      </a:pPr>
                      <a:r>
                        <a:rPr sz="1400" dirty="0">
                          <a:solidFill>
                            <a:srgbClr val="291F76"/>
                          </a:solidFill>
                          <a:latin typeface="Arial"/>
                          <a:cs typeface="Arial"/>
                        </a:rPr>
                        <a:t>27.42</a:t>
                      </a:r>
                      <a:endParaRPr sz="1400">
                        <a:latin typeface="Arial"/>
                        <a:cs typeface="Arial"/>
                      </a:endParaRPr>
                    </a:p>
                  </a:txBody>
                  <a:tcPr marL="0" marR="0" marT="59055" marB="0">
                    <a:lnL w="12700">
                      <a:solidFill>
                        <a:srgbClr val="291F76"/>
                      </a:solidFill>
                      <a:prstDash val="solid"/>
                    </a:lnL>
                    <a:lnR w="12700">
                      <a:solidFill>
                        <a:srgbClr val="280070"/>
                      </a:solidFill>
                      <a:prstDash val="solid"/>
                    </a:lnR>
                    <a:lnT w="12700">
                      <a:solidFill>
                        <a:srgbClr val="291F76"/>
                      </a:solidFill>
                      <a:prstDash val="solid"/>
                    </a:lnT>
                    <a:lnB w="12700">
                      <a:solidFill>
                        <a:srgbClr val="291F76"/>
                      </a:solidFill>
                      <a:prstDash val="solid"/>
                    </a:lnB>
                  </a:tcPr>
                </a:tc>
                <a:tc vMerge="1">
                  <a:txBody>
                    <a:bodyPr/>
                    <a:lstStyle/>
                    <a:p>
                      <a:endParaRPr/>
                    </a:p>
                  </a:txBody>
                  <a:tcPr marL="0" marR="0" marT="0" marB="0">
                    <a:lnL w="12700">
                      <a:solidFill>
                        <a:srgbClr val="280070"/>
                      </a:solidFill>
                      <a:prstDash val="solid"/>
                    </a:lnL>
                    <a:lnR w="12700">
                      <a:solidFill>
                        <a:srgbClr val="280070"/>
                      </a:solidFill>
                      <a:prstDash val="solid"/>
                    </a:lnR>
                    <a:lnT w="12700">
                      <a:solidFill>
                        <a:srgbClr val="280070"/>
                      </a:solidFill>
                      <a:prstDash val="solid"/>
                    </a:lnT>
                    <a:lnB w="12700">
                      <a:solidFill>
                        <a:srgbClr val="280070"/>
                      </a:solidFill>
                      <a:prstDash val="solid"/>
                    </a:lnB>
                  </a:tcPr>
                </a:tc>
                <a:tc>
                  <a:txBody>
                    <a:bodyPr/>
                    <a:lstStyle/>
                    <a:p>
                      <a:pPr marR="20955" algn="r">
                        <a:lnSpc>
                          <a:spcPct val="100000"/>
                        </a:lnSpc>
                        <a:spcBef>
                          <a:spcPts val="465"/>
                        </a:spcBef>
                      </a:pPr>
                      <a:r>
                        <a:rPr sz="1400" spc="-5" dirty="0">
                          <a:solidFill>
                            <a:srgbClr val="291F76"/>
                          </a:solidFill>
                          <a:latin typeface="Arial"/>
                          <a:cs typeface="Arial"/>
                        </a:rPr>
                        <a:t>456</a:t>
                      </a:r>
                      <a:endParaRPr sz="1400">
                        <a:latin typeface="Arial"/>
                        <a:cs typeface="Arial"/>
                      </a:endParaRPr>
                    </a:p>
                  </a:txBody>
                  <a:tcPr marL="0" marR="0" marT="59055" marB="0">
                    <a:lnL w="12700">
                      <a:solidFill>
                        <a:srgbClr val="280070"/>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0955" algn="r">
                        <a:lnSpc>
                          <a:spcPct val="100000"/>
                        </a:lnSpc>
                        <a:spcBef>
                          <a:spcPts val="465"/>
                        </a:spcBef>
                      </a:pPr>
                      <a:r>
                        <a:rPr sz="1400" spc="-5" dirty="0">
                          <a:solidFill>
                            <a:srgbClr val="291F76"/>
                          </a:solidFill>
                          <a:latin typeface="Arial"/>
                          <a:cs typeface="Arial"/>
                        </a:rPr>
                        <a:t>318</a:t>
                      </a:r>
                      <a:endParaRPr sz="1400">
                        <a:latin typeface="Arial"/>
                        <a:cs typeface="Arial"/>
                      </a:endParaRPr>
                    </a:p>
                  </a:txBody>
                  <a:tcPr marL="0" marR="0" marT="59055"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0320" algn="r">
                        <a:lnSpc>
                          <a:spcPct val="100000"/>
                        </a:lnSpc>
                        <a:spcBef>
                          <a:spcPts val="465"/>
                        </a:spcBef>
                      </a:pPr>
                      <a:r>
                        <a:rPr sz="1400" dirty="0">
                          <a:solidFill>
                            <a:srgbClr val="291F76"/>
                          </a:solidFill>
                          <a:latin typeface="Arial"/>
                          <a:cs typeface="Arial"/>
                        </a:rPr>
                        <a:t>43.38</a:t>
                      </a:r>
                      <a:endParaRPr sz="1400">
                        <a:latin typeface="Arial"/>
                        <a:cs typeface="Arial"/>
                      </a:endParaRPr>
                    </a:p>
                  </a:txBody>
                  <a:tcPr marL="0" marR="0" marT="59055"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extLst>
                  <a:ext uri="{0D108BD9-81ED-4DB2-BD59-A6C34878D82A}">
                    <a16:rowId xmlns:a16="http://schemas.microsoft.com/office/drawing/2014/main" val="10014"/>
                  </a:ext>
                </a:extLst>
              </a:tr>
              <a:tr h="313055">
                <a:tc>
                  <a:txBody>
                    <a:bodyPr/>
                    <a:lstStyle/>
                    <a:p>
                      <a:pPr marL="619125">
                        <a:lnSpc>
                          <a:spcPct val="100000"/>
                        </a:lnSpc>
                        <a:spcBef>
                          <a:spcPts val="575"/>
                        </a:spcBef>
                      </a:pPr>
                      <a:r>
                        <a:rPr sz="1100" i="1" dirty="0">
                          <a:solidFill>
                            <a:srgbClr val="291F76"/>
                          </a:solidFill>
                          <a:latin typeface="Arial"/>
                          <a:cs typeface="Arial"/>
                        </a:rPr>
                        <a:t>Advt. &amp; </a:t>
                      </a:r>
                      <a:r>
                        <a:rPr sz="1100" i="1" spc="-5" dirty="0">
                          <a:solidFill>
                            <a:srgbClr val="291F76"/>
                          </a:solidFill>
                          <a:latin typeface="Arial"/>
                          <a:cs typeface="Arial"/>
                        </a:rPr>
                        <a:t>Publicity, </a:t>
                      </a:r>
                      <a:r>
                        <a:rPr sz="1100" i="1" dirty="0">
                          <a:solidFill>
                            <a:srgbClr val="291F76"/>
                          </a:solidFill>
                          <a:latin typeface="Arial"/>
                          <a:cs typeface="Arial"/>
                        </a:rPr>
                        <a:t>Law </a:t>
                      </a:r>
                      <a:r>
                        <a:rPr sz="1100" i="1" spc="-5" dirty="0">
                          <a:solidFill>
                            <a:srgbClr val="291F76"/>
                          </a:solidFill>
                          <a:latin typeface="Arial"/>
                          <a:cs typeface="Arial"/>
                        </a:rPr>
                        <a:t>Charges, Auditors </a:t>
                      </a:r>
                      <a:r>
                        <a:rPr sz="1100" i="1" dirty="0">
                          <a:solidFill>
                            <a:srgbClr val="291F76"/>
                          </a:solidFill>
                          <a:latin typeface="Arial"/>
                          <a:cs typeface="Arial"/>
                        </a:rPr>
                        <a:t>Fees</a:t>
                      </a:r>
                      <a:r>
                        <a:rPr sz="1100" i="1" spc="-25" dirty="0">
                          <a:solidFill>
                            <a:srgbClr val="291F76"/>
                          </a:solidFill>
                          <a:latin typeface="Arial"/>
                          <a:cs typeface="Arial"/>
                        </a:rPr>
                        <a:t> </a:t>
                      </a:r>
                      <a:r>
                        <a:rPr sz="1100" i="1" dirty="0">
                          <a:solidFill>
                            <a:srgbClr val="291F76"/>
                          </a:solidFill>
                          <a:latin typeface="Arial"/>
                          <a:cs typeface="Arial"/>
                        </a:rPr>
                        <a:t>etc.,</a:t>
                      </a:r>
                      <a:endParaRPr sz="1100">
                        <a:latin typeface="Arial"/>
                        <a:cs typeface="Arial"/>
                      </a:endParaRPr>
                    </a:p>
                  </a:txBody>
                  <a:tcPr marL="0" marR="0" marT="73025"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2860" algn="r">
                        <a:lnSpc>
                          <a:spcPct val="100000"/>
                        </a:lnSpc>
                        <a:spcBef>
                          <a:spcPts val="465"/>
                        </a:spcBef>
                      </a:pPr>
                      <a:r>
                        <a:rPr sz="1400" spc="-5" dirty="0">
                          <a:solidFill>
                            <a:srgbClr val="291F76"/>
                          </a:solidFill>
                          <a:latin typeface="Arial"/>
                          <a:cs typeface="Arial"/>
                        </a:rPr>
                        <a:t>867</a:t>
                      </a:r>
                      <a:endParaRPr sz="1400">
                        <a:latin typeface="Arial"/>
                        <a:cs typeface="Arial"/>
                      </a:endParaRPr>
                    </a:p>
                  </a:txBody>
                  <a:tcPr marL="0" marR="0" marT="59055"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1590" algn="r">
                        <a:lnSpc>
                          <a:spcPct val="100000"/>
                        </a:lnSpc>
                        <a:spcBef>
                          <a:spcPts val="465"/>
                        </a:spcBef>
                      </a:pPr>
                      <a:r>
                        <a:rPr sz="1400" spc="-5" dirty="0">
                          <a:solidFill>
                            <a:srgbClr val="291F76"/>
                          </a:solidFill>
                          <a:latin typeface="Arial"/>
                          <a:cs typeface="Arial"/>
                        </a:rPr>
                        <a:t>899</a:t>
                      </a:r>
                      <a:endParaRPr sz="1400">
                        <a:latin typeface="Arial"/>
                        <a:cs typeface="Arial"/>
                      </a:endParaRPr>
                    </a:p>
                  </a:txBody>
                  <a:tcPr marL="0" marR="0" marT="59055"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0955" algn="r">
                        <a:lnSpc>
                          <a:spcPct val="100000"/>
                        </a:lnSpc>
                        <a:spcBef>
                          <a:spcPts val="465"/>
                        </a:spcBef>
                      </a:pPr>
                      <a:r>
                        <a:rPr sz="1400" dirty="0">
                          <a:solidFill>
                            <a:srgbClr val="291F76"/>
                          </a:solidFill>
                          <a:latin typeface="Arial"/>
                          <a:cs typeface="Arial"/>
                        </a:rPr>
                        <a:t>-3.53</a:t>
                      </a:r>
                      <a:endParaRPr sz="1400">
                        <a:latin typeface="Arial"/>
                        <a:cs typeface="Arial"/>
                      </a:endParaRPr>
                    </a:p>
                  </a:txBody>
                  <a:tcPr marL="0" marR="0" marT="59055" marB="0">
                    <a:lnL w="12700">
                      <a:solidFill>
                        <a:srgbClr val="291F76"/>
                      </a:solidFill>
                      <a:prstDash val="solid"/>
                    </a:lnL>
                    <a:lnR w="12700">
                      <a:solidFill>
                        <a:srgbClr val="280070"/>
                      </a:solidFill>
                      <a:prstDash val="solid"/>
                    </a:lnR>
                    <a:lnT w="12700">
                      <a:solidFill>
                        <a:srgbClr val="291F76"/>
                      </a:solidFill>
                      <a:prstDash val="solid"/>
                    </a:lnT>
                    <a:lnB w="12700">
                      <a:solidFill>
                        <a:srgbClr val="291F76"/>
                      </a:solidFill>
                      <a:prstDash val="solid"/>
                    </a:lnB>
                  </a:tcPr>
                </a:tc>
                <a:tc vMerge="1">
                  <a:txBody>
                    <a:bodyPr/>
                    <a:lstStyle/>
                    <a:p>
                      <a:endParaRPr/>
                    </a:p>
                  </a:txBody>
                  <a:tcPr marL="0" marR="0" marT="0" marB="0">
                    <a:lnL w="12700">
                      <a:solidFill>
                        <a:srgbClr val="280070"/>
                      </a:solidFill>
                      <a:prstDash val="solid"/>
                    </a:lnL>
                    <a:lnR w="12700">
                      <a:solidFill>
                        <a:srgbClr val="280070"/>
                      </a:solidFill>
                      <a:prstDash val="solid"/>
                    </a:lnR>
                    <a:lnT w="12700">
                      <a:solidFill>
                        <a:srgbClr val="280070"/>
                      </a:solidFill>
                      <a:prstDash val="solid"/>
                    </a:lnT>
                    <a:lnB w="12700">
                      <a:solidFill>
                        <a:srgbClr val="280070"/>
                      </a:solidFill>
                      <a:prstDash val="solid"/>
                    </a:lnB>
                  </a:tcPr>
                </a:tc>
                <a:tc>
                  <a:txBody>
                    <a:bodyPr/>
                    <a:lstStyle/>
                    <a:p>
                      <a:pPr marR="20955" algn="r">
                        <a:lnSpc>
                          <a:spcPct val="100000"/>
                        </a:lnSpc>
                        <a:spcBef>
                          <a:spcPts val="465"/>
                        </a:spcBef>
                      </a:pPr>
                      <a:r>
                        <a:rPr sz="1400" dirty="0">
                          <a:solidFill>
                            <a:srgbClr val="291F76"/>
                          </a:solidFill>
                          <a:latin typeface="Arial"/>
                          <a:cs typeface="Arial"/>
                        </a:rPr>
                        <a:t>2,745</a:t>
                      </a:r>
                      <a:endParaRPr sz="1400">
                        <a:latin typeface="Arial"/>
                        <a:cs typeface="Arial"/>
                      </a:endParaRPr>
                    </a:p>
                  </a:txBody>
                  <a:tcPr marL="0" marR="0" marT="59055" marB="0">
                    <a:lnL w="12700">
                      <a:solidFill>
                        <a:srgbClr val="280070"/>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1590" algn="r">
                        <a:lnSpc>
                          <a:spcPct val="100000"/>
                        </a:lnSpc>
                        <a:spcBef>
                          <a:spcPts val="465"/>
                        </a:spcBef>
                      </a:pPr>
                      <a:r>
                        <a:rPr sz="1400" dirty="0">
                          <a:solidFill>
                            <a:srgbClr val="291F76"/>
                          </a:solidFill>
                          <a:latin typeface="Arial"/>
                          <a:cs typeface="Arial"/>
                        </a:rPr>
                        <a:t>2,240</a:t>
                      </a:r>
                      <a:endParaRPr sz="1400">
                        <a:latin typeface="Arial"/>
                        <a:cs typeface="Arial"/>
                      </a:endParaRPr>
                    </a:p>
                  </a:txBody>
                  <a:tcPr marL="0" marR="0" marT="59055"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0320" algn="r">
                        <a:lnSpc>
                          <a:spcPct val="100000"/>
                        </a:lnSpc>
                        <a:spcBef>
                          <a:spcPts val="465"/>
                        </a:spcBef>
                      </a:pPr>
                      <a:r>
                        <a:rPr sz="1400" dirty="0">
                          <a:solidFill>
                            <a:srgbClr val="291F76"/>
                          </a:solidFill>
                          <a:latin typeface="Arial"/>
                          <a:cs typeface="Arial"/>
                        </a:rPr>
                        <a:t>22.59</a:t>
                      </a:r>
                      <a:endParaRPr sz="1400">
                        <a:latin typeface="Arial"/>
                        <a:cs typeface="Arial"/>
                      </a:endParaRPr>
                    </a:p>
                  </a:txBody>
                  <a:tcPr marL="0" marR="0" marT="59055"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extLst>
                  <a:ext uri="{0D108BD9-81ED-4DB2-BD59-A6C34878D82A}">
                    <a16:rowId xmlns:a16="http://schemas.microsoft.com/office/drawing/2014/main" val="10015"/>
                  </a:ext>
                </a:extLst>
              </a:tr>
              <a:tr h="313055">
                <a:tc>
                  <a:txBody>
                    <a:bodyPr/>
                    <a:lstStyle/>
                    <a:p>
                      <a:pPr marL="33020">
                        <a:lnSpc>
                          <a:spcPct val="100000"/>
                        </a:lnSpc>
                        <a:spcBef>
                          <a:spcPts val="509"/>
                        </a:spcBef>
                      </a:pPr>
                      <a:r>
                        <a:rPr sz="1200" b="1" spc="-5" dirty="0">
                          <a:solidFill>
                            <a:srgbClr val="291F76"/>
                          </a:solidFill>
                          <a:latin typeface="Arial"/>
                          <a:cs typeface="Arial"/>
                        </a:rPr>
                        <a:t>Operating </a:t>
                      </a:r>
                      <a:r>
                        <a:rPr sz="1200" b="1" dirty="0">
                          <a:solidFill>
                            <a:srgbClr val="291F76"/>
                          </a:solidFill>
                          <a:latin typeface="Arial"/>
                          <a:cs typeface="Arial"/>
                        </a:rPr>
                        <a:t>Expenses</a:t>
                      </a:r>
                      <a:endParaRPr sz="1200">
                        <a:latin typeface="Arial"/>
                        <a:cs typeface="Arial"/>
                      </a:endParaRPr>
                    </a:p>
                  </a:txBody>
                  <a:tcPr marL="0" marR="0" marT="64769"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2860" algn="r">
                        <a:lnSpc>
                          <a:spcPct val="100000"/>
                        </a:lnSpc>
                        <a:spcBef>
                          <a:spcPts val="465"/>
                        </a:spcBef>
                      </a:pPr>
                      <a:r>
                        <a:rPr sz="1400" b="1" dirty="0">
                          <a:solidFill>
                            <a:srgbClr val="291F76"/>
                          </a:solidFill>
                          <a:latin typeface="Arial"/>
                          <a:cs typeface="Arial"/>
                        </a:rPr>
                        <a:t>12,372</a:t>
                      </a:r>
                      <a:endParaRPr sz="1400">
                        <a:latin typeface="Arial"/>
                        <a:cs typeface="Arial"/>
                      </a:endParaRPr>
                    </a:p>
                  </a:txBody>
                  <a:tcPr marL="0" marR="0" marT="59055"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1590" algn="r">
                        <a:lnSpc>
                          <a:spcPct val="100000"/>
                        </a:lnSpc>
                        <a:spcBef>
                          <a:spcPts val="465"/>
                        </a:spcBef>
                      </a:pPr>
                      <a:r>
                        <a:rPr sz="1400" b="1" spc="-75" dirty="0">
                          <a:solidFill>
                            <a:srgbClr val="291F76"/>
                          </a:solidFill>
                          <a:latin typeface="Arial"/>
                          <a:cs typeface="Arial"/>
                        </a:rPr>
                        <a:t>1</a:t>
                      </a:r>
                      <a:r>
                        <a:rPr sz="1400" b="1" dirty="0">
                          <a:solidFill>
                            <a:srgbClr val="291F76"/>
                          </a:solidFill>
                          <a:latin typeface="Arial"/>
                          <a:cs typeface="Arial"/>
                        </a:rPr>
                        <a:t>1,794</a:t>
                      </a:r>
                      <a:endParaRPr sz="1400">
                        <a:latin typeface="Arial"/>
                        <a:cs typeface="Arial"/>
                      </a:endParaRPr>
                    </a:p>
                  </a:txBody>
                  <a:tcPr marL="0" marR="0" marT="59055"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0955" algn="r">
                        <a:lnSpc>
                          <a:spcPct val="100000"/>
                        </a:lnSpc>
                        <a:spcBef>
                          <a:spcPts val="465"/>
                        </a:spcBef>
                      </a:pPr>
                      <a:r>
                        <a:rPr sz="1400" b="1" dirty="0">
                          <a:solidFill>
                            <a:srgbClr val="291F76"/>
                          </a:solidFill>
                          <a:latin typeface="Arial"/>
                          <a:cs typeface="Arial"/>
                        </a:rPr>
                        <a:t>4.89</a:t>
                      </a:r>
                      <a:endParaRPr sz="1400">
                        <a:latin typeface="Arial"/>
                        <a:cs typeface="Arial"/>
                      </a:endParaRPr>
                    </a:p>
                  </a:txBody>
                  <a:tcPr marL="0" marR="0" marT="59055" marB="0">
                    <a:lnL w="12700">
                      <a:solidFill>
                        <a:srgbClr val="291F76"/>
                      </a:solidFill>
                      <a:prstDash val="solid"/>
                    </a:lnL>
                    <a:lnR w="12700">
                      <a:solidFill>
                        <a:srgbClr val="280070"/>
                      </a:solidFill>
                      <a:prstDash val="solid"/>
                    </a:lnR>
                    <a:lnT w="12700">
                      <a:solidFill>
                        <a:srgbClr val="291F76"/>
                      </a:solidFill>
                      <a:prstDash val="solid"/>
                    </a:lnT>
                    <a:lnB w="12700">
                      <a:solidFill>
                        <a:srgbClr val="291F76"/>
                      </a:solidFill>
                      <a:prstDash val="solid"/>
                    </a:lnB>
                  </a:tcPr>
                </a:tc>
                <a:tc vMerge="1">
                  <a:txBody>
                    <a:bodyPr/>
                    <a:lstStyle/>
                    <a:p>
                      <a:endParaRPr/>
                    </a:p>
                  </a:txBody>
                  <a:tcPr marL="0" marR="0" marT="0" marB="0">
                    <a:lnL w="12700">
                      <a:solidFill>
                        <a:srgbClr val="280070"/>
                      </a:solidFill>
                      <a:prstDash val="solid"/>
                    </a:lnL>
                    <a:lnR w="12700">
                      <a:solidFill>
                        <a:srgbClr val="280070"/>
                      </a:solidFill>
                      <a:prstDash val="solid"/>
                    </a:lnR>
                    <a:lnT w="12700">
                      <a:solidFill>
                        <a:srgbClr val="280070"/>
                      </a:solidFill>
                      <a:prstDash val="solid"/>
                    </a:lnT>
                    <a:lnB w="12700">
                      <a:solidFill>
                        <a:srgbClr val="280070"/>
                      </a:solidFill>
                      <a:prstDash val="solid"/>
                    </a:lnB>
                  </a:tcPr>
                </a:tc>
                <a:tc>
                  <a:txBody>
                    <a:bodyPr/>
                    <a:lstStyle/>
                    <a:p>
                      <a:pPr marR="20955" algn="r">
                        <a:lnSpc>
                          <a:spcPct val="100000"/>
                        </a:lnSpc>
                        <a:spcBef>
                          <a:spcPts val="465"/>
                        </a:spcBef>
                      </a:pPr>
                      <a:r>
                        <a:rPr sz="1400" b="1" dirty="0">
                          <a:solidFill>
                            <a:srgbClr val="291F76"/>
                          </a:solidFill>
                          <a:latin typeface="Arial"/>
                          <a:cs typeface="Arial"/>
                        </a:rPr>
                        <a:t>46,473</a:t>
                      </a:r>
                      <a:endParaRPr sz="1400">
                        <a:latin typeface="Arial"/>
                        <a:cs typeface="Arial"/>
                      </a:endParaRPr>
                    </a:p>
                  </a:txBody>
                  <a:tcPr marL="0" marR="0" marT="59055" marB="0">
                    <a:lnL w="12700">
                      <a:solidFill>
                        <a:srgbClr val="280070"/>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0955" algn="r">
                        <a:lnSpc>
                          <a:spcPct val="100000"/>
                        </a:lnSpc>
                        <a:spcBef>
                          <a:spcPts val="465"/>
                        </a:spcBef>
                      </a:pPr>
                      <a:r>
                        <a:rPr sz="1400" b="1" dirty="0">
                          <a:solidFill>
                            <a:srgbClr val="291F76"/>
                          </a:solidFill>
                          <a:latin typeface="Arial"/>
                          <a:cs typeface="Arial"/>
                        </a:rPr>
                        <a:t>41,782</a:t>
                      </a:r>
                      <a:endParaRPr sz="1400">
                        <a:latin typeface="Arial"/>
                        <a:cs typeface="Arial"/>
                      </a:endParaRPr>
                    </a:p>
                  </a:txBody>
                  <a:tcPr marL="0" marR="0" marT="59055"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tc>
                  <a:txBody>
                    <a:bodyPr/>
                    <a:lstStyle/>
                    <a:p>
                      <a:pPr marR="20320" algn="r">
                        <a:lnSpc>
                          <a:spcPct val="100000"/>
                        </a:lnSpc>
                        <a:spcBef>
                          <a:spcPts val="465"/>
                        </a:spcBef>
                      </a:pPr>
                      <a:r>
                        <a:rPr sz="1400" b="1" spc="-75" dirty="0">
                          <a:solidFill>
                            <a:srgbClr val="291F76"/>
                          </a:solidFill>
                          <a:latin typeface="Arial"/>
                          <a:cs typeface="Arial"/>
                        </a:rPr>
                        <a:t>1</a:t>
                      </a:r>
                      <a:r>
                        <a:rPr sz="1400" b="1" dirty="0">
                          <a:solidFill>
                            <a:srgbClr val="291F76"/>
                          </a:solidFill>
                          <a:latin typeface="Arial"/>
                          <a:cs typeface="Arial"/>
                        </a:rPr>
                        <a:t>1.23</a:t>
                      </a:r>
                      <a:endParaRPr sz="1400" dirty="0">
                        <a:latin typeface="Arial"/>
                        <a:cs typeface="Arial"/>
                      </a:endParaRPr>
                    </a:p>
                  </a:txBody>
                  <a:tcPr marL="0" marR="0" marT="59055" marB="0">
                    <a:lnL w="12700">
                      <a:solidFill>
                        <a:srgbClr val="291F76"/>
                      </a:solidFill>
                      <a:prstDash val="solid"/>
                    </a:lnL>
                    <a:lnR w="12700">
                      <a:solidFill>
                        <a:srgbClr val="291F76"/>
                      </a:solidFill>
                      <a:prstDash val="solid"/>
                    </a:lnR>
                    <a:lnT w="12700">
                      <a:solidFill>
                        <a:srgbClr val="291F76"/>
                      </a:solidFill>
                      <a:prstDash val="solid"/>
                    </a:lnT>
                    <a:lnB w="12700">
                      <a:solidFill>
                        <a:srgbClr val="291F76"/>
                      </a:solidFill>
                      <a:prstDash val="solid"/>
                    </a:lnB>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90782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32815-4E1C-49A6-A166-578DCBF4D5DC}"/>
              </a:ext>
            </a:extLst>
          </p:cNvPr>
          <p:cNvSpPr>
            <a:spLocks noGrp="1"/>
          </p:cNvSpPr>
          <p:nvPr>
            <p:ph type="title"/>
          </p:nvPr>
        </p:nvSpPr>
        <p:spPr>
          <a:xfrm>
            <a:off x="838200" y="18255"/>
            <a:ext cx="10515600" cy="1325563"/>
          </a:xfrm>
        </p:spPr>
        <p:txBody>
          <a:bodyPr/>
          <a:lstStyle/>
          <a:p>
            <a:r>
              <a:rPr lang="en-IN" dirty="0"/>
              <a:t>Functions</a:t>
            </a:r>
          </a:p>
        </p:txBody>
      </p:sp>
      <p:sp>
        <p:nvSpPr>
          <p:cNvPr id="4" name="Content Placeholder 3">
            <a:extLst>
              <a:ext uri="{FF2B5EF4-FFF2-40B4-BE49-F238E27FC236}">
                <a16:creationId xmlns:a16="http://schemas.microsoft.com/office/drawing/2014/main" id="{3E9A5B32-BF34-4DAA-980D-82E084B15EEC}"/>
              </a:ext>
            </a:extLst>
          </p:cNvPr>
          <p:cNvSpPr>
            <a:spLocks noGrp="1"/>
          </p:cNvSpPr>
          <p:nvPr>
            <p:ph idx="1"/>
          </p:nvPr>
        </p:nvSpPr>
        <p:spPr>
          <a:xfrm>
            <a:off x="838200" y="1241946"/>
            <a:ext cx="10515600" cy="4935017"/>
          </a:xfrm>
        </p:spPr>
        <p:txBody>
          <a:bodyPr>
            <a:normAutofit fontScale="70000" lnSpcReduction="20000"/>
          </a:bodyPr>
          <a:lstStyle/>
          <a:p>
            <a:pPr marL="0" indent="0">
              <a:buNone/>
            </a:pPr>
            <a:r>
              <a:rPr lang="en-US" dirty="0"/>
              <a:t>The SBI renders the following functions under Section 33 of the Act.</a:t>
            </a:r>
          </a:p>
          <a:p>
            <a:r>
              <a:rPr lang="en-US" dirty="0"/>
              <a:t> Accepting deposits from the public under current, savings, fixed and recurring deposit accounts.</a:t>
            </a:r>
          </a:p>
          <a:p>
            <a:r>
              <a:rPr lang="en-US" dirty="0"/>
              <a:t> Advancing and lending money and opening cash credits upon the security of stocks, securities, etc.</a:t>
            </a:r>
          </a:p>
          <a:p>
            <a:r>
              <a:rPr lang="en-US" dirty="0"/>
              <a:t> Drawing, accepting, discounting, buying and selling of bills of exchange and other negotiable instruments.</a:t>
            </a:r>
          </a:p>
          <a:p>
            <a:r>
              <a:rPr lang="en-US" dirty="0"/>
              <a:t> Investing funds, in specified kinds of securities.</a:t>
            </a:r>
          </a:p>
          <a:p>
            <a:r>
              <a:rPr lang="en-US" dirty="0"/>
              <a:t> Advancing and lending money to court of wards with the previous approval of State Government.</a:t>
            </a:r>
          </a:p>
          <a:p>
            <a:r>
              <a:rPr lang="en-US" dirty="0"/>
              <a:t> Issuing and circulating letters of credit.</a:t>
            </a:r>
          </a:p>
          <a:p>
            <a:r>
              <a:rPr lang="en-US" dirty="0"/>
              <a:t> Offering remittance facilities such as, demand drafts, mail transfers telegraphic transfers, etc.</a:t>
            </a:r>
          </a:p>
          <a:p>
            <a:r>
              <a:rPr lang="en-US" dirty="0"/>
              <a:t> Acting as administrator, executor, trustee or otherwise.</a:t>
            </a:r>
          </a:p>
          <a:p>
            <a:r>
              <a:rPr lang="en-US" dirty="0"/>
              <a:t> Selling and realizing the movable or immovable properties that come into the banks in satisfaction of claims.</a:t>
            </a:r>
          </a:p>
          <a:p>
            <a:r>
              <a:rPr lang="en-US" dirty="0"/>
              <a:t> Transacting pecuniary agency business on commission stocks.</a:t>
            </a:r>
          </a:p>
          <a:p>
            <a:r>
              <a:rPr lang="en-US" dirty="0"/>
              <a:t> Underwriting of the issue of authorized shares debentures, and other securities. (This function is done through subsidiaries now)</a:t>
            </a:r>
          </a:p>
          <a:p>
            <a:endParaRPr lang="en-IN" dirty="0"/>
          </a:p>
        </p:txBody>
      </p:sp>
    </p:spTree>
    <p:extLst>
      <p:ext uri="{BB962C8B-B14F-4D97-AF65-F5344CB8AC3E}">
        <p14:creationId xmlns:p14="http://schemas.microsoft.com/office/powerpoint/2010/main" val="4214686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2507D-2935-43E9-BE6E-8DA73C20C98B}"/>
              </a:ext>
            </a:extLst>
          </p:cNvPr>
          <p:cNvSpPr>
            <a:spLocks noGrp="1"/>
          </p:cNvSpPr>
          <p:nvPr>
            <p:ph type="title"/>
          </p:nvPr>
        </p:nvSpPr>
        <p:spPr>
          <a:xfrm>
            <a:off x="838200" y="126586"/>
            <a:ext cx="10515600" cy="907084"/>
          </a:xfrm>
        </p:spPr>
        <p:txBody>
          <a:bodyPr/>
          <a:lstStyle/>
          <a:p>
            <a:pPr algn="ctr"/>
            <a:r>
              <a:rPr lang="en-IN" dirty="0"/>
              <a:t>Key performances</a:t>
            </a:r>
          </a:p>
        </p:txBody>
      </p:sp>
      <p:graphicFrame>
        <p:nvGraphicFramePr>
          <p:cNvPr id="7" name="Table 6">
            <a:extLst>
              <a:ext uri="{FF2B5EF4-FFF2-40B4-BE49-F238E27FC236}">
                <a16:creationId xmlns:a16="http://schemas.microsoft.com/office/drawing/2014/main" id="{C32A7CBC-45DA-48D3-A1A2-404EB2ABCCFF}"/>
              </a:ext>
            </a:extLst>
          </p:cNvPr>
          <p:cNvGraphicFramePr>
            <a:graphicFrameLocks noGrp="1"/>
          </p:cNvGraphicFramePr>
          <p:nvPr>
            <p:extLst>
              <p:ext uri="{D42A27DB-BD31-4B8C-83A1-F6EECF244321}">
                <p14:modId xmlns:p14="http://schemas.microsoft.com/office/powerpoint/2010/main" val="1100613416"/>
              </p:ext>
            </p:extLst>
          </p:nvPr>
        </p:nvGraphicFramePr>
        <p:xfrm>
          <a:off x="838200" y="1033670"/>
          <a:ext cx="5721628" cy="5710504"/>
        </p:xfrm>
        <a:graphic>
          <a:graphicData uri="http://schemas.openxmlformats.org/drawingml/2006/table">
            <a:tbl>
              <a:tblPr firstRow="1" bandRow="1">
                <a:tableStyleId>{5C22544A-7EE6-4342-B048-85BDC9FD1C3A}</a:tableStyleId>
              </a:tblPr>
              <a:tblGrid>
                <a:gridCol w="1430407">
                  <a:extLst>
                    <a:ext uri="{9D8B030D-6E8A-4147-A177-3AD203B41FA5}">
                      <a16:colId xmlns:a16="http://schemas.microsoft.com/office/drawing/2014/main" val="783126911"/>
                    </a:ext>
                  </a:extLst>
                </a:gridCol>
                <a:gridCol w="1430407">
                  <a:extLst>
                    <a:ext uri="{9D8B030D-6E8A-4147-A177-3AD203B41FA5}">
                      <a16:colId xmlns:a16="http://schemas.microsoft.com/office/drawing/2014/main" val="4252752790"/>
                    </a:ext>
                  </a:extLst>
                </a:gridCol>
                <a:gridCol w="1430407">
                  <a:extLst>
                    <a:ext uri="{9D8B030D-6E8A-4147-A177-3AD203B41FA5}">
                      <a16:colId xmlns:a16="http://schemas.microsoft.com/office/drawing/2014/main" val="1892225008"/>
                    </a:ext>
                  </a:extLst>
                </a:gridCol>
                <a:gridCol w="1430407">
                  <a:extLst>
                    <a:ext uri="{9D8B030D-6E8A-4147-A177-3AD203B41FA5}">
                      <a16:colId xmlns:a16="http://schemas.microsoft.com/office/drawing/2014/main" val="957910245"/>
                    </a:ext>
                  </a:extLst>
                </a:gridCol>
              </a:tblGrid>
              <a:tr h="384099">
                <a:tc>
                  <a:txBody>
                    <a:bodyPr/>
                    <a:lstStyle/>
                    <a:p>
                      <a:endParaRPr lang="en-IN" dirty="0"/>
                    </a:p>
                  </a:txBody>
                  <a:tcPr/>
                </a:tc>
                <a:tc>
                  <a:txBody>
                    <a:bodyPr/>
                    <a:lstStyle/>
                    <a:p>
                      <a:r>
                        <a:rPr lang="en-IN" dirty="0"/>
                        <a:t>2014-15</a:t>
                      </a:r>
                    </a:p>
                  </a:txBody>
                  <a:tcPr/>
                </a:tc>
                <a:tc>
                  <a:txBody>
                    <a:bodyPr/>
                    <a:lstStyle/>
                    <a:p>
                      <a:r>
                        <a:rPr lang="en-IN" dirty="0"/>
                        <a:t>2015-16</a:t>
                      </a:r>
                    </a:p>
                  </a:txBody>
                  <a:tcPr/>
                </a:tc>
                <a:tc>
                  <a:txBody>
                    <a:bodyPr/>
                    <a:lstStyle/>
                    <a:p>
                      <a:r>
                        <a:rPr lang="en-IN" dirty="0"/>
                        <a:t>2016-17</a:t>
                      </a:r>
                    </a:p>
                  </a:txBody>
                  <a:tcPr/>
                </a:tc>
                <a:extLst>
                  <a:ext uri="{0D108BD9-81ED-4DB2-BD59-A6C34878D82A}">
                    <a16:rowId xmlns:a16="http://schemas.microsoft.com/office/drawing/2014/main" val="2811204928"/>
                  </a:ext>
                </a:extLst>
              </a:tr>
              <a:tr h="384099">
                <a:tc>
                  <a:txBody>
                    <a:bodyPr/>
                    <a:lstStyle/>
                    <a:p>
                      <a:r>
                        <a:rPr lang="en-IN" dirty="0"/>
                        <a:t>Total Income(in cr.)</a:t>
                      </a:r>
                    </a:p>
                  </a:txBody>
                  <a:tcPr/>
                </a:tc>
                <a:tc>
                  <a:txBody>
                    <a:bodyPr/>
                    <a:lstStyle/>
                    <a:p>
                      <a:r>
                        <a:rPr lang="en-IN" dirty="0"/>
                        <a:t>1,74,973</a:t>
                      </a:r>
                    </a:p>
                  </a:txBody>
                  <a:tcPr/>
                </a:tc>
                <a:tc>
                  <a:txBody>
                    <a:bodyPr/>
                    <a:lstStyle/>
                    <a:p>
                      <a:r>
                        <a:rPr lang="en-IN" dirty="0"/>
                        <a:t>1,91,844</a:t>
                      </a:r>
                    </a:p>
                  </a:txBody>
                  <a:tcPr/>
                </a:tc>
                <a:tc>
                  <a:txBody>
                    <a:bodyPr/>
                    <a:lstStyle/>
                    <a:p>
                      <a:r>
                        <a:rPr lang="en-IN" dirty="0"/>
                        <a:t>2,10,979</a:t>
                      </a:r>
                    </a:p>
                  </a:txBody>
                  <a:tcPr/>
                </a:tc>
                <a:extLst>
                  <a:ext uri="{0D108BD9-81ED-4DB2-BD59-A6C34878D82A}">
                    <a16:rowId xmlns:a16="http://schemas.microsoft.com/office/drawing/2014/main" val="1156208368"/>
                  </a:ext>
                </a:extLst>
              </a:tr>
              <a:tr h="662965">
                <a:tc>
                  <a:txBody>
                    <a:bodyPr/>
                    <a:lstStyle/>
                    <a:p>
                      <a:r>
                        <a:rPr lang="en-IN" dirty="0"/>
                        <a:t>Operating Profit(in cr.)</a:t>
                      </a:r>
                    </a:p>
                  </a:txBody>
                  <a:tcPr/>
                </a:tc>
                <a:tc>
                  <a:txBody>
                    <a:bodyPr/>
                    <a:lstStyle/>
                    <a:p>
                      <a:r>
                        <a:rPr lang="en-IN" dirty="0"/>
                        <a:t>39,537</a:t>
                      </a:r>
                    </a:p>
                  </a:txBody>
                  <a:tcPr/>
                </a:tc>
                <a:tc>
                  <a:txBody>
                    <a:bodyPr/>
                    <a:lstStyle/>
                    <a:p>
                      <a:r>
                        <a:rPr lang="en-IN" dirty="0"/>
                        <a:t>43,258</a:t>
                      </a:r>
                    </a:p>
                  </a:txBody>
                  <a:tcPr/>
                </a:tc>
                <a:tc>
                  <a:txBody>
                    <a:bodyPr/>
                    <a:lstStyle/>
                    <a:p>
                      <a:r>
                        <a:rPr lang="en-IN" dirty="0"/>
                        <a:t>50,848</a:t>
                      </a:r>
                    </a:p>
                  </a:txBody>
                  <a:tcPr/>
                </a:tc>
                <a:extLst>
                  <a:ext uri="{0D108BD9-81ED-4DB2-BD59-A6C34878D82A}">
                    <a16:rowId xmlns:a16="http://schemas.microsoft.com/office/drawing/2014/main" val="570888989"/>
                  </a:ext>
                </a:extLst>
              </a:tr>
              <a:tr h="384099">
                <a:tc>
                  <a:txBody>
                    <a:bodyPr/>
                    <a:lstStyle/>
                    <a:p>
                      <a:r>
                        <a:rPr lang="en-IN" dirty="0"/>
                        <a:t>Net Profit(in cr.)</a:t>
                      </a:r>
                    </a:p>
                  </a:txBody>
                  <a:tcPr/>
                </a:tc>
                <a:tc>
                  <a:txBody>
                    <a:bodyPr/>
                    <a:lstStyle/>
                    <a:p>
                      <a:r>
                        <a:rPr lang="en-IN" dirty="0"/>
                        <a:t>13,102</a:t>
                      </a:r>
                    </a:p>
                  </a:txBody>
                  <a:tcPr/>
                </a:tc>
                <a:tc>
                  <a:txBody>
                    <a:bodyPr/>
                    <a:lstStyle/>
                    <a:p>
                      <a:r>
                        <a:rPr lang="en-IN" dirty="0"/>
                        <a:t>9,951</a:t>
                      </a:r>
                    </a:p>
                  </a:txBody>
                  <a:tcPr/>
                </a:tc>
                <a:tc>
                  <a:txBody>
                    <a:bodyPr/>
                    <a:lstStyle/>
                    <a:p>
                      <a:r>
                        <a:rPr lang="en-IN" dirty="0"/>
                        <a:t>10,484</a:t>
                      </a:r>
                    </a:p>
                  </a:txBody>
                  <a:tcPr/>
                </a:tc>
                <a:extLst>
                  <a:ext uri="{0D108BD9-81ED-4DB2-BD59-A6C34878D82A}">
                    <a16:rowId xmlns:a16="http://schemas.microsoft.com/office/drawing/2014/main" val="3931885940"/>
                  </a:ext>
                </a:extLst>
              </a:tr>
              <a:tr h="662965">
                <a:tc>
                  <a:txBody>
                    <a:bodyPr/>
                    <a:lstStyle/>
                    <a:p>
                      <a:r>
                        <a:rPr lang="en-IN" dirty="0"/>
                        <a:t>Net Interest income(in cr.)</a:t>
                      </a:r>
                    </a:p>
                  </a:txBody>
                  <a:tcPr/>
                </a:tc>
                <a:tc>
                  <a:txBody>
                    <a:bodyPr/>
                    <a:lstStyle/>
                    <a:p>
                      <a:r>
                        <a:rPr lang="en-IN" dirty="0"/>
                        <a:t>55,015</a:t>
                      </a:r>
                    </a:p>
                  </a:txBody>
                  <a:tcPr/>
                </a:tc>
                <a:tc>
                  <a:txBody>
                    <a:bodyPr/>
                    <a:lstStyle/>
                    <a:p>
                      <a:r>
                        <a:rPr lang="en-IN" dirty="0"/>
                        <a:t>57,195</a:t>
                      </a:r>
                    </a:p>
                  </a:txBody>
                  <a:tcPr/>
                </a:tc>
                <a:tc>
                  <a:txBody>
                    <a:bodyPr/>
                    <a:lstStyle/>
                    <a:p>
                      <a:r>
                        <a:rPr lang="en-IN" dirty="0"/>
                        <a:t>61,860</a:t>
                      </a:r>
                    </a:p>
                  </a:txBody>
                  <a:tcPr/>
                </a:tc>
                <a:extLst>
                  <a:ext uri="{0D108BD9-81ED-4DB2-BD59-A6C34878D82A}">
                    <a16:rowId xmlns:a16="http://schemas.microsoft.com/office/drawing/2014/main" val="2339710777"/>
                  </a:ext>
                </a:extLst>
              </a:tr>
              <a:tr h="384099">
                <a:tc>
                  <a:txBody>
                    <a:bodyPr/>
                    <a:lstStyle/>
                    <a:p>
                      <a:r>
                        <a:rPr lang="en-IN" dirty="0"/>
                        <a:t>Other Income</a:t>
                      </a:r>
                    </a:p>
                  </a:txBody>
                  <a:tcPr/>
                </a:tc>
                <a:tc>
                  <a:txBody>
                    <a:bodyPr/>
                    <a:lstStyle/>
                    <a:p>
                      <a:r>
                        <a:rPr lang="en-IN" dirty="0"/>
                        <a:t>22,576</a:t>
                      </a:r>
                    </a:p>
                  </a:txBody>
                  <a:tcPr/>
                </a:tc>
                <a:tc>
                  <a:txBody>
                    <a:bodyPr/>
                    <a:lstStyle/>
                    <a:p>
                      <a:r>
                        <a:rPr lang="en-IN" dirty="0"/>
                        <a:t>27,845</a:t>
                      </a:r>
                    </a:p>
                  </a:txBody>
                  <a:tcPr/>
                </a:tc>
                <a:tc>
                  <a:txBody>
                    <a:bodyPr/>
                    <a:lstStyle/>
                    <a:p>
                      <a:r>
                        <a:rPr lang="en-IN" dirty="0"/>
                        <a:t>35,461</a:t>
                      </a:r>
                    </a:p>
                  </a:txBody>
                  <a:tcPr/>
                </a:tc>
                <a:extLst>
                  <a:ext uri="{0D108BD9-81ED-4DB2-BD59-A6C34878D82A}">
                    <a16:rowId xmlns:a16="http://schemas.microsoft.com/office/drawing/2014/main" val="2968394435"/>
                  </a:ext>
                </a:extLst>
              </a:tr>
              <a:tr h="662965">
                <a:tc>
                  <a:txBody>
                    <a:bodyPr/>
                    <a:lstStyle/>
                    <a:p>
                      <a:r>
                        <a:rPr lang="en-IN" dirty="0"/>
                        <a:t> Earnings per share(in rupees)</a:t>
                      </a:r>
                    </a:p>
                  </a:txBody>
                  <a:tcPr/>
                </a:tc>
                <a:tc>
                  <a:txBody>
                    <a:bodyPr/>
                    <a:lstStyle/>
                    <a:p>
                      <a:r>
                        <a:rPr lang="en-IN" dirty="0"/>
                        <a:t>17.55</a:t>
                      </a:r>
                    </a:p>
                  </a:txBody>
                  <a:tcPr/>
                </a:tc>
                <a:tc>
                  <a:txBody>
                    <a:bodyPr/>
                    <a:lstStyle/>
                    <a:p>
                      <a:r>
                        <a:rPr lang="en-IN" dirty="0"/>
                        <a:t>12.98</a:t>
                      </a:r>
                    </a:p>
                  </a:txBody>
                  <a:tcPr/>
                </a:tc>
                <a:tc>
                  <a:txBody>
                    <a:bodyPr/>
                    <a:lstStyle/>
                    <a:p>
                      <a:r>
                        <a:rPr lang="en-IN" dirty="0"/>
                        <a:t>13.43</a:t>
                      </a:r>
                    </a:p>
                  </a:txBody>
                  <a:tcPr/>
                </a:tc>
                <a:extLst>
                  <a:ext uri="{0D108BD9-81ED-4DB2-BD59-A6C34878D82A}">
                    <a16:rowId xmlns:a16="http://schemas.microsoft.com/office/drawing/2014/main" val="1124920935"/>
                  </a:ext>
                </a:extLst>
              </a:tr>
              <a:tr h="384099">
                <a:tc>
                  <a:txBody>
                    <a:bodyPr/>
                    <a:lstStyle/>
                    <a:p>
                      <a:r>
                        <a:rPr lang="en-IN" dirty="0"/>
                        <a:t>Deposits (in cr.)</a:t>
                      </a:r>
                    </a:p>
                  </a:txBody>
                  <a:tcPr/>
                </a:tc>
                <a:tc>
                  <a:txBody>
                    <a:bodyPr/>
                    <a:lstStyle/>
                    <a:p>
                      <a:r>
                        <a:rPr lang="en-IN" dirty="0"/>
                        <a:t>13,00,026</a:t>
                      </a:r>
                    </a:p>
                  </a:txBody>
                  <a:tcPr/>
                </a:tc>
                <a:tc>
                  <a:txBody>
                    <a:bodyPr/>
                    <a:lstStyle/>
                    <a:p>
                      <a:r>
                        <a:rPr lang="en-IN" dirty="0"/>
                        <a:t>14,63,700</a:t>
                      </a:r>
                    </a:p>
                  </a:txBody>
                  <a:tcPr/>
                </a:tc>
                <a:tc>
                  <a:txBody>
                    <a:bodyPr/>
                    <a:lstStyle/>
                    <a:p>
                      <a:r>
                        <a:rPr lang="en-IN" dirty="0"/>
                        <a:t>15,71,078</a:t>
                      </a:r>
                    </a:p>
                  </a:txBody>
                  <a:tcPr/>
                </a:tc>
                <a:extLst>
                  <a:ext uri="{0D108BD9-81ED-4DB2-BD59-A6C34878D82A}">
                    <a16:rowId xmlns:a16="http://schemas.microsoft.com/office/drawing/2014/main" val="581170152"/>
                  </a:ext>
                </a:extLst>
              </a:tr>
            </a:tbl>
          </a:graphicData>
        </a:graphic>
      </p:graphicFrame>
      <p:graphicFrame>
        <p:nvGraphicFramePr>
          <p:cNvPr id="8" name="Table 7">
            <a:extLst>
              <a:ext uri="{FF2B5EF4-FFF2-40B4-BE49-F238E27FC236}">
                <a16:creationId xmlns:a16="http://schemas.microsoft.com/office/drawing/2014/main" id="{9BB8851F-5003-42E4-8B20-6F6D4205E8A6}"/>
              </a:ext>
            </a:extLst>
          </p:cNvPr>
          <p:cNvGraphicFramePr>
            <a:graphicFrameLocks noGrp="1"/>
          </p:cNvGraphicFramePr>
          <p:nvPr>
            <p:extLst>
              <p:ext uri="{D42A27DB-BD31-4B8C-83A1-F6EECF244321}">
                <p14:modId xmlns:p14="http://schemas.microsoft.com/office/powerpoint/2010/main" val="709088735"/>
              </p:ext>
            </p:extLst>
          </p:nvPr>
        </p:nvGraphicFramePr>
        <p:xfrm>
          <a:off x="6811617" y="1033670"/>
          <a:ext cx="5247860" cy="4757464"/>
        </p:xfrm>
        <a:graphic>
          <a:graphicData uri="http://schemas.openxmlformats.org/drawingml/2006/table">
            <a:tbl>
              <a:tblPr firstRow="1" bandRow="1">
                <a:tableStyleId>{5C22544A-7EE6-4342-B048-85BDC9FD1C3A}</a:tableStyleId>
              </a:tblPr>
              <a:tblGrid>
                <a:gridCol w="1288832">
                  <a:extLst>
                    <a:ext uri="{9D8B030D-6E8A-4147-A177-3AD203B41FA5}">
                      <a16:colId xmlns:a16="http://schemas.microsoft.com/office/drawing/2014/main" val="1129554247"/>
                    </a:ext>
                  </a:extLst>
                </a:gridCol>
                <a:gridCol w="1319676">
                  <a:extLst>
                    <a:ext uri="{9D8B030D-6E8A-4147-A177-3AD203B41FA5}">
                      <a16:colId xmlns:a16="http://schemas.microsoft.com/office/drawing/2014/main" val="1873179927"/>
                    </a:ext>
                  </a:extLst>
                </a:gridCol>
                <a:gridCol w="1319676">
                  <a:extLst>
                    <a:ext uri="{9D8B030D-6E8A-4147-A177-3AD203B41FA5}">
                      <a16:colId xmlns:a16="http://schemas.microsoft.com/office/drawing/2014/main" val="3567100027"/>
                    </a:ext>
                  </a:extLst>
                </a:gridCol>
                <a:gridCol w="1319676">
                  <a:extLst>
                    <a:ext uri="{9D8B030D-6E8A-4147-A177-3AD203B41FA5}">
                      <a16:colId xmlns:a16="http://schemas.microsoft.com/office/drawing/2014/main" val="233710246"/>
                    </a:ext>
                  </a:extLst>
                </a:gridCol>
              </a:tblGrid>
              <a:tr h="368344">
                <a:tc>
                  <a:txBody>
                    <a:bodyPr/>
                    <a:lstStyle/>
                    <a:p>
                      <a:endParaRPr lang="en-IN" dirty="0"/>
                    </a:p>
                  </a:txBody>
                  <a:tcPr/>
                </a:tc>
                <a:tc>
                  <a:txBody>
                    <a:bodyPr/>
                    <a:lstStyle/>
                    <a:p>
                      <a:r>
                        <a:rPr lang="en-IN" dirty="0"/>
                        <a:t>2014-15</a:t>
                      </a:r>
                    </a:p>
                  </a:txBody>
                  <a:tcPr/>
                </a:tc>
                <a:tc>
                  <a:txBody>
                    <a:bodyPr/>
                    <a:lstStyle/>
                    <a:p>
                      <a:r>
                        <a:rPr lang="en-IN" dirty="0"/>
                        <a:t>2015-16</a:t>
                      </a:r>
                    </a:p>
                  </a:txBody>
                  <a:tcPr/>
                </a:tc>
                <a:tc>
                  <a:txBody>
                    <a:bodyPr/>
                    <a:lstStyle/>
                    <a:p>
                      <a:r>
                        <a:rPr lang="en-IN" dirty="0"/>
                        <a:t>2016-17</a:t>
                      </a:r>
                    </a:p>
                  </a:txBody>
                  <a:tcPr/>
                </a:tc>
                <a:extLst>
                  <a:ext uri="{0D108BD9-81ED-4DB2-BD59-A6C34878D82A}">
                    <a16:rowId xmlns:a16="http://schemas.microsoft.com/office/drawing/2014/main" val="335081457"/>
                  </a:ext>
                </a:extLst>
              </a:tr>
              <a:tr h="908245">
                <a:tc>
                  <a:txBody>
                    <a:bodyPr/>
                    <a:lstStyle/>
                    <a:p>
                      <a:r>
                        <a:rPr lang="en-IN" dirty="0"/>
                        <a:t>Cost to income ratio</a:t>
                      </a:r>
                    </a:p>
                  </a:txBody>
                  <a:tcPr/>
                </a:tc>
                <a:tc>
                  <a:txBody>
                    <a:bodyPr/>
                    <a:lstStyle/>
                    <a:p>
                      <a:r>
                        <a:rPr lang="en-IN" dirty="0"/>
                        <a:t>49.04</a:t>
                      </a:r>
                    </a:p>
                  </a:txBody>
                  <a:tcPr/>
                </a:tc>
                <a:tc>
                  <a:txBody>
                    <a:bodyPr/>
                    <a:lstStyle/>
                    <a:p>
                      <a:r>
                        <a:rPr lang="en-IN" dirty="0"/>
                        <a:t>49.13</a:t>
                      </a:r>
                    </a:p>
                  </a:txBody>
                  <a:tcPr/>
                </a:tc>
                <a:tc>
                  <a:txBody>
                    <a:bodyPr/>
                    <a:lstStyle/>
                    <a:p>
                      <a:r>
                        <a:rPr lang="en-IN" dirty="0"/>
                        <a:t>47.75</a:t>
                      </a:r>
                    </a:p>
                  </a:txBody>
                  <a:tcPr/>
                </a:tc>
                <a:extLst>
                  <a:ext uri="{0D108BD9-81ED-4DB2-BD59-A6C34878D82A}">
                    <a16:rowId xmlns:a16="http://schemas.microsoft.com/office/drawing/2014/main" val="2393779833"/>
                  </a:ext>
                </a:extLst>
              </a:tr>
              <a:tr h="635772">
                <a:tc>
                  <a:txBody>
                    <a:bodyPr/>
                    <a:lstStyle/>
                    <a:p>
                      <a:r>
                        <a:rPr lang="en-IN" dirty="0"/>
                        <a:t>Net Interest Margin</a:t>
                      </a:r>
                    </a:p>
                  </a:txBody>
                  <a:tcPr/>
                </a:tc>
                <a:tc>
                  <a:txBody>
                    <a:bodyPr/>
                    <a:lstStyle/>
                    <a:p>
                      <a:r>
                        <a:rPr lang="en-IN" dirty="0"/>
                        <a:t>3.16</a:t>
                      </a:r>
                    </a:p>
                  </a:txBody>
                  <a:tcPr/>
                </a:tc>
                <a:tc>
                  <a:txBody>
                    <a:bodyPr/>
                    <a:lstStyle/>
                    <a:p>
                      <a:r>
                        <a:rPr lang="en-IN" dirty="0"/>
                        <a:t>2.96</a:t>
                      </a:r>
                    </a:p>
                  </a:txBody>
                  <a:tcPr/>
                </a:tc>
                <a:tc>
                  <a:txBody>
                    <a:bodyPr/>
                    <a:lstStyle/>
                    <a:p>
                      <a:r>
                        <a:rPr lang="en-IN" dirty="0"/>
                        <a:t>2.84</a:t>
                      </a:r>
                    </a:p>
                  </a:txBody>
                  <a:tcPr/>
                </a:tc>
                <a:extLst>
                  <a:ext uri="{0D108BD9-81ED-4DB2-BD59-A6C34878D82A}">
                    <a16:rowId xmlns:a16="http://schemas.microsoft.com/office/drawing/2014/main" val="2804575609"/>
                  </a:ext>
                </a:extLst>
              </a:tr>
              <a:tr h="635772">
                <a:tc>
                  <a:txBody>
                    <a:bodyPr/>
                    <a:lstStyle/>
                    <a:p>
                      <a:r>
                        <a:rPr lang="en-IN" dirty="0"/>
                        <a:t>Return on assets</a:t>
                      </a:r>
                    </a:p>
                  </a:txBody>
                  <a:tcPr/>
                </a:tc>
                <a:tc>
                  <a:txBody>
                    <a:bodyPr/>
                    <a:lstStyle/>
                    <a:p>
                      <a:r>
                        <a:rPr lang="en-IN" dirty="0"/>
                        <a:t>0.68</a:t>
                      </a:r>
                    </a:p>
                  </a:txBody>
                  <a:tcPr/>
                </a:tc>
                <a:tc>
                  <a:txBody>
                    <a:bodyPr/>
                    <a:lstStyle/>
                    <a:p>
                      <a:r>
                        <a:rPr lang="en-IN" dirty="0"/>
                        <a:t>0.46</a:t>
                      </a:r>
                    </a:p>
                  </a:txBody>
                  <a:tcPr/>
                </a:tc>
                <a:tc>
                  <a:txBody>
                    <a:bodyPr/>
                    <a:lstStyle/>
                    <a:p>
                      <a:r>
                        <a:rPr lang="en-IN" dirty="0"/>
                        <a:t>0.41</a:t>
                      </a:r>
                    </a:p>
                  </a:txBody>
                  <a:tcPr/>
                </a:tc>
                <a:extLst>
                  <a:ext uri="{0D108BD9-81ED-4DB2-BD59-A6C34878D82A}">
                    <a16:rowId xmlns:a16="http://schemas.microsoft.com/office/drawing/2014/main" val="1754405973"/>
                  </a:ext>
                </a:extLst>
              </a:tr>
              <a:tr h="635772">
                <a:tc>
                  <a:txBody>
                    <a:bodyPr/>
                    <a:lstStyle/>
                    <a:p>
                      <a:r>
                        <a:rPr lang="en-IN" dirty="0"/>
                        <a:t>Return on Equity</a:t>
                      </a:r>
                    </a:p>
                  </a:txBody>
                  <a:tcPr/>
                </a:tc>
                <a:tc>
                  <a:txBody>
                    <a:bodyPr/>
                    <a:lstStyle/>
                    <a:p>
                      <a:r>
                        <a:rPr lang="en-IN" dirty="0"/>
                        <a:t>11.17</a:t>
                      </a:r>
                    </a:p>
                  </a:txBody>
                  <a:tcPr/>
                </a:tc>
                <a:tc>
                  <a:txBody>
                    <a:bodyPr/>
                    <a:lstStyle/>
                    <a:p>
                      <a:r>
                        <a:rPr lang="en-IN" dirty="0"/>
                        <a:t>7.74</a:t>
                      </a:r>
                    </a:p>
                  </a:txBody>
                  <a:tcPr/>
                </a:tc>
                <a:tc>
                  <a:txBody>
                    <a:bodyPr/>
                    <a:lstStyle/>
                    <a:p>
                      <a:r>
                        <a:rPr lang="en-IN" dirty="0"/>
                        <a:t>7.25</a:t>
                      </a:r>
                    </a:p>
                  </a:txBody>
                  <a:tcPr/>
                </a:tc>
                <a:extLst>
                  <a:ext uri="{0D108BD9-81ED-4DB2-BD59-A6C34878D82A}">
                    <a16:rowId xmlns:a16="http://schemas.microsoft.com/office/drawing/2014/main" val="1453994921"/>
                  </a:ext>
                </a:extLst>
              </a:tr>
              <a:tr h="635772">
                <a:tc>
                  <a:txBody>
                    <a:bodyPr/>
                    <a:lstStyle/>
                    <a:p>
                      <a:r>
                        <a:rPr lang="en-IN" dirty="0"/>
                        <a:t>Net NPA ratio</a:t>
                      </a:r>
                    </a:p>
                  </a:txBody>
                  <a:tcPr/>
                </a:tc>
                <a:tc>
                  <a:txBody>
                    <a:bodyPr/>
                    <a:lstStyle/>
                    <a:p>
                      <a:r>
                        <a:rPr lang="en-IN" dirty="0"/>
                        <a:t>2.12</a:t>
                      </a:r>
                    </a:p>
                  </a:txBody>
                  <a:tcPr/>
                </a:tc>
                <a:tc>
                  <a:txBody>
                    <a:bodyPr/>
                    <a:lstStyle/>
                    <a:p>
                      <a:r>
                        <a:rPr lang="en-IN" dirty="0"/>
                        <a:t>3.81</a:t>
                      </a:r>
                    </a:p>
                  </a:txBody>
                  <a:tcPr/>
                </a:tc>
                <a:tc>
                  <a:txBody>
                    <a:bodyPr/>
                    <a:lstStyle/>
                    <a:p>
                      <a:r>
                        <a:rPr lang="en-IN" dirty="0"/>
                        <a:t>3.71</a:t>
                      </a:r>
                    </a:p>
                  </a:txBody>
                  <a:tcPr/>
                </a:tc>
                <a:extLst>
                  <a:ext uri="{0D108BD9-81ED-4DB2-BD59-A6C34878D82A}">
                    <a16:rowId xmlns:a16="http://schemas.microsoft.com/office/drawing/2014/main" val="90637614"/>
                  </a:ext>
                </a:extLst>
              </a:tr>
              <a:tr h="635772">
                <a:tc>
                  <a:txBody>
                    <a:bodyPr/>
                    <a:lstStyle/>
                    <a:p>
                      <a:r>
                        <a:rPr lang="en-IN" dirty="0"/>
                        <a:t>Gross NPA ratio</a:t>
                      </a:r>
                    </a:p>
                  </a:txBody>
                  <a:tcPr/>
                </a:tc>
                <a:tc>
                  <a:txBody>
                    <a:bodyPr/>
                    <a:lstStyle/>
                    <a:p>
                      <a:r>
                        <a:rPr lang="en-IN" dirty="0"/>
                        <a:t>4.25</a:t>
                      </a:r>
                    </a:p>
                  </a:txBody>
                  <a:tcPr/>
                </a:tc>
                <a:tc>
                  <a:txBody>
                    <a:bodyPr/>
                    <a:lstStyle/>
                    <a:p>
                      <a:r>
                        <a:rPr lang="en-IN" dirty="0"/>
                        <a:t>6.50</a:t>
                      </a:r>
                    </a:p>
                  </a:txBody>
                  <a:tcPr/>
                </a:tc>
                <a:tc>
                  <a:txBody>
                    <a:bodyPr/>
                    <a:lstStyle/>
                    <a:p>
                      <a:r>
                        <a:rPr lang="en-IN" dirty="0"/>
                        <a:t>6.90</a:t>
                      </a:r>
                    </a:p>
                  </a:txBody>
                  <a:tcPr/>
                </a:tc>
                <a:extLst>
                  <a:ext uri="{0D108BD9-81ED-4DB2-BD59-A6C34878D82A}">
                    <a16:rowId xmlns:a16="http://schemas.microsoft.com/office/drawing/2014/main" val="3411452122"/>
                  </a:ext>
                </a:extLst>
              </a:tr>
            </a:tbl>
          </a:graphicData>
        </a:graphic>
      </p:graphicFrame>
    </p:spTree>
    <p:extLst>
      <p:ext uri="{BB962C8B-B14F-4D97-AF65-F5344CB8AC3E}">
        <p14:creationId xmlns:p14="http://schemas.microsoft.com/office/powerpoint/2010/main" val="3402234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02AC8-6903-410E-BAE9-F8BC11E6CE18}"/>
              </a:ext>
            </a:extLst>
          </p:cNvPr>
          <p:cNvSpPr>
            <a:spLocks noGrp="1"/>
          </p:cNvSpPr>
          <p:nvPr>
            <p:ph type="title"/>
          </p:nvPr>
        </p:nvSpPr>
        <p:spPr/>
        <p:txBody>
          <a:bodyPr/>
          <a:lstStyle/>
          <a:p>
            <a:r>
              <a:rPr lang="en-IN" dirty="0"/>
              <a:t>Earnings in FY2017        Expenditure in FY2017</a:t>
            </a:r>
          </a:p>
        </p:txBody>
      </p:sp>
      <p:pic>
        <p:nvPicPr>
          <p:cNvPr id="7" name="Content Placeholder 6">
            <a:extLst>
              <a:ext uri="{FF2B5EF4-FFF2-40B4-BE49-F238E27FC236}">
                <a16:creationId xmlns:a16="http://schemas.microsoft.com/office/drawing/2014/main" id="{5FCC1B30-F7D5-46A7-8B4D-3EAF08F94B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6348" y="1921565"/>
            <a:ext cx="10757452" cy="4094921"/>
          </a:xfrm>
        </p:spPr>
      </p:pic>
    </p:spTree>
    <p:extLst>
      <p:ext uri="{BB962C8B-B14F-4D97-AF65-F5344CB8AC3E}">
        <p14:creationId xmlns:p14="http://schemas.microsoft.com/office/powerpoint/2010/main" val="2119458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6244A2-B65D-4A4A-93A5-E7D35F71D51A}"/>
              </a:ext>
            </a:extLst>
          </p:cNvPr>
          <p:cNvSpPr>
            <a:spLocks noGrp="1"/>
          </p:cNvSpPr>
          <p:nvPr>
            <p:ph type="title"/>
          </p:nvPr>
        </p:nvSpPr>
        <p:spPr>
          <a:xfrm>
            <a:off x="838200" y="214999"/>
            <a:ext cx="10515600" cy="1325563"/>
          </a:xfrm>
        </p:spPr>
        <p:txBody>
          <a:bodyPr/>
          <a:lstStyle/>
          <a:p>
            <a:pPr algn="ctr"/>
            <a:r>
              <a:rPr lang="en-IN" dirty="0"/>
              <a:t>Digital Banking</a:t>
            </a:r>
          </a:p>
        </p:txBody>
      </p:sp>
      <p:sp>
        <p:nvSpPr>
          <p:cNvPr id="4" name="Content Placeholder 3">
            <a:extLst>
              <a:ext uri="{FF2B5EF4-FFF2-40B4-BE49-F238E27FC236}">
                <a16:creationId xmlns:a16="http://schemas.microsoft.com/office/drawing/2014/main" id="{BDCAB51A-7767-4D11-A0F7-CF271E7B50A2}"/>
              </a:ext>
            </a:extLst>
          </p:cNvPr>
          <p:cNvSpPr>
            <a:spLocks noGrp="1"/>
          </p:cNvSpPr>
          <p:nvPr>
            <p:ph idx="1"/>
          </p:nvPr>
        </p:nvSpPr>
        <p:spPr>
          <a:xfrm>
            <a:off x="838200" y="1323833"/>
            <a:ext cx="10515600" cy="4853130"/>
          </a:xfrm>
        </p:spPr>
        <p:txBody>
          <a:bodyPr>
            <a:normAutofit fontScale="77500" lnSpcReduction="20000"/>
          </a:bodyPr>
          <a:lstStyle/>
          <a:p>
            <a:r>
              <a:rPr lang="en-US" dirty="0"/>
              <a:t>Bank has always sought to provide futuristic technology at fingertips. One step in this direction was setting up the high-tech, one of its kind, banking outlets - </a:t>
            </a:r>
            <a:r>
              <a:rPr lang="en-US" dirty="0" err="1"/>
              <a:t>sbiINTOUCH</a:t>
            </a:r>
            <a:r>
              <a:rPr lang="en-US" dirty="0"/>
              <a:t>.</a:t>
            </a:r>
          </a:p>
          <a:p>
            <a:r>
              <a:rPr lang="en-US" dirty="0"/>
              <a:t>Bank has seven </a:t>
            </a:r>
            <a:r>
              <a:rPr lang="en-US" dirty="0" err="1"/>
              <a:t>sbiINTOUCH</a:t>
            </a:r>
            <a:r>
              <a:rPr lang="en-US" dirty="0"/>
              <a:t> premium outlets in Ahmedabad, Bangalore, Chennai, Delhi, Kolkata, and Mumbai; and 250 </a:t>
            </a:r>
            <a:r>
              <a:rPr lang="en-US" dirty="0" err="1"/>
              <a:t>sbiINTOUCH</a:t>
            </a:r>
            <a:r>
              <a:rPr lang="en-US" dirty="0"/>
              <a:t> Branches equipped with state-of-the-art digital technology. </a:t>
            </a:r>
          </a:p>
          <a:p>
            <a:r>
              <a:rPr lang="en-US" dirty="0"/>
              <a:t>These </a:t>
            </a:r>
            <a:r>
              <a:rPr lang="en-US" dirty="0" err="1"/>
              <a:t>sbiINTOUCH</a:t>
            </a:r>
            <a:r>
              <a:rPr lang="en-US" dirty="0"/>
              <a:t> branches cover more than 143 districts across the country.</a:t>
            </a:r>
          </a:p>
          <a:p>
            <a:r>
              <a:rPr lang="en-US" dirty="0" err="1"/>
              <a:t>sbiINTOUCH</a:t>
            </a:r>
            <a:r>
              <a:rPr lang="en-US" dirty="0"/>
              <a:t> premium outlets/ branches, provides banking services such as the opening of accounts and the printing of personalized debit cards in 15 minutes flat, made possible by revolutionary touch technology.</a:t>
            </a:r>
          </a:p>
          <a:p>
            <a:r>
              <a:rPr lang="en-US" dirty="0"/>
              <a:t> These branches provide the car buyer with assisted decision making by displaying various detail – such as car models, dealer locations, and price variation among models – through the ‘Digital Wall’.</a:t>
            </a:r>
          </a:p>
          <a:p>
            <a:r>
              <a:rPr lang="en-US" dirty="0"/>
              <a:t>Bank’s strategy is to create a ‘</a:t>
            </a:r>
            <a:r>
              <a:rPr lang="en-US" dirty="0" err="1"/>
              <a:t>Phygital</a:t>
            </a:r>
            <a:r>
              <a:rPr lang="en-US" dirty="0"/>
              <a:t>’ marketplace within these futuristic branches.</a:t>
            </a:r>
          </a:p>
          <a:p>
            <a:r>
              <a:rPr lang="en-US" dirty="0"/>
              <a:t>These 250 </a:t>
            </a:r>
            <a:r>
              <a:rPr lang="en-US" dirty="0" err="1"/>
              <a:t>sbiINTOUCH</a:t>
            </a:r>
            <a:r>
              <a:rPr lang="en-US" dirty="0"/>
              <a:t> branches have crossed the milestone of `2,400 crore in terms of aggregate business.</a:t>
            </a:r>
            <a:endParaRPr lang="en-IN" dirty="0"/>
          </a:p>
        </p:txBody>
      </p:sp>
    </p:spTree>
    <p:extLst>
      <p:ext uri="{BB962C8B-B14F-4D97-AF65-F5344CB8AC3E}">
        <p14:creationId xmlns:p14="http://schemas.microsoft.com/office/powerpoint/2010/main" val="1493218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720090"/>
          </a:xfrm>
          <a:custGeom>
            <a:avLst/>
            <a:gdLst/>
            <a:ahLst/>
            <a:cxnLst/>
            <a:rect l="l" t="t" r="r" b="b"/>
            <a:pathLst>
              <a:path w="9144000" h="720090">
                <a:moveTo>
                  <a:pt x="0" y="720001"/>
                </a:moveTo>
                <a:lnTo>
                  <a:pt x="9144000" y="720001"/>
                </a:lnTo>
                <a:lnTo>
                  <a:pt x="9144000" y="0"/>
                </a:lnTo>
                <a:lnTo>
                  <a:pt x="0" y="0"/>
                </a:lnTo>
                <a:lnTo>
                  <a:pt x="0" y="720001"/>
                </a:lnTo>
                <a:close/>
              </a:path>
            </a:pathLst>
          </a:custGeom>
          <a:solidFill>
            <a:srgbClr val="00AFEF"/>
          </a:solidFill>
        </p:spPr>
        <p:txBody>
          <a:bodyPr wrap="square" lIns="0" tIns="0" rIns="0" bIns="0" rtlCol="0"/>
          <a:lstStyle/>
          <a:p>
            <a:endParaRPr/>
          </a:p>
        </p:txBody>
      </p:sp>
      <p:sp>
        <p:nvSpPr>
          <p:cNvPr id="3" name="object 3"/>
          <p:cNvSpPr txBox="1">
            <a:spLocks noGrp="1"/>
          </p:cNvSpPr>
          <p:nvPr>
            <p:ph type="title"/>
          </p:nvPr>
        </p:nvSpPr>
        <p:spPr>
          <a:xfrm>
            <a:off x="2429663" y="140031"/>
            <a:ext cx="7331075" cy="422909"/>
          </a:xfrm>
          <a:prstGeom prst="rect">
            <a:avLst/>
          </a:prstGeom>
        </p:spPr>
        <p:txBody>
          <a:bodyPr vert="horz" wrap="square" lIns="0" tIns="13335" rIns="0" bIns="0" rtlCol="0" anchor="ctr">
            <a:spAutoFit/>
          </a:bodyPr>
          <a:lstStyle/>
          <a:p>
            <a:pPr marL="12700">
              <a:lnSpc>
                <a:spcPct val="100000"/>
              </a:lnSpc>
              <a:spcBef>
                <a:spcPts val="105"/>
              </a:spcBef>
            </a:pPr>
            <a:r>
              <a:rPr sz="2600" dirty="0"/>
              <a:t>Strong Momentum in Digital </a:t>
            </a:r>
            <a:r>
              <a:rPr sz="2600" spc="-10" dirty="0"/>
              <a:t>Transactions</a:t>
            </a:r>
            <a:r>
              <a:rPr sz="2600" spc="-125" dirty="0"/>
              <a:t> </a:t>
            </a:r>
            <a:r>
              <a:rPr sz="2600" dirty="0"/>
              <a:t>(2/2)</a:t>
            </a:r>
            <a:endParaRPr sz="2600"/>
          </a:p>
        </p:txBody>
      </p:sp>
      <p:sp>
        <p:nvSpPr>
          <p:cNvPr id="4" name="object 4"/>
          <p:cNvSpPr/>
          <p:nvPr/>
        </p:nvSpPr>
        <p:spPr>
          <a:xfrm>
            <a:off x="6248400" y="3646937"/>
            <a:ext cx="4137660" cy="252068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236209" y="949452"/>
            <a:ext cx="4149851" cy="253288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6704077" y="2481073"/>
            <a:ext cx="238125" cy="520065"/>
          </a:xfrm>
          <a:custGeom>
            <a:avLst/>
            <a:gdLst/>
            <a:ahLst/>
            <a:cxnLst/>
            <a:rect l="l" t="t" r="r" b="b"/>
            <a:pathLst>
              <a:path w="238125" h="520064">
                <a:moveTo>
                  <a:pt x="237744" y="0"/>
                </a:moveTo>
                <a:lnTo>
                  <a:pt x="0" y="0"/>
                </a:lnTo>
                <a:lnTo>
                  <a:pt x="0" y="519683"/>
                </a:lnTo>
                <a:lnTo>
                  <a:pt x="237744" y="519683"/>
                </a:lnTo>
                <a:lnTo>
                  <a:pt x="237744" y="0"/>
                </a:lnTo>
                <a:close/>
              </a:path>
            </a:pathLst>
          </a:custGeom>
          <a:solidFill>
            <a:srgbClr val="00AFEF"/>
          </a:solidFill>
        </p:spPr>
        <p:txBody>
          <a:bodyPr wrap="square" lIns="0" tIns="0" rIns="0" bIns="0" rtlCol="0"/>
          <a:lstStyle/>
          <a:p>
            <a:endParaRPr/>
          </a:p>
        </p:txBody>
      </p:sp>
      <p:sp>
        <p:nvSpPr>
          <p:cNvPr id="7" name="object 7"/>
          <p:cNvSpPr/>
          <p:nvPr/>
        </p:nvSpPr>
        <p:spPr>
          <a:xfrm>
            <a:off x="7298436" y="2827020"/>
            <a:ext cx="239395" cy="173990"/>
          </a:xfrm>
          <a:custGeom>
            <a:avLst/>
            <a:gdLst/>
            <a:ahLst/>
            <a:cxnLst/>
            <a:rect l="l" t="t" r="r" b="b"/>
            <a:pathLst>
              <a:path w="239395" h="173989">
                <a:moveTo>
                  <a:pt x="239267" y="0"/>
                </a:moveTo>
                <a:lnTo>
                  <a:pt x="0" y="0"/>
                </a:lnTo>
                <a:lnTo>
                  <a:pt x="0" y="173735"/>
                </a:lnTo>
                <a:lnTo>
                  <a:pt x="239267" y="173735"/>
                </a:lnTo>
                <a:lnTo>
                  <a:pt x="239267" y="0"/>
                </a:lnTo>
                <a:close/>
              </a:path>
            </a:pathLst>
          </a:custGeom>
          <a:solidFill>
            <a:srgbClr val="00AFEF"/>
          </a:solidFill>
        </p:spPr>
        <p:txBody>
          <a:bodyPr wrap="square" lIns="0" tIns="0" rIns="0" bIns="0" rtlCol="0"/>
          <a:lstStyle/>
          <a:p>
            <a:endParaRPr/>
          </a:p>
        </p:txBody>
      </p:sp>
      <p:sp>
        <p:nvSpPr>
          <p:cNvPr id="8" name="object 8"/>
          <p:cNvSpPr/>
          <p:nvPr/>
        </p:nvSpPr>
        <p:spPr>
          <a:xfrm>
            <a:off x="7894321" y="2810255"/>
            <a:ext cx="238125" cy="190500"/>
          </a:xfrm>
          <a:custGeom>
            <a:avLst/>
            <a:gdLst/>
            <a:ahLst/>
            <a:cxnLst/>
            <a:rect l="l" t="t" r="r" b="b"/>
            <a:pathLst>
              <a:path w="238125" h="190500">
                <a:moveTo>
                  <a:pt x="237744" y="0"/>
                </a:moveTo>
                <a:lnTo>
                  <a:pt x="0" y="0"/>
                </a:lnTo>
                <a:lnTo>
                  <a:pt x="0" y="190500"/>
                </a:lnTo>
                <a:lnTo>
                  <a:pt x="237744" y="190500"/>
                </a:lnTo>
                <a:lnTo>
                  <a:pt x="237744" y="0"/>
                </a:lnTo>
                <a:close/>
              </a:path>
            </a:pathLst>
          </a:custGeom>
          <a:solidFill>
            <a:srgbClr val="00AFEF"/>
          </a:solidFill>
        </p:spPr>
        <p:txBody>
          <a:bodyPr wrap="square" lIns="0" tIns="0" rIns="0" bIns="0" rtlCol="0"/>
          <a:lstStyle/>
          <a:p>
            <a:endParaRPr/>
          </a:p>
        </p:txBody>
      </p:sp>
      <p:sp>
        <p:nvSpPr>
          <p:cNvPr id="9" name="object 9"/>
          <p:cNvSpPr/>
          <p:nvPr/>
        </p:nvSpPr>
        <p:spPr>
          <a:xfrm>
            <a:off x="8490205" y="2548128"/>
            <a:ext cx="238125" cy="452755"/>
          </a:xfrm>
          <a:custGeom>
            <a:avLst/>
            <a:gdLst/>
            <a:ahLst/>
            <a:cxnLst/>
            <a:rect l="l" t="t" r="r" b="b"/>
            <a:pathLst>
              <a:path w="238125" h="452755">
                <a:moveTo>
                  <a:pt x="237744" y="0"/>
                </a:moveTo>
                <a:lnTo>
                  <a:pt x="0" y="0"/>
                </a:lnTo>
                <a:lnTo>
                  <a:pt x="0" y="452627"/>
                </a:lnTo>
                <a:lnTo>
                  <a:pt x="237744" y="452627"/>
                </a:lnTo>
                <a:lnTo>
                  <a:pt x="237744" y="0"/>
                </a:lnTo>
                <a:close/>
              </a:path>
            </a:pathLst>
          </a:custGeom>
          <a:solidFill>
            <a:srgbClr val="00AFEF"/>
          </a:solidFill>
        </p:spPr>
        <p:txBody>
          <a:bodyPr wrap="square" lIns="0" tIns="0" rIns="0" bIns="0" rtlCol="0"/>
          <a:lstStyle/>
          <a:p>
            <a:endParaRPr/>
          </a:p>
        </p:txBody>
      </p:sp>
      <p:sp>
        <p:nvSpPr>
          <p:cNvPr id="10" name="object 10"/>
          <p:cNvSpPr/>
          <p:nvPr/>
        </p:nvSpPr>
        <p:spPr>
          <a:xfrm>
            <a:off x="9086089" y="2482596"/>
            <a:ext cx="238125" cy="518159"/>
          </a:xfrm>
          <a:custGeom>
            <a:avLst/>
            <a:gdLst/>
            <a:ahLst/>
            <a:cxnLst/>
            <a:rect l="l" t="t" r="r" b="b"/>
            <a:pathLst>
              <a:path w="238125" h="518160">
                <a:moveTo>
                  <a:pt x="237743" y="0"/>
                </a:moveTo>
                <a:lnTo>
                  <a:pt x="0" y="0"/>
                </a:lnTo>
                <a:lnTo>
                  <a:pt x="0" y="518159"/>
                </a:lnTo>
                <a:lnTo>
                  <a:pt x="237743" y="518159"/>
                </a:lnTo>
                <a:lnTo>
                  <a:pt x="237743" y="0"/>
                </a:lnTo>
                <a:close/>
              </a:path>
            </a:pathLst>
          </a:custGeom>
          <a:solidFill>
            <a:srgbClr val="00AFEF"/>
          </a:solidFill>
        </p:spPr>
        <p:txBody>
          <a:bodyPr wrap="square" lIns="0" tIns="0" rIns="0" bIns="0" rtlCol="0"/>
          <a:lstStyle/>
          <a:p>
            <a:endParaRPr/>
          </a:p>
        </p:txBody>
      </p:sp>
      <p:sp>
        <p:nvSpPr>
          <p:cNvPr id="11" name="object 11"/>
          <p:cNvSpPr/>
          <p:nvPr/>
        </p:nvSpPr>
        <p:spPr>
          <a:xfrm>
            <a:off x="9680448" y="1665733"/>
            <a:ext cx="239395" cy="1335405"/>
          </a:xfrm>
          <a:custGeom>
            <a:avLst/>
            <a:gdLst/>
            <a:ahLst/>
            <a:cxnLst/>
            <a:rect l="l" t="t" r="r" b="b"/>
            <a:pathLst>
              <a:path w="239395" h="1335405">
                <a:moveTo>
                  <a:pt x="239268" y="0"/>
                </a:moveTo>
                <a:lnTo>
                  <a:pt x="0" y="0"/>
                </a:lnTo>
                <a:lnTo>
                  <a:pt x="0" y="1335023"/>
                </a:lnTo>
                <a:lnTo>
                  <a:pt x="239268" y="1335023"/>
                </a:lnTo>
                <a:lnTo>
                  <a:pt x="239268" y="0"/>
                </a:lnTo>
                <a:close/>
              </a:path>
            </a:pathLst>
          </a:custGeom>
          <a:solidFill>
            <a:srgbClr val="00AFEF"/>
          </a:solidFill>
        </p:spPr>
        <p:txBody>
          <a:bodyPr wrap="square" lIns="0" tIns="0" rIns="0" bIns="0" rtlCol="0"/>
          <a:lstStyle/>
          <a:p>
            <a:endParaRPr/>
          </a:p>
        </p:txBody>
      </p:sp>
      <p:sp>
        <p:nvSpPr>
          <p:cNvPr id="12" name="object 12"/>
          <p:cNvSpPr/>
          <p:nvPr/>
        </p:nvSpPr>
        <p:spPr>
          <a:xfrm>
            <a:off x="6524245" y="3000755"/>
            <a:ext cx="3573779" cy="0"/>
          </a:xfrm>
          <a:custGeom>
            <a:avLst/>
            <a:gdLst/>
            <a:ahLst/>
            <a:cxnLst/>
            <a:rect l="l" t="t" r="r" b="b"/>
            <a:pathLst>
              <a:path w="3573779">
                <a:moveTo>
                  <a:pt x="0" y="0"/>
                </a:moveTo>
                <a:lnTo>
                  <a:pt x="3573779" y="0"/>
                </a:lnTo>
              </a:path>
            </a:pathLst>
          </a:custGeom>
          <a:ln w="9144">
            <a:solidFill>
              <a:srgbClr val="858585"/>
            </a:solidFill>
          </a:ln>
        </p:spPr>
        <p:txBody>
          <a:bodyPr wrap="square" lIns="0" tIns="0" rIns="0" bIns="0" rtlCol="0"/>
          <a:lstStyle/>
          <a:p>
            <a:endParaRPr/>
          </a:p>
        </p:txBody>
      </p:sp>
      <p:sp>
        <p:nvSpPr>
          <p:cNvPr id="13" name="object 13"/>
          <p:cNvSpPr/>
          <p:nvPr/>
        </p:nvSpPr>
        <p:spPr>
          <a:xfrm>
            <a:off x="6524244" y="3000755"/>
            <a:ext cx="0" cy="30480"/>
          </a:xfrm>
          <a:custGeom>
            <a:avLst/>
            <a:gdLst/>
            <a:ahLst/>
            <a:cxnLst/>
            <a:rect l="l" t="t" r="r" b="b"/>
            <a:pathLst>
              <a:path h="30480">
                <a:moveTo>
                  <a:pt x="0" y="0"/>
                </a:moveTo>
                <a:lnTo>
                  <a:pt x="0" y="30480"/>
                </a:lnTo>
              </a:path>
            </a:pathLst>
          </a:custGeom>
          <a:ln w="9144">
            <a:solidFill>
              <a:srgbClr val="858585"/>
            </a:solidFill>
          </a:ln>
        </p:spPr>
        <p:txBody>
          <a:bodyPr wrap="square" lIns="0" tIns="0" rIns="0" bIns="0" rtlCol="0"/>
          <a:lstStyle/>
          <a:p>
            <a:endParaRPr/>
          </a:p>
        </p:txBody>
      </p:sp>
      <p:sp>
        <p:nvSpPr>
          <p:cNvPr id="14" name="object 14"/>
          <p:cNvSpPr/>
          <p:nvPr/>
        </p:nvSpPr>
        <p:spPr>
          <a:xfrm>
            <a:off x="7120128" y="3000755"/>
            <a:ext cx="0" cy="30480"/>
          </a:xfrm>
          <a:custGeom>
            <a:avLst/>
            <a:gdLst/>
            <a:ahLst/>
            <a:cxnLst/>
            <a:rect l="l" t="t" r="r" b="b"/>
            <a:pathLst>
              <a:path h="30480">
                <a:moveTo>
                  <a:pt x="0" y="0"/>
                </a:moveTo>
                <a:lnTo>
                  <a:pt x="0" y="30480"/>
                </a:lnTo>
              </a:path>
            </a:pathLst>
          </a:custGeom>
          <a:ln w="9144">
            <a:solidFill>
              <a:srgbClr val="858585"/>
            </a:solidFill>
          </a:ln>
        </p:spPr>
        <p:txBody>
          <a:bodyPr wrap="square" lIns="0" tIns="0" rIns="0" bIns="0" rtlCol="0"/>
          <a:lstStyle/>
          <a:p>
            <a:endParaRPr/>
          </a:p>
        </p:txBody>
      </p:sp>
      <p:sp>
        <p:nvSpPr>
          <p:cNvPr id="15" name="object 15"/>
          <p:cNvSpPr/>
          <p:nvPr/>
        </p:nvSpPr>
        <p:spPr>
          <a:xfrm>
            <a:off x="7716011" y="3000755"/>
            <a:ext cx="0" cy="30480"/>
          </a:xfrm>
          <a:custGeom>
            <a:avLst/>
            <a:gdLst/>
            <a:ahLst/>
            <a:cxnLst/>
            <a:rect l="l" t="t" r="r" b="b"/>
            <a:pathLst>
              <a:path h="30480">
                <a:moveTo>
                  <a:pt x="0" y="0"/>
                </a:moveTo>
                <a:lnTo>
                  <a:pt x="0" y="30480"/>
                </a:lnTo>
              </a:path>
            </a:pathLst>
          </a:custGeom>
          <a:ln w="9144">
            <a:solidFill>
              <a:srgbClr val="858585"/>
            </a:solidFill>
          </a:ln>
        </p:spPr>
        <p:txBody>
          <a:bodyPr wrap="square" lIns="0" tIns="0" rIns="0" bIns="0" rtlCol="0"/>
          <a:lstStyle/>
          <a:p>
            <a:endParaRPr/>
          </a:p>
        </p:txBody>
      </p:sp>
      <p:sp>
        <p:nvSpPr>
          <p:cNvPr id="16" name="object 16"/>
          <p:cNvSpPr/>
          <p:nvPr/>
        </p:nvSpPr>
        <p:spPr>
          <a:xfrm>
            <a:off x="8311895" y="3000755"/>
            <a:ext cx="0" cy="30480"/>
          </a:xfrm>
          <a:custGeom>
            <a:avLst/>
            <a:gdLst/>
            <a:ahLst/>
            <a:cxnLst/>
            <a:rect l="l" t="t" r="r" b="b"/>
            <a:pathLst>
              <a:path h="30480">
                <a:moveTo>
                  <a:pt x="0" y="0"/>
                </a:moveTo>
                <a:lnTo>
                  <a:pt x="0" y="30480"/>
                </a:lnTo>
              </a:path>
            </a:pathLst>
          </a:custGeom>
          <a:ln w="9144">
            <a:solidFill>
              <a:srgbClr val="858585"/>
            </a:solidFill>
          </a:ln>
        </p:spPr>
        <p:txBody>
          <a:bodyPr wrap="square" lIns="0" tIns="0" rIns="0" bIns="0" rtlCol="0"/>
          <a:lstStyle/>
          <a:p>
            <a:endParaRPr/>
          </a:p>
        </p:txBody>
      </p:sp>
      <p:sp>
        <p:nvSpPr>
          <p:cNvPr id="17" name="object 17"/>
          <p:cNvSpPr/>
          <p:nvPr/>
        </p:nvSpPr>
        <p:spPr>
          <a:xfrm>
            <a:off x="8906256" y="3000755"/>
            <a:ext cx="0" cy="30480"/>
          </a:xfrm>
          <a:custGeom>
            <a:avLst/>
            <a:gdLst/>
            <a:ahLst/>
            <a:cxnLst/>
            <a:rect l="l" t="t" r="r" b="b"/>
            <a:pathLst>
              <a:path h="30480">
                <a:moveTo>
                  <a:pt x="0" y="0"/>
                </a:moveTo>
                <a:lnTo>
                  <a:pt x="0" y="30480"/>
                </a:lnTo>
              </a:path>
            </a:pathLst>
          </a:custGeom>
          <a:ln w="9144">
            <a:solidFill>
              <a:srgbClr val="858585"/>
            </a:solidFill>
          </a:ln>
        </p:spPr>
        <p:txBody>
          <a:bodyPr wrap="square" lIns="0" tIns="0" rIns="0" bIns="0" rtlCol="0"/>
          <a:lstStyle/>
          <a:p>
            <a:endParaRPr/>
          </a:p>
        </p:txBody>
      </p:sp>
      <p:sp>
        <p:nvSpPr>
          <p:cNvPr id="18" name="object 18"/>
          <p:cNvSpPr/>
          <p:nvPr/>
        </p:nvSpPr>
        <p:spPr>
          <a:xfrm>
            <a:off x="9502140" y="3000755"/>
            <a:ext cx="0" cy="30480"/>
          </a:xfrm>
          <a:custGeom>
            <a:avLst/>
            <a:gdLst/>
            <a:ahLst/>
            <a:cxnLst/>
            <a:rect l="l" t="t" r="r" b="b"/>
            <a:pathLst>
              <a:path h="30480">
                <a:moveTo>
                  <a:pt x="0" y="0"/>
                </a:moveTo>
                <a:lnTo>
                  <a:pt x="0" y="30480"/>
                </a:lnTo>
              </a:path>
            </a:pathLst>
          </a:custGeom>
          <a:ln w="9144">
            <a:solidFill>
              <a:srgbClr val="858585"/>
            </a:solidFill>
          </a:ln>
        </p:spPr>
        <p:txBody>
          <a:bodyPr wrap="square" lIns="0" tIns="0" rIns="0" bIns="0" rtlCol="0"/>
          <a:lstStyle/>
          <a:p>
            <a:endParaRPr/>
          </a:p>
        </p:txBody>
      </p:sp>
      <p:sp>
        <p:nvSpPr>
          <p:cNvPr id="19" name="object 19"/>
          <p:cNvSpPr/>
          <p:nvPr/>
        </p:nvSpPr>
        <p:spPr>
          <a:xfrm>
            <a:off x="10098023" y="3000755"/>
            <a:ext cx="0" cy="30480"/>
          </a:xfrm>
          <a:custGeom>
            <a:avLst/>
            <a:gdLst/>
            <a:ahLst/>
            <a:cxnLst/>
            <a:rect l="l" t="t" r="r" b="b"/>
            <a:pathLst>
              <a:path h="30480">
                <a:moveTo>
                  <a:pt x="0" y="0"/>
                </a:moveTo>
                <a:lnTo>
                  <a:pt x="0" y="30480"/>
                </a:lnTo>
              </a:path>
            </a:pathLst>
          </a:custGeom>
          <a:ln w="9144">
            <a:solidFill>
              <a:srgbClr val="858585"/>
            </a:solidFill>
          </a:ln>
        </p:spPr>
        <p:txBody>
          <a:bodyPr wrap="square" lIns="0" tIns="0" rIns="0" bIns="0" rtlCol="0"/>
          <a:lstStyle/>
          <a:p>
            <a:endParaRPr/>
          </a:p>
        </p:txBody>
      </p:sp>
      <p:sp>
        <p:nvSpPr>
          <p:cNvPr id="20" name="object 20"/>
          <p:cNvSpPr txBox="1"/>
          <p:nvPr/>
        </p:nvSpPr>
        <p:spPr>
          <a:xfrm>
            <a:off x="6609588" y="2227834"/>
            <a:ext cx="481330" cy="197490"/>
          </a:xfrm>
          <a:prstGeom prst="rect">
            <a:avLst/>
          </a:prstGeom>
        </p:spPr>
        <p:txBody>
          <a:bodyPr vert="horz" wrap="square" lIns="0" tIns="12700" rIns="0" bIns="0" rtlCol="0">
            <a:spAutoFit/>
          </a:bodyPr>
          <a:lstStyle/>
          <a:p>
            <a:pPr>
              <a:spcBef>
                <a:spcPts val="100"/>
              </a:spcBef>
            </a:pPr>
            <a:r>
              <a:rPr sz="1200" b="1" spc="-5" dirty="0">
                <a:solidFill>
                  <a:srgbClr val="280070"/>
                </a:solidFill>
                <a:latin typeface="Arial"/>
                <a:cs typeface="Arial"/>
              </a:rPr>
              <a:t>22,</a:t>
            </a:r>
            <a:r>
              <a:rPr sz="1200" b="1" dirty="0">
                <a:solidFill>
                  <a:srgbClr val="280070"/>
                </a:solidFill>
                <a:latin typeface="Arial"/>
                <a:cs typeface="Arial"/>
              </a:rPr>
              <a:t>9</a:t>
            </a:r>
            <a:r>
              <a:rPr sz="1200" b="1" spc="-5" dirty="0">
                <a:solidFill>
                  <a:srgbClr val="280070"/>
                </a:solidFill>
                <a:latin typeface="Arial"/>
                <a:cs typeface="Arial"/>
              </a:rPr>
              <a:t>33</a:t>
            </a:r>
            <a:endParaRPr sz="1200">
              <a:latin typeface="Arial"/>
              <a:cs typeface="Arial"/>
            </a:endParaRPr>
          </a:p>
        </p:txBody>
      </p:sp>
      <p:sp>
        <p:nvSpPr>
          <p:cNvPr id="21" name="object 21"/>
          <p:cNvSpPr txBox="1"/>
          <p:nvPr/>
        </p:nvSpPr>
        <p:spPr>
          <a:xfrm>
            <a:off x="7247891" y="2556764"/>
            <a:ext cx="991235" cy="197490"/>
          </a:xfrm>
          <a:prstGeom prst="rect">
            <a:avLst/>
          </a:prstGeom>
        </p:spPr>
        <p:txBody>
          <a:bodyPr vert="horz" wrap="square" lIns="0" tIns="12700" rIns="0" bIns="0" rtlCol="0">
            <a:spAutoFit/>
          </a:bodyPr>
          <a:lstStyle/>
          <a:p>
            <a:pPr>
              <a:spcBef>
                <a:spcPts val="100"/>
              </a:spcBef>
              <a:tabLst>
                <a:tab pos="594995" algn="l"/>
              </a:tabLst>
            </a:pPr>
            <a:r>
              <a:rPr b="1" spc="-7" baseline="-6944" dirty="0">
                <a:solidFill>
                  <a:srgbClr val="280070"/>
                </a:solidFill>
                <a:latin typeface="Arial"/>
                <a:cs typeface="Arial"/>
              </a:rPr>
              <a:t>7,</a:t>
            </a:r>
            <a:r>
              <a:rPr b="1" baseline="-6944" dirty="0">
                <a:solidFill>
                  <a:srgbClr val="280070"/>
                </a:solidFill>
                <a:latin typeface="Arial"/>
                <a:cs typeface="Arial"/>
              </a:rPr>
              <a:t>6</a:t>
            </a:r>
            <a:r>
              <a:rPr b="1" spc="-7" baseline="-6944" dirty="0">
                <a:solidFill>
                  <a:srgbClr val="280070"/>
                </a:solidFill>
                <a:latin typeface="Arial"/>
                <a:cs typeface="Arial"/>
              </a:rPr>
              <a:t>71</a:t>
            </a:r>
            <a:r>
              <a:rPr b="1" baseline="-6944" dirty="0">
                <a:solidFill>
                  <a:srgbClr val="280070"/>
                </a:solidFill>
                <a:latin typeface="Arial"/>
                <a:cs typeface="Arial"/>
              </a:rPr>
              <a:t>	</a:t>
            </a:r>
            <a:r>
              <a:rPr sz="1200" b="1" spc="-5" dirty="0">
                <a:solidFill>
                  <a:srgbClr val="280070"/>
                </a:solidFill>
                <a:latin typeface="Arial"/>
                <a:cs typeface="Arial"/>
              </a:rPr>
              <a:t>8,</a:t>
            </a:r>
            <a:r>
              <a:rPr sz="1200" b="1" dirty="0">
                <a:solidFill>
                  <a:srgbClr val="280070"/>
                </a:solidFill>
                <a:latin typeface="Arial"/>
                <a:cs typeface="Arial"/>
              </a:rPr>
              <a:t>3</a:t>
            </a:r>
            <a:r>
              <a:rPr sz="1200" b="1" spc="-5" dirty="0">
                <a:solidFill>
                  <a:srgbClr val="280070"/>
                </a:solidFill>
                <a:latin typeface="Arial"/>
                <a:cs typeface="Arial"/>
              </a:rPr>
              <a:t>97</a:t>
            </a:r>
            <a:endParaRPr sz="1200">
              <a:latin typeface="Arial"/>
              <a:cs typeface="Arial"/>
            </a:endParaRPr>
          </a:p>
        </p:txBody>
      </p:sp>
      <p:sp>
        <p:nvSpPr>
          <p:cNvPr id="22" name="object 22"/>
          <p:cNvSpPr txBox="1"/>
          <p:nvPr/>
        </p:nvSpPr>
        <p:spPr>
          <a:xfrm>
            <a:off x="8396351" y="2294001"/>
            <a:ext cx="481330" cy="197490"/>
          </a:xfrm>
          <a:prstGeom prst="rect">
            <a:avLst/>
          </a:prstGeom>
        </p:spPr>
        <p:txBody>
          <a:bodyPr vert="horz" wrap="square" lIns="0" tIns="12700" rIns="0" bIns="0" rtlCol="0">
            <a:spAutoFit/>
          </a:bodyPr>
          <a:lstStyle/>
          <a:p>
            <a:pPr>
              <a:spcBef>
                <a:spcPts val="100"/>
              </a:spcBef>
            </a:pPr>
            <a:r>
              <a:rPr sz="1200" b="1" spc="-5" dirty="0">
                <a:solidFill>
                  <a:srgbClr val="280070"/>
                </a:solidFill>
                <a:latin typeface="Arial"/>
                <a:cs typeface="Arial"/>
              </a:rPr>
              <a:t>20,</a:t>
            </a:r>
            <a:r>
              <a:rPr sz="1200" b="1" dirty="0">
                <a:solidFill>
                  <a:srgbClr val="280070"/>
                </a:solidFill>
                <a:latin typeface="Arial"/>
                <a:cs typeface="Arial"/>
              </a:rPr>
              <a:t>0</a:t>
            </a:r>
            <a:r>
              <a:rPr sz="1200" b="1" spc="-5" dirty="0">
                <a:solidFill>
                  <a:srgbClr val="280070"/>
                </a:solidFill>
                <a:latin typeface="Arial"/>
                <a:cs typeface="Arial"/>
              </a:rPr>
              <a:t>03</a:t>
            </a:r>
            <a:endParaRPr sz="1200">
              <a:latin typeface="Arial"/>
              <a:cs typeface="Arial"/>
            </a:endParaRPr>
          </a:p>
        </p:txBody>
      </p:sp>
      <p:sp>
        <p:nvSpPr>
          <p:cNvPr id="23" name="object 23"/>
          <p:cNvSpPr txBox="1"/>
          <p:nvPr/>
        </p:nvSpPr>
        <p:spPr>
          <a:xfrm>
            <a:off x="8991854" y="2228545"/>
            <a:ext cx="481330" cy="197490"/>
          </a:xfrm>
          <a:prstGeom prst="rect">
            <a:avLst/>
          </a:prstGeom>
        </p:spPr>
        <p:txBody>
          <a:bodyPr vert="horz" wrap="square" lIns="0" tIns="12700" rIns="0" bIns="0" rtlCol="0">
            <a:spAutoFit/>
          </a:bodyPr>
          <a:lstStyle/>
          <a:p>
            <a:pPr>
              <a:spcBef>
                <a:spcPts val="100"/>
              </a:spcBef>
            </a:pPr>
            <a:r>
              <a:rPr sz="1200" b="1" dirty="0">
                <a:solidFill>
                  <a:srgbClr val="280070"/>
                </a:solidFill>
                <a:latin typeface="Arial"/>
                <a:cs typeface="Arial"/>
              </a:rPr>
              <a:t>2</a:t>
            </a:r>
            <a:r>
              <a:rPr sz="1200" b="1" spc="5" dirty="0">
                <a:solidFill>
                  <a:srgbClr val="280070"/>
                </a:solidFill>
                <a:latin typeface="Arial"/>
                <a:cs typeface="Arial"/>
              </a:rPr>
              <a:t>2</a:t>
            </a:r>
            <a:r>
              <a:rPr sz="1200" b="1" dirty="0">
                <a:solidFill>
                  <a:srgbClr val="280070"/>
                </a:solidFill>
                <a:latin typeface="Arial"/>
                <a:cs typeface="Arial"/>
              </a:rPr>
              <a:t>,894</a:t>
            </a:r>
            <a:endParaRPr sz="1200">
              <a:latin typeface="Arial"/>
              <a:cs typeface="Arial"/>
            </a:endParaRPr>
          </a:p>
        </p:txBody>
      </p:sp>
      <p:sp>
        <p:nvSpPr>
          <p:cNvPr id="24" name="object 24"/>
          <p:cNvSpPr txBox="1"/>
          <p:nvPr/>
        </p:nvSpPr>
        <p:spPr>
          <a:xfrm>
            <a:off x="9587483" y="1412240"/>
            <a:ext cx="481330" cy="197490"/>
          </a:xfrm>
          <a:prstGeom prst="rect">
            <a:avLst/>
          </a:prstGeom>
        </p:spPr>
        <p:txBody>
          <a:bodyPr vert="horz" wrap="square" lIns="0" tIns="12700" rIns="0" bIns="0" rtlCol="0">
            <a:spAutoFit/>
          </a:bodyPr>
          <a:lstStyle/>
          <a:p>
            <a:pPr>
              <a:spcBef>
                <a:spcPts val="100"/>
              </a:spcBef>
            </a:pPr>
            <a:r>
              <a:rPr sz="1200" b="1" spc="-5" dirty="0">
                <a:solidFill>
                  <a:srgbClr val="280070"/>
                </a:solidFill>
                <a:latin typeface="Arial"/>
                <a:cs typeface="Arial"/>
              </a:rPr>
              <a:t>58,</a:t>
            </a:r>
            <a:r>
              <a:rPr sz="1200" b="1" dirty="0">
                <a:solidFill>
                  <a:srgbClr val="280070"/>
                </a:solidFill>
                <a:latin typeface="Arial"/>
                <a:cs typeface="Arial"/>
              </a:rPr>
              <a:t>9</a:t>
            </a:r>
            <a:r>
              <a:rPr sz="1200" b="1" spc="-5" dirty="0">
                <a:solidFill>
                  <a:srgbClr val="280070"/>
                </a:solidFill>
                <a:latin typeface="Arial"/>
                <a:cs typeface="Arial"/>
              </a:rPr>
              <a:t>65</a:t>
            </a:r>
            <a:endParaRPr sz="1200">
              <a:latin typeface="Arial"/>
              <a:cs typeface="Arial"/>
            </a:endParaRPr>
          </a:p>
        </p:txBody>
      </p:sp>
      <p:sp>
        <p:nvSpPr>
          <p:cNvPr id="25" name="object 25"/>
          <p:cNvSpPr txBox="1"/>
          <p:nvPr/>
        </p:nvSpPr>
        <p:spPr>
          <a:xfrm>
            <a:off x="6529451" y="3039237"/>
            <a:ext cx="599440" cy="251992"/>
          </a:xfrm>
          <a:prstGeom prst="rect">
            <a:avLst/>
          </a:prstGeom>
        </p:spPr>
        <p:txBody>
          <a:bodyPr vert="horz" wrap="square" lIns="0" tIns="20955" rIns="0" bIns="0" rtlCol="0">
            <a:spAutoFit/>
          </a:bodyPr>
          <a:lstStyle/>
          <a:p>
            <a:pPr marL="237490" marR="5080" indent="-238125">
              <a:lnSpc>
                <a:spcPts val="919"/>
              </a:lnSpc>
              <a:spcBef>
                <a:spcPts val="165"/>
              </a:spcBef>
            </a:pPr>
            <a:r>
              <a:rPr sz="800" b="1" dirty="0">
                <a:solidFill>
                  <a:srgbClr val="280070"/>
                </a:solidFill>
                <a:latin typeface="Arial"/>
                <a:cs typeface="Arial"/>
              </a:rPr>
              <a:t>Apr </a:t>
            </a:r>
            <a:r>
              <a:rPr sz="800" b="1" spc="-5" dirty="0">
                <a:solidFill>
                  <a:srgbClr val="280070"/>
                </a:solidFill>
                <a:latin typeface="Arial"/>
                <a:cs typeface="Arial"/>
              </a:rPr>
              <a:t>15 </a:t>
            </a:r>
            <a:r>
              <a:rPr sz="800" b="1" dirty="0">
                <a:solidFill>
                  <a:srgbClr val="280070"/>
                </a:solidFill>
                <a:latin typeface="Arial"/>
                <a:cs typeface="Arial"/>
              </a:rPr>
              <a:t>-</a:t>
            </a:r>
            <a:r>
              <a:rPr sz="800" b="1" spc="-85" dirty="0">
                <a:solidFill>
                  <a:srgbClr val="280070"/>
                </a:solidFill>
                <a:latin typeface="Arial"/>
                <a:cs typeface="Arial"/>
              </a:rPr>
              <a:t> </a:t>
            </a:r>
            <a:r>
              <a:rPr sz="800" b="1" spc="-5" dirty="0">
                <a:solidFill>
                  <a:srgbClr val="280070"/>
                </a:solidFill>
                <a:latin typeface="Arial"/>
                <a:cs typeface="Arial"/>
              </a:rPr>
              <a:t>Mar  16</a:t>
            </a:r>
            <a:endParaRPr sz="800">
              <a:latin typeface="Arial"/>
              <a:cs typeface="Arial"/>
            </a:endParaRPr>
          </a:p>
        </p:txBody>
      </p:sp>
      <p:sp>
        <p:nvSpPr>
          <p:cNvPr id="26" name="object 26"/>
          <p:cNvSpPr txBox="1"/>
          <p:nvPr/>
        </p:nvSpPr>
        <p:spPr>
          <a:xfrm>
            <a:off x="7350886" y="3039237"/>
            <a:ext cx="148590" cy="136576"/>
          </a:xfrm>
          <a:prstGeom prst="rect">
            <a:avLst/>
          </a:prstGeom>
        </p:spPr>
        <p:txBody>
          <a:bodyPr vert="horz" wrap="square" lIns="0" tIns="13335" rIns="0" bIns="0" rtlCol="0">
            <a:spAutoFit/>
          </a:bodyPr>
          <a:lstStyle/>
          <a:p>
            <a:pPr>
              <a:spcBef>
                <a:spcPts val="105"/>
              </a:spcBef>
            </a:pPr>
            <a:r>
              <a:rPr sz="800" b="1" spc="-5" dirty="0">
                <a:solidFill>
                  <a:srgbClr val="280070"/>
                </a:solidFill>
                <a:latin typeface="Arial"/>
                <a:cs typeface="Arial"/>
              </a:rPr>
              <a:t>Q1</a:t>
            </a:r>
            <a:endParaRPr sz="800">
              <a:latin typeface="Arial"/>
              <a:cs typeface="Arial"/>
            </a:endParaRPr>
          </a:p>
        </p:txBody>
      </p:sp>
      <p:sp>
        <p:nvSpPr>
          <p:cNvPr id="27" name="object 27"/>
          <p:cNvSpPr txBox="1"/>
          <p:nvPr/>
        </p:nvSpPr>
        <p:spPr>
          <a:xfrm>
            <a:off x="7946390" y="3039237"/>
            <a:ext cx="148590" cy="136576"/>
          </a:xfrm>
          <a:prstGeom prst="rect">
            <a:avLst/>
          </a:prstGeom>
        </p:spPr>
        <p:txBody>
          <a:bodyPr vert="horz" wrap="square" lIns="0" tIns="13335" rIns="0" bIns="0" rtlCol="0">
            <a:spAutoFit/>
          </a:bodyPr>
          <a:lstStyle/>
          <a:p>
            <a:pPr>
              <a:spcBef>
                <a:spcPts val="105"/>
              </a:spcBef>
            </a:pPr>
            <a:r>
              <a:rPr sz="800" b="1" spc="-5" dirty="0">
                <a:solidFill>
                  <a:srgbClr val="280070"/>
                </a:solidFill>
                <a:latin typeface="Arial"/>
                <a:cs typeface="Arial"/>
              </a:rPr>
              <a:t>Q2</a:t>
            </a:r>
            <a:endParaRPr sz="800">
              <a:latin typeface="Arial"/>
              <a:cs typeface="Arial"/>
            </a:endParaRPr>
          </a:p>
        </p:txBody>
      </p:sp>
      <p:sp>
        <p:nvSpPr>
          <p:cNvPr id="28" name="object 28"/>
          <p:cNvSpPr txBox="1"/>
          <p:nvPr/>
        </p:nvSpPr>
        <p:spPr>
          <a:xfrm>
            <a:off x="8542273" y="3039237"/>
            <a:ext cx="148590" cy="136576"/>
          </a:xfrm>
          <a:prstGeom prst="rect">
            <a:avLst/>
          </a:prstGeom>
        </p:spPr>
        <p:txBody>
          <a:bodyPr vert="horz" wrap="square" lIns="0" tIns="13335" rIns="0" bIns="0" rtlCol="0">
            <a:spAutoFit/>
          </a:bodyPr>
          <a:lstStyle/>
          <a:p>
            <a:pPr>
              <a:spcBef>
                <a:spcPts val="105"/>
              </a:spcBef>
            </a:pPr>
            <a:r>
              <a:rPr sz="800" b="1" spc="-5" dirty="0">
                <a:solidFill>
                  <a:srgbClr val="280070"/>
                </a:solidFill>
                <a:latin typeface="Arial"/>
                <a:cs typeface="Arial"/>
              </a:rPr>
              <a:t>Q3</a:t>
            </a:r>
            <a:endParaRPr sz="800">
              <a:latin typeface="Arial"/>
              <a:cs typeface="Arial"/>
            </a:endParaRPr>
          </a:p>
        </p:txBody>
      </p:sp>
      <p:sp>
        <p:nvSpPr>
          <p:cNvPr id="29" name="object 29"/>
          <p:cNvSpPr txBox="1"/>
          <p:nvPr/>
        </p:nvSpPr>
        <p:spPr>
          <a:xfrm>
            <a:off x="9137904" y="3039237"/>
            <a:ext cx="969644" cy="251992"/>
          </a:xfrm>
          <a:prstGeom prst="rect">
            <a:avLst/>
          </a:prstGeom>
        </p:spPr>
        <p:txBody>
          <a:bodyPr vert="horz" wrap="square" lIns="0" tIns="20955" rIns="0" bIns="0" rtlCol="0">
            <a:spAutoFit/>
          </a:bodyPr>
          <a:lstStyle/>
          <a:p>
            <a:pPr marL="607060" marR="5080" indent="-607695">
              <a:lnSpc>
                <a:spcPts val="919"/>
              </a:lnSpc>
              <a:spcBef>
                <a:spcPts val="165"/>
              </a:spcBef>
              <a:tabLst>
                <a:tab pos="369570" algn="l"/>
              </a:tabLst>
            </a:pPr>
            <a:r>
              <a:rPr sz="800" b="1" dirty="0">
                <a:solidFill>
                  <a:srgbClr val="280070"/>
                </a:solidFill>
                <a:latin typeface="Arial"/>
                <a:cs typeface="Arial"/>
              </a:rPr>
              <a:t>Q4	Apr </a:t>
            </a:r>
            <a:r>
              <a:rPr sz="800" b="1" spc="-5" dirty="0">
                <a:solidFill>
                  <a:srgbClr val="280070"/>
                </a:solidFill>
                <a:latin typeface="Arial"/>
                <a:cs typeface="Arial"/>
              </a:rPr>
              <a:t>16 </a:t>
            </a:r>
            <a:r>
              <a:rPr sz="800" b="1" dirty="0">
                <a:solidFill>
                  <a:srgbClr val="280070"/>
                </a:solidFill>
                <a:latin typeface="Arial"/>
                <a:cs typeface="Arial"/>
              </a:rPr>
              <a:t>-</a:t>
            </a:r>
            <a:r>
              <a:rPr sz="800" b="1" spc="-85" dirty="0">
                <a:solidFill>
                  <a:srgbClr val="280070"/>
                </a:solidFill>
                <a:latin typeface="Arial"/>
                <a:cs typeface="Arial"/>
              </a:rPr>
              <a:t> </a:t>
            </a:r>
            <a:r>
              <a:rPr sz="800" b="1" spc="-5" dirty="0">
                <a:solidFill>
                  <a:srgbClr val="280070"/>
                </a:solidFill>
                <a:latin typeface="Arial"/>
                <a:cs typeface="Arial"/>
              </a:rPr>
              <a:t>Mar  17</a:t>
            </a:r>
            <a:endParaRPr sz="800">
              <a:latin typeface="Arial"/>
              <a:cs typeface="Arial"/>
            </a:endParaRPr>
          </a:p>
        </p:txBody>
      </p:sp>
      <p:sp>
        <p:nvSpPr>
          <p:cNvPr id="30" name="object 30"/>
          <p:cNvSpPr txBox="1"/>
          <p:nvPr/>
        </p:nvSpPr>
        <p:spPr>
          <a:xfrm>
            <a:off x="7274053" y="1032509"/>
            <a:ext cx="2199005" cy="197490"/>
          </a:xfrm>
          <a:prstGeom prst="rect">
            <a:avLst/>
          </a:prstGeom>
        </p:spPr>
        <p:txBody>
          <a:bodyPr vert="horz" wrap="square" lIns="0" tIns="12700" rIns="0" bIns="0" rtlCol="0">
            <a:spAutoFit/>
          </a:bodyPr>
          <a:lstStyle/>
          <a:p>
            <a:pPr>
              <a:spcBef>
                <a:spcPts val="100"/>
              </a:spcBef>
            </a:pPr>
            <a:r>
              <a:rPr sz="1200" b="1" dirty="0">
                <a:solidFill>
                  <a:srgbClr val="280070"/>
                </a:solidFill>
                <a:latin typeface="Arial"/>
                <a:cs typeface="Arial"/>
              </a:rPr>
              <a:t>POS </a:t>
            </a:r>
            <a:r>
              <a:rPr sz="1200" b="1" spc="-10" dirty="0">
                <a:solidFill>
                  <a:srgbClr val="280070"/>
                </a:solidFill>
                <a:latin typeface="Arial"/>
                <a:cs typeface="Arial"/>
              </a:rPr>
              <a:t>Transaction </a:t>
            </a:r>
            <a:r>
              <a:rPr sz="1200" b="1" spc="-15" dirty="0">
                <a:solidFill>
                  <a:srgbClr val="280070"/>
                </a:solidFill>
                <a:latin typeface="Arial"/>
                <a:cs typeface="Arial"/>
              </a:rPr>
              <a:t>Value </a:t>
            </a:r>
            <a:r>
              <a:rPr sz="1200" b="1" spc="-5" dirty="0">
                <a:solidFill>
                  <a:srgbClr val="280070"/>
                </a:solidFill>
                <a:latin typeface="Arial"/>
                <a:cs typeface="Arial"/>
              </a:rPr>
              <a:t>(</a:t>
            </a:r>
            <a:r>
              <a:rPr sz="1200" b="1" i="1" spc="-5" dirty="0">
                <a:solidFill>
                  <a:srgbClr val="280070"/>
                </a:solidFill>
                <a:latin typeface="Arial"/>
                <a:cs typeface="Arial"/>
              </a:rPr>
              <a:t>Rs</a:t>
            </a:r>
            <a:r>
              <a:rPr sz="1200" b="1" i="1" spc="-25" dirty="0">
                <a:solidFill>
                  <a:srgbClr val="280070"/>
                </a:solidFill>
                <a:latin typeface="Arial"/>
                <a:cs typeface="Arial"/>
              </a:rPr>
              <a:t> </a:t>
            </a:r>
            <a:r>
              <a:rPr sz="1200" b="1" i="1" spc="-5" dirty="0">
                <a:solidFill>
                  <a:srgbClr val="280070"/>
                </a:solidFill>
                <a:latin typeface="Arial"/>
                <a:cs typeface="Arial"/>
              </a:rPr>
              <a:t>cr</a:t>
            </a:r>
            <a:r>
              <a:rPr sz="1200" b="1" spc="-5" dirty="0">
                <a:solidFill>
                  <a:srgbClr val="280070"/>
                </a:solidFill>
                <a:latin typeface="Arial"/>
                <a:cs typeface="Arial"/>
              </a:rPr>
              <a:t>)</a:t>
            </a:r>
            <a:endParaRPr sz="1200">
              <a:latin typeface="Arial"/>
              <a:cs typeface="Arial"/>
            </a:endParaRPr>
          </a:p>
        </p:txBody>
      </p:sp>
      <p:sp>
        <p:nvSpPr>
          <p:cNvPr id="31" name="object 31"/>
          <p:cNvSpPr/>
          <p:nvPr/>
        </p:nvSpPr>
        <p:spPr>
          <a:xfrm>
            <a:off x="6230111" y="943355"/>
            <a:ext cx="4160520" cy="2543556"/>
          </a:xfrm>
          <a:prstGeom prst="rect">
            <a:avLst/>
          </a:prstGeom>
          <a:blipFill>
            <a:blip r:embed="rId4" cstate="print"/>
            <a:stretch>
              <a:fillRect/>
            </a:stretch>
          </a:blipFill>
        </p:spPr>
        <p:txBody>
          <a:bodyPr wrap="square" lIns="0" tIns="0" rIns="0" bIns="0" rtlCol="0"/>
          <a:lstStyle/>
          <a:p>
            <a:endParaRPr/>
          </a:p>
        </p:txBody>
      </p:sp>
      <p:sp>
        <p:nvSpPr>
          <p:cNvPr id="32" name="object 32"/>
          <p:cNvSpPr/>
          <p:nvPr/>
        </p:nvSpPr>
        <p:spPr>
          <a:xfrm>
            <a:off x="6261990" y="1029081"/>
            <a:ext cx="4044315" cy="2426335"/>
          </a:xfrm>
          <a:custGeom>
            <a:avLst/>
            <a:gdLst/>
            <a:ahLst/>
            <a:cxnLst/>
            <a:rect l="l" t="t" r="r" b="b"/>
            <a:pathLst>
              <a:path w="4044315" h="2426335">
                <a:moveTo>
                  <a:pt x="0" y="2426335"/>
                </a:moveTo>
                <a:lnTo>
                  <a:pt x="4044061" y="2426335"/>
                </a:lnTo>
                <a:lnTo>
                  <a:pt x="4044061" y="0"/>
                </a:lnTo>
                <a:lnTo>
                  <a:pt x="0" y="0"/>
                </a:lnTo>
                <a:lnTo>
                  <a:pt x="0" y="2426335"/>
                </a:lnTo>
                <a:close/>
              </a:path>
            </a:pathLst>
          </a:custGeom>
          <a:ln w="9525">
            <a:solidFill>
              <a:srgbClr val="280070"/>
            </a:solidFill>
            <a:prstDash val="sysDash"/>
          </a:ln>
        </p:spPr>
        <p:txBody>
          <a:bodyPr wrap="square" lIns="0" tIns="0" rIns="0" bIns="0" rtlCol="0"/>
          <a:lstStyle/>
          <a:p>
            <a:endParaRPr/>
          </a:p>
        </p:txBody>
      </p:sp>
      <p:sp>
        <p:nvSpPr>
          <p:cNvPr id="33" name="object 33"/>
          <p:cNvSpPr/>
          <p:nvPr/>
        </p:nvSpPr>
        <p:spPr>
          <a:xfrm>
            <a:off x="1705355" y="3639311"/>
            <a:ext cx="4332732" cy="2537460"/>
          </a:xfrm>
          <a:prstGeom prst="rect">
            <a:avLst/>
          </a:prstGeom>
          <a:blipFill>
            <a:blip r:embed="rId5" cstate="print"/>
            <a:stretch>
              <a:fillRect/>
            </a:stretch>
          </a:blipFill>
        </p:spPr>
        <p:txBody>
          <a:bodyPr wrap="square" lIns="0" tIns="0" rIns="0" bIns="0" rtlCol="0"/>
          <a:lstStyle/>
          <a:p>
            <a:endParaRPr/>
          </a:p>
        </p:txBody>
      </p:sp>
      <p:sp>
        <p:nvSpPr>
          <p:cNvPr id="34" name="object 34"/>
          <p:cNvSpPr/>
          <p:nvPr/>
        </p:nvSpPr>
        <p:spPr>
          <a:xfrm>
            <a:off x="2136649" y="5076444"/>
            <a:ext cx="260985" cy="586740"/>
          </a:xfrm>
          <a:custGeom>
            <a:avLst/>
            <a:gdLst/>
            <a:ahLst/>
            <a:cxnLst/>
            <a:rect l="l" t="t" r="r" b="b"/>
            <a:pathLst>
              <a:path w="260984" h="586739">
                <a:moveTo>
                  <a:pt x="0" y="586739"/>
                </a:moveTo>
                <a:lnTo>
                  <a:pt x="260604" y="586739"/>
                </a:lnTo>
                <a:lnTo>
                  <a:pt x="260604" y="0"/>
                </a:lnTo>
                <a:lnTo>
                  <a:pt x="0" y="0"/>
                </a:lnTo>
                <a:lnTo>
                  <a:pt x="0" y="586739"/>
                </a:lnTo>
                <a:close/>
              </a:path>
            </a:pathLst>
          </a:custGeom>
          <a:solidFill>
            <a:srgbClr val="00AFEF"/>
          </a:solidFill>
        </p:spPr>
        <p:txBody>
          <a:bodyPr wrap="square" lIns="0" tIns="0" rIns="0" bIns="0" rtlCol="0"/>
          <a:lstStyle/>
          <a:p>
            <a:endParaRPr/>
          </a:p>
        </p:txBody>
      </p:sp>
      <p:sp>
        <p:nvSpPr>
          <p:cNvPr id="35" name="object 35"/>
          <p:cNvSpPr/>
          <p:nvPr/>
        </p:nvSpPr>
        <p:spPr>
          <a:xfrm>
            <a:off x="2136649" y="5076444"/>
            <a:ext cx="260985" cy="586740"/>
          </a:xfrm>
          <a:custGeom>
            <a:avLst/>
            <a:gdLst/>
            <a:ahLst/>
            <a:cxnLst/>
            <a:rect l="l" t="t" r="r" b="b"/>
            <a:pathLst>
              <a:path w="260984" h="586739">
                <a:moveTo>
                  <a:pt x="0" y="586739"/>
                </a:moveTo>
                <a:lnTo>
                  <a:pt x="260604" y="586739"/>
                </a:lnTo>
                <a:lnTo>
                  <a:pt x="260604" y="0"/>
                </a:lnTo>
                <a:lnTo>
                  <a:pt x="0" y="0"/>
                </a:lnTo>
                <a:lnTo>
                  <a:pt x="0" y="586739"/>
                </a:lnTo>
                <a:close/>
              </a:path>
            </a:pathLst>
          </a:custGeom>
          <a:ln w="9144">
            <a:solidFill>
              <a:srgbClr val="00AFEF"/>
            </a:solidFill>
          </a:ln>
        </p:spPr>
        <p:txBody>
          <a:bodyPr wrap="square" lIns="0" tIns="0" rIns="0" bIns="0" rtlCol="0"/>
          <a:lstStyle/>
          <a:p>
            <a:endParaRPr/>
          </a:p>
        </p:txBody>
      </p:sp>
      <p:sp>
        <p:nvSpPr>
          <p:cNvPr id="36" name="object 36"/>
          <p:cNvSpPr/>
          <p:nvPr/>
        </p:nvSpPr>
        <p:spPr>
          <a:xfrm>
            <a:off x="2788920" y="5494021"/>
            <a:ext cx="260985" cy="169545"/>
          </a:xfrm>
          <a:custGeom>
            <a:avLst/>
            <a:gdLst/>
            <a:ahLst/>
            <a:cxnLst/>
            <a:rect l="l" t="t" r="r" b="b"/>
            <a:pathLst>
              <a:path w="260984" h="169545">
                <a:moveTo>
                  <a:pt x="0" y="169163"/>
                </a:moveTo>
                <a:lnTo>
                  <a:pt x="260603" y="169163"/>
                </a:lnTo>
                <a:lnTo>
                  <a:pt x="260603" y="0"/>
                </a:lnTo>
                <a:lnTo>
                  <a:pt x="0" y="0"/>
                </a:lnTo>
                <a:lnTo>
                  <a:pt x="0" y="169163"/>
                </a:lnTo>
                <a:close/>
              </a:path>
            </a:pathLst>
          </a:custGeom>
          <a:solidFill>
            <a:srgbClr val="00AFEF"/>
          </a:solidFill>
        </p:spPr>
        <p:txBody>
          <a:bodyPr wrap="square" lIns="0" tIns="0" rIns="0" bIns="0" rtlCol="0"/>
          <a:lstStyle/>
          <a:p>
            <a:endParaRPr/>
          </a:p>
        </p:txBody>
      </p:sp>
      <p:sp>
        <p:nvSpPr>
          <p:cNvPr id="37" name="object 37"/>
          <p:cNvSpPr/>
          <p:nvPr/>
        </p:nvSpPr>
        <p:spPr>
          <a:xfrm>
            <a:off x="2788920" y="5494021"/>
            <a:ext cx="260985" cy="169545"/>
          </a:xfrm>
          <a:custGeom>
            <a:avLst/>
            <a:gdLst/>
            <a:ahLst/>
            <a:cxnLst/>
            <a:rect l="l" t="t" r="r" b="b"/>
            <a:pathLst>
              <a:path w="260984" h="169545">
                <a:moveTo>
                  <a:pt x="0" y="169163"/>
                </a:moveTo>
                <a:lnTo>
                  <a:pt x="260603" y="169163"/>
                </a:lnTo>
                <a:lnTo>
                  <a:pt x="260603" y="0"/>
                </a:lnTo>
                <a:lnTo>
                  <a:pt x="0" y="0"/>
                </a:lnTo>
                <a:lnTo>
                  <a:pt x="0" y="169163"/>
                </a:lnTo>
                <a:close/>
              </a:path>
            </a:pathLst>
          </a:custGeom>
          <a:ln w="9144">
            <a:solidFill>
              <a:srgbClr val="00AFEF"/>
            </a:solidFill>
          </a:ln>
        </p:spPr>
        <p:txBody>
          <a:bodyPr wrap="square" lIns="0" tIns="0" rIns="0" bIns="0" rtlCol="0"/>
          <a:lstStyle/>
          <a:p>
            <a:endParaRPr/>
          </a:p>
        </p:txBody>
      </p:sp>
      <p:sp>
        <p:nvSpPr>
          <p:cNvPr id="38" name="object 38"/>
          <p:cNvSpPr/>
          <p:nvPr/>
        </p:nvSpPr>
        <p:spPr>
          <a:xfrm>
            <a:off x="3441193" y="5474208"/>
            <a:ext cx="260985" cy="189230"/>
          </a:xfrm>
          <a:custGeom>
            <a:avLst/>
            <a:gdLst/>
            <a:ahLst/>
            <a:cxnLst/>
            <a:rect l="l" t="t" r="r" b="b"/>
            <a:pathLst>
              <a:path w="260985" h="189229">
                <a:moveTo>
                  <a:pt x="0" y="188975"/>
                </a:moveTo>
                <a:lnTo>
                  <a:pt x="260604" y="188975"/>
                </a:lnTo>
                <a:lnTo>
                  <a:pt x="260604" y="0"/>
                </a:lnTo>
                <a:lnTo>
                  <a:pt x="0" y="0"/>
                </a:lnTo>
                <a:lnTo>
                  <a:pt x="0" y="188975"/>
                </a:lnTo>
                <a:close/>
              </a:path>
            </a:pathLst>
          </a:custGeom>
          <a:solidFill>
            <a:srgbClr val="00AFEF"/>
          </a:solidFill>
        </p:spPr>
        <p:txBody>
          <a:bodyPr wrap="square" lIns="0" tIns="0" rIns="0" bIns="0" rtlCol="0"/>
          <a:lstStyle/>
          <a:p>
            <a:endParaRPr/>
          </a:p>
        </p:txBody>
      </p:sp>
      <p:sp>
        <p:nvSpPr>
          <p:cNvPr id="39" name="object 39"/>
          <p:cNvSpPr/>
          <p:nvPr/>
        </p:nvSpPr>
        <p:spPr>
          <a:xfrm>
            <a:off x="3441193" y="5474208"/>
            <a:ext cx="260985" cy="189230"/>
          </a:xfrm>
          <a:custGeom>
            <a:avLst/>
            <a:gdLst/>
            <a:ahLst/>
            <a:cxnLst/>
            <a:rect l="l" t="t" r="r" b="b"/>
            <a:pathLst>
              <a:path w="260985" h="189229">
                <a:moveTo>
                  <a:pt x="0" y="188975"/>
                </a:moveTo>
                <a:lnTo>
                  <a:pt x="260604" y="188975"/>
                </a:lnTo>
                <a:lnTo>
                  <a:pt x="260604" y="0"/>
                </a:lnTo>
                <a:lnTo>
                  <a:pt x="0" y="0"/>
                </a:lnTo>
                <a:lnTo>
                  <a:pt x="0" y="188975"/>
                </a:lnTo>
                <a:close/>
              </a:path>
            </a:pathLst>
          </a:custGeom>
          <a:ln w="9144">
            <a:solidFill>
              <a:srgbClr val="00AFEF"/>
            </a:solidFill>
          </a:ln>
        </p:spPr>
        <p:txBody>
          <a:bodyPr wrap="square" lIns="0" tIns="0" rIns="0" bIns="0" rtlCol="0"/>
          <a:lstStyle/>
          <a:p>
            <a:endParaRPr/>
          </a:p>
        </p:txBody>
      </p:sp>
      <p:sp>
        <p:nvSpPr>
          <p:cNvPr id="40" name="object 40"/>
          <p:cNvSpPr/>
          <p:nvPr/>
        </p:nvSpPr>
        <p:spPr>
          <a:xfrm>
            <a:off x="4093465" y="5180076"/>
            <a:ext cx="260985" cy="483234"/>
          </a:xfrm>
          <a:custGeom>
            <a:avLst/>
            <a:gdLst/>
            <a:ahLst/>
            <a:cxnLst/>
            <a:rect l="l" t="t" r="r" b="b"/>
            <a:pathLst>
              <a:path w="260985" h="483235">
                <a:moveTo>
                  <a:pt x="0" y="483108"/>
                </a:moveTo>
                <a:lnTo>
                  <a:pt x="260604" y="483108"/>
                </a:lnTo>
                <a:lnTo>
                  <a:pt x="260604" y="0"/>
                </a:lnTo>
                <a:lnTo>
                  <a:pt x="0" y="0"/>
                </a:lnTo>
                <a:lnTo>
                  <a:pt x="0" y="483108"/>
                </a:lnTo>
                <a:close/>
              </a:path>
            </a:pathLst>
          </a:custGeom>
          <a:solidFill>
            <a:srgbClr val="00AFEF"/>
          </a:solidFill>
        </p:spPr>
        <p:txBody>
          <a:bodyPr wrap="square" lIns="0" tIns="0" rIns="0" bIns="0" rtlCol="0"/>
          <a:lstStyle/>
          <a:p>
            <a:endParaRPr/>
          </a:p>
        </p:txBody>
      </p:sp>
      <p:sp>
        <p:nvSpPr>
          <p:cNvPr id="41" name="object 41"/>
          <p:cNvSpPr/>
          <p:nvPr/>
        </p:nvSpPr>
        <p:spPr>
          <a:xfrm>
            <a:off x="4093465" y="5180076"/>
            <a:ext cx="260985" cy="483234"/>
          </a:xfrm>
          <a:custGeom>
            <a:avLst/>
            <a:gdLst/>
            <a:ahLst/>
            <a:cxnLst/>
            <a:rect l="l" t="t" r="r" b="b"/>
            <a:pathLst>
              <a:path w="260985" h="483235">
                <a:moveTo>
                  <a:pt x="0" y="483108"/>
                </a:moveTo>
                <a:lnTo>
                  <a:pt x="260604" y="483108"/>
                </a:lnTo>
                <a:lnTo>
                  <a:pt x="260604" y="0"/>
                </a:lnTo>
                <a:lnTo>
                  <a:pt x="0" y="0"/>
                </a:lnTo>
                <a:lnTo>
                  <a:pt x="0" y="483108"/>
                </a:lnTo>
                <a:close/>
              </a:path>
            </a:pathLst>
          </a:custGeom>
          <a:ln w="9143">
            <a:solidFill>
              <a:srgbClr val="00AFEF"/>
            </a:solidFill>
          </a:ln>
        </p:spPr>
        <p:txBody>
          <a:bodyPr wrap="square" lIns="0" tIns="0" rIns="0" bIns="0" rtlCol="0"/>
          <a:lstStyle/>
          <a:p>
            <a:endParaRPr/>
          </a:p>
        </p:txBody>
      </p:sp>
      <p:sp>
        <p:nvSpPr>
          <p:cNvPr id="42" name="object 42"/>
          <p:cNvSpPr/>
          <p:nvPr/>
        </p:nvSpPr>
        <p:spPr>
          <a:xfrm>
            <a:off x="4745736" y="5145024"/>
            <a:ext cx="260985" cy="518159"/>
          </a:xfrm>
          <a:custGeom>
            <a:avLst/>
            <a:gdLst/>
            <a:ahLst/>
            <a:cxnLst/>
            <a:rect l="l" t="t" r="r" b="b"/>
            <a:pathLst>
              <a:path w="260985" h="518160">
                <a:moveTo>
                  <a:pt x="0" y="518159"/>
                </a:moveTo>
                <a:lnTo>
                  <a:pt x="260603" y="518159"/>
                </a:lnTo>
                <a:lnTo>
                  <a:pt x="260603" y="0"/>
                </a:lnTo>
                <a:lnTo>
                  <a:pt x="0" y="0"/>
                </a:lnTo>
                <a:lnTo>
                  <a:pt x="0" y="518159"/>
                </a:lnTo>
                <a:close/>
              </a:path>
            </a:pathLst>
          </a:custGeom>
          <a:solidFill>
            <a:srgbClr val="00AFEF"/>
          </a:solidFill>
        </p:spPr>
        <p:txBody>
          <a:bodyPr wrap="square" lIns="0" tIns="0" rIns="0" bIns="0" rtlCol="0"/>
          <a:lstStyle/>
          <a:p>
            <a:endParaRPr/>
          </a:p>
        </p:txBody>
      </p:sp>
      <p:sp>
        <p:nvSpPr>
          <p:cNvPr id="43" name="object 43"/>
          <p:cNvSpPr/>
          <p:nvPr/>
        </p:nvSpPr>
        <p:spPr>
          <a:xfrm>
            <a:off x="4745736" y="5145024"/>
            <a:ext cx="260985" cy="518159"/>
          </a:xfrm>
          <a:custGeom>
            <a:avLst/>
            <a:gdLst/>
            <a:ahLst/>
            <a:cxnLst/>
            <a:rect l="l" t="t" r="r" b="b"/>
            <a:pathLst>
              <a:path w="260985" h="518160">
                <a:moveTo>
                  <a:pt x="0" y="518159"/>
                </a:moveTo>
                <a:lnTo>
                  <a:pt x="260603" y="518159"/>
                </a:lnTo>
                <a:lnTo>
                  <a:pt x="260603" y="0"/>
                </a:lnTo>
                <a:lnTo>
                  <a:pt x="0" y="0"/>
                </a:lnTo>
                <a:lnTo>
                  <a:pt x="0" y="518159"/>
                </a:lnTo>
                <a:close/>
              </a:path>
            </a:pathLst>
          </a:custGeom>
          <a:ln w="9144">
            <a:solidFill>
              <a:srgbClr val="00AFEF"/>
            </a:solidFill>
          </a:ln>
        </p:spPr>
        <p:txBody>
          <a:bodyPr wrap="square" lIns="0" tIns="0" rIns="0" bIns="0" rtlCol="0"/>
          <a:lstStyle/>
          <a:p>
            <a:endParaRPr/>
          </a:p>
        </p:txBody>
      </p:sp>
      <p:sp>
        <p:nvSpPr>
          <p:cNvPr id="44" name="object 44"/>
          <p:cNvSpPr/>
          <p:nvPr/>
        </p:nvSpPr>
        <p:spPr>
          <a:xfrm>
            <a:off x="5398009" y="4303777"/>
            <a:ext cx="260985" cy="1359535"/>
          </a:xfrm>
          <a:custGeom>
            <a:avLst/>
            <a:gdLst/>
            <a:ahLst/>
            <a:cxnLst/>
            <a:rect l="l" t="t" r="r" b="b"/>
            <a:pathLst>
              <a:path w="260985" h="1359535">
                <a:moveTo>
                  <a:pt x="0" y="1359408"/>
                </a:moveTo>
                <a:lnTo>
                  <a:pt x="260603" y="1359408"/>
                </a:lnTo>
                <a:lnTo>
                  <a:pt x="260603" y="0"/>
                </a:lnTo>
                <a:lnTo>
                  <a:pt x="0" y="0"/>
                </a:lnTo>
                <a:lnTo>
                  <a:pt x="0" y="1359408"/>
                </a:lnTo>
                <a:close/>
              </a:path>
            </a:pathLst>
          </a:custGeom>
          <a:solidFill>
            <a:srgbClr val="00AFEF"/>
          </a:solidFill>
        </p:spPr>
        <p:txBody>
          <a:bodyPr wrap="square" lIns="0" tIns="0" rIns="0" bIns="0" rtlCol="0"/>
          <a:lstStyle/>
          <a:p>
            <a:endParaRPr/>
          </a:p>
        </p:txBody>
      </p:sp>
      <p:sp>
        <p:nvSpPr>
          <p:cNvPr id="45" name="object 45"/>
          <p:cNvSpPr/>
          <p:nvPr/>
        </p:nvSpPr>
        <p:spPr>
          <a:xfrm>
            <a:off x="5398009" y="4303777"/>
            <a:ext cx="260985" cy="1359535"/>
          </a:xfrm>
          <a:custGeom>
            <a:avLst/>
            <a:gdLst/>
            <a:ahLst/>
            <a:cxnLst/>
            <a:rect l="l" t="t" r="r" b="b"/>
            <a:pathLst>
              <a:path w="260985" h="1359535">
                <a:moveTo>
                  <a:pt x="0" y="1359408"/>
                </a:moveTo>
                <a:lnTo>
                  <a:pt x="260603" y="1359408"/>
                </a:lnTo>
                <a:lnTo>
                  <a:pt x="260603" y="0"/>
                </a:lnTo>
                <a:lnTo>
                  <a:pt x="0" y="0"/>
                </a:lnTo>
                <a:lnTo>
                  <a:pt x="0" y="1359408"/>
                </a:lnTo>
                <a:close/>
              </a:path>
            </a:pathLst>
          </a:custGeom>
          <a:ln w="9144">
            <a:solidFill>
              <a:srgbClr val="00AFEF"/>
            </a:solidFill>
          </a:ln>
        </p:spPr>
        <p:txBody>
          <a:bodyPr wrap="square" lIns="0" tIns="0" rIns="0" bIns="0" rtlCol="0"/>
          <a:lstStyle/>
          <a:p>
            <a:endParaRPr/>
          </a:p>
        </p:txBody>
      </p:sp>
      <p:sp>
        <p:nvSpPr>
          <p:cNvPr id="46" name="object 46"/>
          <p:cNvSpPr/>
          <p:nvPr/>
        </p:nvSpPr>
        <p:spPr>
          <a:xfrm>
            <a:off x="1940051" y="5663184"/>
            <a:ext cx="3915410" cy="0"/>
          </a:xfrm>
          <a:custGeom>
            <a:avLst/>
            <a:gdLst/>
            <a:ahLst/>
            <a:cxnLst/>
            <a:rect l="l" t="t" r="r" b="b"/>
            <a:pathLst>
              <a:path w="3915410">
                <a:moveTo>
                  <a:pt x="0" y="0"/>
                </a:moveTo>
                <a:lnTo>
                  <a:pt x="3915156" y="0"/>
                </a:lnTo>
              </a:path>
            </a:pathLst>
          </a:custGeom>
          <a:ln w="9144">
            <a:solidFill>
              <a:srgbClr val="858585"/>
            </a:solidFill>
          </a:ln>
        </p:spPr>
        <p:txBody>
          <a:bodyPr wrap="square" lIns="0" tIns="0" rIns="0" bIns="0" rtlCol="0"/>
          <a:lstStyle/>
          <a:p>
            <a:endParaRPr/>
          </a:p>
        </p:txBody>
      </p:sp>
      <p:sp>
        <p:nvSpPr>
          <p:cNvPr id="47" name="object 47"/>
          <p:cNvSpPr/>
          <p:nvPr/>
        </p:nvSpPr>
        <p:spPr>
          <a:xfrm>
            <a:off x="1940051" y="5663184"/>
            <a:ext cx="0" cy="35560"/>
          </a:xfrm>
          <a:custGeom>
            <a:avLst/>
            <a:gdLst/>
            <a:ahLst/>
            <a:cxnLst/>
            <a:rect l="l" t="t" r="r" b="b"/>
            <a:pathLst>
              <a:path h="35560">
                <a:moveTo>
                  <a:pt x="0" y="0"/>
                </a:moveTo>
                <a:lnTo>
                  <a:pt x="0" y="35051"/>
                </a:lnTo>
              </a:path>
            </a:pathLst>
          </a:custGeom>
          <a:ln w="9144">
            <a:solidFill>
              <a:srgbClr val="858585"/>
            </a:solidFill>
          </a:ln>
        </p:spPr>
        <p:txBody>
          <a:bodyPr wrap="square" lIns="0" tIns="0" rIns="0" bIns="0" rtlCol="0"/>
          <a:lstStyle/>
          <a:p>
            <a:endParaRPr/>
          </a:p>
        </p:txBody>
      </p:sp>
      <p:sp>
        <p:nvSpPr>
          <p:cNvPr id="48" name="object 48"/>
          <p:cNvSpPr/>
          <p:nvPr/>
        </p:nvSpPr>
        <p:spPr>
          <a:xfrm>
            <a:off x="2592324" y="5663184"/>
            <a:ext cx="0" cy="35560"/>
          </a:xfrm>
          <a:custGeom>
            <a:avLst/>
            <a:gdLst/>
            <a:ahLst/>
            <a:cxnLst/>
            <a:rect l="l" t="t" r="r" b="b"/>
            <a:pathLst>
              <a:path h="35560">
                <a:moveTo>
                  <a:pt x="0" y="0"/>
                </a:moveTo>
                <a:lnTo>
                  <a:pt x="0" y="35051"/>
                </a:lnTo>
              </a:path>
            </a:pathLst>
          </a:custGeom>
          <a:ln w="9144">
            <a:solidFill>
              <a:srgbClr val="858585"/>
            </a:solidFill>
          </a:ln>
        </p:spPr>
        <p:txBody>
          <a:bodyPr wrap="square" lIns="0" tIns="0" rIns="0" bIns="0" rtlCol="0"/>
          <a:lstStyle/>
          <a:p>
            <a:endParaRPr/>
          </a:p>
        </p:txBody>
      </p:sp>
      <p:sp>
        <p:nvSpPr>
          <p:cNvPr id="49" name="object 49"/>
          <p:cNvSpPr/>
          <p:nvPr/>
        </p:nvSpPr>
        <p:spPr>
          <a:xfrm>
            <a:off x="3244595" y="5663184"/>
            <a:ext cx="0" cy="35560"/>
          </a:xfrm>
          <a:custGeom>
            <a:avLst/>
            <a:gdLst/>
            <a:ahLst/>
            <a:cxnLst/>
            <a:rect l="l" t="t" r="r" b="b"/>
            <a:pathLst>
              <a:path h="35560">
                <a:moveTo>
                  <a:pt x="0" y="0"/>
                </a:moveTo>
                <a:lnTo>
                  <a:pt x="0" y="35051"/>
                </a:lnTo>
              </a:path>
            </a:pathLst>
          </a:custGeom>
          <a:ln w="9144">
            <a:solidFill>
              <a:srgbClr val="858585"/>
            </a:solidFill>
          </a:ln>
        </p:spPr>
        <p:txBody>
          <a:bodyPr wrap="square" lIns="0" tIns="0" rIns="0" bIns="0" rtlCol="0"/>
          <a:lstStyle/>
          <a:p>
            <a:endParaRPr/>
          </a:p>
        </p:txBody>
      </p:sp>
      <p:sp>
        <p:nvSpPr>
          <p:cNvPr id="50" name="object 50"/>
          <p:cNvSpPr/>
          <p:nvPr/>
        </p:nvSpPr>
        <p:spPr>
          <a:xfrm>
            <a:off x="3896867" y="5663184"/>
            <a:ext cx="0" cy="35560"/>
          </a:xfrm>
          <a:custGeom>
            <a:avLst/>
            <a:gdLst/>
            <a:ahLst/>
            <a:cxnLst/>
            <a:rect l="l" t="t" r="r" b="b"/>
            <a:pathLst>
              <a:path h="35560">
                <a:moveTo>
                  <a:pt x="0" y="0"/>
                </a:moveTo>
                <a:lnTo>
                  <a:pt x="0" y="35051"/>
                </a:lnTo>
              </a:path>
            </a:pathLst>
          </a:custGeom>
          <a:ln w="9144">
            <a:solidFill>
              <a:srgbClr val="858585"/>
            </a:solidFill>
          </a:ln>
        </p:spPr>
        <p:txBody>
          <a:bodyPr wrap="square" lIns="0" tIns="0" rIns="0" bIns="0" rtlCol="0"/>
          <a:lstStyle/>
          <a:p>
            <a:endParaRPr/>
          </a:p>
        </p:txBody>
      </p:sp>
      <p:sp>
        <p:nvSpPr>
          <p:cNvPr id="51" name="object 51"/>
          <p:cNvSpPr/>
          <p:nvPr/>
        </p:nvSpPr>
        <p:spPr>
          <a:xfrm>
            <a:off x="4549139" y="5663184"/>
            <a:ext cx="0" cy="35560"/>
          </a:xfrm>
          <a:custGeom>
            <a:avLst/>
            <a:gdLst/>
            <a:ahLst/>
            <a:cxnLst/>
            <a:rect l="l" t="t" r="r" b="b"/>
            <a:pathLst>
              <a:path h="35560">
                <a:moveTo>
                  <a:pt x="0" y="0"/>
                </a:moveTo>
                <a:lnTo>
                  <a:pt x="0" y="35051"/>
                </a:lnTo>
              </a:path>
            </a:pathLst>
          </a:custGeom>
          <a:ln w="9144">
            <a:solidFill>
              <a:srgbClr val="858585"/>
            </a:solidFill>
          </a:ln>
        </p:spPr>
        <p:txBody>
          <a:bodyPr wrap="square" lIns="0" tIns="0" rIns="0" bIns="0" rtlCol="0"/>
          <a:lstStyle/>
          <a:p>
            <a:endParaRPr/>
          </a:p>
        </p:txBody>
      </p:sp>
      <p:sp>
        <p:nvSpPr>
          <p:cNvPr id="52" name="object 52"/>
          <p:cNvSpPr/>
          <p:nvPr/>
        </p:nvSpPr>
        <p:spPr>
          <a:xfrm>
            <a:off x="5202935" y="5663184"/>
            <a:ext cx="0" cy="35560"/>
          </a:xfrm>
          <a:custGeom>
            <a:avLst/>
            <a:gdLst/>
            <a:ahLst/>
            <a:cxnLst/>
            <a:rect l="l" t="t" r="r" b="b"/>
            <a:pathLst>
              <a:path h="35560">
                <a:moveTo>
                  <a:pt x="0" y="0"/>
                </a:moveTo>
                <a:lnTo>
                  <a:pt x="0" y="35051"/>
                </a:lnTo>
              </a:path>
            </a:pathLst>
          </a:custGeom>
          <a:ln w="9144">
            <a:solidFill>
              <a:srgbClr val="858585"/>
            </a:solidFill>
          </a:ln>
        </p:spPr>
        <p:txBody>
          <a:bodyPr wrap="square" lIns="0" tIns="0" rIns="0" bIns="0" rtlCol="0"/>
          <a:lstStyle/>
          <a:p>
            <a:endParaRPr/>
          </a:p>
        </p:txBody>
      </p:sp>
      <p:sp>
        <p:nvSpPr>
          <p:cNvPr id="53" name="object 53"/>
          <p:cNvSpPr/>
          <p:nvPr/>
        </p:nvSpPr>
        <p:spPr>
          <a:xfrm>
            <a:off x="5855208" y="5663184"/>
            <a:ext cx="0" cy="35560"/>
          </a:xfrm>
          <a:custGeom>
            <a:avLst/>
            <a:gdLst/>
            <a:ahLst/>
            <a:cxnLst/>
            <a:rect l="l" t="t" r="r" b="b"/>
            <a:pathLst>
              <a:path h="35560">
                <a:moveTo>
                  <a:pt x="0" y="0"/>
                </a:moveTo>
                <a:lnTo>
                  <a:pt x="0" y="35051"/>
                </a:lnTo>
              </a:path>
            </a:pathLst>
          </a:custGeom>
          <a:ln w="9144">
            <a:solidFill>
              <a:srgbClr val="858585"/>
            </a:solidFill>
          </a:ln>
        </p:spPr>
        <p:txBody>
          <a:bodyPr wrap="square" lIns="0" tIns="0" rIns="0" bIns="0" rtlCol="0"/>
          <a:lstStyle/>
          <a:p>
            <a:endParaRPr/>
          </a:p>
        </p:txBody>
      </p:sp>
      <p:sp>
        <p:nvSpPr>
          <p:cNvPr id="54" name="object 54"/>
          <p:cNvSpPr txBox="1"/>
          <p:nvPr/>
        </p:nvSpPr>
        <p:spPr>
          <a:xfrm>
            <a:off x="2090014" y="4854956"/>
            <a:ext cx="398145" cy="166071"/>
          </a:xfrm>
          <a:prstGeom prst="rect">
            <a:avLst/>
          </a:prstGeom>
        </p:spPr>
        <p:txBody>
          <a:bodyPr vert="horz" wrap="square" lIns="0" tIns="12065" rIns="0" bIns="0" rtlCol="0">
            <a:spAutoFit/>
          </a:bodyPr>
          <a:lstStyle/>
          <a:p>
            <a:pPr>
              <a:spcBef>
                <a:spcPts val="95"/>
              </a:spcBef>
            </a:pPr>
            <a:r>
              <a:rPr sz="1000" b="1" spc="-10" dirty="0">
                <a:solidFill>
                  <a:srgbClr val="280070"/>
                </a:solidFill>
                <a:latin typeface="Arial"/>
                <a:cs typeface="Arial"/>
              </a:rPr>
              <a:t>41,681</a:t>
            </a:r>
            <a:endParaRPr sz="1000">
              <a:latin typeface="Arial"/>
              <a:cs typeface="Arial"/>
            </a:endParaRPr>
          </a:p>
        </p:txBody>
      </p:sp>
      <p:sp>
        <p:nvSpPr>
          <p:cNvPr id="55" name="object 55"/>
          <p:cNvSpPr txBox="1"/>
          <p:nvPr/>
        </p:nvSpPr>
        <p:spPr>
          <a:xfrm>
            <a:off x="2742591" y="5272786"/>
            <a:ext cx="398145" cy="166071"/>
          </a:xfrm>
          <a:prstGeom prst="rect">
            <a:avLst/>
          </a:prstGeom>
        </p:spPr>
        <p:txBody>
          <a:bodyPr vert="horz" wrap="square" lIns="0" tIns="12065" rIns="0" bIns="0" rtlCol="0">
            <a:spAutoFit/>
          </a:bodyPr>
          <a:lstStyle/>
          <a:p>
            <a:pPr>
              <a:spcBef>
                <a:spcPts val="95"/>
              </a:spcBef>
            </a:pPr>
            <a:r>
              <a:rPr sz="1000" b="1" spc="-10" dirty="0">
                <a:solidFill>
                  <a:srgbClr val="280070"/>
                </a:solidFill>
                <a:latin typeface="Arial"/>
                <a:cs typeface="Arial"/>
              </a:rPr>
              <a:t>12,003</a:t>
            </a:r>
            <a:endParaRPr sz="1000">
              <a:latin typeface="Arial"/>
              <a:cs typeface="Arial"/>
            </a:endParaRPr>
          </a:p>
        </p:txBody>
      </p:sp>
      <p:sp>
        <p:nvSpPr>
          <p:cNvPr id="56" name="object 56"/>
          <p:cNvSpPr txBox="1"/>
          <p:nvPr/>
        </p:nvSpPr>
        <p:spPr>
          <a:xfrm>
            <a:off x="3395218" y="5252085"/>
            <a:ext cx="398145" cy="166071"/>
          </a:xfrm>
          <a:prstGeom prst="rect">
            <a:avLst/>
          </a:prstGeom>
        </p:spPr>
        <p:txBody>
          <a:bodyPr vert="horz" wrap="square" lIns="0" tIns="12065" rIns="0" bIns="0" rtlCol="0">
            <a:spAutoFit/>
          </a:bodyPr>
          <a:lstStyle/>
          <a:p>
            <a:pPr>
              <a:spcBef>
                <a:spcPts val="95"/>
              </a:spcBef>
            </a:pPr>
            <a:r>
              <a:rPr sz="1000" b="1" spc="-10" dirty="0">
                <a:solidFill>
                  <a:srgbClr val="280070"/>
                </a:solidFill>
                <a:latin typeface="Arial"/>
                <a:cs typeface="Arial"/>
              </a:rPr>
              <a:t>13,458</a:t>
            </a:r>
            <a:endParaRPr sz="1000">
              <a:latin typeface="Arial"/>
              <a:cs typeface="Arial"/>
            </a:endParaRPr>
          </a:p>
        </p:txBody>
      </p:sp>
      <p:sp>
        <p:nvSpPr>
          <p:cNvPr id="57" name="object 57"/>
          <p:cNvSpPr txBox="1"/>
          <p:nvPr/>
        </p:nvSpPr>
        <p:spPr>
          <a:xfrm>
            <a:off x="4047745" y="4958589"/>
            <a:ext cx="398145" cy="166071"/>
          </a:xfrm>
          <a:prstGeom prst="rect">
            <a:avLst/>
          </a:prstGeom>
        </p:spPr>
        <p:txBody>
          <a:bodyPr vert="horz" wrap="square" lIns="0" tIns="12065" rIns="0" bIns="0" rtlCol="0">
            <a:spAutoFit/>
          </a:bodyPr>
          <a:lstStyle/>
          <a:p>
            <a:pPr>
              <a:spcBef>
                <a:spcPts val="95"/>
              </a:spcBef>
            </a:pPr>
            <a:r>
              <a:rPr sz="1000" b="1" spc="-10" dirty="0">
                <a:solidFill>
                  <a:srgbClr val="280070"/>
                </a:solidFill>
                <a:latin typeface="Arial"/>
                <a:cs typeface="Arial"/>
              </a:rPr>
              <a:t>34,315</a:t>
            </a:r>
            <a:endParaRPr sz="1000">
              <a:latin typeface="Arial"/>
              <a:cs typeface="Arial"/>
            </a:endParaRPr>
          </a:p>
        </p:txBody>
      </p:sp>
      <p:sp>
        <p:nvSpPr>
          <p:cNvPr id="58" name="object 58"/>
          <p:cNvSpPr txBox="1"/>
          <p:nvPr/>
        </p:nvSpPr>
        <p:spPr>
          <a:xfrm>
            <a:off x="4700017" y="4922902"/>
            <a:ext cx="398145" cy="166071"/>
          </a:xfrm>
          <a:prstGeom prst="rect">
            <a:avLst/>
          </a:prstGeom>
        </p:spPr>
        <p:txBody>
          <a:bodyPr vert="horz" wrap="square" lIns="0" tIns="12065" rIns="0" bIns="0" rtlCol="0">
            <a:spAutoFit/>
          </a:bodyPr>
          <a:lstStyle/>
          <a:p>
            <a:pPr>
              <a:spcBef>
                <a:spcPts val="95"/>
              </a:spcBef>
            </a:pPr>
            <a:r>
              <a:rPr sz="1000" b="1" spc="-10" dirty="0">
                <a:solidFill>
                  <a:srgbClr val="280070"/>
                </a:solidFill>
                <a:latin typeface="Arial"/>
                <a:cs typeface="Arial"/>
              </a:rPr>
              <a:t>36,853</a:t>
            </a:r>
            <a:endParaRPr sz="1000">
              <a:latin typeface="Arial"/>
              <a:cs typeface="Arial"/>
            </a:endParaRPr>
          </a:p>
        </p:txBody>
      </p:sp>
      <p:sp>
        <p:nvSpPr>
          <p:cNvPr id="59" name="object 59"/>
          <p:cNvSpPr txBox="1"/>
          <p:nvPr/>
        </p:nvSpPr>
        <p:spPr>
          <a:xfrm>
            <a:off x="5352542" y="4081399"/>
            <a:ext cx="398145" cy="166071"/>
          </a:xfrm>
          <a:prstGeom prst="rect">
            <a:avLst/>
          </a:prstGeom>
        </p:spPr>
        <p:txBody>
          <a:bodyPr vert="horz" wrap="square" lIns="0" tIns="12065" rIns="0" bIns="0" rtlCol="0">
            <a:spAutoFit/>
          </a:bodyPr>
          <a:lstStyle/>
          <a:p>
            <a:pPr>
              <a:spcBef>
                <a:spcPts val="95"/>
              </a:spcBef>
            </a:pPr>
            <a:r>
              <a:rPr sz="1000" b="1" spc="-10" dirty="0">
                <a:solidFill>
                  <a:srgbClr val="280070"/>
                </a:solidFill>
                <a:latin typeface="Arial"/>
                <a:cs typeface="Arial"/>
              </a:rPr>
              <a:t>96,629</a:t>
            </a:r>
            <a:endParaRPr sz="1000">
              <a:latin typeface="Arial"/>
              <a:cs typeface="Arial"/>
            </a:endParaRPr>
          </a:p>
        </p:txBody>
      </p:sp>
      <p:sp>
        <p:nvSpPr>
          <p:cNvPr id="60" name="object 60"/>
          <p:cNvSpPr txBox="1"/>
          <p:nvPr/>
        </p:nvSpPr>
        <p:spPr>
          <a:xfrm>
            <a:off x="2053132" y="5710835"/>
            <a:ext cx="438150" cy="294005"/>
          </a:xfrm>
          <a:prstGeom prst="rect">
            <a:avLst/>
          </a:prstGeom>
        </p:spPr>
        <p:txBody>
          <a:bodyPr vert="horz" wrap="square" lIns="0" tIns="12700" rIns="0" bIns="0" rtlCol="0">
            <a:spAutoFit/>
          </a:bodyPr>
          <a:lstStyle/>
          <a:p>
            <a:pPr>
              <a:lnSpc>
                <a:spcPts val="1055"/>
              </a:lnSpc>
              <a:spcBef>
                <a:spcPts val="100"/>
              </a:spcBef>
            </a:pPr>
            <a:r>
              <a:rPr sz="900" b="1" spc="-5" dirty="0">
                <a:solidFill>
                  <a:srgbClr val="280070"/>
                </a:solidFill>
                <a:latin typeface="Arial"/>
                <a:cs typeface="Arial"/>
              </a:rPr>
              <a:t>Apr 15</a:t>
            </a:r>
            <a:r>
              <a:rPr sz="900" b="1" spc="-70" dirty="0">
                <a:solidFill>
                  <a:srgbClr val="280070"/>
                </a:solidFill>
                <a:latin typeface="Arial"/>
                <a:cs typeface="Arial"/>
              </a:rPr>
              <a:t> </a:t>
            </a:r>
            <a:r>
              <a:rPr sz="900" b="1" dirty="0">
                <a:solidFill>
                  <a:srgbClr val="280070"/>
                </a:solidFill>
                <a:latin typeface="Arial"/>
                <a:cs typeface="Arial"/>
              </a:rPr>
              <a:t>-</a:t>
            </a:r>
            <a:endParaRPr sz="900">
              <a:latin typeface="Arial"/>
              <a:cs typeface="Arial"/>
            </a:endParaRPr>
          </a:p>
          <a:p>
            <a:pPr marL="31750">
              <a:lnSpc>
                <a:spcPts val="1055"/>
              </a:lnSpc>
            </a:pPr>
            <a:r>
              <a:rPr sz="900" b="1" spc="-5" dirty="0">
                <a:solidFill>
                  <a:srgbClr val="280070"/>
                </a:solidFill>
                <a:latin typeface="Arial"/>
                <a:cs typeface="Arial"/>
              </a:rPr>
              <a:t>Mar</a:t>
            </a:r>
            <a:r>
              <a:rPr sz="900" b="1" spc="-40" dirty="0">
                <a:solidFill>
                  <a:srgbClr val="280070"/>
                </a:solidFill>
                <a:latin typeface="Arial"/>
                <a:cs typeface="Arial"/>
              </a:rPr>
              <a:t> </a:t>
            </a:r>
            <a:r>
              <a:rPr sz="900" b="1" spc="-5" dirty="0">
                <a:solidFill>
                  <a:srgbClr val="280070"/>
                </a:solidFill>
                <a:latin typeface="Arial"/>
                <a:cs typeface="Arial"/>
              </a:rPr>
              <a:t>16</a:t>
            </a:r>
            <a:endParaRPr sz="900">
              <a:latin typeface="Arial"/>
              <a:cs typeface="Arial"/>
            </a:endParaRPr>
          </a:p>
        </p:txBody>
      </p:sp>
      <p:sp>
        <p:nvSpPr>
          <p:cNvPr id="61" name="object 61"/>
          <p:cNvSpPr txBox="1"/>
          <p:nvPr/>
        </p:nvSpPr>
        <p:spPr>
          <a:xfrm>
            <a:off x="2842261" y="5710835"/>
            <a:ext cx="164465" cy="151323"/>
          </a:xfrm>
          <a:prstGeom prst="rect">
            <a:avLst/>
          </a:prstGeom>
        </p:spPr>
        <p:txBody>
          <a:bodyPr vert="horz" wrap="square" lIns="0" tIns="12700" rIns="0" bIns="0" rtlCol="0">
            <a:spAutoFit/>
          </a:bodyPr>
          <a:lstStyle/>
          <a:p>
            <a:pPr>
              <a:spcBef>
                <a:spcPts val="100"/>
              </a:spcBef>
            </a:pPr>
            <a:r>
              <a:rPr sz="900" b="1" spc="-10" dirty="0">
                <a:solidFill>
                  <a:srgbClr val="280070"/>
                </a:solidFill>
                <a:latin typeface="Arial"/>
                <a:cs typeface="Arial"/>
              </a:rPr>
              <a:t>Q1</a:t>
            </a:r>
            <a:endParaRPr sz="900">
              <a:latin typeface="Arial"/>
              <a:cs typeface="Arial"/>
            </a:endParaRPr>
          </a:p>
        </p:txBody>
      </p:sp>
      <p:sp>
        <p:nvSpPr>
          <p:cNvPr id="62" name="object 62"/>
          <p:cNvSpPr txBox="1"/>
          <p:nvPr/>
        </p:nvSpPr>
        <p:spPr>
          <a:xfrm>
            <a:off x="3494533" y="5710835"/>
            <a:ext cx="164465" cy="151323"/>
          </a:xfrm>
          <a:prstGeom prst="rect">
            <a:avLst/>
          </a:prstGeom>
        </p:spPr>
        <p:txBody>
          <a:bodyPr vert="horz" wrap="square" lIns="0" tIns="12700" rIns="0" bIns="0" rtlCol="0">
            <a:spAutoFit/>
          </a:bodyPr>
          <a:lstStyle/>
          <a:p>
            <a:pPr>
              <a:spcBef>
                <a:spcPts val="100"/>
              </a:spcBef>
            </a:pPr>
            <a:r>
              <a:rPr sz="900" b="1" spc="-10" dirty="0">
                <a:solidFill>
                  <a:srgbClr val="280070"/>
                </a:solidFill>
                <a:latin typeface="Arial"/>
                <a:cs typeface="Arial"/>
              </a:rPr>
              <a:t>Q2</a:t>
            </a:r>
            <a:endParaRPr sz="900">
              <a:latin typeface="Arial"/>
              <a:cs typeface="Arial"/>
            </a:endParaRPr>
          </a:p>
        </p:txBody>
      </p:sp>
      <p:sp>
        <p:nvSpPr>
          <p:cNvPr id="63" name="object 63"/>
          <p:cNvSpPr txBox="1"/>
          <p:nvPr/>
        </p:nvSpPr>
        <p:spPr>
          <a:xfrm>
            <a:off x="4147058" y="5710835"/>
            <a:ext cx="164465" cy="151323"/>
          </a:xfrm>
          <a:prstGeom prst="rect">
            <a:avLst/>
          </a:prstGeom>
        </p:spPr>
        <p:txBody>
          <a:bodyPr vert="horz" wrap="square" lIns="0" tIns="12700" rIns="0" bIns="0" rtlCol="0">
            <a:spAutoFit/>
          </a:bodyPr>
          <a:lstStyle/>
          <a:p>
            <a:pPr>
              <a:spcBef>
                <a:spcPts val="100"/>
              </a:spcBef>
            </a:pPr>
            <a:r>
              <a:rPr sz="900" b="1" spc="-10" dirty="0">
                <a:solidFill>
                  <a:srgbClr val="280070"/>
                </a:solidFill>
                <a:latin typeface="Arial"/>
                <a:cs typeface="Arial"/>
              </a:rPr>
              <a:t>Q3</a:t>
            </a:r>
            <a:endParaRPr sz="900">
              <a:latin typeface="Arial"/>
              <a:cs typeface="Arial"/>
            </a:endParaRPr>
          </a:p>
        </p:txBody>
      </p:sp>
      <p:sp>
        <p:nvSpPr>
          <p:cNvPr id="64" name="object 64"/>
          <p:cNvSpPr txBox="1"/>
          <p:nvPr/>
        </p:nvSpPr>
        <p:spPr>
          <a:xfrm>
            <a:off x="4799711" y="5710835"/>
            <a:ext cx="164465" cy="151323"/>
          </a:xfrm>
          <a:prstGeom prst="rect">
            <a:avLst/>
          </a:prstGeom>
        </p:spPr>
        <p:txBody>
          <a:bodyPr vert="horz" wrap="square" lIns="0" tIns="12700" rIns="0" bIns="0" rtlCol="0">
            <a:spAutoFit/>
          </a:bodyPr>
          <a:lstStyle/>
          <a:p>
            <a:pPr>
              <a:spcBef>
                <a:spcPts val="100"/>
              </a:spcBef>
            </a:pPr>
            <a:r>
              <a:rPr sz="900" b="1" spc="-10" dirty="0">
                <a:solidFill>
                  <a:srgbClr val="280070"/>
                </a:solidFill>
                <a:latin typeface="Arial"/>
                <a:cs typeface="Arial"/>
              </a:rPr>
              <a:t>Q4</a:t>
            </a:r>
            <a:endParaRPr sz="900">
              <a:latin typeface="Arial"/>
              <a:cs typeface="Arial"/>
            </a:endParaRPr>
          </a:p>
        </p:txBody>
      </p:sp>
      <p:sp>
        <p:nvSpPr>
          <p:cNvPr id="65" name="object 65"/>
          <p:cNvSpPr txBox="1"/>
          <p:nvPr/>
        </p:nvSpPr>
        <p:spPr>
          <a:xfrm>
            <a:off x="5315711" y="5710835"/>
            <a:ext cx="438150" cy="294005"/>
          </a:xfrm>
          <a:prstGeom prst="rect">
            <a:avLst/>
          </a:prstGeom>
        </p:spPr>
        <p:txBody>
          <a:bodyPr vert="horz" wrap="square" lIns="0" tIns="12700" rIns="0" bIns="0" rtlCol="0">
            <a:spAutoFit/>
          </a:bodyPr>
          <a:lstStyle/>
          <a:p>
            <a:pPr>
              <a:lnSpc>
                <a:spcPts val="1055"/>
              </a:lnSpc>
              <a:spcBef>
                <a:spcPts val="100"/>
              </a:spcBef>
            </a:pPr>
            <a:r>
              <a:rPr sz="900" b="1" spc="-5" dirty="0">
                <a:solidFill>
                  <a:srgbClr val="280070"/>
                </a:solidFill>
                <a:latin typeface="Arial"/>
                <a:cs typeface="Arial"/>
              </a:rPr>
              <a:t>Apr 16</a:t>
            </a:r>
            <a:r>
              <a:rPr sz="900" b="1" spc="-70" dirty="0">
                <a:solidFill>
                  <a:srgbClr val="280070"/>
                </a:solidFill>
                <a:latin typeface="Arial"/>
                <a:cs typeface="Arial"/>
              </a:rPr>
              <a:t> </a:t>
            </a:r>
            <a:r>
              <a:rPr sz="900" b="1" dirty="0">
                <a:solidFill>
                  <a:srgbClr val="280070"/>
                </a:solidFill>
                <a:latin typeface="Arial"/>
                <a:cs typeface="Arial"/>
              </a:rPr>
              <a:t>-</a:t>
            </a:r>
            <a:endParaRPr sz="900">
              <a:latin typeface="Arial"/>
              <a:cs typeface="Arial"/>
            </a:endParaRPr>
          </a:p>
          <a:p>
            <a:pPr marL="31750">
              <a:lnSpc>
                <a:spcPts val="1055"/>
              </a:lnSpc>
            </a:pPr>
            <a:r>
              <a:rPr sz="900" b="1" spc="-5" dirty="0">
                <a:solidFill>
                  <a:srgbClr val="280070"/>
                </a:solidFill>
                <a:latin typeface="Arial"/>
                <a:cs typeface="Arial"/>
              </a:rPr>
              <a:t>Mar</a:t>
            </a:r>
            <a:r>
              <a:rPr sz="900" b="1" spc="-40" dirty="0">
                <a:solidFill>
                  <a:srgbClr val="280070"/>
                </a:solidFill>
                <a:latin typeface="Arial"/>
                <a:cs typeface="Arial"/>
              </a:rPr>
              <a:t> </a:t>
            </a:r>
            <a:r>
              <a:rPr sz="900" b="1" spc="-5" dirty="0">
                <a:solidFill>
                  <a:srgbClr val="280070"/>
                </a:solidFill>
                <a:latin typeface="Arial"/>
                <a:cs typeface="Arial"/>
              </a:rPr>
              <a:t>17</a:t>
            </a:r>
            <a:endParaRPr sz="900">
              <a:latin typeface="Arial"/>
              <a:cs typeface="Arial"/>
            </a:endParaRPr>
          </a:p>
        </p:txBody>
      </p:sp>
      <p:sp>
        <p:nvSpPr>
          <p:cNvPr id="66" name="object 66"/>
          <p:cNvSpPr txBox="1"/>
          <p:nvPr/>
        </p:nvSpPr>
        <p:spPr>
          <a:xfrm>
            <a:off x="2812669" y="3675634"/>
            <a:ext cx="2232660" cy="384175"/>
          </a:xfrm>
          <a:prstGeom prst="rect">
            <a:avLst/>
          </a:prstGeom>
        </p:spPr>
        <p:txBody>
          <a:bodyPr vert="horz" wrap="square" lIns="0" tIns="12700" rIns="0" bIns="0" rtlCol="0">
            <a:spAutoFit/>
          </a:bodyPr>
          <a:lstStyle/>
          <a:p>
            <a:pPr marR="5080" algn="ctr">
              <a:lnSpc>
                <a:spcPts val="1410"/>
              </a:lnSpc>
              <a:spcBef>
                <a:spcPts val="100"/>
              </a:spcBef>
            </a:pPr>
            <a:r>
              <a:rPr sz="1200" b="1" spc="-5" dirty="0">
                <a:solidFill>
                  <a:srgbClr val="280070"/>
                </a:solidFill>
                <a:latin typeface="Arial"/>
                <a:cs typeface="Arial"/>
              </a:rPr>
              <a:t>Debit </a:t>
            </a:r>
            <a:r>
              <a:rPr sz="1200" b="1" dirty="0">
                <a:solidFill>
                  <a:srgbClr val="280070"/>
                </a:solidFill>
                <a:latin typeface="Arial"/>
                <a:cs typeface="Arial"/>
              </a:rPr>
              <a:t>card </a:t>
            </a:r>
            <a:r>
              <a:rPr sz="1200" b="1" spc="-5" dirty="0">
                <a:solidFill>
                  <a:srgbClr val="280070"/>
                </a:solidFill>
                <a:latin typeface="Arial"/>
                <a:cs typeface="Arial"/>
              </a:rPr>
              <a:t>Spends </a:t>
            </a:r>
            <a:r>
              <a:rPr sz="1200" b="1" dirty="0">
                <a:solidFill>
                  <a:srgbClr val="280070"/>
                </a:solidFill>
                <a:latin typeface="Arial"/>
                <a:cs typeface="Arial"/>
              </a:rPr>
              <a:t>on PoS</a:t>
            </a:r>
            <a:r>
              <a:rPr sz="1200" b="1" spc="-40" dirty="0">
                <a:solidFill>
                  <a:srgbClr val="280070"/>
                </a:solidFill>
                <a:latin typeface="Arial"/>
                <a:cs typeface="Arial"/>
              </a:rPr>
              <a:t> </a:t>
            </a:r>
            <a:r>
              <a:rPr sz="1200" b="1" spc="-5" dirty="0">
                <a:solidFill>
                  <a:srgbClr val="280070"/>
                </a:solidFill>
                <a:latin typeface="Arial"/>
                <a:cs typeface="Arial"/>
              </a:rPr>
              <a:t>and</a:t>
            </a:r>
            <a:endParaRPr sz="1200">
              <a:latin typeface="Arial"/>
              <a:cs typeface="Arial"/>
            </a:endParaRPr>
          </a:p>
          <a:p>
            <a:pPr marR="4445" algn="ctr">
              <a:lnSpc>
                <a:spcPts val="1410"/>
              </a:lnSpc>
            </a:pPr>
            <a:r>
              <a:rPr sz="1200" b="1" dirty="0">
                <a:solidFill>
                  <a:srgbClr val="280070"/>
                </a:solidFill>
                <a:latin typeface="Arial"/>
                <a:cs typeface="Arial"/>
              </a:rPr>
              <a:t>e-commerce </a:t>
            </a:r>
            <a:r>
              <a:rPr sz="1200" b="1" spc="-5" dirty="0">
                <a:solidFill>
                  <a:srgbClr val="280070"/>
                </a:solidFill>
                <a:latin typeface="Arial"/>
                <a:cs typeface="Arial"/>
              </a:rPr>
              <a:t>(</a:t>
            </a:r>
            <a:r>
              <a:rPr sz="1200" b="1" i="1" spc="-5" dirty="0">
                <a:solidFill>
                  <a:srgbClr val="280070"/>
                </a:solidFill>
                <a:latin typeface="Arial"/>
                <a:cs typeface="Arial"/>
              </a:rPr>
              <a:t>Rs</a:t>
            </a:r>
            <a:r>
              <a:rPr sz="1200" b="1" i="1" spc="-30" dirty="0">
                <a:solidFill>
                  <a:srgbClr val="280070"/>
                </a:solidFill>
                <a:latin typeface="Arial"/>
                <a:cs typeface="Arial"/>
              </a:rPr>
              <a:t> </a:t>
            </a:r>
            <a:r>
              <a:rPr sz="1200" b="1" i="1" dirty="0">
                <a:solidFill>
                  <a:srgbClr val="280070"/>
                </a:solidFill>
                <a:latin typeface="Arial"/>
                <a:cs typeface="Arial"/>
              </a:rPr>
              <a:t>cr</a:t>
            </a:r>
            <a:r>
              <a:rPr sz="1200" b="1" dirty="0">
                <a:solidFill>
                  <a:srgbClr val="280070"/>
                </a:solidFill>
                <a:latin typeface="Arial"/>
                <a:cs typeface="Arial"/>
              </a:rPr>
              <a:t>)</a:t>
            </a:r>
            <a:endParaRPr sz="1200">
              <a:latin typeface="Arial"/>
              <a:cs typeface="Arial"/>
            </a:endParaRPr>
          </a:p>
        </p:txBody>
      </p:sp>
      <p:sp>
        <p:nvSpPr>
          <p:cNvPr id="67" name="object 67"/>
          <p:cNvSpPr/>
          <p:nvPr/>
        </p:nvSpPr>
        <p:spPr>
          <a:xfrm>
            <a:off x="1700784" y="3634740"/>
            <a:ext cx="4341876" cy="2548128"/>
          </a:xfrm>
          <a:prstGeom prst="rect">
            <a:avLst/>
          </a:prstGeom>
          <a:blipFill>
            <a:blip r:embed="rId6" cstate="print"/>
            <a:stretch>
              <a:fillRect/>
            </a:stretch>
          </a:blipFill>
        </p:spPr>
        <p:txBody>
          <a:bodyPr wrap="square" lIns="0" tIns="0" rIns="0" bIns="0" rtlCol="0"/>
          <a:lstStyle/>
          <a:p>
            <a:endParaRPr/>
          </a:p>
        </p:txBody>
      </p:sp>
      <p:sp>
        <p:nvSpPr>
          <p:cNvPr id="68" name="object 68"/>
          <p:cNvSpPr/>
          <p:nvPr/>
        </p:nvSpPr>
        <p:spPr>
          <a:xfrm>
            <a:off x="1785442" y="3665601"/>
            <a:ext cx="4226560" cy="2432050"/>
          </a:xfrm>
          <a:custGeom>
            <a:avLst/>
            <a:gdLst/>
            <a:ahLst/>
            <a:cxnLst/>
            <a:rect l="l" t="t" r="r" b="b"/>
            <a:pathLst>
              <a:path w="4226560" h="2432050">
                <a:moveTo>
                  <a:pt x="0" y="2431542"/>
                </a:moveTo>
                <a:lnTo>
                  <a:pt x="4226052" y="2431542"/>
                </a:lnTo>
                <a:lnTo>
                  <a:pt x="4226052" y="0"/>
                </a:lnTo>
                <a:lnTo>
                  <a:pt x="0" y="0"/>
                </a:lnTo>
                <a:lnTo>
                  <a:pt x="0" y="2431542"/>
                </a:lnTo>
                <a:close/>
              </a:path>
            </a:pathLst>
          </a:custGeom>
          <a:ln w="9525">
            <a:solidFill>
              <a:srgbClr val="280070"/>
            </a:solidFill>
            <a:prstDash val="sysDash"/>
          </a:ln>
        </p:spPr>
        <p:txBody>
          <a:bodyPr wrap="square" lIns="0" tIns="0" rIns="0" bIns="0" rtlCol="0"/>
          <a:lstStyle/>
          <a:p>
            <a:endParaRPr/>
          </a:p>
        </p:txBody>
      </p:sp>
      <p:sp>
        <p:nvSpPr>
          <p:cNvPr id="69" name="object 69"/>
          <p:cNvSpPr txBox="1"/>
          <p:nvPr/>
        </p:nvSpPr>
        <p:spPr>
          <a:xfrm>
            <a:off x="2352852" y="6391148"/>
            <a:ext cx="7308850" cy="166071"/>
          </a:xfrm>
          <a:prstGeom prst="rect">
            <a:avLst/>
          </a:prstGeom>
        </p:spPr>
        <p:txBody>
          <a:bodyPr vert="horz" wrap="square" lIns="0" tIns="12065" rIns="0" bIns="0" rtlCol="0">
            <a:spAutoFit/>
          </a:bodyPr>
          <a:lstStyle/>
          <a:p>
            <a:pPr marL="12700">
              <a:spcBef>
                <a:spcPts val="95"/>
              </a:spcBef>
            </a:pPr>
            <a:r>
              <a:rPr sz="1000" b="1" spc="-5" dirty="0">
                <a:solidFill>
                  <a:srgbClr val="291F76"/>
                </a:solidFill>
                <a:latin typeface="Arial"/>
                <a:cs typeface="Arial"/>
              </a:rPr>
              <a:t>SBI Pay Launched on </a:t>
            </a:r>
            <a:r>
              <a:rPr sz="1000" b="1" spc="5" dirty="0">
                <a:solidFill>
                  <a:srgbClr val="291F76"/>
                </a:solidFill>
                <a:latin typeface="Arial"/>
                <a:cs typeface="Arial"/>
              </a:rPr>
              <a:t>23</a:t>
            </a:r>
            <a:r>
              <a:rPr sz="975" b="1" spc="7" baseline="25641" dirty="0">
                <a:solidFill>
                  <a:srgbClr val="291F76"/>
                </a:solidFill>
                <a:latin typeface="Arial"/>
                <a:cs typeface="Arial"/>
              </a:rPr>
              <a:t>rd </a:t>
            </a:r>
            <a:r>
              <a:rPr sz="1000" b="1" spc="-5" dirty="0">
                <a:solidFill>
                  <a:srgbClr val="291F76"/>
                </a:solidFill>
                <a:latin typeface="Arial"/>
                <a:cs typeface="Arial"/>
              </a:rPr>
              <a:t>Nov 2016. 2.7 Lakh registrations by end </a:t>
            </a:r>
            <a:r>
              <a:rPr sz="1000" b="1" dirty="0">
                <a:solidFill>
                  <a:srgbClr val="291F76"/>
                </a:solidFill>
                <a:latin typeface="Arial"/>
                <a:cs typeface="Arial"/>
              </a:rPr>
              <a:t>Mar </a:t>
            </a:r>
            <a:r>
              <a:rPr sz="1000" b="1" spc="-5" dirty="0">
                <a:solidFill>
                  <a:srgbClr val="291F76"/>
                </a:solidFill>
                <a:latin typeface="Arial"/>
                <a:cs typeface="Arial"/>
              </a:rPr>
              <a:t>17. Over 49 </a:t>
            </a:r>
            <a:r>
              <a:rPr sz="1000" b="1" spc="-10" dirty="0">
                <a:solidFill>
                  <a:srgbClr val="291F76"/>
                </a:solidFill>
                <a:latin typeface="Arial"/>
                <a:cs typeface="Arial"/>
              </a:rPr>
              <a:t>lakh </a:t>
            </a:r>
            <a:r>
              <a:rPr sz="1000" b="1" spc="-5" dirty="0">
                <a:solidFill>
                  <a:srgbClr val="291F76"/>
                </a:solidFill>
                <a:latin typeface="Arial"/>
                <a:cs typeface="Arial"/>
              </a:rPr>
              <a:t>transactions worth Rs 1,824</a:t>
            </a:r>
            <a:r>
              <a:rPr sz="1000" b="1" spc="-55" dirty="0">
                <a:solidFill>
                  <a:srgbClr val="291F76"/>
                </a:solidFill>
                <a:latin typeface="Arial"/>
                <a:cs typeface="Arial"/>
              </a:rPr>
              <a:t> </a:t>
            </a:r>
            <a:r>
              <a:rPr sz="1000" b="1" spc="-5" dirty="0">
                <a:solidFill>
                  <a:srgbClr val="291F76"/>
                </a:solidFill>
                <a:latin typeface="Arial"/>
                <a:cs typeface="Arial"/>
              </a:rPr>
              <a:t>crore</a:t>
            </a:r>
            <a:endParaRPr sz="1000">
              <a:latin typeface="Arial"/>
              <a:cs typeface="Arial"/>
            </a:endParaRPr>
          </a:p>
        </p:txBody>
      </p:sp>
      <p:sp>
        <p:nvSpPr>
          <p:cNvPr id="70" name="object 70"/>
          <p:cNvSpPr txBox="1"/>
          <p:nvPr/>
        </p:nvSpPr>
        <p:spPr>
          <a:xfrm>
            <a:off x="6261990" y="3669666"/>
            <a:ext cx="4044315" cy="1608133"/>
          </a:xfrm>
          <a:prstGeom prst="rect">
            <a:avLst/>
          </a:prstGeom>
          <a:ln w="9525">
            <a:solidFill>
              <a:srgbClr val="280070"/>
            </a:solidFill>
          </a:ln>
        </p:spPr>
        <p:txBody>
          <a:bodyPr vert="horz" wrap="square" lIns="0" tIns="0" rIns="0" bIns="0" rtlCol="0">
            <a:spAutoFit/>
          </a:bodyPr>
          <a:lstStyle/>
          <a:p>
            <a:pPr>
              <a:lnSpc>
                <a:spcPct val="100000"/>
              </a:lnSpc>
            </a:pPr>
            <a:endParaRPr>
              <a:latin typeface="Times New Roman"/>
              <a:cs typeface="Times New Roman"/>
            </a:endParaRPr>
          </a:p>
          <a:p>
            <a:pPr>
              <a:lnSpc>
                <a:spcPct val="100000"/>
              </a:lnSpc>
            </a:pPr>
            <a:endParaRPr>
              <a:latin typeface="Times New Roman"/>
              <a:cs typeface="Times New Roman"/>
            </a:endParaRPr>
          </a:p>
          <a:p>
            <a:pPr>
              <a:spcBef>
                <a:spcPts val="10"/>
              </a:spcBef>
            </a:pPr>
            <a:endParaRPr sz="2050">
              <a:latin typeface="Times New Roman"/>
              <a:cs typeface="Times New Roman"/>
            </a:endParaRPr>
          </a:p>
          <a:p>
            <a:pPr marL="133350" marR="87630" algn="just"/>
            <a:r>
              <a:rPr sz="1600" b="1" spc="-5" dirty="0">
                <a:solidFill>
                  <a:srgbClr val="291F76"/>
                </a:solidFill>
                <a:latin typeface="Arial"/>
                <a:cs typeface="Arial"/>
              </a:rPr>
              <a:t>SBIs CMP is </a:t>
            </a:r>
            <a:r>
              <a:rPr sz="1600" b="1" spc="-10" dirty="0">
                <a:solidFill>
                  <a:srgbClr val="291F76"/>
                </a:solidFill>
                <a:latin typeface="Arial"/>
                <a:cs typeface="Arial"/>
              </a:rPr>
              <a:t>voted </a:t>
            </a:r>
            <a:r>
              <a:rPr sz="1600" b="1" spc="-5" dirty="0">
                <a:solidFill>
                  <a:srgbClr val="291F76"/>
                </a:solidFill>
                <a:latin typeface="Arial"/>
                <a:cs typeface="Arial"/>
              </a:rPr>
              <a:t>as </a:t>
            </a:r>
            <a:r>
              <a:rPr sz="1600" b="1" spc="-10" dirty="0">
                <a:solidFill>
                  <a:srgbClr val="291F76"/>
                </a:solidFill>
                <a:latin typeface="Arial"/>
                <a:cs typeface="Arial"/>
              </a:rPr>
              <a:t>the </a:t>
            </a:r>
            <a:r>
              <a:rPr sz="1600" b="1" spc="-5" dirty="0">
                <a:solidFill>
                  <a:srgbClr val="291F76"/>
                </a:solidFill>
                <a:latin typeface="Arial"/>
                <a:cs typeface="Arial"/>
              </a:rPr>
              <a:t>best </a:t>
            </a:r>
            <a:r>
              <a:rPr sz="1600" b="1" spc="-10" dirty="0">
                <a:solidFill>
                  <a:srgbClr val="291F76"/>
                </a:solidFill>
                <a:latin typeface="Arial"/>
                <a:cs typeface="Arial"/>
              </a:rPr>
              <a:t>Cash  </a:t>
            </a:r>
            <a:r>
              <a:rPr sz="1600" b="1" spc="-5" dirty="0">
                <a:solidFill>
                  <a:srgbClr val="291F76"/>
                </a:solidFill>
                <a:latin typeface="Arial"/>
                <a:cs typeface="Arial"/>
              </a:rPr>
              <a:t>Management Product in Asia in a  </a:t>
            </a:r>
            <a:r>
              <a:rPr sz="1600" b="1" spc="-10" dirty="0">
                <a:solidFill>
                  <a:srgbClr val="291F76"/>
                </a:solidFill>
                <a:latin typeface="Arial"/>
                <a:cs typeface="Arial"/>
              </a:rPr>
              <a:t>survey </a:t>
            </a:r>
            <a:r>
              <a:rPr sz="1600" b="1" spc="-5" dirty="0">
                <a:solidFill>
                  <a:srgbClr val="291F76"/>
                </a:solidFill>
                <a:latin typeface="Arial"/>
                <a:cs typeface="Arial"/>
              </a:rPr>
              <a:t>conducted by </a:t>
            </a:r>
            <a:r>
              <a:rPr sz="1600" b="1" spc="-15" dirty="0">
                <a:solidFill>
                  <a:srgbClr val="291F76"/>
                </a:solidFill>
                <a:latin typeface="Arial"/>
                <a:cs typeface="Arial"/>
              </a:rPr>
              <a:t>Asia</a:t>
            </a:r>
            <a:r>
              <a:rPr sz="1600" b="1" spc="65" dirty="0">
                <a:solidFill>
                  <a:srgbClr val="291F76"/>
                </a:solidFill>
                <a:latin typeface="Arial"/>
                <a:cs typeface="Arial"/>
              </a:rPr>
              <a:t> </a:t>
            </a:r>
            <a:r>
              <a:rPr sz="1600" b="1" spc="-5" dirty="0">
                <a:solidFill>
                  <a:srgbClr val="291F76"/>
                </a:solidFill>
                <a:latin typeface="Arial"/>
                <a:cs typeface="Arial"/>
              </a:rPr>
              <a:t>Money</a:t>
            </a:r>
            <a:endParaRPr sz="1600">
              <a:latin typeface="Arial"/>
              <a:cs typeface="Arial"/>
            </a:endParaRPr>
          </a:p>
        </p:txBody>
      </p:sp>
      <p:sp>
        <p:nvSpPr>
          <p:cNvPr id="71" name="object 71"/>
          <p:cNvSpPr/>
          <p:nvPr/>
        </p:nvSpPr>
        <p:spPr>
          <a:xfrm>
            <a:off x="1705355" y="949452"/>
            <a:ext cx="4332732" cy="2532888"/>
          </a:xfrm>
          <a:prstGeom prst="rect">
            <a:avLst/>
          </a:prstGeom>
          <a:blipFill>
            <a:blip r:embed="rId7" cstate="print"/>
            <a:stretch>
              <a:fillRect/>
            </a:stretch>
          </a:blipFill>
        </p:spPr>
        <p:txBody>
          <a:bodyPr wrap="square" lIns="0" tIns="0" rIns="0" bIns="0" rtlCol="0"/>
          <a:lstStyle/>
          <a:p>
            <a:endParaRPr/>
          </a:p>
        </p:txBody>
      </p:sp>
      <p:sp>
        <p:nvSpPr>
          <p:cNvPr id="72" name="object 72"/>
          <p:cNvSpPr/>
          <p:nvPr/>
        </p:nvSpPr>
        <p:spPr>
          <a:xfrm>
            <a:off x="2286000" y="2514601"/>
            <a:ext cx="250190" cy="239395"/>
          </a:xfrm>
          <a:custGeom>
            <a:avLst/>
            <a:gdLst/>
            <a:ahLst/>
            <a:cxnLst/>
            <a:rect l="l" t="t" r="r" b="b"/>
            <a:pathLst>
              <a:path w="250190" h="239394">
                <a:moveTo>
                  <a:pt x="0" y="239267"/>
                </a:moveTo>
                <a:lnTo>
                  <a:pt x="249936" y="239267"/>
                </a:lnTo>
                <a:lnTo>
                  <a:pt x="249936" y="0"/>
                </a:lnTo>
                <a:lnTo>
                  <a:pt x="0" y="0"/>
                </a:lnTo>
                <a:lnTo>
                  <a:pt x="0" y="239267"/>
                </a:lnTo>
                <a:close/>
              </a:path>
            </a:pathLst>
          </a:custGeom>
          <a:solidFill>
            <a:srgbClr val="00AFEF"/>
          </a:solidFill>
        </p:spPr>
        <p:txBody>
          <a:bodyPr wrap="square" lIns="0" tIns="0" rIns="0" bIns="0" rtlCol="0"/>
          <a:lstStyle/>
          <a:p>
            <a:endParaRPr/>
          </a:p>
        </p:txBody>
      </p:sp>
      <p:sp>
        <p:nvSpPr>
          <p:cNvPr id="73" name="object 73"/>
          <p:cNvSpPr/>
          <p:nvPr/>
        </p:nvSpPr>
        <p:spPr>
          <a:xfrm>
            <a:off x="2286000" y="2514601"/>
            <a:ext cx="250190" cy="239395"/>
          </a:xfrm>
          <a:custGeom>
            <a:avLst/>
            <a:gdLst/>
            <a:ahLst/>
            <a:cxnLst/>
            <a:rect l="l" t="t" r="r" b="b"/>
            <a:pathLst>
              <a:path w="250190" h="239394">
                <a:moveTo>
                  <a:pt x="0" y="239267"/>
                </a:moveTo>
                <a:lnTo>
                  <a:pt x="249936" y="239267"/>
                </a:lnTo>
                <a:lnTo>
                  <a:pt x="249936" y="0"/>
                </a:lnTo>
                <a:lnTo>
                  <a:pt x="0" y="0"/>
                </a:lnTo>
                <a:lnTo>
                  <a:pt x="0" y="239267"/>
                </a:lnTo>
                <a:close/>
              </a:path>
            </a:pathLst>
          </a:custGeom>
          <a:ln w="9144">
            <a:solidFill>
              <a:srgbClr val="205868"/>
            </a:solidFill>
          </a:ln>
        </p:spPr>
        <p:txBody>
          <a:bodyPr wrap="square" lIns="0" tIns="0" rIns="0" bIns="0" rtlCol="0"/>
          <a:lstStyle/>
          <a:p>
            <a:endParaRPr/>
          </a:p>
        </p:txBody>
      </p:sp>
      <p:sp>
        <p:nvSpPr>
          <p:cNvPr id="74" name="object 74"/>
          <p:cNvSpPr/>
          <p:nvPr/>
        </p:nvSpPr>
        <p:spPr>
          <a:xfrm>
            <a:off x="2785872" y="2736342"/>
            <a:ext cx="250190" cy="0"/>
          </a:xfrm>
          <a:custGeom>
            <a:avLst/>
            <a:gdLst/>
            <a:ahLst/>
            <a:cxnLst/>
            <a:rect l="l" t="t" r="r" b="b"/>
            <a:pathLst>
              <a:path w="250190">
                <a:moveTo>
                  <a:pt x="0" y="0"/>
                </a:moveTo>
                <a:lnTo>
                  <a:pt x="249935" y="0"/>
                </a:lnTo>
              </a:path>
            </a:pathLst>
          </a:custGeom>
          <a:ln w="35051">
            <a:solidFill>
              <a:srgbClr val="00AFEF"/>
            </a:solidFill>
          </a:ln>
        </p:spPr>
        <p:txBody>
          <a:bodyPr wrap="square" lIns="0" tIns="0" rIns="0" bIns="0" rtlCol="0"/>
          <a:lstStyle/>
          <a:p>
            <a:endParaRPr/>
          </a:p>
        </p:txBody>
      </p:sp>
      <p:sp>
        <p:nvSpPr>
          <p:cNvPr id="75" name="object 75"/>
          <p:cNvSpPr/>
          <p:nvPr/>
        </p:nvSpPr>
        <p:spPr>
          <a:xfrm>
            <a:off x="2785872" y="2718816"/>
            <a:ext cx="250190" cy="35560"/>
          </a:xfrm>
          <a:custGeom>
            <a:avLst/>
            <a:gdLst/>
            <a:ahLst/>
            <a:cxnLst/>
            <a:rect l="l" t="t" r="r" b="b"/>
            <a:pathLst>
              <a:path w="250190" h="35560">
                <a:moveTo>
                  <a:pt x="0" y="35051"/>
                </a:moveTo>
                <a:lnTo>
                  <a:pt x="249935" y="35051"/>
                </a:lnTo>
                <a:lnTo>
                  <a:pt x="249935" y="0"/>
                </a:lnTo>
                <a:lnTo>
                  <a:pt x="0" y="0"/>
                </a:lnTo>
                <a:lnTo>
                  <a:pt x="0" y="35051"/>
                </a:lnTo>
                <a:close/>
              </a:path>
            </a:pathLst>
          </a:custGeom>
          <a:ln w="9144">
            <a:solidFill>
              <a:srgbClr val="205868"/>
            </a:solidFill>
          </a:ln>
        </p:spPr>
        <p:txBody>
          <a:bodyPr wrap="square" lIns="0" tIns="0" rIns="0" bIns="0" rtlCol="0"/>
          <a:lstStyle/>
          <a:p>
            <a:endParaRPr/>
          </a:p>
        </p:txBody>
      </p:sp>
      <p:sp>
        <p:nvSpPr>
          <p:cNvPr id="76" name="object 76"/>
          <p:cNvSpPr/>
          <p:nvPr/>
        </p:nvSpPr>
        <p:spPr>
          <a:xfrm>
            <a:off x="3285744" y="2731770"/>
            <a:ext cx="250190" cy="0"/>
          </a:xfrm>
          <a:custGeom>
            <a:avLst/>
            <a:gdLst/>
            <a:ahLst/>
            <a:cxnLst/>
            <a:rect l="l" t="t" r="r" b="b"/>
            <a:pathLst>
              <a:path w="250189">
                <a:moveTo>
                  <a:pt x="0" y="0"/>
                </a:moveTo>
                <a:lnTo>
                  <a:pt x="249936" y="0"/>
                </a:lnTo>
              </a:path>
            </a:pathLst>
          </a:custGeom>
          <a:ln w="44196">
            <a:solidFill>
              <a:srgbClr val="00AFEF"/>
            </a:solidFill>
          </a:ln>
        </p:spPr>
        <p:txBody>
          <a:bodyPr wrap="square" lIns="0" tIns="0" rIns="0" bIns="0" rtlCol="0"/>
          <a:lstStyle/>
          <a:p>
            <a:endParaRPr/>
          </a:p>
        </p:txBody>
      </p:sp>
      <p:sp>
        <p:nvSpPr>
          <p:cNvPr id="77" name="object 77"/>
          <p:cNvSpPr/>
          <p:nvPr/>
        </p:nvSpPr>
        <p:spPr>
          <a:xfrm>
            <a:off x="3285744" y="2709672"/>
            <a:ext cx="250190" cy="44450"/>
          </a:xfrm>
          <a:custGeom>
            <a:avLst/>
            <a:gdLst/>
            <a:ahLst/>
            <a:cxnLst/>
            <a:rect l="l" t="t" r="r" b="b"/>
            <a:pathLst>
              <a:path w="250189" h="44450">
                <a:moveTo>
                  <a:pt x="0" y="44196"/>
                </a:moveTo>
                <a:lnTo>
                  <a:pt x="249936" y="44196"/>
                </a:lnTo>
                <a:lnTo>
                  <a:pt x="249936" y="0"/>
                </a:lnTo>
                <a:lnTo>
                  <a:pt x="0" y="0"/>
                </a:lnTo>
                <a:lnTo>
                  <a:pt x="0" y="44196"/>
                </a:lnTo>
                <a:close/>
              </a:path>
            </a:pathLst>
          </a:custGeom>
          <a:ln w="9143">
            <a:solidFill>
              <a:srgbClr val="205868"/>
            </a:solidFill>
          </a:ln>
        </p:spPr>
        <p:txBody>
          <a:bodyPr wrap="square" lIns="0" tIns="0" rIns="0" bIns="0" rtlCol="0"/>
          <a:lstStyle/>
          <a:p>
            <a:endParaRPr/>
          </a:p>
        </p:txBody>
      </p:sp>
      <p:sp>
        <p:nvSpPr>
          <p:cNvPr id="78" name="object 78"/>
          <p:cNvSpPr/>
          <p:nvPr/>
        </p:nvSpPr>
        <p:spPr>
          <a:xfrm>
            <a:off x="3785616" y="2621280"/>
            <a:ext cx="250190" cy="132715"/>
          </a:xfrm>
          <a:custGeom>
            <a:avLst/>
            <a:gdLst/>
            <a:ahLst/>
            <a:cxnLst/>
            <a:rect l="l" t="t" r="r" b="b"/>
            <a:pathLst>
              <a:path w="250189" h="132714">
                <a:moveTo>
                  <a:pt x="0" y="132587"/>
                </a:moveTo>
                <a:lnTo>
                  <a:pt x="249936" y="132587"/>
                </a:lnTo>
                <a:lnTo>
                  <a:pt x="249936" y="0"/>
                </a:lnTo>
                <a:lnTo>
                  <a:pt x="0" y="0"/>
                </a:lnTo>
                <a:lnTo>
                  <a:pt x="0" y="132587"/>
                </a:lnTo>
                <a:close/>
              </a:path>
            </a:pathLst>
          </a:custGeom>
          <a:solidFill>
            <a:srgbClr val="00AFEF"/>
          </a:solidFill>
        </p:spPr>
        <p:txBody>
          <a:bodyPr wrap="square" lIns="0" tIns="0" rIns="0" bIns="0" rtlCol="0"/>
          <a:lstStyle/>
          <a:p>
            <a:endParaRPr/>
          </a:p>
        </p:txBody>
      </p:sp>
      <p:sp>
        <p:nvSpPr>
          <p:cNvPr id="79" name="object 79"/>
          <p:cNvSpPr/>
          <p:nvPr/>
        </p:nvSpPr>
        <p:spPr>
          <a:xfrm>
            <a:off x="3785616" y="2621280"/>
            <a:ext cx="250190" cy="132715"/>
          </a:xfrm>
          <a:custGeom>
            <a:avLst/>
            <a:gdLst/>
            <a:ahLst/>
            <a:cxnLst/>
            <a:rect l="l" t="t" r="r" b="b"/>
            <a:pathLst>
              <a:path w="250189" h="132714">
                <a:moveTo>
                  <a:pt x="0" y="132587"/>
                </a:moveTo>
                <a:lnTo>
                  <a:pt x="249936" y="132587"/>
                </a:lnTo>
                <a:lnTo>
                  <a:pt x="249936" y="0"/>
                </a:lnTo>
                <a:lnTo>
                  <a:pt x="0" y="0"/>
                </a:lnTo>
                <a:lnTo>
                  <a:pt x="0" y="132587"/>
                </a:lnTo>
                <a:close/>
              </a:path>
            </a:pathLst>
          </a:custGeom>
          <a:ln w="9144">
            <a:solidFill>
              <a:srgbClr val="205868"/>
            </a:solidFill>
          </a:ln>
        </p:spPr>
        <p:txBody>
          <a:bodyPr wrap="square" lIns="0" tIns="0" rIns="0" bIns="0" rtlCol="0"/>
          <a:lstStyle/>
          <a:p>
            <a:endParaRPr/>
          </a:p>
        </p:txBody>
      </p:sp>
      <p:sp>
        <p:nvSpPr>
          <p:cNvPr id="80" name="object 80"/>
          <p:cNvSpPr/>
          <p:nvPr/>
        </p:nvSpPr>
        <p:spPr>
          <a:xfrm>
            <a:off x="4285488" y="2474976"/>
            <a:ext cx="250190" cy="279400"/>
          </a:xfrm>
          <a:custGeom>
            <a:avLst/>
            <a:gdLst/>
            <a:ahLst/>
            <a:cxnLst/>
            <a:rect l="l" t="t" r="r" b="b"/>
            <a:pathLst>
              <a:path w="250189" h="279400">
                <a:moveTo>
                  <a:pt x="0" y="278891"/>
                </a:moveTo>
                <a:lnTo>
                  <a:pt x="249936" y="278891"/>
                </a:lnTo>
                <a:lnTo>
                  <a:pt x="249936" y="0"/>
                </a:lnTo>
                <a:lnTo>
                  <a:pt x="0" y="0"/>
                </a:lnTo>
                <a:lnTo>
                  <a:pt x="0" y="278891"/>
                </a:lnTo>
                <a:close/>
              </a:path>
            </a:pathLst>
          </a:custGeom>
          <a:solidFill>
            <a:srgbClr val="00AFEF"/>
          </a:solidFill>
        </p:spPr>
        <p:txBody>
          <a:bodyPr wrap="square" lIns="0" tIns="0" rIns="0" bIns="0" rtlCol="0"/>
          <a:lstStyle/>
          <a:p>
            <a:endParaRPr/>
          </a:p>
        </p:txBody>
      </p:sp>
      <p:sp>
        <p:nvSpPr>
          <p:cNvPr id="81" name="object 81"/>
          <p:cNvSpPr/>
          <p:nvPr/>
        </p:nvSpPr>
        <p:spPr>
          <a:xfrm>
            <a:off x="4285488" y="2474976"/>
            <a:ext cx="250190" cy="279400"/>
          </a:xfrm>
          <a:custGeom>
            <a:avLst/>
            <a:gdLst/>
            <a:ahLst/>
            <a:cxnLst/>
            <a:rect l="l" t="t" r="r" b="b"/>
            <a:pathLst>
              <a:path w="250189" h="279400">
                <a:moveTo>
                  <a:pt x="0" y="278891"/>
                </a:moveTo>
                <a:lnTo>
                  <a:pt x="249936" y="278891"/>
                </a:lnTo>
                <a:lnTo>
                  <a:pt x="249936" y="0"/>
                </a:lnTo>
                <a:lnTo>
                  <a:pt x="0" y="0"/>
                </a:lnTo>
                <a:lnTo>
                  <a:pt x="0" y="278891"/>
                </a:lnTo>
                <a:close/>
              </a:path>
            </a:pathLst>
          </a:custGeom>
          <a:ln w="9144">
            <a:solidFill>
              <a:srgbClr val="205868"/>
            </a:solidFill>
          </a:ln>
        </p:spPr>
        <p:txBody>
          <a:bodyPr wrap="square" lIns="0" tIns="0" rIns="0" bIns="0" rtlCol="0"/>
          <a:lstStyle/>
          <a:p>
            <a:endParaRPr/>
          </a:p>
        </p:txBody>
      </p:sp>
      <p:sp>
        <p:nvSpPr>
          <p:cNvPr id="82" name="object 82"/>
          <p:cNvSpPr/>
          <p:nvPr/>
        </p:nvSpPr>
        <p:spPr>
          <a:xfrm>
            <a:off x="4785359" y="2264664"/>
            <a:ext cx="250190" cy="489584"/>
          </a:xfrm>
          <a:custGeom>
            <a:avLst/>
            <a:gdLst/>
            <a:ahLst/>
            <a:cxnLst/>
            <a:rect l="l" t="t" r="r" b="b"/>
            <a:pathLst>
              <a:path w="250189" h="489585">
                <a:moveTo>
                  <a:pt x="0" y="489203"/>
                </a:moveTo>
                <a:lnTo>
                  <a:pt x="249936" y="489203"/>
                </a:lnTo>
                <a:lnTo>
                  <a:pt x="249936" y="0"/>
                </a:lnTo>
                <a:lnTo>
                  <a:pt x="0" y="0"/>
                </a:lnTo>
                <a:lnTo>
                  <a:pt x="0" y="489203"/>
                </a:lnTo>
                <a:close/>
              </a:path>
            </a:pathLst>
          </a:custGeom>
          <a:solidFill>
            <a:srgbClr val="00AFEF"/>
          </a:solidFill>
        </p:spPr>
        <p:txBody>
          <a:bodyPr wrap="square" lIns="0" tIns="0" rIns="0" bIns="0" rtlCol="0"/>
          <a:lstStyle/>
          <a:p>
            <a:endParaRPr/>
          </a:p>
        </p:txBody>
      </p:sp>
      <p:sp>
        <p:nvSpPr>
          <p:cNvPr id="83" name="object 83"/>
          <p:cNvSpPr/>
          <p:nvPr/>
        </p:nvSpPr>
        <p:spPr>
          <a:xfrm>
            <a:off x="4785359" y="2264664"/>
            <a:ext cx="250190" cy="489584"/>
          </a:xfrm>
          <a:custGeom>
            <a:avLst/>
            <a:gdLst/>
            <a:ahLst/>
            <a:cxnLst/>
            <a:rect l="l" t="t" r="r" b="b"/>
            <a:pathLst>
              <a:path w="250189" h="489585">
                <a:moveTo>
                  <a:pt x="0" y="489203"/>
                </a:moveTo>
                <a:lnTo>
                  <a:pt x="249936" y="489203"/>
                </a:lnTo>
                <a:lnTo>
                  <a:pt x="249936" y="0"/>
                </a:lnTo>
                <a:lnTo>
                  <a:pt x="0" y="0"/>
                </a:lnTo>
                <a:lnTo>
                  <a:pt x="0" y="489203"/>
                </a:lnTo>
                <a:close/>
              </a:path>
            </a:pathLst>
          </a:custGeom>
          <a:ln w="9144">
            <a:solidFill>
              <a:srgbClr val="205868"/>
            </a:solidFill>
          </a:ln>
        </p:spPr>
        <p:txBody>
          <a:bodyPr wrap="square" lIns="0" tIns="0" rIns="0" bIns="0" rtlCol="0"/>
          <a:lstStyle/>
          <a:p>
            <a:endParaRPr/>
          </a:p>
        </p:txBody>
      </p:sp>
      <p:sp>
        <p:nvSpPr>
          <p:cNvPr id="84" name="object 84"/>
          <p:cNvSpPr/>
          <p:nvPr/>
        </p:nvSpPr>
        <p:spPr>
          <a:xfrm>
            <a:off x="5285232" y="1548384"/>
            <a:ext cx="250190" cy="1205865"/>
          </a:xfrm>
          <a:custGeom>
            <a:avLst/>
            <a:gdLst/>
            <a:ahLst/>
            <a:cxnLst/>
            <a:rect l="l" t="t" r="r" b="b"/>
            <a:pathLst>
              <a:path w="250189" h="1205864">
                <a:moveTo>
                  <a:pt x="0" y="1205484"/>
                </a:moveTo>
                <a:lnTo>
                  <a:pt x="249936" y="1205484"/>
                </a:lnTo>
                <a:lnTo>
                  <a:pt x="249936" y="0"/>
                </a:lnTo>
                <a:lnTo>
                  <a:pt x="0" y="0"/>
                </a:lnTo>
                <a:lnTo>
                  <a:pt x="0" y="1205484"/>
                </a:lnTo>
                <a:close/>
              </a:path>
            </a:pathLst>
          </a:custGeom>
          <a:solidFill>
            <a:srgbClr val="00AFEF"/>
          </a:solidFill>
        </p:spPr>
        <p:txBody>
          <a:bodyPr wrap="square" lIns="0" tIns="0" rIns="0" bIns="0" rtlCol="0"/>
          <a:lstStyle/>
          <a:p>
            <a:endParaRPr/>
          </a:p>
        </p:txBody>
      </p:sp>
      <p:sp>
        <p:nvSpPr>
          <p:cNvPr id="85" name="object 85"/>
          <p:cNvSpPr/>
          <p:nvPr/>
        </p:nvSpPr>
        <p:spPr>
          <a:xfrm>
            <a:off x="5285232" y="1548384"/>
            <a:ext cx="250190" cy="1205865"/>
          </a:xfrm>
          <a:custGeom>
            <a:avLst/>
            <a:gdLst/>
            <a:ahLst/>
            <a:cxnLst/>
            <a:rect l="l" t="t" r="r" b="b"/>
            <a:pathLst>
              <a:path w="250189" h="1205864">
                <a:moveTo>
                  <a:pt x="0" y="1205484"/>
                </a:moveTo>
                <a:lnTo>
                  <a:pt x="249936" y="1205484"/>
                </a:lnTo>
                <a:lnTo>
                  <a:pt x="249936" y="0"/>
                </a:lnTo>
                <a:lnTo>
                  <a:pt x="0" y="0"/>
                </a:lnTo>
                <a:lnTo>
                  <a:pt x="0" y="1205484"/>
                </a:lnTo>
                <a:close/>
              </a:path>
            </a:pathLst>
          </a:custGeom>
          <a:ln w="9144">
            <a:solidFill>
              <a:srgbClr val="205868"/>
            </a:solidFill>
          </a:ln>
        </p:spPr>
        <p:txBody>
          <a:bodyPr wrap="square" lIns="0" tIns="0" rIns="0" bIns="0" rtlCol="0"/>
          <a:lstStyle/>
          <a:p>
            <a:endParaRPr/>
          </a:p>
        </p:txBody>
      </p:sp>
      <p:sp>
        <p:nvSpPr>
          <p:cNvPr id="86" name="object 86"/>
          <p:cNvSpPr/>
          <p:nvPr/>
        </p:nvSpPr>
        <p:spPr>
          <a:xfrm>
            <a:off x="5660135" y="1331975"/>
            <a:ext cx="0" cy="1422400"/>
          </a:xfrm>
          <a:custGeom>
            <a:avLst/>
            <a:gdLst/>
            <a:ahLst/>
            <a:cxnLst/>
            <a:rect l="l" t="t" r="r" b="b"/>
            <a:pathLst>
              <a:path h="1422400">
                <a:moveTo>
                  <a:pt x="0" y="1421891"/>
                </a:moveTo>
                <a:lnTo>
                  <a:pt x="0" y="0"/>
                </a:lnTo>
              </a:path>
            </a:pathLst>
          </a:custGeom>
          <a:ln w="9144">
            <a:solidFill>
              <a:srgbClr val="858585"/>
            </a:solidFill>
          </a:ln>
        </p:spPr>
        <p:txBody>
          <a:bodyPr wrap="square" lIns="0" tIns="0" rIns="0" bIns="0" rtlCol="0"/>
          <a:lstStyle/>
          <a:p>
            <a:endParaRPr/>
          </a:p>
        </p:txBody>
      </p:sp>
      <p:sp>
        <p:nvSpPr>
          <p:cNvPr id="87" name="object 87"/>
          <p:cNvSpPr/>
          <p:nvPr/>
        </p:nvSpPr>
        <p:spPr>
          <a:xfrm>
            <a:off x="5660135" y="2753867"/>
            <a:ext cx="30480" cy="0"/>
          </a:xfrm>
          <a:custGeom>
            <a:avLst/>
            <a:gdLst/>
            <a:ahLst/>
            <a:cxnLst/>
            <a:rect l="l" t="t" r="r" b="b"/>
            <a:pathLst>
              <a:path w="30479">
                <a:moveTo>
                  <a:pt x="0" y="0"/>
                </a:moveTo>
                <a:lnTo>
                  <a:pt x="30479" y="0"/>
                </a:lnTo>
              </a:path>
            </a:pathLst>
          </a:custGeom>
          <a:ln w="9144">
            <a:solidFill>
              <a:srgbClr val="858585"/>
            </a:solidFill>
          </a:ln>
        </p:spPr>
        <p:txBody>
          <a:bodyPr wrap="square" lIns="0" tIns="0" rIns="0" bIns="0" rtlCol="0"/>
          <a:lstStyle/>
          <a:p>
            <a:endParaRPr/>
          </a:p>
        </p:txBody>
      </p:sp>
      <p:sp>
        <p:nvSpPr>
          <p:cNvPr id="88" name="object 88"/>
          <p:cNvSpPr/>
          <p:nvPr/>
        </p:nvSpPr>
        <p:spPr>
          <a:xfrm>
            <a:off x="5660135" y="2596895"/>
            <a:ext cx="30480" cy="0"/>
          </a:xfrm>
          <a:custGeom>
            <a:avLst/>
            <a:gdLst/>
            <a:ahLst/>
            <a:cxnLst/>
            <a:rect l="l" t="t" r="r" b="b"/>
            <a:pathLst>
              <a:path w="30479">
                <a:moveTo>
                  <a:pt x="0" y="0"/>
                </a:moveTo>
                <a:lnTo>
                  <a:pt x="30479" y="0"/>
                </a:lnTo>
              </a:path>
            </a:pathLst>
          </a:custGeom>
          <a:ln w="9144">
            <a:solidFill>
              <a:srgbClr val="858585"/>
            </a:solidFill>
          </a:ln>
        </p:spPr>
        <p:txBody>
          <a:bodyPr wrap="square" lIns="0" tIns="0" rIns="0" bIns="0" rtlCol="0"/>
          <a:lstStyle/>
          <a:p>
            <a:endParaRPr/>
          </a:p>
        </p:txBody>
      </p:sp>
      <p:sp>
        <p:nvSpPr>
          <p:cNvPr id="89" name="object 89"/>
          <p:cNvSpPr/>
          <p:nvPr/>
        </p:nvSpPr>
        <p:spPr>
          <a:xfrm>
            <a:off x="5660135" y="2438400"/>
            <a:ext cx="30480" cy="0"/>
          </a:xfrm>
          <a:custGeom>
            <a:avLst/>
            <a:gdLst/>
            <a:ahLst/>
            <a:cxnLst/>
            <a:rect l="l" t="t" r="r" b="b"/>
            <a:pathLst>
              <a:path w="30479">
                <a:moveTo>
                  <a:pt x="0" y="0"/>
                </a:moveTo>
                <a:lnTo>
                  <a:pt x="30479" y="0"/>
                </a:lnTo>
              </a:path>
            </a:pathLst>
          </a:custGeom>
          <a:ln w="9144">
            <a:solidFill>
              <a:srgbClr val="858585"/>
            </a:solidFill>
          </a:ln>
        </p:spPr>
        <p:txBody>
          <a:bodyPr wrap="square" lIns="0" tIns="0" rIns="0" bIns="0" rtlCol="0"/>
          <a:lstStyle/>
          <a:p>
            <a:endParaRPr/>
          </a:p>
        </p:txBody>
      </p:sp>
      <p:sp>
        <p:nvSpPr>
          <p:cNvPr id="90" name="object 90"/>
          <p:cNvSpPr/>
          <p:nvPr/>
        </p:nvSpPr>
        <p:spPr>
          <a:xfrm>
            <a:off x="5660135" y="2279904"/>
            <a:ext cx="30480" cy="0"/>
          </a:xfrm>
          <a:custGeom>
            <a:avLst/>
            <a:gdLst/>
            <a:ahLst/>
            <a:cxnLst/>
            <a:rect l="l" t="t" r="r" b="b"/>
            <a:pathLst>
              <a:path w="30479">
                <a:moveTo>
                  <a:pt x="0" y="0"/>
                </a:moveTo>
                <a:lnTo>
                  <a:pt x="30479" y="0"/>
                </a:lnTo>
              </a:path>
            </a:pathLst>
          </a:custGeom>
          <a:ln w="9144">
            <a:solidFill>
              <a:srgbClr val="858585"/>
            </a:solidFill>
          </a:ln>
        </p:spPr>
        <p:txBody>
          <a:bodyPr wrap="square" lIns="0" tIns="0" rIns="0" bIns="0" rtlCol="0"/>
          <a:lstStyle/>
          <a:p>
            <a:endParaRPr/>
          </a:p>
        </p:txBody>
      </p:sp>
      <p:sp>
        <p:nvSpPr>
          <p:cNvPr id="91" name="object 91"/>
          <p:cNvSpPr/>
          <p:nvPr/>
        </p:nvSpPr>
        <p:spPr>
          <a:xfrm>
            <a:off x="5660135" y="2122932"/>
            <a:ext cx="30480" cy="0"/>
          </a:xfrm>
          <a:custGeom>
            <a:avLst/>
            <a:gdLst/>
            <a:ahLst/>
            <a:cxnLst/>
            <a:rect l="l" t="t" r="r" b="b"/>
            <a:pathLst>
              <a:path w="30479">
                <a:moveTo>
                  <a:pt x="0" y="0"/>
                </a:moveTo>
                <a:lnTo>
                  <a:pt x="30479" y="0"/>
                </a:lnTo>
              </a:path>
            </a:pathLst>
          </a:custGeom>
          <a:ln w="9144">
            <a:solidFill>
              <a:srgbClr val="858585"/>
            </a:solidFill>
          </a:ln>
        </p:spPr>
        <p:txBody>
          <a:bodyPr wrap="square" lIns="0" tIns="0" rIns="0" bIns="0" rtlCol="0"/>
          <a:lstStyle/>
          <a:p>
            <a:endParaRPr/>
          </a:p>
        </p:txBody>
      </p:sp>
      <p:sp>
        <p:nvSpPr>
          <p:cNvPr id="92" name="object 92"/>
          <p:cNvSpPr/>
          <p:nvPr/>
        </p:nvSpPr>
        <p:spPr>
          <a:xfrm>
            <a:off x="5660135" y="1964435"/>
            <a:ext cx="30480" cy="0"/>
          </a:xfrm>
          <a:custGeom>
            <a:avLst/>
            <a:gdLst/>
            <a:ahLst/>
            <a:cxnLst/>
            <a:rect l="l" t="t" r="r" b="b"/>
            <a:pathLst>
              <a:path w="30479">
                <a:moveTo>
                  <a:pt x="0" y="0"/>
                </a:moveTo>
                <a:lnTo>
                  <a:pt x="30479" y="0"/>
                </a:lnTo>
              </a:path>
            </a:pathLst>
          </a:custGeom>
          <a:ln w="9144">
            <a:solidFill>
              <a:srgbClr val="858585"/>
            </a:solidFill>
          </a:ln>
        </p:spPr>
        <p:txBody>
          <a:bodyPr wrap="square" lIns="0" tIns="0" rIns="0" bIns="0" rtlCol="0"/>
          <a:lstStyle/>
          <a:p>
            <a:endParaRPr/>
          </a:p>
        </p:txBody>
      </p:sp>
      <p:sp>
        <p:nvSpPr>
          <p:cNvPr id="93" name="object 93"/>
          <p:cNvSpPr/>
          <p:nvPr/>
        </p:nvSpPr>
        <p:spPr>
          <a:xfrm>
            <a:off x="5660135" y="1805939"/>
            <a:ext cx="30480" cy="0"/>
          </a:xfrm>
          <a:custGeom>
            <a:avLst/>
            <a:gdLst/>
            <a:ahLst/>
            <a:cxnLst/>
            <a:rect l="l" t="t" r="r" b="b"/>
            <a:pathLst>
              <a:path w="30479">
                <a:moveTo>
                  <a:pt x="0" y="0"/>
                </a:moveTo>
                <a:lnTo>
                  <a:pt x="30479" y="0"/>
                </a:lnTo>
              </a:path>
            </a:pathLst>
          </a:custGeom>
          <a:ln w="9144">
            <a:solidFill>
              <a:srgbClr val="858585"/>
            </a:solidFill>
          </a:ln>
        </p:spPr>
        <p:txBody>
          <a:bodyPr wrap="square" lIns="0" tIns="0" rIns="0" bIns="0" rtlCol="0"/>
          <a:lstStyle/>
          <a:p>
            <a:endParaRPr/>
          </a:p>
        </p:txBody>
      </p:sp>
      <p:sp>
        <p:nvSpPr>
          <p:cNvPr id="94" name="object 94"/>
          <p:cNvSpPr/>
          <p:nvPr/>
        </p:nvSpPr>
        <p:spPr>
          <a:xfrm>
            <a:off x="5660135" y="1648967"/>
            <a:ext cx="30480" cy="0"/>
          </a:xfrm>
          <a:custGeom>
            <a:avLst/>
            <a:gdLst/>
            <a:ahLst/>
            <a:cxnLst/>
            <a:rect l="l" t="t" r="r" b="b"/>
            <a:pathLst>
              <a:path w="30479">
                <a:moveTo>
                  <a:pt x="0" y="0"/>
                </a:moveTo>
                <a:lnTo>
                  <a:pt x="30479" y="0"/>
                </a:lnTo>
              </a:path>
            </a:pathLst>
          </a:custGeom>
          <a:ln w="9144">
            <a:solidFill>
              <a:srgbClr val="858585"/>
            </a:solidFill>
          </a:ln>
        </p:spPr>
        <p:txBody>
          <a:bodyPr wrap="square" lIns="0" tIns="0" rIns="0" bIns="0" rtlCol="0"/>
          <a:lstStyle/>
          <a:p>
            <a:endParaRPr/>
          </a:p>
        </p:txBody>
      </p:sp>
      <p:sp>
        <p:nvSpPr>
          <p:cNvPr id="95" name="object 95"/>
          <p:cNvSpPr/>
          <p:nvPr/>
        </p:nvSpPr>
        <p:spPr>
          <a:xfrm>
            <a:off x="5660135" y="1490472"/>
            <a:ext cx="30480" cy="0"/>
          </a:xfrm>
          <a:custGeom>
            <a:avLst/>
            <a:gdLst/>
            <a:ahLst/>
            <a:cxnLst/>
            <a:rect l="l" t="t" r="r" b="b"/>
            <a:pathLst>
              <a:path w="30479">
                <a:moveTo>
                  <a:pt x="0" y="0"/>
                </a:moveTo>
                <a:lnTo>
                  <a:pt x="30479" y="0"/>
                </a:lnTo>
              </a:path>
            </a:pathLst>
          </a:custGeom>
          <a:ln w="9144">
            <a:solidFill>
              <a:srgbClr val="858585"/>
            </a:solidFill>
          </a:ln>
        </p:spPr>
        <p:txBody>
          <a:bodyPr wrap="square" lIns="0" tIns="0" rIns="0" bIns="0" rtlCol="0"/>
          <a:lstStyle/>
          <a:p>
            <a:endParaRPr/>
          </a:p>
        </p:txBody>
      </p:sp>
      <p:sp>
        <p:nvSpPr>
          <p:cNvPr id="96" name="object 96"/>
          <p:cNvSpPr/>
          <p:nvPr/>
        </p:nvSpPr>
        <p:spPr>
          <a:xfrm>
            <a:off x="5660135" y="1331975"/>
            <a:ext cx="30480" cy="0"/>
          </a:xfrm>
          <a:custGeom>
            <a:avLst/>
            <a:gdLst/>
            <a:ahLst/>
            <a:cxnLst/>
            <a:rect l="l" t="t" r="r" b="b"/>
            <a:pathLst>
              <a:path w="30479">
                <a:moveTo>
                  <a:pt x="0" y="0"/>
                </a:moveTo>
                <a:lnTo>
                  <a:pt x="30479" y="0"/>
                </a:lnTo>
              </a:path>
            </a:pathLst>
          </a:custGeom>
          <a:ln w="9144">
            <a:solidFill>
              <a:srgbClr val="858585"/>
            </a:solidFill>
          </a:ln>
        </p:spPr>
        <p:txBody>
          <a:bodyPr wrap="square" lIns="0" tIns="0" rIns="0" bIns="0" rtlCol="0"/>
          <a:lstStyle/>
          <a:p>
            <a:endParaRPr/>
          </a:p>
        </p:txBody>
      </p:sp>
      <p:sp>
        <p:nvSpPr>
          <p:cNvPr id="97" name="object 97"/>
          <p:cNvSpPr/>
          <p:nvPr/>
        </p:nvSpPr>
        <p:spPr>
          <a:xfrm>
            <a:off x="2161031" y="1331975"/>
            <a:ext cx="0" cy="1422400"/>
          </a:xfrm>
          <a:custGeom>
            <a:avLst/>
            <a:gdLst/>
            <a:ahLst/>
            <a:cxnLst/>
            <a:rect l="l" t="t" r="r" b="b"/>
            <a:pathLst>
              <a:path h="1422400">
                <a:moveTo>
                  <a:pt x="0" y="1421891"/>
                </a:moveTo>
                <a:lnTo>
                  <a:pt x="0" y="0"/>
                </a:lnTo>
              </a:path>
            </a:pathLst>
          </a:custGeom>
          <a:ln w="9144">
            <a:solidFill>
              <a:srgbClr val="858585"/>
            </a:solidFill>
          </a:ln>
        </p:spPr>
        <p:txBody>
          <a:bodyPr wrap="square" lIns="0" tIns="0" rIns="0" bIns="0" rtlCol="0"/>
          <a:lstStyle/>
          <a:p>
            <a:endParaRPr/>
          </a:p>
        </p:txBody>
      </p:sp>
      <p:sp>
        <p:nvSpPr>
          <p:cNvPr id="98" name="object 98"/>
          <p:cNvSpPr/>
          <p:nvPr/>
        </p:nvSpPr>
        <p:spPr>
          <a:xfrm>
            <a:off x="2141219" y="2753867"/>
            <a:ext cx="20320" cy="0"/>
          </a:xfrm>
          <a:custGeom>
            <a:avLst/>
            <a:gdLst/>
            <a:ahLst/>
            <a:cxnLst/>
            <a:rect l="l" t="t" r="r" b="b"/>
            <a:pathLst>
              <a:path w="20320">
                <a:moveTo>
                  <a:pt x="0" y="0"/>
                </a:moveTo>
                <a:lnTo>
                  <a:pt x="19811" y="0"/>
                </a:lnTo>
              </a:path>
            </a:pathLst>
          </a:custGeom>
          <a:ln w="9144">
            <a:solidFill>
              <a:srgbClr val="858585"/>
            </a:solidFill>
          </a:ln>
        </p:spPr>
        <p:txBody>
          <a:bodyPr wrap="square" lIns="0" tIns="0" rIns="0" bIns="0" rtlCol="0"/>
          <a:lstStyle/>
          <a:p>
            <a:endParaRPr/>
          </a:p>
        </p:txBody>
      </p:sp>
      <p:sp>
        <p:nvSpPr>
          <p:cNvPr id="99" name="object 99"/>
          <p:cNvSpPr/>
          <p:nvPr/>
        </p:nvSpPr>
        <p:spPr>
          <a:xfrm>
            <a:off x="2141219" y="2517648"/>
            <a:ext cx="20320" cy="0"/>
          </a:xfrm>
          <a:custGeom>
            <a:avLst/>
            <a:gdLst/>
            <a:ahLst/>
            <a:cxnLst/>
            <a:rect l="l" t="t" r="r" b="b"/>
            <a:pathLst>
              <a:path w="20320">
                <a:moveTo>
                  <a:pt x="0" y="0"/>
                </a:moveTo>
                <a:lnTo>
                  <a:pt x="19811" y="0"/>
                </a:lnTo>
              </a:path>
            </a:pathLst>
          </a:custGeom>
          <a:ln w="9144">
            <a:solidFill>
              <a:srgbClr val="858585"/>
            </a:solidFill>
          </a:ln>
        </p:spPr>
        <p:txBody>
          <a:bodyPr wrap="square" lIns="0" tIns="0" rIns="0" bIns="0" rtlCol="0"/>
          <a:lstStyle/>
          <a:p>
            <a:endParaRPr/>
          </a:p>
        </p:txBody>
      </p:sp>
      <p:sp>
        <p:nvSpPr>
          <p:cNvPr id="100" name="object 100"/>
          <p:cNvSpPr/>
          <p:nvPr/>
        </p:nvSpPr>
        <p:spPr>
          <a:xfrm>
            <a:off x="2141219" y="2279904"/>
            <a:ext cx="20320" cy="0"/>
          </a:xfrm>
          <a:custGeom>
            <a:avLst/>
            <a:gdLst/>
            <a:ahLst/>
            <a:cxnLst/>
            <a:rect l="l" t="t" r="r" b="b"/>
            <a:pathLst>
              <a:path w="20320">
                <a:moveTo>
                  <a:pt x="0" y="0"/>
                </a:moveTo>
                <a:lnTo>
                  <a:pt x="19811" y="0"/>
                </a:lnTo>
              </a:path>
            </a:pathLst>
          </a:custGeom>
          <a:ln w="9144">
            <a:solidFill>
              <a:srgbClr val="858585"/>
            </a:solidFill>
          </a:ln>
        </p:spPr>
        <p:txBody>
          <a:bodyPr wrap="square" lIns="0" tIns="0" rIns="0" bIns="0" rtlCol="0"/>
          <a:lstStyle/>
          <a:p>
            <a:endParaRPr/>
          </a:p>
        </p:txBody>
      </p:sp>
      <p:sp>
        <p:nvSpPr>
          <p:cNvPr id="101" name="object 101"/>
          <p:cNvSpPr/>
          <p:nvPr/>
        </p:nvSpPr>
        <p:spPr>
          <a:xfrm>
            <a:off x="2141219" y="2043683"/>
            <a:ext cx="20320" cy="0"/>
          </a:xfrm>
          <a:custGeom>
            <a:avLst/>
            <a:gdLst/>
            <a:ahLst/>
            <a:cxnLst/>
            <a:rect l="l" t="t" r="r" b="b"/>
            <a:pathLst>
              <a:path w="20320">
                <a:moveTo>
                  <a:pt x="0" y="0"/>
                </a:moveTo>
                <a:lnTo>
                  <a:pt x="19811" y="0"/>
                </a:lnTo>
              </a:path>
            </a:pathLst>
          </a:custGeom>
          <a:ln w="9144">
            <a:solidFill>
              <a:srgbClr val="858585"/>
            </a:solidFill>
          </a:ln>
        </p:spPr>
        <p:txBody>
          <a:bodyPr wrap="square" lIns="0" tIns="0" rIns="0" bIns="0" rtlCol="0"/>
          <a:lstStyle/>
          <a:p>
            <a:endParaRPr/>
          </a:p>
        </p:txBody>
      </p:sp>
      <p:sp>
        <p:nvSpPr>
          <p:cNvPr id="102" name="object 102"/>
          <p:cNvSpPr/>
          <p:nvPr/>
        </p:nvSpPr>
        <p:spPr>
          <a:xfrm>
            <a:off x="2141219" y="1805939"/>
            <a:ext cx="20320" cy="0"/>
          </a:xfrm>
          <a:custGeom>
            <a:avLst/>
            <a:gdLst/>
            <a:ahLst/>
            <a:cxnLst/>
            <a:rect l="l" t="t" r="r" b="b"/>
            <a:pathLst>
              <a:path w="20320">
                <a:moveTo>
                  <a:pt x="0" y="0"/>
                </a:moveTo>
                <a:lnTo>
                  <a:pt x="19811" y="0"/>
                </a:lnTo>
              </a:path>
            </a:pathLst>
          </a:custGeom>
          <a:ln w="9144">
            <a:solidFill>
              <a:srgbClr val="858585"/>
            </a:solidFill>
          </a:ln>
        </p:spPr>
        <p:txBody>
          <a:bodyPr wrap="square" lIns="0" tIns="0" rIns="0" bIns="0" rtlCol="0"/>
          <a:lstStyle/>
          <a:p>
            <a:endParaRPr/>
          </a:p>
        </p:txBody>
      </p:sp>
      <p:sp>
        <p:nvSpPr>
          <p:cNvPr id="103" name="object 103"/>
          <p:cNvSpPr/>
          <p:nvPr/>
        </p:nvSpPr>
        <p:spPr>
          <a:xfrm>
            <a:off x="2141219" y="1569719"/>
            <a:ext cx="20320" cy="0"/>
          </a:xfrm>
          <a:custGeom>
            <a:avLst/>
            <a:gdLst/>
            <a:ahLst/>
            <a:cxnLst/>
            <a:rect l="l" t="t" r="r" b="b"/>
            <a:pathLst>
              <a:path w="20320">
                <a:moveTo>
                  <a:pt x="0" y="0"/>
                </a:moveTo>
                <a:lnTo>
                  <a:pt x="19811" y="0"/>
                </a:lnTo>
              </a:path>
            </a:pathLst>
          </a:custGeom>
          <a:ln w="9144">
            <a:solidFill>
              <a:srgbClr val="858585"/>
            </a:solidFill>
          </a:ln>
        </p:spPr>
        <p:txBody>
          <a:bodyPr wrap="square" lIns="0" tIns="0" rIns="0" bIns="0" rtlCol="0"/>
          <a:lstStyle/>
          <a:p>
            <a:endParaRPr/>
          </a:p>
        </p:txBody>
      </p:sp>
      <p:sp>
        <p:nvSpPr>
          <p:cNvPr id="104" name="object 104"/>
          <p:cNvSpPr/>
          <p:nvPr/>
        </p:nvSpPr>
        <p:spPr>
          <a:xfrm>
            <a:off x="2141219" y="1331975"/>
            <a:ext cx="20320" cy="0"/>
          </a:xfrm>
          <a:custGeom>
            <a:avLst/>
            <a:gdLst/>
            <a:ahLst/>
            <a:cxnLst/>
            <a:rect l="l" t="t" r="r" b="b"/>
            <a:pathLst>
              <a:path w="20320">
                <a:moveTo>
                  <a:pt x="0" y="0"/>
                </a:moveTo>
                <a:lnTo>
                  <a:pt x="19811" y="0"/>
                </a:lnTo>
              </a:path>
            </a:pathLst>
          </a:custGeom>
          <a:ln w="9144">
            <a:solidFill>
              <a:srgbClr val="858585"/>
            </a:solidFill>
          </a:ln>
        </p:spPr>
        <p:txBody>
          <a:bodyPr wrap="square" lIns="0" tIns="0" rIns="0" bIns="0" rtlCol="0"/>
          <a:lstStyle/>
          <a:p>
            <a:endParaRPr/>
          </a:p>
        </p:txBody>
      </p:sp>
      <p:sp>
        <p:nvSpPr>
          <p:cNvPr id="105" name="object 105"/>
          <p:cNvSpPr/>
          <p:nvPr/>
        </p:nvSpPr>
        <p:spPr>
          <a:xfrm>
            <a:off x="2161032" y="2753867"/>
            <a:ext cx="3499485" cy="0"/>
          </a:xfrm>
          <a:custGeom>
            <a:avLst/>
            <a:gdLst/>
            <a:ahLst/>
            <a:cxnLst/>
            <a:rect l="l" t="t" r="r" b="b"/>
            <a:pathLst>
              <a:path w="3499485">
                <a:moveTo>
                  <a:pt x="0" y="0"/>
                </a:moveTo>
                <a:lnTo>
                  <a:pt x="3499104" y="0"/>
                </a:lnTo>
              </a:path>
            </a:pathLst>
          </a:custGeom>
          <a:ln w="9144">
            <a:solidFill>
              <a:srgbClr val="858585"/>
            </a:solidFill>
          </a:ln>
        </p:spPr>
        <p:txBody>
          <a:bodyPr wrap="square" lIns="0" tIns="0" rIns="0" bIns="0" rtlCol="0"/>
          <a:lstStyle/>
          <a:p>
            <a:endParaRPr/>
          </a:p>
        </p:txBody>
      </p:sp>
      <p:sp>
        <p:nvSpPr>
          <p:cNvPr id="106" name="object 106"/>
          <p:cNvSpPr/>
          <p:nvPr/>
        </p:nvSpPr>
        <p:spPr>
          <a:xfrm>
            <a:off x="2161031" y="2753867"/>
            <a:ext cx="0" cy="26034"/>
          </a:xfrm>
          <a:custGeom>
            <a:avLst/>
            <a:gdLst/>
            <a:ahLst/>
            <a:cxnLst/>
            <a:rect l="l" t="t" r="r" b="b"/>
            <a:pathLst>
              <a:path h="26035">
                <a:moveTo>
                  <a:pt x="0" y="0"/>
                </a:moveTo>
                <a:lnTo>
                  <a:pt x="0" y="25908"/>
                </a:lnTo>
              </a:path>
            </a:pathLst>
          </a:custGeom>
          <a:ln w="9144">
            <a:solidFill>
              <a:srgbClr val="858585"/>
            </a:solidFill>
          </a:ln>
        </p:spPr>
        <p:txBody>
          <a:bodyPr wrap="square" lIns="0" tIns="0" rIns="0" bIns="0" rtlCol="0"/>
          <a:lstStyle/>
          <a:p>
            <a:endParaRPr/>
          </a:p>
        </p:txBody>
      </p:sp>
      <p:sp>
        <p:nvSpPr>
          <p:cNvPr id="107" name="object 107"/>
          <p:cNvSpPr/>
          <p:nvPr/>
        </p:nvSpPr>
        <p:spPr>
          <a:xfrm>
            <a:off x="2660903" y="2753867"/>
            <a:ext cx="0" cy="26034"/>
          </a:xfrm>
          <a:custGeom>
            <a:avLst/>
            <a:gdLst/>
            <a:ahLst/>
            <a:cxnLst/>
            <a:rect l="l" t="t" r="r" b="b"/>
            <a:pathLst>
              <a:path h="26035">
                <a:moveTo>
                  <a:pt x="0" y="0"/>
                </a:moveTo>
                <a:lnTo>
                  <a:pt x="0" y="25908"/>
                </a:lnTo>
              </a:path>
            </a:pathLst>
          </a:custGeom>
          <a:ln w="9144">
            <a:solidFill>
              <a:srgbClr val="858585"/>
            </a:solidFill>
          </a:ln>
        </p:spPr>
        <p:txBody>
          <a:bodyPr wrap="square" lIns="0" tIns="0" rIns="0" bIns="0" rtlCol="0"/>
          <a:lstStyle/>
          <a:p>
            <a:endParaRPr/>
          </a:p>
        </p:txBody>
      </p:sp>
      <p:sp>
        <p:nvSpPr>
          <p:cNvPr id="108" name="object 108"/>
          <p:cNvSpPr/>
          <p:nvPr/>
        </p:nvSpPr>
        <p:spPr>
          <a:xfrm>
            <a:off x="3160776" y="2753867"/>
            <a:ext cx="0" cy="26034"/>
          </a:xfrm>
          <a:custGeom>
            <a:avLst/>
            <a:gdLst/>
            <a:ahLst/>
            <a:cxnLst/>
            <a:rect l="l" t="t" r="r" b="b"/>
            <a:pathLst>
              <a:path h="26035">
                <a:moveTo>
                  <a:pt x="0" y="0"/>
                </a:moveTo>
                <a:lnTo>
                  <a:pt x="0" y="25908"/>
                </a:lnTo>
              </a:path>
            </a:pathLst>
          </a:custGeom>
          <a:ln w="9144">
            <a:solidFill>
              <a:srgbClr val="858585"/>
            </a:solidFill>
          </a:ln>
        </p:spPr>
        <p:txBody>
          <a:bodyPr wrap="square" lIns="0" tIns="0" rIns="0" bIns="0" rtlCol="0"/>
          <a:lstStyle/>
          <a:p>
            <a:endParaRPr/>
          </a:p>
        </p:txBody>
      </p:sp>
      <p:sp>
        <p:nvSpPr>
          <p:cNvPr id="109" name="object 109"/>
          <p:cNvSpPr/>
          <p:nvPr/>
        </p:nvSpPr>
        <p:spPr>
          <a:xfrm>
            <a:off x="3660648" y="2753867"/>
            <a:ext cx="0" cy="26034"/>
          </a:xfrm>
          <a:custGeom>
            <a:avLst/>
            <a:gdLst/>
            <a:ahLst/>
            <a:cxnLst/>
            <a:rect l="l" t="t" r="r" b="b"/>
            <a:pathLst>
              <a:path h="26035">
                <a:moveTo>
                  <a:pt x="0" y="0"/>
                </a:moveTo>
                <a:lnTo>
                  <a:pt x="0" y="25908"/>
                </a:lnTo>
              </a:path>
            </a:pathLst>
          </a:custGeom>
          <a:ln w="9144">
            <a:solidFill>
              <a:srgbClr val="858585"/>
            </a:solidFill>
          </a:ln>
        </p:spPr>
        <p:txBody>
          <a:bodyPr wrap="square" lIns="0" tIns="0" rIns="0" bIns="0" rtlCol="0"/>
          <a:lstStyle/>
          <a:p>
            <a:endParaRPr/>
          </a:p>
        </p:txBody>
      </p:sp>
      <p:sp>
        <p:nvSpPr>
          <p:cNvPr id="110" name="object 110"/>
          <p:cNvSpPr/>
          <p:nvPr/>
        </p:nvSpPr>
        <p:spPr>
          <a:xfrm>
            <a:off x="4160520" y="2753867"/>
            <a:ext cx="0" cy="26034"/>
          </a:xfrm>
          <a:custGeom>
            <a:avLst/>
            <a:gdLst/>
            <a:ahLst/>
            <a:cxnLst/>
            <a:rect l="l" t="t" r="r" b="b"/>
            <a:pathLst>
              <a:path h="26035">
                <a:moveTo>
                  <a:pt x="0" y="0"/>
                </a:moveTo>
                <a:lnTo>
                  <a:pt x="0" y="25908"/>
                </a:lnTo>
              </a:path>
            </a:pathLst>
          </a:custGeom>
          <a:ln w="9144">
            <a:solidFill>
              <a:srgbClr val="858585"/>
            </a:solidFill>
          </a:ln>
        </p:spPr>
        <p:txBody>
          <a:bodyPr wrap="square" lIns="0" tIns="0" rIns="0" bIns="0" rtlCol="0"/>
          <a:lstStyle/>
          <a:p>
            <a:endParaRPr/>
          </a:p>
        </p:txBody>
      </p:sp>
      <p:sp>
        <p:nvSpPr>
          <p:cNvPr id="111" name="object 111"/>
          <p:cNvSpPr/>
          <p:nvPr/>
        </p:nvSpPr>
        <p:spPr>
          <a:xfrm>
            <a:off x="4660392" y="2753867"/>
            <a:ext cx="0" cy="26034"/>
          </a:xfrm>
          <a:custGeom>
            <a:avLst/>
            <a:gdLst/>
            <a:ahLst/>
            <a:cxnLst/>
            <a:rect l="l" t="t" r="r" b="b"/>
            <a:pathLst>
              <a:path h="26035">
                <a:moveTo>
                  <a:pt x="0" y="0"/>
                </a:moveTo>
                <a:lnTo>
                  <a:pt x="0" y="25908"/>
                </a:lnTo>
              </a:path>
            </a:pathLst>
          </a:custGeom>
          <a:ln w="9144">
            <a:solidFill>
              <a:srgbClr val="858585"/>
            </a:solidFill>
          </a:ln>
        </p:spPr>
        <p:txBody>
          <a:bodyPr wrap="square" lIns="0" tIns="0" rIns="0" bIns="0" rtlCol="0"/>
          <a:lstStyle/>
          <a:p>
            <a:endParaRPr/>
          </a:p>
        </p:txBody>
      </p:sp>
      <p:sp>
        <p:nvSpPr>
          <p:cNvPr id="112" name="object 112"/>
          <p:cNvSpPr/>
          <p:nvPr/>
        </p:nvSpPr>
        <p:spPr>
          <a:xfrm>
            <a:off x="5160264" y="2753867"/>
            <a:ext cx="0" cy="26034"/>
          </a:xfrm>
          <a:custGeom>
            <a:avLst/>
            <a:gdLst/>
            <a:ahLst/>
            <a:cxnLst/>
            <a:rect l="l" t="t" r="r" b="b"/>
            <a:pathLst>
              <a:path h="26035">
                <a:moveTo>
                  <a:pt x="0" y="0"/>
                </a:moveTo>
                <a:lnTo>
                  <a:pt x="0" y="25908"/>
                </a:lnTo>
              </a:path>
            </a:pathLst>
          </a:custGeom>
          <a:ln w="9144">
            <a:solidFill>
              <a:srgbClr val="858585"/>
            </a:solidFill>
          </a:ln>
        </p:spPr>
        <p:txBody>
          <a:bodyPr wrap="square" lIns="0" tIns="0" rIns="0" bIns="0" rtlCol="0"/>
          <a:lstStyle/>
          <a:p>
            <a:endParaRPr/>
          </a:p>
        </p:txBody>
      </p:sp>
      <p:sp>
        <p:nvSpPr>
          <p:cNvPr id="113" name="object 113"/>
          <p:cNvSpPr/>
          <p:nvPr/>
        </p:nvSpPr>
        <p:spPr>
          <a:xfrm>
            <a:off x="5660135" y="2753867"/>
            <a:ext cx="0" cy="26034"/>
          </a:xfrm>
          <a:custGeom>
            <a:avLst/>
            <a:gdLst/>
            <a:ahLst/>
            <a:cxnLst/>
            <a:rect l="l" t="t" r="r" b="b"/>
            <a:pathLst>
              <a:path h="26035">
                <a:moveTo>
                  <a:pt x="0" y="0"/>
                </a:moveTo>
                <a:lnTo>
                  <a:pt x="0" y="25908"/>
                </a:lnTo>
              </a:path>
            </a:pathLst>
          </a:custGeom>
          <a:ln w="9144">
            <a:solidFill>
              <a:srgbClr val="858585"/>
            </a:solidFill>
          </a:ln>
        </p:spPr>
        <p:txBody>
          <a:bodyPr wrap="square" lIns="0" tIns="0" rIns="0" bIns="0" rtlCol="0"/>
          <a:lstStyle/>
          <a:p>
            <a:endParaRPr/>
          </a:p>
        </p:txBody>
      </p:sp>
      <p:sp>
        <p:nvSpPr>
          <p:cNvPr id="114" name="object 114"/>
          <p:cNvSpPr/>
          <p:nvPr/>
        </p:nvSpPr>
        <p:spPr>
          <a:xfrm>
            <a:off x="2410967" y="2238756"/>
            <a:ext cx="2499360" cy="481965"/>
          </a:xfrm>
          <a:custGeom>
            <a:avLst/>
            <a:gdLst/>
            <a:ahLst/>
            <a:cxnLst/>
            <a:rect l="l" t="t" r="r" b="b"/>
            <a:pathLst>
              <a:path w="2499360" h="481964">
                <a:moveTo>
                  <a:pt x="0" y="256032"/>
                </a:moveTo>
                <a:lnTo>
                  <a:pt x="499872" y="481584"/>
                </a:lnTo>
                <a:lnTo>
                  <a:pt x="999744" y="470916"/>
                </a:lnTo>
                <a:lnTo>
                  <a:pt x="1499615" y="382524"/>
                </a:lnTo>
                <a:lnTo>
                  <a:pt x="1999488" y="211836"/>
                </a:lnTo>
                <a:lnTo>
                  <a:pt x="2499360" y="0"/>
                </a:lnTo>
              </a:path>
            </a:pathLst>
          </a:custGeom>
          <a:ln w="18287">
            <a:solidFill>
              <a:srgbClr val="C00000"/>
            </a:solidFill>
          </a:ln>
        </p:spPr>
        <p:txBody>
          <a:bodyPr wrap="square" lIns="0" tIns="0" rIns="0" bIns="0" rtlCol="0"/>
          <a:lstStyle/>
          <a:p>
            <a:endParaRPr/>
          </a:p>
        </p:txBody>
      </p:sp>
      <p:sp>
        <p:nvSpPr>
          <p:cNvPr id="115" name="object 115"/>
          <p:cNvSpPr/>
          <p:nvPr/>
        </p:nvSpPr>
        <p:spPr>
          <a:xfrm>
            <a:off x="2388946" y="2475229"/>
            <a:ext cx="38100" cy="38100"/>
          </a:xfrm>
          <a:custGeom>
            <a:avLst/>
            <a:gdLst/>
            <a:ahLst/>
            <a:cxnLst/>
            <a:rect l="l" t="t" r="r" b="b"/>
            <a:pathLst>
              <a:path w="38100" h="38100">
                <a:moveTo>
                  <a:pt x="0" y="38100"/>
                </a:moveTo>
                <a:lnTo>
                  <a:pt x="38100" y="38100"/>
                </a:lnTo>
                <a:lnTo>
                  <a:pt x="38100" y="0"/>
                </a:lnTo>
                <a:lnTo>
                  <a:pt x="0" y="0"/>
                </a:lnTo>
                <a:lnTo>
                  <a:pt x="0" y="38100"/>
                </a:lnTo>
                <a:close/>
              </a:path>
            </a:pathLst>
          </a:custGeom>
          <a:solidFill>
            <a:srgbClr val="C00000"/>
          </a:solidFill>
        </p:spPr>
        <p:txBody>
          <a:bodyPr wrap="square" lIns="0" tIns="0" rIns="0" bIns="0" rtlCol="0"/>
          <a:lstStyle/>
          <a:p>
            <a:endParaRPr/>
          </a:p>
        </p:txBody>
      </p:sp>
      <p:sp>
        <p:nvSpPr>
          <p:cNvPr id="116" name="object 116"/>
          <p:cNvSpPr/>
          <p:nvPr/>
        </p:nvSpPr>
        <p:spPr>
          <a:xfrm>
            <a:off x="2388946" y="2475229"/>
            <a:ext cx="38100" cy="38100"/>
          </a:xfrm>
          <a:custGeom>
            <a:avLst/>
            <a:gdLst/>
            <a:ahLst/>
            <a:cxnLst/>
            <a:rect l="l" t="t" r="r" b="b"/>
            <a:pathLst>
              <a:path w="38100" h="38100">
                <a:moveTo>
                  <a:pt x="0" y="38100"/>
                </a:moveTo>
                <a:lnTo>
                  <a:pt x="38100" y="38100"/>
                </a:lnTo>
                <a:lnTo>
                  <a:pt x="38100" y="0"/>
                </a:lnTo>
                <a:lnTo>
                  <a:pt x="0" y="0"/>
                </a:lnTo>
                <a:lnTo>
                  <a:pt x="0" y="38100"/>
                </a:lnTo>
                <a:close/>
              </a:path>
            </a:pathLst>
          </a:custGeom>
          <a:ln w="9525">
            <a:solidFill>
              <a:srgbClr val="C00000"/>
            </a:solidFill>
          </a:ln>
        </p:spPr>
        <p:txBody>
          <a:bodyPr wrap="square" lIns="0" tIns="0" rIns="0" bIns="0" rtlCol="0"/>
          <a:lstStyle/>
          <a:p>
            <a:endParaRPr/>
          </a:p>
        </p:txBody>
      </p:sp>
      <p:sp>
        <p:nvSpPr>
          <p:cNvPr id="117" name="object 117"/>
          <p:cNvSpPr/>
          <p:nvPr/>
        </p:nvSpPr>
        <p:spPr>
          <a:xfrm>
            <a:off x="2888869" y="2699257"/>
            <a:ext cx="38100" cy="38100"/>
          </a:xfrm>
          <a:custGeom>
            <a:avLst/>
            <a:gdLst/>
            <a:ahLst/>
            <a:cxnLst/>
            <a:rect l="l" t="t" r="r" b="b"/>
            <a:pathLst>
              <a:path w="38100" h="38100">
                <a:moveTo>
                  <a:pt x="0" y="38100"/>
                </a:moveTo>
                <a:lnTo>
                  <a:pt x="38100" y="38100"/>
                </a:lnTo>
                <a:lnTo>
                  <a:pt x="38100" y="0"/>
                </a:lnTo>
                <a:lnTo>
                  <a:pt x="0" y="0"/>
                </a:lnTo>
                <a:lnTo>
                  <a:pt x="0" y="38100"/>
                </a:lnTo>
                <a:close/>
              </a:path>
            </a:pathLst>
          </a:custGeom>
          <a:solidFill>
            <a:srgbClr val="C00000"/>
          </a:solidFill>
        </p:spPr>
        <p:txBody>
          <a:bodyPr wrap="square" lIns="0" tIns="0" rIns="0" bIns="0" rtlCol="0"/>
          <a:lstStyle/>
          <a:p>
            <a:endParaRPr/>
          </a:p>
        </p:txBody>
      </p:sp>
      <p:sp>
        <p:nvSpPr>
          <p:cNvPr id="118" name="object 118"/>
          <p:cNvSpPr/>
          <p:nvPr/>
        </p:nvSpPr>
        <p:spPr>
          <a:xfrm>
            <a:off x="2888869" y="2699257"/>
            <a:ext cx="38100" cy="38100"/>
          </a:xfrm>
          <a:custGeom>
            <a:avLst/>
            <a:gdLst/>
            <a:ahLst/>
            <a:cxnLst/>
            <a:rect l="l" t="t" r="r" b="b"/>
            <a:pathLst>
              <a:path w="38100" h="38100">
                <a:moveTo>
                  <a:pt x="0" y="38100"/>
                </a:moveTo>
                <a:lnTo>
                  <a:pt x="38100" y="38100"/>
                </a:lnTo>
                <a:lnTo>
                  <a:pt x="38100" y="0"/>
                </a:lnTo>
                <a:lnTo>
                  <a:pt x="0" y="0"/>
                </a:lnTo>
                <a:lnTo>
                  <a:pt x="0" y="38100"/>
                </a:lnTo>
                <a:close/>
              </a:path>
            </a:pathLst>
          </a:custGeom>
          <a:ln w="9525">
            <a:solidFill>
              <a:srgbClr val="C00000"/>
            </a:solidFill>
          </a:ln>
        </p:spPr>
        <p:txBody>
          <a:bodyPr wrap="square" lIns="0" tIns="0" rIns="0" bIns="0" rtlCol="0"/>
          <a:lstStyle/>
          <a:p>
            <a:endParaRPr/>
          </a:p>
        </p:txBody>
      </p:sp>
      <p:sp>
        <p:nvSpPr>
          <p:cNvPr id="119" name="object 119"/>
          <p:cNvSpPr/>
          <p:nvPr/>
        </p:nvSpPr>
        <p:spPr>
          <a:xfrm>
            <a:off x="3388741" y="2690114"/>
            <a:ext cx="38100" cy="38100"/>
          </a:xfrm>
          <a:custGeom>
            <a:avLst/>
            <a:gdLst/>
            <a:ahLst/>
            <a:cxnLst/>
            <a:rect l="l" t="t" r="r" b="b"/>
            <a:pathLst>
              <a:path w="38100" h="38100">
                <a:moveTo>
                  <a:pt x="0" y="38100"/>
                </a:moveTo>
                <a:lnTo>
                  <a:pt x="38100" y="38100"/>
                </a:lnTo>
                <a:lnTo>
                  <a:pt x="38100" y="0"/>
                </a:lnTo>
                <a:lnTo>
                  <a:pt x="0" y="0"/>
                </a:lnTo>
                <a:lnTo>
                  <a:pt x="0" y="38100"/>
                </a:lnTo>
                <a:close/>
              </a:path>
            </a:pathLst>
          </a:custGeom>
          <a:solidFill>
            <a:srgbClr val="C00000"/>
          </a:solidFill>
        </p:spPr>
        <p:txBody>
          <a:bodyPr wrap="square" lIns="0" tIns="0" rIns="0" bIns="0" rtlCol="0"/>
          <a:lstStyle/>
          <a:p>
            <a:endParaRPr/>
          </a:p>
        </p:txBody>
      </p:sp>
      <p:sp>
        <p:nvSpPr>
          <p:cNvPr id="120" name="object 120"/>
          <p:cNvSpPr/>
          <p:nvPr/>
        </p:nvSpPr>
        <p:spPr>
          <a:xfrm>
            <a:off x="3388741" y="2690114"/>
            <a:ext cx="38100" cy="38100"/>
          </a:xfrm>
          <a:custGeom>
            <a:avLst/>
            <a:gdLst/>
            <a:ahLst/>
            <a:cxnLst/>
            <a:rect l="l" t="t" r="r" b="b"/>
            <a:pathLst>
              <a:path w="38100" h="38100">
                <a:moveTo>
                  <a:pt x="0" y="38100"/>
                </a:moveTo>
                <a:lnTo>
                  <a:pt x="38100" y="38100"/>
                </a:lnTo>
                <a:lnTo>
                  <a:pt x="38100" y="0"/>
                </a:lnTo>
                <a:lnTo>
                  <a:pt x="0" y="0"/>
                </a:lnTo>
                <a:lnTo>
                  <a:pt x="0" y="38100"/>
                </a:lnTo>
                <a:close/>
              </a:path>
            </a:pathLst>
          </a:custGeom>
          <a:ln w="9525">
            <a:solidFill>
              <a:srgbClr val="C00000"/>
            </a:solidFill>
          </a:ln>
        </p:spPr>
        <p:txBody>
          <a:bodyPr wrap="square" lIns="0" tIns="0" rIns="0" bIns="0" rtlCol="0"/>
          <a:lstStyle/>
          <a:p>
            <a:endParaRPr/>
          </a:p>
        </p:txBody>
      </p:sp>
      <p:sp>
        <p:nvSpPr>
          <p:cNvPr id="121" name="object 121"/>
          <p:cNvSpPr/>
          <p:nvPr/>
        </p:nvSpPr>
        <p:spPr>
          <a:xfrm>
            <a:off x="3888613" y="2601722"/>
            <a:ext cx="38100" cy="38100"/>
          </a:xfrm>
          <a:custGeom>
            <a:avLst/>
            <a:gdLst/>
            <a:ahLst/>
            <a:cxnLst/>
            <a:rect l="l" t="t" r="r" b="b"/>
            <a:pathLst>
              <a:path w="38100" h="38100">
                <a:moveTo>
                  <a:pt x="0" y="38100"/>
                </a:moveTo>
                <a:lnTo>
                  <a:pt x="38100" y="38100"/>
                </a:lnTo>
                <a:lnTo>
                  <a:pt x="38100" y="0"/>
                </a:lnTo>
                <a:lnTo>
                  <a:pt x="0" y="0"/>
                </a:lnTo>
                <a:lnTo>
                  <a:pt x="0" y="38100"/>
                </a:lnTo>
                <a:close/>
              </a:path>
            </a:pathLst>
          </a:custGeom>
          <a:solidFill>
            <a:srgbClr val="C00000"/>
          </a:solidFill>
        </p:spPr>
        <p:txBody>
          <a:bodyPr wrap="square" lIns="0" tIns="0" rIns="0" bIns="0" rtlCol="0"/>
          <a:lstStyle/>
          <a:p>
            <a:endParaRPr/>
          </a:p>
        </p:txBody>
      </p:sp>
      <p:sp>
        <p:nvSpPr>
          <p:cNvPr id="122" name="object 122"/>
          <p:cNvSpPr/>
          <p:nvPr/>
        </p:nvSpPr>
        <p:spPr>
          <a:xfrm>
            <a:off x="3888613" y="2601722"/>
            <a:ext cx="38100" cy="38100"/>
          </a:xfrm>
          <a:custGeom>
            <a:avLst/>
            <a:gdLst/>
            <a:ahLst/>
            <a:cxnLst/>
            <a:rect l="l" t="t" r="r" b="b"/>
            <a:pathLst>
              <a:path w="38100" h="38100">
                <a:moveTo>
                  <a:pt x="0" y="38100"/>
                </a:moveTo>
                <a:lnTo>
                  <a:pt x="38100" y="38100"/>
                </a:lnTo>
                <a:lnTo>
                  <a:pt x="38100" y="0"/>
                </a:lnTo>
                <a:lnTo>
                  <a:pt x="0" y="0"/>
                </a:lnTo>
                <a:lnTo>
                  <a:pt x="0" y="38100"/>
                </a:lnTo>
                <a:close/>
              </a:path>
            </a:pathLst>
          </a:custGeom>
          <a:ln w="9525">
            <a:solidFill>
              <a:srgbClr val="C00000"/>
            </a:solidFill>
          </a:ln>
        </p:spPr>
        <p:txBody>
          <a:bodyPr wrap="square" lIns="0" tIns="0" rIns="0" bIns="0" rtlCol="0"/>
          <a:lstStyle/>
          <a:p>
            <a:endParaRPr/>
          </a:p>
        </p:txBody>
      </p:sp>
      <p:sp>
        <p:nvSpPr>
          <p:cNvPr id="123" name="object 123"/>
          <p:cNvSpPr/>
          <p:nvPr/>
        </p:nvSpPr>
        <p:spPr>
          <a:xfrm>
            <a:off x="4388485" y="2431033"/>
            <a:ext cx="38100" cy="38100"/>
          </a:xfrm>
          <a:custGeom>
            <a:avLst/>
            <a:gdLst/>
            <a:ahLst/>
            <a:cxnLst/>
            <a:rect l="l" t="t" r="r" b="b"/>
            <a:pathLst>
              <a:path w="38100" h="38100">
                <a:moveTo>
                  <a:pt x="0" y="38100"/>
                </a:moveTo>
                <a:lnTo>
                  <a:pt x="38100" y="38100"/>
                </a:lnTo>
                <a:lnTo>
                  <a:pt x="38100" y="0"/>
                </a:lnTo>
                <a:lnTo>
                  <a:pt x="0" y="0"/>
                </a:lnTo>
                <a:lnTo>
                  <a:pt x="0" y="38100"/>
                </a:lnTo>
                <a:close/>
              </a:path>
            </a:pathLst>
          </a:custGeom>
          <a:solidFill>
            <a:srgbClr val="C00000"/>
          </a:solidFill>
        </p:spPr>
        <p:txBody>
          <a:bodyPr wrap="square" lIns="0" tIns="0" rIns="0" bIns="0" rtlCol="0"/>
          <a:lstStyle/>
          <a:p>
            <a:endParaRPr/>
          </a:p>
        </p:txBody>
      </p:sp>
      <p:sp>
        <p:nvSpPr>
          <p:cNvPr id="124" name="object 124"/>
          <p:cNvSpPr/>
          <p:nvPr/>
        </p:nvSpPr>
        <p:spPr>
          <a:xfrm>
            <a:off x="4388485" y="2431033"/>
            <a:ext cx="38100" cy="38100"/>
          </a:xfrm>
          <a:custGeom>
            <a:avLst/>
            <a:gdLst/>
            <a:ahLst/>
            <a:cxnLst/>
            <a:rect l="l" t="t" r="r" b="b"/>
            <a:pathLst>
              <a:path w="38100" h="38100">
                <a:moveTo>
                  <a:pt x="0" y="38100"/>
                </a:moveTo>
                <a:lnTo>
                  <a:pt x="38100" y="38100"/>
                </a:lnTo>
                <a:lnTo>
                  <a:pt x="38100" y="0"/>
                </a:lnTo>
                <a:lnTo>
                  <a:pt x="0" y="0"/>
                </a:lnTo>
                <a:lnTo>
                  <a:pt x="0" y="38100"/>
                </a:lnTo>
                <a:close/>
              </a:path>
            </a:pathLst>
          </a:custGeom>
          <a:ln w="9525">
            <a:solidFill>
              <a:srgbClr val="C00000"/>
            </a:solidFill>
          </a:ln>
        </p:spPr>
        <p:txBody>
          <a:bodyPr wrap="square" lIns="0" tIns="0" rIns="0" bIns="0" rtlCol="0"/>
          <a:lstStyle/>
          <a:p>
            <a:endParaRPr/>
          </a:p>
        </p:txBody>
      </p:sp>
      <p:sp>
        <p:nvSpPr>
          <p:cNvPr id="125" name="object 125"/>
          <p:cNvSpPr/>
          <p:nvPr/>
        </p:nvSpPr>
        <p:spPr>
          <a:xfrm>
            <a:off x="4888357" y="2219198"/>
            <a:ext cx="38100" cy="38100"/>
          </a:xfrm>
          <a:custGeom>
            <a:avLst/>
            <a:gdLst/>
            <a:ahLst/>
            <a:cxnLst/>
            <a:rect l="l" t="t" r="r" b="b"/>
            <a:pathLst>
              <a:path w="38100" h="38100">
                <a:moveTo>
                  <a:pt x="0" y="38100"/>
                </a:moveTo>
                <a:lnTo>
                  <a:pt x="38100" y="38100"/>
                </a:lnTo>
                <a:lnTo>
                  <a:pt x="38100" y="0"/>
                </a:lnTo>
                <a:lnTo>
                  <a:pt x="0" y="0"/>
                </a:lnTo>
                <a:lnTo>
                  <a:pt x="0" y="38100"/>
                </a:lnTo>
                <a:close/>
              </a:path>
            </a:pathLst>
          </a:custGeom>
          <a:solidFill>
            <a:srgbClr val="C00000"/>
          </a:solidFill>
        </p:spPr>
        <p:txBody>
          <a:bodyPr wrap="square" lIns="0" tIns="0" rIns="0" bIns="0" rtlCol="0"/>
          <a:lstStyle/>
          <a:p>
            <a:endParaRPr/>
          </a:p>
        </p:txBody>
      </p:sp>
      <p:sp>
        <p:nvSpPr>
          <p:cNvPr id="126" name="object 126"/>
          <p:cNvSpPr/>
          <p:nvPr/>
        </p:nvSpPr>
        <p:spPr>
          <a:xfrm>
            <a:off x="4888357" y="2219198"/>
            <a:ext cx="38100" cy="38100"/>
          </a:xfrm>
          <a:custGeom>
            <a:avLst/>
            <a:gdLst/>
            <a:ahLst/>
            <a:cxnLst/>
            <a:rect l="l" t="t" r="r" b="b"/>
            <a:pathLst>
              <a:path w="38100" h="38100">
                <a:moveTo>
                  <a:pt x="0" y="38100"/>
                </a:moveTo>
                <a:lnTo>
                  <a:pt x="38100" y="38100"/>
                </a:lnTo>
                <a:lnTo>
                  <a:pt x="38100" y="0"/>
                </a:lnTo>
                <a:lnTo>
                  <a:pt x="0" y="0"/>
                </a:lnTo>
                <a:lnTo>
                  <a:pt x="0" y="38100"/>
                </a:lnTo>
                <a:close/>
              </a:path>
            </a:pathLst>
          </a:custGeom>
          <a:ln w="9525">
            <a:solidFill>
              <a:srgbClr val="C00000"/>
            </a:solidFill>
          </a:ln>
        </p:spPr>
        <p:txBody>
          <a:bodyPr wrap="square" lIns="0" tIns="0" rIns="0" bIns="0" rtlCol="0"/>
          <a:lstStyle/>
          <a:p>
            <a:endParaRPr/>
          </a:p>
        </p:txBody>
      </p:sp>
      <p:sp>
        <p:nvSpPr>
          <p:cNvPr id="127" name="object 127"/>
          <p:cNvSpPr/>
          <p:nvPr/>
        </p:nvSpPr>
        <p:spPr>
          <a:xfrm>
            <a:off x="5388228" y="1419097"/>
            <a:ext cx="38100" cy="38100"/>
          </a:xfrm>
          <a:custGeom>
            <a:avLst/>
            <a:gdLst/>
            <a:ahLst/>
            <a:cxnLst/>
            <a:rect l="l" t="t" r="r" b="b"/>
            <a:pathLst>
              <a:path w="38100" h="38100">
                <a:moveTo>
                  <a:pt x="0" y="38100"/>
                </a:moveTo>
                <a:lnTo>
                  <a:pt x="38100" y="38100"/>
                </a:lnTo>
                <a:lnTo>
                  <a:pt x="38100" y="0"/>
                </a:lnTo>
                <a:lnTo>
                  <a:pt x="0" y="0"/>
                </a:lnTo>
                <a:lnTo>
                  <a:pt x="0" y="38100"/>
                </a:lnTo>
                <a:close/>
              </a:path>
            </a:pathLst>
          </a:custGeom>
          <a:solidFill>
            <a:srgbClr val="C00000"/>
          </a:solidFill>
        </p:spPr>
        <p:txBody>
          <a:bodyPr wrap="square" lIns="0" tIns="0" rIns="0" bIns="0" rtlCol="0"/>
          <a:lstStyle/>
          <a:p>
            <a:endParaRPr/>
          </a:p>
        </p:txBody>
      </p:sp>
      <p:sp>
        <p:nvSpPr>
          <p:cNvPr id="128" name="object 128"/>
          <p:cNvSpPr/>
          <p:nvPr/>
        </p:nvSpPr>
        <p:spPr>
          <a:xfrm>
            <a:off x="5388228" y="1419097"/>
            <a:ext cx="38100" cy="38100"/>
          </a:xfrm>
          <a:custGeom>
            <a:avLst/>
            <a:gdLst/>
            <a:ahLst/>
            <a:cxnLst/>
            <a:rect l="l" t="t" r="r" b="b"/>
            <a:pathLst>
              <a:path w="38100" h="38100">
                <a:moveTo>
                  <a:pt x="0" y="38100"/>
                </a:moveTo>
                <a:lnTo>
                  <a:pt x="38100" y="38100"/>
                </a:lnTo>
                <a:lnTo>
                  <a:pt x="38100" y="0"/>
                </a:lnTo>
                <a:lnTo>
                  <a:pt x="0" y="0"/>
                </a:lnTo>
                <a:lnTo>
                  <a:pt x="0" y="38100"/>
                </a:lnTo>
                <a:close/>
              </a:path>
            </a:pathLst>
          </a:custGeom>
          <a:ln w="9525">
            <a:solidFill>
              <a:srgbClr val="C00000"/>
            </a:solidFill>
          </a:ln>
        </p:spPr>
        <p:txBody>
          <a:bodyPr wrap="square" lIns="0" tIns="0" rIns="0" bIns="0" rtlCol="0"/>
          <a:lstStyle/>
          <a:p>
            <a:endParaRPr/>
          </a:p>
        </p:txBody>
      </p:sp>
      <p:sp>
        <p:nvSpPr>
          <p:cNvPr id="129" name="object 129"/>
          <p:cNvSpPr txBox="1"/>
          <p:nvPr/>
        </p:nvSpPr>
        <p:spPr>
          <a:xfrm>
            <a:off x="4329938" y="2529586"/>
            <a:ext cx="205104" cy="151323"/>
          </a:xfrm>
          <a:prstGeom prst="rect">
            <a:avLst/>
          </a:prstGeom>
        </p:spPr>
        <p:txBody>
          <a:bodyPr vert="horz" wrap="square" lIns="0" tIns="12700" rIns="0" bIns="0" rtlCol="0">
            <a:spAutoFit/>
          </a:bodyPr>
          <a:lstStyle/>
          <a:p>
            <a:pPr>
              <a:spcBef>
                <a:spcPts val="100"/>
              </a:spcBef>
            </a:pPr>
            <a:r>
              <a:rPr sz="900" b="1" spc="-5" dirty="0">
                <a:solidFill>
                  <a:srgbClr val="280070"/>
                </a:solidFill>
                <a:latin typeface="Arial"/>
                <a:cs typeface="Arial"/>
              </a:rPr>
              <a:t>118</a:t>
            </a:r>
            <a:endParaRPr sz="900">
              <a:latin typeface="Arial"/>
              <a:cs typeface="Arial"/>
            </a:endParaRPr>
          </a:p>
        </p:txBody>
      </p:sp>
      <p:sp>
        <p:nvSpPr>
          <p:cNvPr id="130" name="object 130"/>
          <p:cNvSpPr txBox="1"/>
          <p:nvPr/>
        </p:nvSpPr>
        <p:spPr>
          <a:xfrm>
            <a:off x="4829809" y="2424177"/>
            <a:ext cx="205104" cy="151323"/>
          </a:xfrm>
          <a:prstGeom prst="rect">
            <a:avLst/>
          </a:prstGeom>
        </p:spPr>
        <p:txBody>
          <a:bodyPr vert="horz" wrap="square" lIns="0" tIns="12700" rIns="0" bIns="0" rtlCol="0">
            <a:spAutoFit/>
          </a:bodyPr>
          <a:lstStyle/>
          <a:p>
            <a:pPr>
              <a:spcBef>
                <a:spcPts val="100"/>
              </a:spcBef>
            </a:pPr>
            <a:r>
              <a:rPr sz="900" b="1" spc="-5" dirty="0">
                <a:solidFill>
                  <a:srgbClr val="280070"/>
                </a:solidFill>
                <a:latin typeface="Arial"/>
                <a:cs typeface="Arial"/>
              </a:rPr>
              <a:t>207</a:t>
            </a:r>
            <a:endParaRPr sz="900">
              <a:latin typeface="Arial"/>
              <a:cs typeface="Arial"/>
            </a:endParaRPr>
          </a:p>
        </p:txBody>
      </p:sp>
      <p:sp>
        <p:nvSpPr>
          <p:cNvPr id="131" name="object 131"/>
          <p:cNvSpPr txBox="1"/>
          <p:nvPr/>
        </p:nvSpPr>
        <p:spPr>
          <a:xfrm>
            <a:off x="5330063" y="2066291"/>
            <a:ext cx="205104" cy="151323"/>
          </a:xfrm>
          <a:prstGeom prst="rect">
            <a:avLst/>
          </a:prstGeom>
        </p:spPr>
        <p:txBody>
          <a:bodyPr vert="horz" wrap="square" lIns="0" tIns="12700" rIns="0" bIns="0" rtlCol="0">
            <a:spAutoFit/>
          </a:bodyPr>
          <a:lstStyle/>
          <a:p>
            <a:pPr>
              <a:spcBef>
                <a:spcPts val="100"/>
              </a:spcBef>
            </a:pPr>
            <a:r>
              <a:rPr sz="900" b="1" spc="-5" dirty="0">
                <a:solidFill>
                  <a:srgbClr val="280070"/>
                </a:solidFill>
                <a:latin typeface="Arial"/>
                <a:cs typeface="Arial"/>
              </a:rPr>
              <a:t>509</a:t>
            </a:r>
            <a:endParaRPr sz="900">
              <a:latin typeface="Arial"/>
              <a:cs typeface="Arial"/>
            </a:endParaRPr>
          </a:p>
        </p:txBody>
      </p:sp>
      <p:sp>
        <p:nvSpPr>
          <p:cNvPr id="132" name="object 132"/>
          <p:cNvSpPr txBox="1"/>
          <p:nvPr/>
        </p:nvSpPr>
        <p:spPr>
          <a:xfrm>
            <a:off x="2345740" y="2268474"/>
            <a:ext cx="140970" cy="151323"/>
          </a:xfrm>
          <a:prstGeom prst="rect">
            <a:avLst/>
          </a:prstGeom>
        </p:spPr>
        <p:txBody>
          <a:bodyPr vert="horz" wrap="square" lIns="0" tIns="12700" rIns="0" bIns="0" rtlCol="0">
            <a:spAutoFit/>
          </a:bodyPr>
          <a:lstStyle/>
          <a:p>
            <a:pPr>
              <a:spcBef>
                <a:spcPts val="100"/>
              </a:spcBef>
            </a:pPr>
            <a:r>
              <a:rPr sz="900" b="1" spc="-5" dirty="0">
                <a:solidFill>
                  <a:srgbClr val="C00000"/>
                </a:solidFill>
                <a:latin typeface="Arial"/>
                <a:cs typeface="Arial"/>
              </a:rPr>
              <a:t>82</a:t>
            </a:r>
            <a:endParaRPr sz="900">
              <a:latin typeface="Arial"/>
              <a:cs typeface="Arial"/>
            </a:endParaRPr>
          </a:p>
        </p:txBody>
      </p:sp>
      <p:sp>
        <p:nvSpPr>
          <p:cNvPr id="133" name="object 133"/>
          <p:cNvSpPr txBox="1"/>
          <p:nvPr/>
        </p:nvSpPr>
        <p:spPr>
          <a:xfrm>
            <a:off x="4345177" y="2224279"/>
            <a:ext cx="140970" cy="151323"/>
          </a:xfrm>
          <a:prstGeom prst="rect">
            <a:avLst/>
          </a:prstGeom>
        </p:spPr>
        <p:txBody>
          <a:bodyPr vert="horz" wrap="square" lIns="0" tIns="12700" rIns="0" bIns="0" rtlCol="0">
            <a:spAutoFit/>
          </a:bodyPr>
          <a:lstStyle/>
          <a:p>
            <a:pPr>
              <a:spcBef>
                <a:spcPts val="100"/>
              </a:spcBef>
            </a:pPr>
            <a:r>
              <a:rPr sz="900" b="1" spc="-5" dirty="0">
                <a:solidFill>
                  <a:srgbClr val="C00000"/>
                </a:solidFill>
                <a:latin typeface="Arial"/>
                <a:cs typeface="Arial"/>
              </a:rPr>
              <a:t>96</a:t>
            </a:r>
            <a:endParaRPr sz="900">
              <a:latin typeface="Arial"/>
              <a:cs typeface="Arial"/>
            </a:endParaRPr>
          </a:p>
        </p:txBody>
      </p:sp>
      <p:sp>
        <p:nvSpPr>
          <p:cNvPr id="134" name="object 134"/>
          <p:cNvSpPr txBox="1"/>
          <p:nvPr/>
        </p:nvSpPr>
        <p:spPr>
          <a:xfrm>
            <a:off x="4813046" y="2012442"/>
            <a:ext cx="205104" cy="151323"/>
          </a:xfrm>
          <a:prstGeom prst="rect">
            <a:avLst/>
          </a:prstGeom>
        </p:spPr>
        <p:txBody>
          <a:bodyPr vert="horz" wrap="square" lIns="0" tIns="12700" rIns="0" bIns="0" rtlCol="0">
            <a:spAutoFit/>
          </a:bodyPr>
          <a:lstStyle/>
          <a:p>
            <a:pPr>
              <a:spcBef>
                <a:spcPts val="100"/>
              </a:spcBef>
            </a:pPr>
            <a:r>
              <a:rPr sz="900" b="1" spc="-5" dirty="0">
                <a:solidFill>
                  <a:srgbClr val="C00000"/>
                </a:solidFill>
                <a:latin typeface="Arial"/>
                <a:cs typeface="Arial"/>
              </a:rPr>
              <a:t>163</a:t>
            </a:r>
            <a:endParaRPr sz="900">
              <a:latin typeface="Arial"/>
              <a:cs typeface="Arial"/>
            </a:endParaRPr>
          </a:p>
        </p:txBody>
      </p:sp>
      <p:sp>
        <p:nvSpPr>
          <p:cNvPr id="135" name="object 135"/>
          <p:cNvSpPr txBox="1"/>
          <p:nvPr/>
        </p:nvSpPr>
        <p:spPr>
          <a:xfrm>
            <a:off x="5313298" y="1253110"/>
            <a:ext cx="205104" cy="151323"/>
          </a:xfrm>
          <a:prstGeom prst="rect">
            <a:avLst/>
          </a:prstGeom>
        </p:spPr>
        <p:txBody>
          <a:bodyPr vert="horz" wrap="square" lIns="0" tIns="12700" rIns="0" bIns="0" rtlCol="0">
            <a:spAutoFit/>
          </a:bodyPr>
          <a:lstStyle/>
          <a:p>
            <a:pPr>
              <a:spcBef>
                <a:spcPts val="100"/>
              </a:spcBef>
            </a:pPr>
            <a:r>
              <a:rPr sz="900" b="1" spc="-5" dirty="0">
                <a:solidFill>
                  <a:srgbClr val="C00000"/>
                </a:solidFill>
                <a:latin typeface="Arial"/>
                <a:cs typeface="Arial"/>
              </a:rPr>
              <a:t>416</a:t>
            </a:r>
            <a:endParaRPr sz="900">
              <a:latin typeface="Arial"/>
              <a:cs typeface="Arial"/>
            </a:endParaRPr>
          </a:p>
        </p:txBody>
      </p:sp>
      <p:sp>
        <p:nvSpPr>
          <p:cNvPr id="136" name="object 136"/>
          <p:cNvSpPr txBox="1"/>
          <p:nvPr/>
        </p:nvSpPr>
        <p:spPr>
          <a:xfrm>
            <a:off x="2180845" y="2546730"/>
            <a:ext cx="471805" cy="457200"/>
          </a:xfrm>
          <a:prstGeom prst="rect">
            <a:avLst/>
          </a:prstGeom>
        </p:spPr>
        <p:txBody>
          <a:bodyPr vert="horz" wrap="square" lIns="0" tIns="12700" rIns="0" bIns="0" rtlCol="0">
            <a:spAutoFit/>
          </a:bodyPr>
          <a:lstStyle/>
          <a:p>
            <a:pPr marL="149225">
              <a:spcBef>
                <a:spcPts val="100"/>
              </a:spcBef>
            </a:pPr>
            <a:r>
              <a:rPr sz="900" b="1" spc="-5" dirty="0">
                <a:solidFill>
                  <a:srgbClr val="280070"/>
                </a:solidFill>
                <a:latin typeface="Arial"/>
                <a:cs typeface="Arial"/>
              </a:rPr>
              <a:t>101</a:t>
            </a:r>
            <a:endParaRPr sz="900">
              <a:latin typeface="Arial"/>
              <a:cs typeface="Arial"/>
            </a:endParaRPr>
          </a:p>
          <a:p>
            <a:pPr marR="5080" algn="ctr">
              <a:lnSpc>
                <a:spcPts val="740"/>
              </a:lnSpc>
              <a:spcBef>
                <a:spcPts val="850"/>
              </a:spcBef>
            </a:pPr>
            <a:r>
              <a:rPr sz="650" spc="-5" dirty="0">
                <a:solidFill>
                  <a:srgbClr val="280070"/>
                </a:solidFill>
                <a:latin typeface="Arial"/>
                <a:cs typeface="Arial"/>
              </a:rPr>
              <a:t>Apr 15 -</a:t>
            </a:r>
            <a:r>
              <a:rPr sz="650" spc="-60" dirty="0">
                <a:solidFill>
                  <a:srgbClr val="280070"/>
                </a:solidFill>
                <a:latin typeface="Arial"/>
                <a:cs typeface="Arial"/>
              </a:rPr>
              <a:t> </a:t>
            </a:r>
            <a:r>
              <a:rPr sz="650" spc="-5" dirty="0">
                <a:solidFill>
                  <a:srgbClr val="280070"/>
                </a:solidFill>
                <a:latin typeface="Arial"/>
                <a:cs typeface="Arial"/>
              </a:rPr>
              <a:t>Mar  </a:t>
            </a:r>
            <a:r>
              <a:rPr sz="650" spc="-10" dirty="0">
                <a:solidFill>
                  <a:srgbClr val="280070"/>
                </a:solidFill>
                <a:latin typeface="Arial"/>
                <a:cs typeface="Arial"/>
              </a:rPr>
              <a:t>16</a:t>
            </a:r>
            <a:endParaRPr sz="650">
              <a:latin typeface="Arial"/>
              <a:cs typeface="Arial"/>
            </a:endParaRPr>
          </a:p>
        </p:txBody>
      </p:sp>
      <p:sp>
        <p:nvSpPr>
          <p:cNvPr id="137" name="object 137"/>
          <p:cNvSpPr txBox="1"/>
          <p:nvPr/>
        </p:nvSpPr>
        <p:spPr>
          <a:xfrm>
            <a:off x="2845561" y="2415032"/>
            <a:ext cx="157480" cy="455295"/>
          </a:xfrm>
          <a:prstGeom prst="rect">
            <a:avLst/>
          </a:prstGeom>
        </p:spPr>
        <p:txBody>
          <a:bodyPr vert="horz" wrap="square" lIns="0" tIns="90170" rIns="0" bIns="0" rtlCol="0">
            <a:spAutoFit/>
          </a:bodyPr>
          <a:lstStyle/>
          <a:p>
            <a:pPr>
              <a:spcBef>
                <a:spcPts val="710"/>
              </a:spcBef>
            </a:pPr>
            <a:r>
              <a:rPr sz="900" b="1" spc="-5" dirty="0">
                <a:solidFill>
                  <a:srgbClr val="C00000"/>
                </a:solidFill>
                <a:latin typeface="Arial"/>
                <a:cs typeface="Arial"/>
              </a:rPr>
              <a:t>11</a:t>
            </a:r>
            <a:endParaRPr sz="900">
              <a:latin typeface="Arial"/>
              <a:cs typeface="Arial"/>
            </a:endParaRPr>
          </a:p>
          <a:p>
            <a:pPr marL="9525">
              <a:spcBef>
                <a:spcPts val="615"/>
              </a:spcBef>
            </a:pPr>
            <a:r>
              <a:rPr sz="975" spc="-682" baseline="-29914" dirty="0">
                <a:solidFill>
                  <a:srgbClr val="280070"/>
                </a:solidFill>
                <a:latin typeface="Arial"/>
                <a:cs typeface="Arial"/>
              </a:rPr>
              <a:t>Q</a:t>
            </a:r>
            <a:r>
              <a:rPr sz="900" b="1" spc="-60" dirty="0">
                <a:solidFill>
                  <a:srgbClr val="280070"/>
                </a:solidFill>
                <a:latin typeface="Arial"/>
                <a:cs typeface="Arial"/>
              </a:rPr>
              <a:t>1</a:t>
            </a:r>
            <a:r>
              <a:rPr sz="975" spc="-465" baseline="-29914" dirty="0">
                <a:solidFill>
                  <a:srgbClr val="280070"/>
                </a:solidFill>
                <a:latin typeface="Arial"/>
                <a:cs typeface="Arial"/>
              </a:rPr>
              <a:t>1</a:t>
            </a:r>
            <a:r>
              <a:rPr sz="900" b="1" spc="-5" dirty="0">
                <a:solidFill>
                  <a:srgbClr val="280070"/>
                </a:solidFill>
                <a:latin typeface="Arial"/>
                <a:cs typeface="Arial"/>
              </a:rPr>
              <a:t>5</a:t>
            </a:r>
            <a:endParaRPr sz="900">
              <a:latin typeface="Arial"/>
              <a:cs typeface="Arial"/>
            </a:endParaRPr>
          </a:p>
        </p:txBody>
      </p:sp>
      <p:sp>
        <p:nvSpPr>
          <p:cNvPr id="138" name="object 138"/>
          <p:cNvSpPr txBox="1"/>
          <p:nvPr/>
        </p:nvSpPr>
        <p:spPr>
          <a:xfrm>
            <a:off x="3345433" y="2483359"/>
            <a:ext cx="157480" cy="400685"/>
          </a:xfrm>
          <a:prstGeom prst="rect">
            <a:avLst/>
          </a:prstGeom>
        </p:spPr>
        <p:txBody>
          <a:bodyPr vert="horz" wrap="square" lIns="0" tIns="12700" rIns="0" bIns="0" rtlCol="0">
            <a:spAutoFit/>
          </a:bodyPr>
          <a:lstStyle/>
          <a:p>
            <a:pPr>
              <a:spcBef>
                <a:spcPts val="100"/>
              </a:spcBef>
            </a:pPr>
            <a:r>
              <a:rPr sz="900" b="1" spc="-5" dirty="0">
                <a:solidFill>
                  <a:srgbClr val="C00000"/>
                </a:solidFill>
                <a:latin typeface="Arial"/>
                <a:cs typeface="Arial"/>
              </a:rPr>
              <a:t>14</a:t>
            </a:r>
            <a:endParaRPr sz="900">
              <a:latin typeface="Arial"/>
              <a:cs typeface="Arial"/>
            </a:endParaRPr>
          </a:p>
          <a:p>
            <a:pPr marL="9525">
              <a:spcBef>
                <a:spcPts val="790"/>
              </a:spcBef>
            </a:pPr>
            <a:r>
              <a:rPr sz="975" spc="-682" baseline="-21367" dirty="0">
                <a:solidFill>
                  <a:srgbClr val="280070"/>
                </a:solidFill>
                <a:latin typeface="Arial"/>
                <a:cs typeface="Arial"/>
              </a:rPr>
              <a:t>Q</a:t>
            </a:r>
            <a:r>
              <a:rPr sz="900" b="1" spc="-60" dirty="0">
                <a:solidFill>
                  <a:srgbClr val="280070"/>
                </a:solidFill>
                <a:latin typeface="Arial"/>
                <a:cs typeface="Arial"/>
              </a:rPr>
              <a:t>1</a:t>
            </a:r>
            <a:r>
              <a:rPr sz="975" spc="-465" baseline="-21367" dirty="0">
                <a:solidFill>
                  <a:srgbClr val="280070"/>
                </a:solidFill>
                <a:latin typeface="Arial"/>
                <a:cs typeface="Arial"/>
              </a:rPr>
              <a:t>2</a:t>
            </a:r>
            <a:r>
              <a:rPr sz="900" b="1" spc="-5" dirty="0">
                <a:solidFill>
                  <a:srgbClr val="280070"/>
                </a:solidFill>
                <a:latin typeface="Arial"/>
                <a:cs typeface="Arial"/>
              </a:rPr>
              <a:t>9</a:t>
            </a:r>
            <a:endParaRPr sz="900">
              <a:latin typeface="Arial"/>
              <a:cs typeface="Arial"/>
            </a:endParaRPr>
          </a:p>
        </p:txBody>
      </p:sp>
      <p:sp>
        <p:nvSpPr>
          <p:cNvPr id="139" name="object 139"/>
          <p:cNvSpPr txBox="1"/>
          <p:nvPr/>
        </p:nvSpPr>
        <p:spPr>
          <a:xfrm>
            <a:off x="3845305" y="2394965"/>
            <a:ext cx="157480" cy="514350"/>
          </a:xfrm>
          <a:prstGeom prst="rect">
            <a:avLst/>
          </a:prstGeom>
        </p:spPr>
        <p:txBody>
          <a:bodyPr vert="horz" wrap="square" lIns="0" tIns="12700" rIns="0" bIns="0" rtlCol="0">
            <a:spAutoFit/>
          </a:bodyPr>
          <a:lstStyle/>
          <a:p>
            <a:pPr>
              <a:spcBef>
                <a:spcPts val="100"/>
              </a:spcBef>
            </a:pPr>
            <a:r>
              <a:rPr sz="900" b="1" spc="-5" dirty="0">
                <a:solidFill>
                  <a:srgbClr val="C00000"/>
                </a:solidFill>
                <a:latin typeface="Arial"/>
                <a:cs typeface="Arial"/>
              </a:rPr>
              <a:t>42</a:t>
            </a:r>
            <a:endParaRPr sz="900">
              <a:latin typeface="Arial"/>
              <a:cs typeface="Arial"/>
            </a:endParaRPr>
          </a:p>
          <a:p>
            <a:pPr marL="16510">
              <a:spcBef>
                <a:spcPts val="640"/>
              </a:spcBef>
            </a:pPr>
            <a:r>
              <a:rPr sz="900" b="1" spc="-5" dirty="0">
                <a:solidFill>
                  <a:srgbClr val="280070"/>
                </a:solidFill>
                <a:latin typeface="Arial"/>
                <a:cs typeface="Arial"/>
              </a:rPr>
              <a:t>56</a:t>
            </a:r>
            <a:endParaRPr sz="900">
              <a:latin typeface="Arial"/>
              <a:cs typeface="Arial"/>
            </a:endParaRPr>
          </a:p>
          <a:p>
            <a:pPr marL="9525">
              <a:spcBef>
                <a:spcPts val="270"/>
              </a:spcBef>
            </a:pPr>
            <a:r>
              <a:rPr sz="650" spc="-10" dirty="0">
                <a:solidFill>
                  <a:srgbClr val="280070"/>
                </a:solidFill>
                <a:latin typeface="Arial"/>
                <a:cs typeface="Arial"/>
              </a:rPr>
              <a:t>Q3</a:t>
            </a:r>
            <a:endParaRPr sz="650">
              <a:latin typeface="Arial"/>
              <a:cs typeface="Arial"/>
            </a:endParaRPr>
          </a:p>
        </p:txBody>
      </p:sp>
      <p:sp>
        <p:nvSpPr>
          <p:cNvPr id="140" name="object 140"/>
          <p:cNvSpPr txBox="1"/>
          <p:nvPr/>
        </p:nvSpPr>
        <p:spPr>
          <a:xfrm>
            <a:off x="4354703" y="2785110"/>
            <a:ext cx="122555" cy="112210"/>
          </a:xfrm>
          <a:prstGeom prst="rect">
            <a:avLst/>
          </a:prstGeom>
        </p:spPr>
        <p:txBody>
          <a:bodyPr vert="horz" wrap="square" lIns="0" tIns="12065" rIns="0" bIns="0" rtlCol="0">
            <a:spAutoFit/>
          </a:bodyPr>
          <a:lstStyle/>
          <a:p>
            <a:pPr>
              <a:spcBef>
                <a:spcPts val="95"/>
              </a:spcBef>
            </a:pPr>
            <a:r>
              <a:rPr sz="650" spc="-10" dirty="0">
                <a:solidFill>
                  <a:srgbClr val="280070"/>
                </a:solidFill>
                <a:latin typeface="Arial"/>
                <a:cs typeface="Arial"/>
              </a:rPr>
              <a:t>Q4</a:t>
            </a:r>
            <a:endParaRPr sz="650">
              <a:latin typeface="Arial"/>
              <a:cs typeface="Arial"/>
            </a:endParaRPr>
          </a:p>
        </p:txBody>
      </p:sp>
      <p:sp>
        <p:nvSpPr>
          <p:cNvPr id="141" name="object 141"/>
          <p:cNvSpPr txBox="1"/>
          <p:nvPr/>
        </p:nvSpPr>
        <p:spPr>
          <a:xfrm>
            <a:off x="4680204" y="2785110"/>
            <a:ext cx="948690" cy="199414"/>
          </a:xfrm>
          <a:prstGeom prst="rect">
            <a:avLst/>
          </a:prstGeom>
        </p:spPr>
        <p:txBody>
          <a:bodyPr vert="horz" wrap="square" lIns="0" tIns="19685" rIns="0" bIns="0" rtlCol="0">
            <a:spAutoFit/>
          </a:bodyPr>
          <a:lstStyle/>
          <a:p>
            <a:pPr marL="182880" marR="5080" indent="-182880">
              <a:lnSpc>
                <a:spcPts val="740"/>
              </a:lnSpc>
              <a:spcBef>
                <a:spcPts val="155"/>
              </a:spcBef>
            </a:pPr>
            <a:r>
              <a:rPr sz="650" spc="-5" dirty="0">
                <a:solidFill>
                  <a:srgbClr val="280070"/>
                </a:solidFill>
                <a:latin typeface="Arial"/>
                <a:cs typeface="Arial"/>
              </a:rPr>
              <a:t>Apr 16 - Mar Cumulative  </a:t>
            </a:r>
            <a:r>
              <a:rPr sz="650" spc="-10" dirty="0">
                <a:solidFill>
                  <a:srgbClr val="280070"/>
                </a:solidFill>
                <a:latin typeface="Arial"/>
                <a:cs typeface="Arial"/>
              </a:rPr>
              <a:t>17</a:t>
            </a:r>
            <a:endParaRPr sz="650">
              <a:latin typeface="Arial"/>
              <a:cs typeface="Arial"/>
            </a:endParaRPr>
          </a:p>
        </p:txBody>
      </p:sp>
      <p:sp>
        <p:nvSpPr>
          <p:cNvPr id="142" name="object 142"/>
          <p:cNvSpPr txBox="1"/>
          <p:nvPr/>
        </p:nvSpPr>
        <p:spPr>
          <a:xfrm>
            <a:off x="2282647" y="1026413"/>
            <a:ext cx="3121660" cy="182742"/>
          </a:xfrm>
          <a:prstGeom prst="rect">
            <a:avLst/>
          </a:prstGeom>
        </p:spPr>
        <p:txBody>
          <a:bodyPr vert="horz" wrap="square" lIns="0" tIns="13335" rIns="0" bIns="0" rtlCol="0">
            <a:spAutoFit/>
          </a:bodyPr>
          <a:lstStyle/>
          <a:p>
            <a:pPr>
              <a:spcBef>
                <a:spcPts val="105"/>
              </a:spcBef>
            </a:pPr>
            <a:r>
              <a:rPr sz="1100" b="1" dirty="0">
                <a:solidFill>
                  <a:srgbClr val="280070"/>
                </a:solidFill>
                <a:latin typeface="Arial"/>
                <a:cs typeface="Arial"/>
              </a:rPr>
              <a:t>POS Machines </a:t>
            </a:r>
            <a:r>
              <a:rPr sz="1100" b="1" spc="-10" dirty="0">
                <a:solidFill>
                  <a:srgbClr val="280070"/>
                </a:solidFill>
                <a:latin typeface="Arial"/>
                <a:cs typeface="Arial"/>
              </a:rPr>
              <a:t>Added </a:t>
            </a:r>
            <a:r>
              <a:rPr sz="1100" b="1" dirty="0">
                <a:solidFill>
                  <a:srgbClr val="280070"/>
                </a:solidFill>
                <a:latin typeface="Arial"/>
                <a:cs typeface="Arial"/>
              </a:rPr>
              <a:t>and Merchants</a:t>
            </a:r>
            <a:r>
              <a:rPr sz="1100" b="1" spc="-75" dirty="0">
                <a:solidFill>
                  <a:srgbClr val="280070"/>
                </a:solidFill>
                <a:latin typeface="Arial"/>
                <a:cs typeface="Arial"/>
              </a:rPr>
              <a:t> </a:t>
            </a:r>
            <a:r>
              <a:rPr sz="1100" b="1" spc="-5" dirty="0">
                <a:solidFill>
                  <a:srgbClr val="280070"/>
                </a:solidFill>
                <a:latin typeface="Arial"/>
                <a:cs typeface="Arial"/>
              </a:rPr>
              <a:t>Acquired</a:t>
            </a:r>
            <a:endParaRPr sz="1100">
              <a:latin typeface="Arial"/>
              <a:cs typeface="Arial"/>
            </a:endParaRPr>
          </a:p>
        </p:txBody>
      </p:sp>
      <p:sp>
        <p:nvSpPr>
          <p:cNvPr id="143" name="object 143"/>
          <p:cNvSpPr txBox="1"/>
          <p:nvPr/>
        </p:nvSpPr>
        <p:spPr>
          <a:xfrm>
            <a:off x="3355594" y="1186383"/>
            <a:ext cx="975360" cy="182742"/>
          </a:xfrm>
          <a:prstGeom prst="rect">
            <a:avLst/>
          </a:prstGeom>
        </p:spPr>
        <p:txBody>
          <a:bodyPr vert="horz" wrap="square" lIns="0" tIns="13335" rIns="0" bIns="0" rtlCol="0">
            <a:spAutoFit/>
          </a:bodyPr>
          <a:lstStyle/>
          <a:p>
            <a:pPr>
              <a:spcBef>
                <a:spcPts val="105"/>
              </a:spcBef>
            </a:pPr>
            <a:r>
              <a:rPr sz="1100" b="1" dirty="0">
                <a:solidFill>
                  <a:srgbClr val="280070"/>
                </a:solidFill>
                <a:latin typeface="Arial"/>
                <a:cs typeface="Arial"/>
              </a:rPr>
              <a:t>(</a:t>
            </a:r>
            <a:r>
              <a:rPr sz="1100" b="1" i="1" dirty="0">
                <a:solidFill>
                  <a:srgbClr val="280070"/>
                </a:solidFill>
                <a:latin typeface="Arial"/>
                <a:cs typeface="Arial"/>
              </a:rPr>
              <a:t>in</a:t>
            </a:r>
            <a:r>
              <a:rPr sz="1100" b="1" i="1" spc="-60" dirty="0">
                <a:solidFill>
                  <a:srgbClr val="280070"/>
                </a:solidFill>
                <a:latin typeface="Arial"/>
                <a:cs typeface="Arial"/>
              </a:rPr>
              <a:t> </a:t>
            </a:r>
            <a:r>
              <a:rPr sz="1100" b="1" i="1" spc="-5" dirty="0">
                <a:solidFill>
                  <a:srgbClr val="280070"/>
                </a:solidFill>
                <a:latin typeface="Arial"/>
                <a:cs typeface="Arial"/>
              </a:rPr>
              <a:t>thousands)</a:t>
            </a:r>
            <a:endParaRPr sz="1100">
              <a:latin typeface="Arial"/>
              <a:cs typeface="Arial"/>
            </a:endParaRPr>
          </a:p>
        </p:txBody>
      </p:sp>
      <p:sp>
        <p:nvSpPr>
          <p:cNvPr id="144" name="object 144"/>
          <p:cNvSpPr/>
          <p:nvPr/>
        </p:nvSpPr>
        <p:spPr>
          <a:xfrm>
            <a:off x="2471927" y="3277361"/>
            <a:ext cx="243840" cy="0"/>
          </a:xfrm>
          <a:custGeom>
            <a:avLst/>
            <a:gdLst/>
            <a:ahLst/>
            <a:cxnLst/>
            <a:rect l="l" t="t" r="r" b="b"/>
            <a:pathLst>
              <a:path w="243840">
                <a:moveTo>
                  <a:pt x="0" y="0"/>
                </a:moveTo>
                <a:lnTo>
                  <a:pt x="243840" y="0"/>
                </a:lnTo>
              </a:path>
            </a:pathLst>
          </a:custGeom>
          <a:ln w="56387">
            <a:solidFill>
              <a:srgbClr val="00AFEF"/>
            </a:solidFill>
          </a:ln>
        </p:spPr>
        <p:txBody>
          <a:bodyPr wrap="square" lIns="0" tIns="0" rIns="0" bIns="0" rtlCol="0"/>
          <a:lstStyle/>
          <a:p>
            <a:endParaRPr/>
          </a:p>
        </p:txBody>
      </p:sp>
      <p:sp>
        <p:nvSpPr>
          <p:cNvPr id="145" name="object 145"/>
          <p:cNvSpPr/>
          <p:nvPr/>
        </p:nvSpPr>
        <p:spPr>
          <a:xfrm>
            <a:off x="2471927" y="3249168"/>
            <a:ext cx="243840" cy="56515"/>
          </a:xfrm>
          <a:custGeom>
            <a:avLst/>
            <a:gdLst/>
            <a:ahLst/>
            <a:cxnLst/>
            <a:rect l="l" t="t" r="r" b="b"/>
            <a:pathLst>
              <a:path w="243840" h="56514">
                <a:moveTo>
                  <a:pt x="0" y="56387"/>
                </a:moveTo>
                <a:lnTo>
                  <a:pt x="243840" y="56387"/>
                </a:lnTo>
                <a:lnTo>
                  <a:pt x="243840" y="0"/>
                </a:lnTo>
                <a:lnTo>
                  <a:pt x="0" y="0"/>
                </a:lnTo>
                <a:lnTo>
                  <a:pt x="0" y="56387"/>
                </a:lnTo>
                <a:close/>
              </a:path>
            </a:pathLst>
          </a:custGeom>
          <a:ln w="9144">
            <a:solidFill>
              <a:srgbClr val="205868"/>
            </a:solidFill>
          </a:ln>
        </p:spPr>
        <p:txBody>
          <a:bodyPr wrap="square" lIns="0" tIns="0" rIns="0" bIns="0" rtlCol="0"/>
          <a:lstStyle/>
          <a:p>
            <a:endParaRPr/>
          </a:p>
        </p:txBody>
      </p:sp>
      <p:sp>
        <p:nvSpPr>
          <p:cNvPr id="146" name="object 146"/>
          <p:cNvSpPr txBox="1"/>
          <p:nvPr/>
        </p:nvSpPr>
        <p:spPr>
          <a:xfrm>
            <a:off x="2741371" y="3188031"/>
            <a:ext cx="1136650" cy="151323"/>
          </a:xfrm>
          <a:prstGeom prst="rect">
            <a:avLst/>
          </a:prstGeom>
        </p:spPr>
        <p:txBody>
          <a:bodyPr vert="horz" wrap="square" lIns="0" tIns="12700" rIns="0" bIns="0" rtlCol="0">
            <a:spAutoFit/>
          </a:bodyPr>
          <a:lstStyle/>
          <a:p>
            <a:pPr>
              <a:spcBef>
                <a:spcPts val="100"/>
              </a:spcBef>
            </a:pPr>
            <a:r>
              <a:rPr sz="900" spc="-5" dirty="0">
                <a:latin typeface="Arial"/>
                <a:cs typeface="Arial"/>
              </a:rPr>
              <a:t>POS Machines</a:t>
            </a:r>
            <a:r>
              <a:rPr sz="900" spc="-40" dirty="0">
                <a:latin typeface="Arial"/>
                <a:cs typeface="Arial"/>
              </a:rPr>
              <a:t> </a:t>
            </a:r>
            <a:r>
              <a:rPr sz="900" spc="-5" dirty="0">
                <a:latin typeface="Arial"/>
                <a:cs typeface="Arial"/>
              </a:rPr>
              <a:t>Added</a:t>
            </a:r>
            <a:endParaRPr sz="900">
              <a:latin typeface="Arial"/>
              <a:cs typeface="Arial"/>
            </a:endParaRPr>
          </a:p>
        </p:txBody>
      </p:sp>
      <p:sp>
        <p:nvSpPr>
          <p:cNvPr id="147" name="object 147"/>
          <p:cNvSpPr/>
          <p:nvPr/>
        </p:nvSpPr>
        <p:spPr>
          <a:xfrm>
            <a:off x="4084320" y="3278123"/>
            <a:ext cx="243840" cy="0"/>
          </a:xfrm>
          <a:custGeom>
            <a:avLst/>
            <a:gdLst/>
            <a:ahLst/>
            <a:cxnLst/>
            <a:rect l="l" t="t" r="r" b="b"/>
            <a:pathLst>
              <a:path w="243839">
                <a:moveTo>
                  <a:pt x="0" y="0"/>
                </a:moveTo>
                <a:lnTo>
                  <a:pt x="243840" y="0"/>
                </a:lnTo>
              </a:path>
            </a:pathLst>
          </a:custGeom>
          <a:ln w="18288">
            <a:solidFill>
              <a:srgbClr val="C00000"/>
            </a:solidFill>
          </a:ln>
        </p:spPr>
        <p:txBody>
          <a:bodyPr wrap="square" lIns="0" tIns="0" rIns="0" bIns="0" rtlCol="0"/>
          <a:lstStyle/>
          <a:p>
            <a:endParaRPr/>
          </a:p>
        </p:txBody>
      </p:sp>
      <p:sp>
        <p:nvSpPr>
          <p:cNvPr id="148" name="object 148"/>
          <p:cNvSpPr/>
          <p:nvPr/>
        </p:nvSpPr>
        <p:spPr>
          <a:xfrm>
            <a:off x="4187951" y="3258311"/>
            <a:ext cx="38100" cy="38100"/>
          </a:xfrm>
          <a:custGeom>
            <a:avLst/>
            <a:gdLst/>
            <a:ahLst/>
            <a:cxnLst/>
            <a:rect l="l" t="t" r="r" b="b"/>
            <a:pathLst>
              <a:path w="38100" h="38100">
                <a:moveTo>
                  <a:pt x="0" y="38100"/>
                </a:moveTo>
                <a:lnTo>
                  <a:pt x="38100" y="38100"/>
                </a:lnTo>
                <a:lnTo>
                  <a:pt x="38100" y="0"/>
                </a:lnTo>
                <a:lnTo>
                  <a:pt x="0" y="0"/>
                </a:lnTo>
                <a:lnTo>
                  <a:pt x="0" y="38100"/>
                </a:lnTo>
                <a:close/>
              </a:path>
            </a:pathLst>
          </a:custGeom>
          <a:solidFill>
            <a:srgbClr val="C00000"/>
          </a:solidFill>
        </p:spPr>
        <p:txBody>
          <a:bodyPr wrap="square" lIns="0" tIns="0" rIns="0" bIns="0" rtlCol="0"/>
          <a:lstStyle/>
          <a:p>
            <a:endParaRPr/>
          </a:p>
        </p:txBody>
      </p:sp>
      <p:sp>
        <p:nvSpPr>
          <p:cNvPr id="149" name="object 149"/>
          <p:cNvSpPr/>
          <p:nvPr/>
        </p:nvSpPr>
        <p:spPr>
          <a:xfrm>
            <a:off x="4187951" y="3258311"/>
            <a:ext cx="38100" cy="38100"/>
          </a:xfrm>
          <a:custGeom>
            <a:avLst/>
            <a:gdLst/>
            <a:ahLst/>
            <a:cxnLst/>
            <a:rect l="l" t="t" r="r" b="b"/>
            <a:pathLst>
              <a:path w="38100" h="38100">
                <a:moveTo>
                  <a:pt x="0" y="38100"/>
                </a:moveTo>
                <a:lnTo>
                  <a:pt x="38100" y="38100"/>
                </a:lnTo>
                <a:lnTo>
                  <a:pt x="38100" y="0"/>
                </a:lnTo>
                <a:lnTo>
                  <a:pt x="0" y="0"/>
                </a:lnTo>
                <a:lnTo>
                  <a:pt x="0" y="38100"/>
                </a:lnTo>
                <a:close/>
              </a:path>
            </a:pathLst>
          </a:custGeom>
          <a:ln w="9144">
            <a:solidFill>
              <a:srgbClr val="C00000"/>
            </a:solidFill>
          </a:ln>
        </p:spPr>
        <p:txBody>
          <a:bodyPr wrap="square" lIns="0" tIns="0" rIns="0" bIns="0" rtlCol="0"/>
          <a:lstStyle/>
          <a:p>
            <a:endParaRPr/>
          </a:p>
        </p:txBody>
      </p:sp>
      <p:sp>
        <p:nvSpPr>
          <p:cNvPr id="150" name="object 150"/>
          <p:cNvSpPr txBox="1"/>
          <p:nvPr/>
        </p:nvSpPr>
        <p:spPr>
          <a:xfrm>
            <a:off x="4354322" y="3188031"/>
            <a:ext cx="1028700" cy="151323"/>
          </a:xfrm>
          <a:prstGeom prst="rect">
            <a:avLst/>
          </a:prstGeom>
        </p:spPr>
        <p:txBody>
          <a:bodyPr vert="horz" wrap="square" lIns="0" tIns="12700" rIns="0" bIns="0" rtlCol="0">
            <a:spAutoFit/>
          </a:bodyPr>
          <a:lstStyle/>
          <a:p>
            <a:pPr>
              <a:spcBef>
                <a:spcPts val="100"/>
              </a:spcBef>
            </a:pPr>
            <a:r>
              <a:rPr sz="900" spc="-5" dirty="0">
                <a:latin typeface="Arial"/>
                <a:cs typeface="Arial"/>
              </a:rPr>
              <a:t>Merchants</a:t>
            </a:r>
            <a:r>
              <a:rPr sz="900" spc="-35" dirty="0">
                <a:latin typeface="Arial"/>
                <a:cs typeface="Arial"/>
              </a:rPr>
              <a:t> </a:t>
            </a:r>
            <a:r>
              <a:rPr sz="900" spc="-5" dirty="0">
                <a:latin typeface="Arial"/>
                <a:cs typeface="Arial"/>
              </a:rPr>
              <a:t>Acquired</a:t>
            </a:r>
            <a:endParaRPr sz="900">
              <a:latin typeface="Arial"/>
              <a:cs typeface="Arial"/>
            </a:endParaRPr>
          </a:p>
        </p:txBody>
      </p:sp>
      <p:sp>
        <p:nvSpPr>
          <p:cNvPr id="151" name="object 151"/>
          <p:cNvSpPr/>
          <p:nvPr/>
        </p:nvSpPr>
        <p:spPr>
          <a:xfrm>
            <a:off x="1700784" y="943355"/>
            <a:ext cx="4341876" cy="2543556"/>
          </a:xfrm>
          <a:prstGeom prst="rect">
            <a:avLst/>
          </a:prstGeom>
          <a:blipFill>
            <a:blip r:embed="rId8" cstate="print"/>
            <a:stretch>
              <a:fillRect/>
            </a:stretch>
          </a:blipFill>
        </p:spPr>
        <p:txBody>
          <a:bodyPr wrap="square" lIns="0" tIns="0" rIns="0" bIns="0" rtlCol="0"/>
          <a:lstStyle/>
          <a:p>
            <a:endParaRPr/>
          </a:p>
        </p:txBody>
      </p:sp>
      <p:sp>
        <p:nvSpPr>
          <p:cNvPr id="152" name="object 152"/>
          <p:cNvSpPr/>
          <p:nvPr/>
        </p:nvSpPr>
        <p:spPr>
          <a:xfrm>
            <a:off x="1785442" y="1029081"/>
            <a:ext cx="4226560" cy="2426335"/>
          </a:xfrm>
          <a:custGeom>
            <a:avLst/>
            <a:gdLst/>
            <a:ahLst/>
            <a:cxnLst/>
            <a:rect l="l" t="t" r="r" b="b"/>
            <a:pathLst>
              <a:path w="4226560" h="2426335">
                <a:moveTo>
                  <a:pt x="0" y="2426335"/>
                </a:moveTo>
                <a:lnTo>
                  <a:pt x="4226052" y="2426335"/>
                </a:lnTo>
                <a:lnTo>
                  <a:pt x="4226052" y="0"/>
                </a:lnTo>
                <a:lnTo>
                  <a:pt x="0" y="0"/>
                </a:lnTo>
                <a:lnTo>
                  <a:pt x="0" y="2426335"/>
                </a:lnTo>
                <a:close/>
              </a:path>
            </a:pathLst>
          </a:custGeom>
          <a:ln w="9525">
            <a:solidFill>
              <a:srgbClr val="280070"/>
            </a:solidFill>
            <a:prstDash val="sysDash"/>
          </a:ln>
        </p:spPr>
        <p:txBody>
          <a:bodyPr wrap="square" lIns="0" tIns="0" rIns="0" bIns="0" rtlCol="0"/>
          <a:lstStyle/>
          <a:p>
            <a:endParaRPr/>
          </a:p>
        </p:txBody>
      </p:sp>
      <p:sp>
        <p:nvSpPr>
          <p:cNvPr id="153" name="object 153"/>
          <p:cNvSpPr txBox="1">
            <a:spLocks noGrp="1"/>
          </p:cNvSpPr>
          <p:nvPr>
            <p:ph type="sldNum" sz="quarter" idx="7"/>
          </p:nvPr>
        </p:nvSpPr>
        <p:spPr>
          <a:xfrm>
            <a:off x="1524000" y="0"/>
            <a:ext cx="0" cy="576440"/>
          </a:xfrm>
          <a:prstGeom prst="rect">
            <a:avLst/>
          </a:prstGeom>
        </p:spPr>
        <p:txBody>
          <a:bodyPr vert="horz" wrap="square" lIns="0" tIns="22225" rIns="0" bIns="0" rtlCol="0">
            <a:spAutoFit/>
          </a:bodyPr>
          <a:lstStyle/>
          <a:p>
            <a:pPr marL="65405">
              <a:spcBef>
                <a:spcPts val="175"/>
              </a:spcBef>
            </a:pPr>
            <a:fld id="{81D60167-4931-47E6-BA6A-407CBD079E47}" type="slidenum">
              <a:rPr spc="-20" dirty="0"/>
              <a:pPr marL="65405">
                <a:spcBef>
                  <a:spcPts val="175"/>
                </a:spcBef>
              </a:pPr>
              <a:t>9</a:t>
            </a:fld>
            <a:endParaRPr spc="-20" dirty="0"/>
          </a:p>
        </p:txBody>
      </p:sp>
    </p:spTree>
    <p:extLst>
      <p:ext uri="{BB962C8B-B14F-4D97-AF65-F5344CB8AC3E}">
        <p14:creationId xmlns:p14="http://schemas.microsoft.com/office/powerpoint/2010/main" val="1626307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3479</TotalTime>
  <Words>1161</Words>
  <Application>Microsoft Office PowerPoint</Application>
  <PresentationFormat>Widescreen</PresentationFormat>
  <Paragraphs>364</Paragraphs>
  <Slides>12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Calibri</vt:lpstr>
      <vt:lpstr>Calibri Light</vt:lpstr>
      <vt:lpstr>Times New Roman</vt:lpstr>
      <vt:lpstr>Trebuchet MS</vt:lpstr>
      <vt:lpstr>Office Theme</vt:lpstr>
      <vt:lpstr>1_Office Theme</vt:lpstr>
      <vt:lpstr>PowerPoint Presentation</vt:lpstr>
      <vt:lpstr>What Does It Do? </vt:lpstr>
      <vt:lpstr>Sustained Operating Performance</vt:lpstr>
      <vt:lpstr> Operating Expenses</vt:lpstr>
      <vt:lpstr>Functions</vt:lpstr>
      <vt:lpstr>Key performances</vt:lpstr>
      <vt:lpstr>Earnings in FY2017        Expenditure in FY2017</vt:lpstr>
      <vt:lpstr>Digital Banking</vt:lpstr>
      <vt:lpstr>Strong Momentum in Digital Transactions (2/2)</vt:lpstr>
      <vt:lpstr>State Bank of India – World’s Largest Centralized Core Processing Implementation </vt:lpstr>
      <vt:lpstr>Analytics</vt:lpstr>
      <vt:lpstr>Social Media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SBI</dc:title>
  <dc:creator>Dell</dc:creator>
  <cp:lastModifiedBy>Dell</cp:lastModifiedBy>
  <cp:revision>23</cp:revision>
  <dcterms:created xsi:type="dcterms:W3CDTF">2018-06-18T19:41:43Z</dcterms:created>
  <dcterms:modified xsi:type="dcterms:W3CDTF">2018-06-21T05:41:11Z</dcterms:modified>
</cp:coreProperties>
</file>