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6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5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601D-9144-4D27-8C39-7AF5300F726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469C-C0A8-44B6-B0C4-EE860E4DC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9"/>
            <a:ext cx="12192001" cy="68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Financials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622" y="1591733"/>
            <a:ext cx="5077178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Uber India Systems</a:t>
            </a:r>
            <a:endParaRPr lang="en-IN" u="sng" dirty="0" smtClean="0"/>
          </a:p>
          <a:p>
            <a:r>
              <a:rPr lang="en-IN" dirty="0" smtClean="0"/>
              <a:t>Revenue </a:t>
            </a:r>
            <a:r>
              <a:rPr lang="en-IN" dirty="0"/>
              <a:t>from </a:t>
            </a:r>
            <a:r>
              <a:rPr lang="en-IN" b="1" dirty="0"/>
              <a:t>operations</a:t>
            </a:r>
            <a:r>
              <a:rPr lang="en-IN" dirty="0"/>
              <a:t> grew 9.6% to </a:t>
            </a:r>
            <a:r>
              <a:rPr lang="en-IN" dirty="0" err="1"/>
              <a:t>Rs</a:t>
            </a:r>
            <a:r>
              <a:rPr lang="en-IN" dirty="0"/>
              <a:t> 410.7 crore in FY17 </a:t>
            </a:r>
            <a:endParaRPr lang="en-IN" dirty="0" smtClean="0"/>
          </a:p>
          <a:p>
            <a:r>
              <a:rPr lang="en-IN" dirty="0" smtClean="0"/>
              <a:t>Rise </a:t>
            </a:r>
            <a:r>
              <a:rPr lang="en-IN" dirty="0"/>
              <a:t>in its </a:t>
            </a:r>
            <a:r>
              <a:rPr lang="en-IN" b="1" dirty="0"/>
              <a:t>net profit </a:t>
            </a:r>
            <a:r>
              <a:rPr lang="en-IN" dirty="0"/>
              <a:t>at </a:t>
            </a:r>
            <a:r>
              <a:rPr lang="en-IN" dirty="0" err="1"/>
              <a:t>Rs</a:t>
            </a:r>
            <a:r>
              <a:rPr lang="en-IN" dirty="0"/>
              <a:t> 19 </a:t>
            </a:r>
            <a:r>
              <a:rPr lang="en-IN" dirty="0" smtClean="0"/>
              <a:t>crore</a:t>
            </a:r>
          </a:p>
          <a:p>
            <a:r>
              <a:rPr lang="en-IN" b="1" dirty="0" smtClean="0"/>
              <a:t>Expenses</a:t>
            </a:r>
            <a:r>
              <a:rPr lang="en-IN" dirty="0" smtClean="0"/>
              <a:t> </a:t>
            </a:r>
            <a:r>
              <a:rPr lang="en-IN" dirty="0"/>
              <a:t>increased 10% to </a:t>
            </a:r>
            <a:r>
              <a:rPr lang="en-IN" dirty="0" err="1"/>
              <a:t>Rs</a:t>
            </a:r>
            <a:r>
              <a:rPr lang="en-IN" dirty="0"/>
              <a:t> 380.6 </a:t>
            </a:r>
            <a:r>
              <a:rPr lang="en-IN" dirty="0" smtClean="0"/>
              <a:t>crore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err="1"/>
              <a:t>Rs</a:t>
            </a:r>
            <a:r>
              <a:rPr lang="en-IN" dirty="0"/>
              <a:t> 95.5 crore was attributed to employee benefit expenses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533" y="1591733"/>
            <a:ext cx="556542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Uber India Technology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52.3</a:t>
            </a:r>
            <a:r>
              <a:rPr lang="en-IN" dirty="0"/>
              <a:t>% increase in </a:t>
            </a:r>
            <a:r>
              <a:rPr lang="en-IN" b="1" dirty="0"/>
              <a:t>net profit </a:t>
            </a:r>
            <a:r>
              <a:rPr lang="en-IN" dirty="0"/>
              <a:t>to </a:t>
            </a:r>
          </a:p>
          <a:p>
            <a:pPr marL="0" indent="0">
              <a:buNone/>
            </a:pPr>
            <a:r>
              <a:rPr lang="en-IN" dirty="0" err="1" smtClean="0"/>
              <a:t>Rs</a:t>
            </a:r>
            <a:r>
              <a:rPr lang="en-IN" dirty="0" smtClean="0"/>
              <a:t> </a:t>
            </a:r>
            <a:r>
              <a:rPr lang="en-IN" dirty="0"/>
              <a:t>3.2 lakh</a:t>
            </a:r>
            <a:r>
              <a:rPr lang="en-IN" dirty="0" smtClean="0"/>
              <a:t> </a:t>
            </a:r>
          </a:p>
          <a:p>
            <a:r>
              <a:rPr lang="en-IN" dirty="0"/>
              <a:t>Revenue from </a:t>
            </a:r>
            <a:r>
              <a:rPr lang="en-IN" b="1" dirty="0"/>
              <a:t>operations</a:t>
            </a:r>
            <a:r>
              <a:rPr lang="en-IN" dirty="0"/>
              <a:t> increased 133% to </a:t>
            </a:r>
            <a:r>
              <a:rPr lang="en-IN" dirty="0" err="1"/>
              <a:t>Rs</a:t>
            </a:r>
            <a:r>
              <a:rPr lang="en-IN" dirty="0"/>
              <a:t> 1.04 </a:t>
            </a:r>
            <a:r>
              <a:rPr lang="en-IN" dirty="0" smtClean="0"/>
              <a:t>crore</a:t>
            </a:r>
          </a:p>
          <a:p>
            <a:r>
              <a:rPr lang="en-IN" dirty="0" smtClean="0"/>
              <a:t>Total </a:t>
            </a:r>
            <a:r>
              <a:rPr lang="en-IN" b="1" dirty="0"/>
              <a:t>expenses</a:t>
            </a:r>
            <a:r>
              <a:rPr lang="en-IN" dirty="0"/>
              <a:t> rose 142.5% to </a:t>
            </a:r>
            <a:r>
              <a:rPr lang="en-IN" dirty="0" err="1"/>
              <a:t>Rs</a:t>
            </a:r>
            <a:r>
              <a:rPr lang="en-IN" dirty="0"/>
              <a:t> 97 lakh</a:t>
            </a:r>
          </a:p>
        </p:txBody>
      </p:sp>
    </p:spTree>
    <p:extLst>
      <p:ext uri="{BB962C8B-B14F-4D97-AF65-F5344CB8AC3E}">
        <p14:creationId xmlns:p14="http://schemas.microsoft.com/office/powerpoint/2010/main" val="73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Analytic Software: UBER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1690688"/>
            <a:ext cx="6073069" cy="4913312"/>
          </a:xfrm>
        </p:spPr>
      </p:pic>
      <p:sp>
        <p:nvSpPr>
          <p:cNvPr id="3" name="TextBox 2"/>
          <p:cNvSpPr txBox="1"/>
          <p:nvPr/>
        </p:nvSpPr>
        <p:spPr>
          <a:xfrm>
            <a:off x="7834489" y="1354667"/>
            <a:ext cx="387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Supply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Visualizing Data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3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 UBER</a:t>
            </a:r>
            <a:r>
              <a:rPr lang="en-IN" sz="4000" dirty="0" smtClean="0">
                <a:sym typeface="Wingdings" panose="05000000000000000000" pitchFamily="2" charset="2"/>
              </a:rPr>
              <a:t> “</a:t>
            </a:r>
            <a:r>
              <a:rPr lang="en-IN" sz="4000" dirty="0" smtClean="0"/>
              <a:t>super” in Greek</a:t>
            </a:r>
          </a:p>
          <a:p>
            <a:r>
              <a:rPr lang="en-IN" sz="4000" dirty="0" smtClean="0"/>
              <a:t>Founded in 2009  by Travis Kalanick &amp; Garrett Camp</a:t>
            </a:r>
          </a:p>
          <a:p>
            <a:r>
              <a:rPr lang="en-IN" sz="4000" dirty="0" smtClean="0"/>
              <a:t>Active in 57 countries and 300+ cities</a:t>
            </a:r>
          </a:p>
          <a:p>
            <a:r>
              <a:rPr lang="en-IN" sz="4000" dirty="0" smtClean="0"/>
              <a:t>Started operations in India in August 2013 </a:t>
            </a:r>
          </a:p>
          <a:p>
            <a:r>
              <a:rPr lang="en-IN" sz="4000" dirty="0" smtClean="0"/>
              <a:t>Presently, it operates in 23 cities in India with 2,50,000 drivers 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392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UBER?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Uber Technologies is a peer-to-peer ridesharing, taxi cab, food delivery, and transportation network company.</a:t>
            </a:r>
          </a:p>
          <a:p>
            <a:r>
              <a:rPr lang="en-US" sz="3200" dirty="0" smtClean="0"/>
              <a:t> Its platforms can be accessed via its websites and mobile apps.</a:t>
            </a:r>
          </a:p>
          <a:p>
            <a:pPr marL="0" indent="0">
              <a:buNone/>
            </a:pPr>
            <a:r>
              <a:rPr lang="en-IN" sz="3200" dirty="0" smtClean="0"/>
              <a:t>• Clear Pricing </a:t>
            </a:r>
          </a:p>
          <a:p>
            <a:pPr marL="0" indent="0">
              <a:buNone/>
            </a:pPr>
            <a:r>
              <a:rPr lang="en-IN" sz="3200" dirty="0" smtClean="0"/>
              <a:t>• Wait Time</a:t>
            </a:r>
          </a:p>
          <a:p>
            <a:pPr marL="0" indent="0">
              <a:buNone/>
            </a:pPr>
            <a:r>
              <a:rPr lang="en-IN" sz="3200" dirty="0" smtClean="0"/>
              <a:t>• Cashless &amp; Convenient </a:t>
            </a:r>
          </a:p>
          <a:p>
            <a:pPr marL="0" indent="0">
              <a:buNone/>
            </a:pPr>
            <a:r>
              <a:rPr lang="en-IN" sz="3200" dirty="0" smtClean="0"/>
              <a:t>• Feedback Matters </a:t>
            </a:r>
          </a:p>
          <a:p>
            <a:pPr marL="0" indent="0">
              <a:buNone/>
            </a:pPr>
            <a:r>
              <a:rPr lang="en-IN" sz="3200" dirty="0" smtClean="0"/>
              <a:t>• Fare Splitting</a:t>
            </a:r>
          </a:p>
        </p:txBody>
      </p:sp>
    </p:spTree>
    <p:extLst>
      <p:ext uri="{BB962C8B-B14F-4D97-AF65-F5344CB8AC3E}">
        <p14:creationId xmlns:p14="http://schemas.microsoft.com/office/powerpoint/2010/main" val="22218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4" y="365125"/>
            <a:ext cx="10789356" cy="899231"/>
          </a:xfrm>
        </p:spPr>
        <p:txBody>
          <a:bodyPr/>
          <a:lstStyle/>
          <a:p>
            <a:r>
              <a:rPr lang="en-IN" b="1" dirty="0" smtClean="0"/>
              <a:t>INITIATIVES: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22" y="13966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• UberPool (60-70%) less than Go</a:t>
            </a:r>
          </a:p>
          <a:p>
            <a:pPr marL="0" indent="0">
              <a:buNone/>
            </a:pPr>
            <a:r>
              <a:rPr lang="en-IN" dirty="0" smtClean="0"/>
              <a:t>• UberAuto-</a:t>
            </a:r>
            <a:r>
              <a:rPr lang="en-IN" dirty="0"/>
              <a:t>₹25 for rides </a:t>
            </a:r>
            <a:r>
              <a:rPr lang="en-IN" dirty="0" err="1"/>
              <a:t>upto</a:t>
            </a:r>
            <a:r>
              <a:rPr lang="en-IN" dirty="0"/>
              <a:t> 4kms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UberGo- </a:t>
            </a:r>
            <a:r>
              <a:rPr lang="en-IN" dirty="0"/>
              <a:t>₹</a:t>
            </a:r>
            <a:r>
              <a:rPr lang="en-IN" dirty="0" smtClean="0"/>
              <a:t>7/km</a:t>
            </a:r>
          </a:p>
          <a:p>
            <a:pPr marL="0" indent="0">
              <a:buNone/>
            </a:pPr>
            <a:r>
              <a:rPr lang="en-IN" dirty="0" smtClean="0"/>
              <a:t>• UberPremier- ₹ 19.5/km</a:t>
            </a:r>
          </a:p>
          <a:p>
            <a:pPr marL="0" indent="0">
              <a:buNone/>
            </a:pPr>
            <a:r>
              <a:rPr lang="en-IN" dirty="0" smtClean="0"/>
              <a:t>• UberXL-₹8/km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smtClean="0"/>
              <a:t>Extra- Assist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UberEats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dirty="0" err="1" smtClean="0"/>
              <a:t>UberHealth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811DD-73CC-496F-A0FB-84FE331C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93125"/>
            <a:ext cx="10058400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Functions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9" y="1690688"/>
            <a:ext cx="6696956" cy="4097398"/>
          </a:xfrm>
        </p:spPr>
      </p:pic>
      <p:sp>
        <p:nvSpPr>
          <p:cNvPr id="16" name="TextBox 15"/>
          <p:cNvSpPr txBox="1"/>
          <p:nvPr/>
        </p:nvSpPr>
        <p:spPr>
          <a:xfrm>
            <a:off x="8545514" y="2404533"/>
            <a:ext cx="29014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Employee breakup(in 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Sales &amp; BD-  26.6%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Marketing &amp; PR- 13.9%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Technology- 21.9%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Finance-  8%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Support- 8.4%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Operations- 9.7%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Administrative- 5.1%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2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Process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7" y="2235200"/>
            <a:ext cx="10860385" cy="2975769"/>
          </a:xfrm>
        </p:spPr>
      </p:pic>
    </p:spTree>
    <p:extLst>
      <p:ext uri="{BB962C8B-B14F-4D97-AF65-F5344CB8AC3E}">
        <p14:creationId xmlns:p14="http://schemas.microsoft.com/office/powerpoint/2010/main" val="36795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UberEats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78" y="1569156"/>
            <a:ext cx="10721622" cy="4607807"/>
          </a:xfrm>
        </p:spPr>
        <p:txBody>
          <a:bodyPr/>
          <a:lstStyle/>
          <a:p>
            <a:r>
              <a:rPr lang="en-IN" dirty="0" smtClean="0"/>
              <a:t>Working:</a:t>
            </a:r>
          </a:p>
          <a:p>
            <a:pPr marL="0" indent="0">
              <a:buNone/>
            </a:pPr>
            <a:r>
              <a:rPr lang="en-IN" dirty="0" smtClean="0"/>
              <a:t>            Customers-Restaurants</a:t>
            </a:r>
          </a:p>
          <a:p>
            <a:pPr marL="0" indent="0">
              <a:buNone/>
            </a:pPr>
            <a:r>
              <a:rPr lang="en-IN" dirty="0" smtClean="0"/>
              <a:t>Revenue model-</a:t>
            </a:r>
            <a:r>
              <a:rPr lang="en-IN" dirty="0"/>
              <a:t> $50 </a:t>
            </a:r>
            <a:r>
              <a:rPr lang="en-IN" dirty="0" smtClean="0"/>
              <a:t>billion(market value)</a:t>
            </a:r>
          </a:p>
          <a:p>
            <a:pPr marL="0" indent="0">
              <a:buNone/>
            </a:pPr>
            <a:r>
              <a:rPr lang="en-IN" dirty="0" smtClean="0"/>
              <a:t>-&gt; Customer convenience/ Delivery fee</a:t>
            </a:r>
          </a:p>
          <a:p>
            <a:pPr marL="0" indent="0">
              <a:buNone/>
            </a:pPr>
            <a:r>
              <a:rPr lang="en-IN" dirty="0" smtClean="0"/>
              <a:t>-&gt; Courier partner fee</a:t>
            </a:r>
          </a:p>
          <a:p>
            <a:pPr marL="0" indent="0">
              <a:buNone/>
            </a:pPr>
            <a:r>
              <a:rPr lang="en-IN" dirty="0" smtClean="0"/>
              <a:t>-&gt; Restaurant partner revenue share(30%) commission</a:t>
            </a:r>
          </a:p>
          <a:p>
            <a:pPr marL="0" indent="0">
              <a:buNone/>
            </a:pPr>
            <a:r>
              <a:rPr lang="en-IN" dirty="0" smtClean="0"/>
              <a:t>-&gt; Restaurant marketing fee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5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Metrics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819"/>
          </a:xfrm>
        </p:spPr>
        <p:txBody>
          <a:bodyPr>
            <a:normAutofit/>
          </a:bodyPr>
          <a:lstStyle/>
          <a:p>
            <a:r>
              <a:rPr lang="en-IN" dirty="0" smtClean="0"/>
              <a:t>Uninstall Rate</a:t>
            </a:r>
          </a:p>
          <a:p>
            <a:r>
              <a:rPr lang="en-IN" dirty="0" smtClean="0"/>
              <a:t>App Openings(Eyeballs)</a:t>
            </a:r>
          </a:p>
          <a:p>
            <a:r>
              <a:rPr lang="en-IN" dirty="0" smtClean="0"/>
              <a:t>Completed </a:t>
            </a:r>
            <a:r>
              <a:rPr lang="en-IN" dirty="0" smtClean="0"/>
              <a:t>Trips</a:t>
            </a:r>
          </a:p>
          <a:p>
            <a:r>
              <a:rPr lang="en-IN" dirty="0" smtClean="0"/>
              <a:t>Idle Time</a:t>
            </a:r>
          </a:p>
          <a:p>
            <a:r>
              <a:rPr lang="en-IN" dirty="0" smtClean="0"/>
              <a:t>Peak Time</a:t>
            </a:r>
          </a:p>
          <a:p>
            <a:r>
              <a:rPr lang="en-IN" dirty="0" smtClean="0"/>
              <a:t>Wait Time</a:t>
            </a:r>
          </a:p>
          <a:p>
            <a:r>
              <a:rPr lang="en-IN" dirty="0" smtClean="0"/>
              <a:t>Driver Supply</a:t>
            </a:r>
          </a:p>
          <a:p>
            <a:r>
              <a:rPr lang="en-IN" dirty="0"/>
              <a:t>Uber is clocking more than 10 million rides a week in India</a:t>
            </a:r>
          </a:p>
        </p:txBody>
      </p:sp>
    </p:spTree>
    <p:extLst>
      <p:ext uri="{BB962C8B-B14F-4D97-AF65-F5344CB8AC3E}">
        <p14:creationId xmlns:p14="http://schemas.microsoft.com/office/powerpoint/2010/main" val="4128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Overview</vt:lpstr>
      <vt:lpstr>WHAT IS UBER?</vt:lpstr>
      <vt:lpstr>INITIATIVES:</vt:lpstr>
      <vt:lpstr>PowerPoint Presentation</vt:lpstr>
      <vt:lpstr>Functions</vt:lpstr>
      <vt:lpstr>Process</vt:lpstr>
      <vt:lpstr>UberEats</vt:lpstr>
      <vt:lpstr>Metrics</vt:lpstr>
      <vt:lpstr>Financials</vt:lpstr>
      <vt:lpstr>Analytic Software: UBER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5</cp:revision>
  <dcterms:created xsi:type="dcterms:W3CDTF">2018-06-25T06:56:50Z</dcterms:created>
  <dcterms:modified xsi:type="dcterms:W3CDTF">2018-06-25T07:12:57Z</dcterms:modified>
</cp:coreProperties>
</file>