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63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2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5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4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9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1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34A8-D2E8-4E0E-BD05-7B6916F1252A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7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C450-49A7-4E5E-884C-8218F44F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8254-EA69-4700-9CF3-923F1415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782"/>
            <a:ext cx="10515600" cy="4351338"/>
          </a:xfrm>
        </p:spPr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ounded </a:t>
            </a:r>
            <a:r>
              <a:rPr lang="en-IN" dirty="0"/>
              <a:t>in 2008 by </a:t>
            </a:r>
            <a:r>
              <a:rPr lang="en-IN" dirty="0" err="1"/>
              <a:t>Deepinder</a:t>
            </a:r>
            <a:r>
              <a:rPr lang="en-IN" dirty="0"/>
              <a:t> </a:t>
            </a:r>
            <a:r>
              <a:rPr lang="en-IN" dirty="0" err="1"/>
              <a:t>Goyal</a:t>
            </a:r>
            <a:r>
              <a:rPr lang="en-IN" dirty="0"/>
              <a:t> and Pankaj </a:t>
            </a:r>
            <a:r>
              <a:rPr lang="en-IN" dirty="0" err="1"/>
              <a:t>Chaddah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IN" dirty="0" smtClean="0"/>
              <a:t>It </a:t>
            </a:r>
            <a:r>
              <a:rPr lang="en-IN" dirty="0"/>
              <a:t>is named by </a:t>
            </a:r>
            <a:r>
              <a:rPr lang="en-IN" dirty="0" err="1"/>
              <a:t>foodiebay</a:t>
            </a:r>
            <a:r>
              <a:rPr lang="en-IN" dirty="0"/>
              <a:t> in 2008 but in 2010 it was changed as ZOMATO</a:t>
            </a:r>
            <a:r>
              <a:rPr lang="en-IN" dirty="0" smtClean="0"/>
              <a:t>.</a:t>
            </a:r>
          </a:p>
          <a:p>
            <a:r>
              <a:rPr lang="en-IN" dirty="0"/>
              <a:t>T</a:t>
            </a:r>
            <a:r>
              <a:rPr lang="en-US" dirty="0" smtClean="0"/>
              <a:t>he </a:t>
            </a:r>
            <a:r>
              <a:rPr lang="en-US" dirty="0"/>
              <a:t>scenario has changed from previous practice when we had to actually go to restaurants to select the restaurant and have the experience. </a:t>
            </a:r>
          </a:p>
          <a:p>
            <a:r>
              <a:rPr lang="en-US" dirty="0" smtClean="0"/>
              <a:t>Today, choice for the best places to have food is just a click away. </a:t>
            </a:r>
          </a:p>
          <a:p>
            <a:r>
              <a:rPr lang="en-US" dirty="0" smtClean="0"/>
              <a:t>One can choose the best rated place and then decide to enjoy there with friends and family.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31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8539-C844-4E44-BD6F-0762A35F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5D15-F1CB-4BF5-8673-FC0C90FD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Zomato is an online </a:t>
            </a:r>
            <a:r>
              <a:rPr lang="en-US" dirty="0" smtClean="0"/>
              <a:t>website/app </a:t>
            </a:r>
            <a:r>
              <a:rPr lang="en-US" dirty="0"/>
              <a:t>which provides restaurant search and discovery </a:t>
            </a:r>
            <a:r>
              <a:rPr lang="en-US" dirty="0" smtClean="0"/>
              <a:t>service and online delivery. </a:t>
            </a:r>
            <a:endParaRPr lang="en-US" dirty="0"/>
          </a:p>
          <a:p>
            <a:r>
              <a:rPr lang="en-US" dirty="0"/>
              <a:t>It provides its customers a  platform to evaluate choices for great places to eat.</a:t>
            </a:r>
          </a:p>
          <a:p>
            <a:r>
              <a:rPr lang="en-US" dirty="0"/>
              <a:t>It currently operates in 23 countries, including India, Australia and the United States.</a:t>
            </a:r>
          </a:p>
          <a:p>
            <a:r>
              <a:rPr lang="en-US" dirty="0"/>
              <a:t>The Gurgaon headquartered company Zomato was named among the top 25 most promising internet companies in India by SmartTechie Magazine. </a:t>
            </a:r>
          </a:p>
          <a:p>
            <a:r>
              <a:rPr lang="en-US" dirty="0"/>
              <a:t>Service provided by zomato  </a:t>
            </a:r>
            <a:r>
              <a:rPr lang="en-US" dirty="0" smtClean="0"/>
              <a:t>,i.e. </a:t>
            </a:r>
            <a:r>
              <a:rPr lang="en-US" dirty="0"/>
              <a:t>restaurant searching , discovery, online ordering and table reservation etc.</a:t>
            </a:r>
          </a:p>
          <a:p>
            <a:r>
              <a:rPr lang="en-US" dirty="0"/>
              <a:t>Employees working in industry 2000+.</a:t>
            </a:r>
          </a:p>
          <a:p>
            <a:r>
              <a:rPr lang="en-US" dirty="0"/>
              <a:t>Because of its consistent  performance and success, it has been successful in getting regular investments from Info Edge (India).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5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964EC-87FD-419E-B273-5150763D4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6C88A-0617-40C7-AD06-3E69FC379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4" y="1013254"/>
            <a:ext cx="10070757" cy="5844746"/>
          </a:xfrm>
        </p:spPr>
      </p:pic>
    </p:spTree>
    <p:extLst>
      <p:ext uri="{BB962C8B-B14F-4D97-AF65-F5344CB8AC3E}">
        <p14:creationId xmlns:p14="http://schemas.microsoft.com/office/powerpoint/2010/main" val="13896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4259"/>
            <a:ext cx="10515600" cy="1325563"/>
          </a:xfrm>
        </p:spPr>
        <p:txBody>
          <a:bodyPr/>
          <a:lstStyle/>
          <a:p>
            <a:r>
              <a:rPr lang="en-IN" dirty="0" smtClean="0"/>
              <a:t>Financial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86313"/>
            <a:ext cx="11119556" cy="5294489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Revenue</a:t>
            </a:r>
          </a:p>
          <a:p>
            <a:pPr marL="0" indent="0">
              <a:buNone/>
            </a:pPr>
            <a:r>
              <a:rPr lang="en-IN" dirty="0" smtClean="0"/>
              <a:t>  ~$</a:t>
            </a:r>
            <a:r>
              <a:rPr lang="en-IN" dirty="0"/>
              <a:t>74m in </a:t>
            </a:r>
            <a:r>
              <a:rPr lang="en-IN" dirty="0" err="1"/>
              <a:t>topline</a:t>
            </a:r>
            <a:r>
              <a:rPr lang="en-IN" dirty="0"/>
              <a:t> in FY18 ,</a:t>
            </a:r>
            <a:r>
              <a:rPr lang="en-IN" dirty="0" smtClean="0"/>
              <a:t>~45</a:t>
            </a:r>
            <a:r>
              <a:rPr lang="en-IN" dirty="0"/>
              <a:t>% growth over last </a:t>
            </a:r>
            <a:r>
              <a:rPr lang="en-IN" dirty="0" smtClean="0"/>
              <a:t>year.</a:t>
            </a:r>
          </a:p>
          <a:p>
            <a:r>
              <a:rPr lang="en-IN" b="1" dirty="0"/>
              <a:t>Cost/Burn</a:t>
            </a:r>
            <a:br>
              <a:rPr lang="en-IN" b="1" dirty="0"/>
            </a:br>
            <a:r>
              <a:rPr lang="en-IN" dirty="0"/>
              <a:t>Operating burn for FY18 was ~$11m compared to $15m in </a:t>
            </a:r>
            <a:r>
              <a:rPr lang="en-IN" dirty="0" smtClean="0"/>
              <a:t>FY1</a:t>
            </a:r>
          </a:p>
          <a:p>
            <a:r>
              <a:rPr lang="en-IN" b="1" dirty="0"/>
              <a:t>Ordering</a:t>
            </a:r>
            <a:br>
              <a:rPr lang="en-IN" b="1" dirty="0"/>
            </a:br>
            <a:r>
              <a:rPr lang="en-IN" dirty="0"/>
              <a:t>F</a:t>
            </a:r>
            <a:r>
              <a:rPr lang="en-IN" dirty="0" smtClean="0"/>
              <a:t>ood ordering - 30</a:t>
            </a:r>
            <a:r>
              <a:rPr lang="en-IN" dirty="0"/>
              <a:t>% of </a:t>
            </a:r>
            <a:r>
              <a:rPr lang="en-IN" dirty="0" smtClean="0"/>
              <a:t>total revenues.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Zomato</a:t>
            </a:r>
            <a:r>
              <a:rPr lang="en-IN" dirty="0" smtClean="0"/>
              <a:t> </a:t>
            </a:r>
            <a:r>
              <a:rPr lang="en-IN" dirty="0" smtClean="0"/>
              <a:t>in </a:t>
            </a:r>
            <a:r>
              <a:rPr lang="en-IN" dirty="0"/>
              <a:t>15 cities in India and 5 cities in the Middle East.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5.5m </a:t>
            </a:r>
            <a:r>
              <a:rPr lang="en-IN" dirty="0"/>
              <a:t>monthly food </a:t>
            </a:r>
            <a:r>
              <a:rPr lang="en-IN" dirty="0" smtClean="0"/>
              <a:t>orders</a:t>
            </a:r>
          </a:p>
          <a:p>
            <a:r>
              <a:rPr lang="en-IN" b="1" dirty="0"/>
              <a:t>Subscriptions (</a:t>
            </a:r>
            <a:r>
              <a:rPr lang="en-IN" b="1" dirty="0" err="1"/>
              <a:t>Zomato</a:t>
            </a:r>
            <a:r>
              <a:rPr lang="en-IN" b="1" dirty="0"/>
              <a:t> Gold and </a:t>
            </a:r>
            <a:r>
              <a:rPr lang="en-IN" b="1" dirty="0" err="1"/>
              <a:t>Zomato</a:t>
            </a:r>
            <a:r>
              <a:rPr lang="en-IN" b="1" dirty="0"/>
              <a:t> Treats)</a:t>
            </a:r>
            <a:br>
              <a:rPr lang="en-IN" b="1" dirty="0"/>
            </a:br>
            <a:r>
              <a:rPr lang="en-IN" dirty="0"/>
              <a:t>As on March 31, 2018, </a:t>
            </a:r>
            <a:r>
              <a:rPr lang="en-IN" dirty="0" err="1" smtClean="0"/>
              <a:t>zomato</a:t>
            </a:r>
            <a:r>
              <a:rPr lang="en-IN" dirty="0" smtClean="0"/>
              <a:t> had </a:t>
            </a:r>
            <a:r>
              <a:rPr lang="en-IN" dirty="0"/>
              <a:t>280k+ active user </a:t>
            </a:r>
            <a:r>
              <a:rPr lang="en-IN" dirty="0" smtClean="0"/>
              <a:t>subscribers</a:t>
            </a:r>
          </a:p>
          <a:p>
            <a:r>
              <a:rPr lang="en-IN" b="1" dirty="0" smtClean="0"/>
              <a:t>Advertising</a:t>
            </a:r>
          </a:p>
          <a:p>
            <a:pPr marL="0" indent="0">
              <a:buNone/>
            </a:pPr>
            <a:r>
              <a:rPr lang="en-IN" dirty="0" smtClean="0"/>
              <a:t>  grew </a:t>
            </a:r>
            <a:r>
              <a:rPr lang="en-IN" dirty="0"/>
              <a:t>by ~20% y-o-y. ~15,000 </a:t>
            </a:r>
            <a:r>
              <a:rPr lang="en-IN" dirty="0" smtClean="0"/>
              <a:t>restaurants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93" y="0"/>
            <a:ext cx="8286207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668772" y="2028485"/>
            <a:ext cx="2651761" cy="138466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</a:rPr>
              <a:t>METRICS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93" y="195943"/>
            <a:ext cx="3068465" cy="15152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93" y="2638697"/>
            <a:ext cx="3164714" cy="1658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08" y="338409"/>
            <a:ext cx="2916404" cy="12303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0" y="404541"/>
            <a:ext cx="3194138" cy="1306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9" y="2645093"/>
            <a:ext cx="3838604" cy="1378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53" y="4187598"/>
            <a:ext cx="5562600" cy="2372813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6" idx="7"/>
          </p:cNvCxnSpPr>
          <p:nvPr/>
        </p:nvCxnSpPr>
        <p:spPr>
          <a:xfrm flipV="1">
            <a:off x="6932192" y="1358537"/>
            <a:ext cx="1580601" cy="87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95352" y="2958396"/>
            <a:ext cx="1426134" cy="29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5994652" y="3442078"/>
            <a:ext cx="1" cy="74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</p:cNvCxnSpPr>
          <p:nvPr/>
        </p:nvCxnSpPr>
        <p:spPr>
          <a:xfrm flipH="1">
            <a:off x="3624760" y="2720817"/>
            <a:ext cx="1044012" cy="53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951018" y="1515756"/>
            <a:ext cx="1475" cy="51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</p:cNvCxnSpPr>
          <p:nvPr/>
        </p:nvCxnSpPr>
        <p:spPr>
          <a:xfrm flipH="1" flipV="1">
            <a:off x="2796758" y="1196781"/>
            <a:ext cx="2260355" cy="10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analytics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Personalized home page and listings in the app (recommendation engine)</a:t>
            </a:r>
          </a:p>
          <a:p>
            <a:r>
              <a:rPr lang="en-IN" sz="3600" dirty="0"/>
              <a:t>Payment fraud prediction</a:t>
            </a:r>
          </a:p>
          <a:p>
            <a:r>
              <a:rPr lang="en-IN" sz="3600" dirty="0"/>
              <a:t>Predicting food delivery time by accounting for meal preparation time and travel time</a:t>
            </a:r>
          </a:p>
          <a:p>
            <a:r>
              <a:rPr lang="en-IN" sz="3600" dirty="0"/>
              <a:t>Classification and quality assessment of images uploaded by users</a:t>
            </a:r>
          </a:p>
          <a:p>
            <a:r>
              <a:rPr lang="en-IN" sz="3600" dirty="0"/>
              <a:t>NLP on reviews to extract key information from text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307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Analytics Software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1690688"/>
            <a:ext cx="5152381" cy="2311469"/>
          </a:xfrm>
        </p:spPr>
      </p:pic>
    </p:spTree>
    <p:extLst>
      <p:ext uri="{BB962C8B-B14F-4D97-AF65-F5344CB8AC3E}">
        <p14:creationId xmlns:p14="http://schemas.microsoft.com/office/powerpoint/2010/main" val="34430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Overview</vt:lpstr>
      <vt:lpstr>What Does It Do?</vt:lpstr>
      <vt:lpstr>PowerPoint Presentation</vt:lpstr>
      <vt:lpstr>PowerPoint Presentation</vt:lpstr>
      <vt:lpstr>Financial</vt:lpstr>
      <vt:lpstr>PowerPoint Presentation</vt:lpstr>
      <vt:lpstr>Types of analytics</vt:lpstr>
      <vt:lpstr>Analytics Software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10</cp:revision>
  <dcterms:created xsi:type="dcterms:W3CDTF">2018-06-25T13:11:42Z</dcterms:created>
  <dcterms:modified xsi:type="dcterms:W3CDTF">2018-06-25T18:22:46Z</dcterms:modified>
</cp:coreProperties>
</file>