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-4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vee\Downloads\Task%203_Final%20Content%20Data%20set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vee\Downloads\Task%203_Final%20Content%20Data%20set%20(1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800"/>
              <a:t>Most</a:t>
            </a:r>
            <a:r>
              <a:rPr lang="en-IN" sz="2800" baseline="0"/>
              <a:t> Popular Categories</a:t>
            </a:r>
            <a:endParaRPr lang="en-IN" sz="2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Sheet1!$C$3:$C$7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Sheet1!$D$3:$D$7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AF-48DE-A317-FC60565CC8F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79766607"/>
        <c:axId val="279768527"/>
      </c:barChart>
      <c:catAx>
        <c:axId val="279766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768527"/>
        <c:crosses val="autoZero"/>
        <c:auto val="1"/>
        <c:lblAlgn val="ctr"/>
        <c:lblOffset val="100"/>
        <c:noMultiLvlLbl val="0"/>
      </c:catAx>
      <c:valAx>
        <c:axId val="27976852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766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200"/>
              <a:t>Content</a:t>
            </a:r>
            <a:r>
              <a:rPr lang="en-IN" sz="3200" baseline="0"/>
              <a:t> Sentiments</a:t>
            </a:r>
            <a:endParaRPr lang="en-IN" sz="3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Sheet2!$G$2:$G$5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AB-41EB-AC2D-30376AB3029C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Sheet2!$H$2:$H$5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AB-41EB-AC2D-30376AB3029C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Sheet2!$I$2:$I$5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AB-41EB-AC2D-30376AB3029C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Sheet2!$J$2:$J$5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7AB-41EB-AC2D-30376AB3029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33144543"/>
        <c:axId val="333145023"/>
      </c:barChart>
      <c:catAx>
        <c:axId val="333144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145023"/>
        <c:crosses val="autoZero"/>
        <c:auto val="1"/>
        <c:lblAlgn val="ctr"/>
        <c:lblOffset val="100"/>
        <c:noMultiLvlLbl val="0"/>
      </c:catAx>
      <c:valAx>
        <c:axId val="3331450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144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066800" y="80264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77754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DBEAA4F-091B-E0CD-ECAA-14878F261FA0}"/>
              </a:ext>
            </a:extLst>
          </p:cNvPr>
          <p:cNvSpPr txBox="1"/>
          <p:nvPr/>
        </p:nvSpPr>
        <p:spPr>
          <a:xfrm>
            <a:off x="11125199" y="972469"/>
            <a:ext cx="6934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There are a total of 16 </a:t>
            </a:r>
            <a:r>
              <a:rPr lang="en-US" sz="2600" dirty="0" err="1"/>
              <a:t>distinctcontent</a:t>
            </a:r>
            <a:r>
              <a:rPr lang="en-US" sz="2600" dirty="0"/>
              <a:t> categories, Out of which Animal and Science categories are the most popular one type of content-Photo, Video, Gif and </a:t>
            </a:r>
            <a:r>
              <a:rPr lang="en-US" sz="2600" dirty="0" err="1"/>
              <a:t>Audio,Out</a:t>
            </a:r>
            <a:r>
              <a:rPr lang="en-US" sz="2600" dirty="0"/>
              <a:t> of all people prefer photo and video May month has the highest number of posts</a:t>
            </a:r>
            <a:endParaRPr lang="en-IN" sz="2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E9FF4C-018A-15CE-066B-6C391CABFE48}"/>
              </a:ext>
            </a:extLst>
          </p:cNvPr>
          <p:cNvSpPr txBox="1"/>
          <p:nvPr/>
        </p:nvSpPr>
        <p:spPr>
          <a:xfrm>
            <a:off x="11324340" y="6473319"/>
            <a:ext cx="653591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dirty="0" err="1"/>
              <a:t>Sheaded</a:t>
            </a:r>
            <a:r>
              <a:rPr lang="en-US" sz="2600" dirty="0"/>
              <a:t> </a:t>
            </a:r>
            <a:r>
              <a:rPr lang="en-US" sz="2600" dirty="0" err="1"/>
              <a:t>forns</a:t>
            </a:r>
            <a:r>
              <a:rPr lang="en-US" sz="2600" dirty="0"/>
              <a:t> more on the top 5categories that's animal, technology science, healthy eating and </a:t>
            </a:r>
            <a:r>
              <a:rPr lang="en-US" sz="2600" dirty="0" err="1"/>
              <a:t>food.creute</a:t>
            </a:r>
            <a:r>
              <a:rPr lang="en-US" sz="2600" dirty="0"/>
              <a:t> campaign to specifically target those audiences </a:t>
            </a:r>
            <a:r>
              <a:rPr lang="en-US" sz="2600" dirty="0" err="1"/>
              <a:t>audiencesNeed</a:t>
            </a:r>
            <a:r>
              <a:rPr lang="en-US" sz="2600" dirty="0"/>
              <a:t> to </a:t>
            </a:r>
            <a:r>
              <a:rPr lang="en-US" sz="2600" dirty="0" err="1"/>
              <a:t>maximine</a:t>
            </a:r>
            <a:r>
              <a:rPr lang="en-US" sz="2600" dirty="0"/>
              <a:t> in the month of January, may and august as they </a:t>
            </a:r>
            <a:r>
              <a:rPr lang="en-US" sz="2600" dirty="0" err="1"/>
              <a:t>mumber</a:t>
            </a:r>
            <a:r>
              <a:rPr lang="en-US" sz="2600" dirty="0"/>
              <a:t> of pants in these months am The highest</a:t>
            </a:r>
            <a:endParaRPr lang="en-IN" sz="2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54F9B1-822C-AAC6-602D-A3866E37CAA8}"/>
              </a:ext>
            </a:extLst>
          </p:cNvPr>
          <p:cNvSpPr txBox="1"/>
          <p:nvPr/>
        </p:nvSpPr>
        <p:spPr>
          <a:xfrm>
            <a:off x="11324340" y="4822267"/>
            <a:ext cx="457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CONCLUSION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89908" y="3285301"/>
            <a:ext cx="8705126" cy="3957492"/>
            <a:chOff x="-42244" y="0"/>
            <a:chExt cx="11606835" cy="527665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42244" y="2477598"/>
              <a:ext cx="11564591" cy="27990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62670" y="1909667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415CEA-E4AD-B2AC-30D4-D20D4A1D03E9}"/>
              </a:ext>
            </a:extLst>
          </p:cNvPr>
          <p:cNvSpPr txBox="1"/>
          <p:nvPr/>
        </p:nvSpPr>
        <p:spPr>
          <a:xfrm>
            <a:off x="8667757" y="2374642"/>
            <a:ext cx="65990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Social Buzz is a fast growing technology unicorn that need to adapt quickly to it's global scale. Accenture has begun a 3 month POC focusing on these tasks: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An audit of Social Buzz's big data        practice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Recommendations for a successful     IPO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Analysis to find Social Buzz's top 5 most. popular categories of content</a:t>
            </a:r>
            <a:endParaRPr lang="en-I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20B4D1-FAC5-59E2-7961-45E91E8CBBCF}"/>
              </a:ext>
            </a:extLst>
          </p:cNvPr>
          <p:cNvSpPr txBox="1"/>
          <p:nvPr/>
        </p:nvSpPr>
        <p:spPr>
          <a:xfrm>
            <a:off x="2895600" y="4983960"/>
            <a:ext cx="632246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Over 100000 posts per day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36,500,000 pieces of content per year!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Analysis to find Social Buzz's top 5 most </a:t>
            </a:r>
            <a:r>
              <a:rPr lang="en-US" sz="2800" b="1" dirty="0" err="1">
                <a:solidFill>
                  <a:schemeClr val="bg1"/>
                </a:solidFill>
              </a:rPr>
              <a:t>popularcategories</a:t>
            </a:r>
            <a:r>
              <a:rPr lang="en-US" sz="2800" b="1" dirty="0">
                <a:solidFill>
                  <a:schemeClr val="bg1"/>
                </a:solidFill>
              </a:rPr>
              <a:t> of content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7AC2BA0-37DB-CE03-9644-FACC01FDD2B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689" y="6988644"/>
            <a:ext cx="2045002" cy="20495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0B72FB4-29A6-690D-BA99-9971004CFB85}"/>
              </a:ext>
            </a:extLst>
          </p:cNvPr>
          <p:cNvSpPr txBox="1"/>
          <p:nvPr/>
        </p:nvSpPr>
        <p:spPr>
          <a:xfrm>
            <a:off x="14293092" y="1825527"/>
            <a:ext cx="3728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Andrew Fleming</a:t>
            </a:r>
          </a:p>
          <a:p>
            <a:r>
              <a:rPr lang="en-IN" sz="2400" dirty="0"/>
              <a:t>Chief Technical Architect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DECC86-7319-A4A9-2524-4A6C90D97B59}"/>
              </a:ext>
            </a:extLst>
          </p:cNvPr>
          <p:cNvSpPr txBox="1"/>
          <p:nvPr/>
        </p:nvSpPr>
        <p:spPr>
          <a:xfrm>
            <a:off x="14293092" y="4787461"/>
            <a:ext cx="3728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Marcus </a:t>
            </a:r>
            <a:r>
              <a:rPr lang="en-IN" sz="3200" b="1" dirty="0" err="1"/>
              <a:t>Rompton</a:t>
            </a:r>
            <a:endParaRPr lang="en-IN" sz="3200" b="1" dirty="0"/>
          </a:p>
          <a:p>
            <a:r>
              <a:rPr lang="en-IN" sz="2400" dirty="0"/>
              <a:t>Senior Principle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915268-D972-ED24-2FF7-6A163993A356}"/>
              </a:ext>
            </a:extLst>
          </p:cNvPr>
          <p:cNvSpPr txBox="1"/>
          <p:nvPr/>
        </p:nvSpPr>
        <p:spPr>
          <a:xfrm>
            <a:off x="14244716" y="7735913"/>
            <a:ext cx="3728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Naveen Balla</a:t>
            </a:r>
          </a:p>
          <a:p>
            <a:r>
              <a:rPr lang="en-IN" sz="2400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800" b="1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E3B739-AEFE-E5D3-639F-513BF84F9FAE}"/>
              </a:ext>
            </a:extLst>
          </p:cNvPr>
          <p:cNvSpPr txBox="1"/>
          <p:nvPr/>
        </p:nvSpPr>
        <p:spPr>
          <a:xfrm>
            <a:off x="3939553" y="1460122"/>
            <a:ext cx="3999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65B177-EA31-2369-CAD1-B80622F3D47F}"/>
              </a:ext>
            </a:extLst>
          </p:cNvPr>
          <p:cNvSpPr txBox="1"/>
          <p:nvPr/>
        </p:nvSpPr>
        <p:spPr>
          <a:xfrm>
            <a:off x="5861546" y="3100303"/>
            <a:ext cx="3999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58F565-BD99-68D3-A4A6-06A8ECBD712E}"/>
              </a:ext>
            </a:extLst>
          </p:cNvPr>
          <p:cNvSpPr txBox="1"/>
          <p:nvPr/>
        </p:nvSpPr>
        <p:spPr>
          <a:xfrm>
            <a:off x="7978360" y="4697832"/>
            <a:ext cx="3999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Data </a:t>
            </a:r>
            <a:r>
              <a:rPr lang="en-IN" sz="3200" b="1" dirty="0" err="1">
                <a:solidFill>
                  <a:schemeClr val="bg1"/>
                </a:solidFill>
              </a:rPr>
              <a:t>Modeling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BBD639-B26A-AD76-4E60-D5492FE93D06}"/>
              </a:ext>
            </a:extLst>
          </p:cNvPr>
          <p:cNvSpPr txBox="1"/>
          <p:nvPr/>
        </p:nvSpPr>
        <p:spPr>
          <a:xfrm>
            <a:off x="9861300" y="6373276"/>
            <a:ext cx="3999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A5ECC3-B27B-6BCC-295F-2A482DE27053}"/>
              </a:ext>
            </a:extLst>
          </p:cNvPr>
          <p:cNvSpPr txBox="1"/>
          <p:nvPr/>
        </p:nvSpPr>
        <p:spPr>
          <a:xfrm>
            <a:off x="11386399" y="8048720"/>
            <a:ext cx="3999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C147A8-5C58-5ABD-9FF3-2B5F5F2CF58D}"/>
              </a:ext>
            </a:extLst>
          </p:cNvPr>
          <p:cNvSpPr txBox="1"/>
          <p:nvPr/>
        </p:nvSpPr>
        <p:spPr>
          <a:xfrm>
            <a:off x="1889487" y="5302731"/>
            <a:ext cx="3447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16 UNIQUE 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E1C769-682E-F16E-F93C-1B3E46D6A67E}"/>
              </a:ext>
            </a:extLst>
          </p:cNvPr>
          <p:cNvSpPr txBox="1"/>
          <p:nvPr/>
        </p:nvSpPr>
        <p:spPr>
          <a:xfrm>
            <a:off x="12195000" y="5323786"/>
            <a:ext cx="3447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“May” HAVE MOST NO.OF POSTS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33C75-3809-FD87-688C-84E83B69329C}"/>
              </a:ext>
            </a:extLst>
          </p:cNvPr>
          <p:cNvSpPr txBox="1"/>
          <p:nvPr/>
        </p:nvSpPr>
        <p:spPr>
          <a:xfrm>
            <a:off x="7184227" y="5323786"/>
            <a:ext cx="3447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“Animal” IS THE MOST FAV CATEGORY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032B4D1C-8F48-C9EE-F02A-539A70E8DB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21217"/>
              </p:ext>
            </p:extLst>
          </p:nvPr>
        </p:nvGraphicFramePr>
        <p:xfrm>
          <a:off x="3169897" y="1982700"/>
          <a:ext cx="13941477" cy="6912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6376FE91-83E6-DCD6-9053-E9AB922647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550069"/>
              </p:ext>
            </p:extLst>
          </p:nvPr>
        </p:nvGraphicFramePr>
        <p:xfrm>
          <a:off x="3069359" y="1231449"/>
          <a:ext cx="14380441" cy="7536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292</Words>
  <Application>Microsoft Office PowerPoint</Application>
  <PresentationFormat>Custom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Clear Sans Regular Bold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NAVVEN BALLA</cp:lastModifiedBy>
  <cp:revision>9</cp:revision>
  <dcterms:created xsi:type="dcterms:W3CDTF">2006-08-16T00:00:00Z</dcterms:created>
  <dcterms:modified xsi:type="dcterms:W3CDTF">2024-11-16T18:37:31Z</dcterms:modified>
  <dc:identifier>DAEhDyfaYKE</dc:identifier>
</cp:coreProperties>
</file>