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FFF8-B88A-4931-A981-6730DE2C0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3AEEDB-380C-4200-9282-FDF4FEA96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E3D75F-6DFB-4327-B430-F51AB4B915DD}"/>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5" name="Footer Placeholder 4">
            <a:extLst>
              <a:ext uri="{FF2B5EF4-FFF2-40B4-BE49-F238E27FC236}">
                <a16:creationId xmlns:a16="http://schemas.microsoft.com/office/drawing/2014/main" id="{80B2D716-FB50-41EF-8DDC-0DBE6C6FD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3B28D-7351-49CF-A9E0-E3995058FBD3}"/>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204697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3DD1-C40D-4506-A631-576FBCA669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E3C8E-346F-4408-B5FB-827BE7AE38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3AB7F1-D21E-4175-A5F5-BFFCAEB6F49E}"/>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5" name="Footer Placeholder 4">
            <a:extLst>
              <a:ext uri="{FF2B5EF4-FFF2-40B4-BE49-F238E27FC236}">
                <a16:creationId xmlns:a16="http://schemas.microsoft.com/office/drawing/2014/main" id="{886A8FEA-78DE-4518-B463-1037FD185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2BA2-C087-439F-ACAA-539C008903ED}"/>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4442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8528F-5917-4DB9-AF15-38552DC89C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DD313F-F37C-4262-84C3-2A70ACC2DE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F0C0C-D4AE-4AEB-A680-31575F87DB1F}"/>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5" name="Footer Placeholder 4">
            <a:extLst>
              <a:ext uri="{FF2B5EF4-FFF2-40B4-BE49-F238E27FC236}">
                <a16:creationId xmlns:a16="http://schemas.microsoft.com/office/drawing/2014/main" id="{872AF8E1-CEB6-4B5F-BB4D-DCB1FECA7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E71A9-158D-4F3A-BE27-6041259FE595}"/>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383252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1575-705C-4133-B814-3B8062E27B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84B8E9-4C8D-438B-B3DC-854E20F54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CF3E4-D2DE-4F42-BCBC-912B18F87A72}"/>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5" name="Footer Placeholder 4">
            <a:extLst>
              <a:ext uri="{FF2B5EF4-FFF2-40B4-BE49-F238E27FC236}">
                <a16:creationId xmlns:a16="http://schemas.microsoft.com/office/drawing/2014/main" id="{F5894BFC-D01E-49C6-986C-1FCFF2A73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5195C-46C8-4EF0-905D-75BB3547BB3C}"/>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116316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9D95-82C4-45A8-B39C-C5C1E29A0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F58427-88BD-4842-852B-3014B0D3BD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00CC3-A56E-4FFE-8F99-D3EC3CF422DE}"/>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5" name="Footer Placeholder 4">
            <a:extLst>
              <a:ext uri="{FF2B5EF4-FFF2-40B4-BE49-F238E27FC236}">
                <a16:creationId xmlns:a16="http://schemas.microsoft.com/office/drawing/2014/main" id="{457A219E-4CC5-435A-B528-23FDEB683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84660-79A2-4793-A02F-DA1B380EE973}"/>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182996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D683-79BC-4C43-8F13-1DB906DBDE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E0B1D5-AB0A-48E0-BB2B-83F3DC336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7F3D72-A3B3-40E8-B9C6-39821F9C95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D95012-A7FD-4DAA-93CA-CA62C61239E6}"/>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6" name="Footer Placeholder 5">
            <a:extLst>
              <a:ext uri="{FF2B5EF4-FFF2-40B4-BE49-F238E27FC236}">
                <a16:creationId xmlns:a16="http://schemas.microsoft.com/office/drawing/2014/main" id="{255A6499-1C77-46C4-BF10-AF0487471D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4FC25B-4E23-46A1-A915-0877EFC6A2A3}"/>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210981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0F3-DCC1-4F74-8340-640A4A2257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55B9B-1C88-4DD7-8584-F7E274775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12D26-8ED4-461F-B063-56C7CAC364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A711C0-77A2-4554-BF65-03A54C171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CC62C-E6C0-43B6-9434-8CC6EEF7AD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A7376F-5324-4D70-BDFF-615CE94DA581}"/>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8" name="Footer Placeholder 7">
            <a:extLst>
              <a:ext uri="{FF2B5EF4-FFF2-40B4-BE49-F238E27FC236}">
                <a16:creationId xmlns:a16="http://schemas.microsoft.com/office/drawing/2014/main" id="{EC9F919B-89E2-4440-BAA3-5F0FF90804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8EB83D-22E8-4EA9-BBAD-265D86D763E6}"/>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109073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394A-96A2-4000-99EF-CE61F2304B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90DFDA-8F86-4639-AE24-D1234E37059F}"/>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4" name="Footer Placeholder 3">
            <a:extLst>
              <a:ext uri="{FF2B5EF4-FFF2-40B4-BE49-F238E27FC236}">
                <a16:creationId xmlns:a16="http://schemas.microsoft.com/office/drawing/2014/main" id="{AD8A608F-3CA5-4784-9B55-A5D3388A8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627BA-C15A-4F6D-9B26-2F22AC479517}"/>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189381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68973-378B-4145-A8EE-5BB8B19E6D02}"/>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3" name="Footer Placeholder 2">
            <a:extLst>
              <a:ext uri="{FF2B5EF4-FFF2-40B4-BE49-F238E27FC236}">
                <a16:creationId xmlns:a16="http://schemas.microsoft.com/office/drawing/2014/main" id="{D5A5DAC8-0FF2-439D-98A9-F75DC449A8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0205AE-37C0-49DB-BC7B-595A213CCBDE}"/>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152377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54CE-6054-4714-81C7-1C7079A19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896D16-0D69-46E0-8AB3-71059C357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D168CA-B346-4DEB-AD9A-0CDE985B9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59848-00C8-4E95-931E-6E19C64088E0}"/>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6" name="Footer Placeholder 5">
            <a:extLst>
              <a:ext uri="{FF2B5EF4-FFF2-40B4-BE49-F238E27FC236}">
                <a16:creationId xmlns:a16="http://schemas.microsoft.com/office/drawing/2014/main" id="{40347E30-E3E8-454E-BEF5-4C23E83F0A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B6C71B-E343-4D3B-9605-F593285063FC}"/>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427294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95C4-CFD8-4E7E-ADAE-912E254DF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9E9CB4-4AB8-443C-B1CE-14AC541BC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301D41-8CD5-4E97-9DDB-04451D188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3A135-5C1D-4430-8548-90F63D95C06F}"/>
              </a:ext>
            </a:extLst>
          </p:cNvPr>
          <p:cNvSpPr>
            <a:spLocks noGrp="1"/>
          </p:cNvSpPr>
          <p:nvPr>
            <p:ph type="dt" sz="half" idx="10"/>
          </p:nvPr>
        </p:nvSpPr>
        <p:spPr/>
        <p:txBody>
          <a:bodyPr/>
          <a:lstStyle/>
          <a:p>
            <a:fld id="{38A03C7B-5ABF-4125-85B0-6D8D5673F753}" type="datetimeFigureOut">
              <a:rPr lang="en-IN" smtClean="0"/>
              <a:t>25-04-2020</a:t>
            </a:fld>
            <a:endParaRPr lang="en-IN"/>
          </a:p>
        </p:txBody>
      </p:sp>
      <p:sp>
        <p:nvSpPr>
          <p:cNvPr id="6" name="Footer Placeholder 5">
            <a:extLst>
              <a:ext uri="{FF2B5EF4-FFF2-40B4-BE49-F238E27FC236}">
                <a16:creationId xmlns:a16="http://schemas.microsoft.com/office/drawing/2014/main" id="{492B5F78-A50B-432E-8A29-274557BB2D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65CBB-DE73-4C73-B9FE-C01A11412DAB}"/>
              </a:ext>
            </a:extLst>
          </p:cNvPr>
          <p:cNvSpPr>
            <a:spLocks noGrp="1"/>
          </p:cNvSpPr>
          <p:nvPr>
            <p:ph type="sldNum" sz="quarter" idx="12"/>
          </p:nvPr>
        </p:nvSpPr>
        <p:spPr/>
        <p:txBody>
          <a:bodyPr/>
          <a:lstStyle/>
          <a:p>
            <a:fld id="{D81C9389-BFED-4443-8328-C256EBCF5F06}" type="slidenum">
              <a:rPr lang="en-IN" smtClean="0"/>
              <a:t>‹#›</a:t>
            </a:fld>
            <a:endParaRPr lang="en-IN"/>
          </a:p>
        </p:txBody>
      </p:sp>
    </p:spTree>
    <p:extLst>
      <p:ext uri="{BB962C8B-B14F-4D97-AF65-F5344CB8AC3E}">
        <p14:creationId xmlns:p14="http://schemas.microsoft.com/office/powerpoint/2010/main" val="178018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09F61-5A0F-4D0E-A2D3-6FCEBE148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88D274-4BA4-4484-890E-8B796697B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D0B9B-95C1-4BF7-A489-E2CD2D202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03C7B-5ABF-4125-85B0-6D8D5673F753}" type="datetimeFigureOut">
              <a:rPr lang="en-IN" smtClean="0"/>
              <a:t>25-04-2020</a:t>
            </a:fld>
            <a:endParaRPr lang="en-IN"/>
          </a:p>
        </p:txBody>
      </p:sp>
      <p:sp>
        <p:nvSpPr>
          <p:cNvPr id="5" name="Footer Placeholder 4">
            <a:extLst>
              <a:ext uri="{FF2B5EF4-FFF2-40B4-BE49-F238E27FC236}">
                <a16:creationId xmlns:a16="http://schemas.microsoft.com/office/drawing/2014/main" id="{78FFD25F-D638-4FC6-9DEE-4843AAA3B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85B651-75A0-4613-9FB5-833D03949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C9389-BFED-4443-8328-C256EBCF5F06}" type="slidenum">
              <a:rPr lang="en-IN" smtClean="0"/>
              <a:t>‹#›</a:t>
            </a:fld>
            <a:endParaRPr lang="en-IN"/>
          </a:p>
        </p:txBody>
      </p:sp>
    </p:spTree>
    <p:extLst>
      <p:ext uri="{BB962C8B-B14F-4D97-AF65-F5344CB8AC3E}">
        <p14:creationId xmlns:p14="http://schemas.microsoft.com/office/powerpoint/2010/main" val="268335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CBEE-ACF1-4C9E-AB80-9E50B60E65CC}"/>
              </a:ext>
            </a:extLst>
          </p:cNvPr>
          <p:cNvSpPr>
            <a:spLocks noGrp="1"/>
          </p:cNvSpPr>
          <p:nvPr>
            <p:ph type="ctrTitle"/>
          </p:nvPr>
        </p:nvSpPr>
        <p:spPr>
          <a:xfrm>
            <a:off x="0" y="1"/>
            <a:ext cx="12192000" cy="1026942"/>
          </a:xfrm>
          <a:ln w="19050">
            <a:solidFill>
              <a:schemeClr val="tx1"/>
            </a:solidFill>
          </a:ln>
        </p:spPr>
        <p:txBody>
          <a:bodyPr/>
          <a:lstStyle/>
          <a:p>
            <a:r>
              <a:rPr lang="en-IN" dirty="0"/>
              <a:t>Presentation-</a:t>
            </a:r>
            <a:r>
              <a:rPr lang="en-IN"/>
              <a:t>NewYork</a:t>
            </a:r>
            <a:endParaRPr lang="en-IN" dirty="0"/>
          </a:p>
        </p:txBody>
      </p:sp>
      <p:pic>
        <p:nvPicPr>
          <p:cNvPr id="5" name="Picture 4">
            <a:extLst>
              <a:ext uri="{FF2B5EF4-FFF2-40B4-BE49-F238E27FC236}">
                <a16:creationId xmlns:a16="http://schemas.microsoft.com/office/drawing/2014/main" id="{51F65024-DB0B-4BD9-8830-A3A6BF2C0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03" y="1120576"/>
            <a:ext cx="10609826" cy="5638947"/>
          </a:xfrm>
          <a:prstGeom prst="rect">
            <a:avLst/>
          </a:prstGeom>
        </p:spPr>
      </p:pic>
    </p:spTree>
    <p:extLst>
      <p:ext uri="{BB962C8B-B14F-4D97-AF65-F5344CB8AC3E}">
        <p14:creationId xmlns:p14="http://schemas.microsoft.com/office/powerpoint/2010/main" val="249906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CBEE-ACF1-4C9E-AB80-9E50B60E65CC}"/>
              </a:ext>
            </a:extLst>
          </p:cNvPr>
          <p:cNvSpPr>
            <a:spLocks noGrp="1"/>
          </p:cNvSpPr>
          <p:nvPr>
            <p:ph type="ctrTitle"/>
          </p:nvPr>
        </p:nvSpPr>
        <p:spPr>
          <a:xfrm>
            <a:off x="0" y="1"/>
            <a:ext cx="12192000" cy="1026942"/>
          </a:xfrm>
          <a:ln w="19050">
            <a:solidFill>
              <a:schemeClr val="tx1"/>
            </a:solidFill>
          </a:ln>
        </p:spPr>
        <p:txBody>
          <a:bodyPr/>
          <a:lstStyle/>
          <a:p>
            <a:r>
              <a:rPr lang="en-IN" dirty="0"/>
              <a:t>Results</a:t>
            </a:r>
          </a:p>
        </p:txBody>
      </p:sp>
      <p:sp>
        <p:nvSpPr>
          <p:cNvPr id="3" name="Subtitle 2">
            <a:extLst>
              <a:ext uri="{FF2B5EF4-FFF2-40B4-BE49-F238E27FC236}">
                <a16:creationId xmlns:a16="http://schemas.microsoft.com/office/drawing/2014/main" id="{011D2FC7-6482-4481-A051-6FC64BDF7B45}"/>
              </a:ext>
            </a:extLst>
          </p:cNvPr>
          <p:cNvSpPr>
            <a:spLocks noGrp="1"/>
          </p:cNvSpPr>
          <p:nvPr>
            <p:ph type="subTitle" idx="1"/>
          </p:nvPr>
        </p:nvSpPr>
        <p:spPr>
          <a:xfrm>
            <a:off x="0" y="1026943"/>
            <a:ext cx="12192000" cy="1842866"/>
          </a:xfrm>
        </p:spPr>
        <p:txBody>
          <a:bodyPr/>
          <a:lstStyle/>
          <a:p>
            <a:pPr algn="l"/>
            <a:endParaRPr lang="en-IN" dirty="0"/>
          </a:p>
          <a:p>
            <a:pPr algn="l"/>
            <a:r>
              <a:rPr lang="en-IN" dirty="0"/>
              <a:t>From this venues data we filtered and used only the restaurant data for Brooklyn &amp; Manhattan clustering and Bronx, Queens and Staten Island clustering. As we focussed only on restaurants business. </a:t>
            </a:r>
          </a:p>
        </p:txBody>
      </p:sp>
    </p:spTree>
    <p:extLst>
      <p:ext uri="{BB962C8B-B14F-4D97-AF65-F5344CB8AC3E}">
        <p14:creationId xmlns:p14="http://schemas.microsoft.com/office/powerpoint/2010/main" val="71303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CBEE-ACF1-4C9E-AB80-9E50B60E65CC}"/>
              </a:ext>
            </a:extLst>
          </p:cNvPr>
          <p:cNvSpPr>
            <a:spLocks noGrp="1"/>
          </p:cNvSpPr>
          <p:nvPr>
            <p:ph type="ctrTitle"/>
          </p:nvPr>
        </p:nvSpPr>
        <p:spPr>
          <a:xfrm>
            <a:off x="0" y="1"/>
            <a:ext cx="12192000" cy="1026942"/>
          </a:xfrm>
          <a:ln w="19050">
            <a:solidFill>
              <a:schemeClr val="tx1"/>
            </a:solidFill>
          </a:ln>
        </p:spPr>
        <p:txBody>
          <a:bodyPr/>
          <a:lstStyle/>
          <a:p>
            <a:r>
              <a:rPr lang="en-IN" dirty="0"/>
              <a:t>Discussion</a:t>
            </a:r>
          </a:p>
        </p:txBody>
      </p:sp>
      <p:sp>
        <p:nvSpPr>
          <p:cNvPr id="3" name="Subtitle 2">
            <a:extLst>
              <a:ext uri="{FF2B5EF4-FFF2-40B4-BE49-F238E27FC236}">
                <a16:creationId xmlns:a16="http://schemas.microsoft.com/office/drawing/2014/main" id="{011D2FC7-6482-4481-A051-6FC64BDF7B45}"/>
              </a:ext>
            </a:extLst>
          </p:cNvPr>
          <p:cNvSpPr>
            <a:spLocks noGrp="1"/>
          </p:cNvSpPr>
          <p:nvPr>
            <p:ph type="subTitle" idx="1"/>
          </p:nvPr>
        </p:nvSpPr>
        <p:spPr>
          <a:xfrm>
            <a:off x="0" y="1026942"/>
            <a:ext cx="12192000" cy="1885069"/>
          </a:xfrm>
        </p:spPr>
        <p:txBody>
          <a:bodyPr>
            <a:normAutofit fontScale="85000" lnSpcReduction="20000"/>
          </a:bodyPr>
          <a:lstStyle/>
          <a:p>
            <a:pPr algn="l"/>
            <a:r>
              <a:rPr lang="en-IN" dirty="0"/>
              <a:t>-There is scope to increase Farmers markets in Bronx, Queens and Staten Island. </a:t>
            </a:r>
          </a:p>
          <a:p>
            <a:pPr algn="l"/>
            <a:endParaRPr lang="en-IN" dirty="0"/>
          </a:p>
          <a:p>
            <a:pPr algn="l"/>
            <a:r>
              <a:rPr lang="en-IN" dirty="0"/>
              <a:t>-There is scope to explore cuisines of various countries in Bronx, Queens and Staten Island. </a:t>
            </a:r>
          </a:p>
          <a:p>
            <a:pPr algn="l"/>
            <a:endParaRPr lang="en-IN" dirty="0"/>
          </a:p>
          <a:p>
            <a:pPr algn="l"/>
            <a:r>
              <a:rPr lang="en-IN" dirty="0"/>
              <a:t>-In Manhattan and Brooklyn restaurants of cuisines of many countries are available. So if risk can be taken with great menu on board. It also shows people love eating cuisines of various countries </a:t>
            </a:r>
          </a:p>
          <a:p>
            <a:pPr algn="l"/>
            <a:endParaRPr lang="en-IN" dirty="0"/>
          </a:p>
        </p:txBody>
      </p:sp>
    </p:spTree>
    <p:extLst>
      <p:ext uri="{BB962C8B-B14F-4D97-AF65-F5344CB8AC3E}">
        <p14:creationId xmlns:p14="http://schemas.microsoft.com/office/powerpoint/2010/main" val="19464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CBEE-ACF1-4C9E-AB80-9E50B60E65CC}"/>
              </a:ext>
            </a:extLst>
          </p:cNvPr>
          <p:cNvSpPr>
            <a:spLocks noGrp="1"/>
          </p:cNvSpPr>
          <p:nvPr>
            <p:ph type="ctrTitle"/>
          </p:nvPr>
        </p:nvSpPr>
        <p:spPr>
          <a:xfrm>
            <a:off x="0" y="1"/>
            <a:ext cx="12192000" cy="1026942"/>
          </a:xfrm>
          <a:ln w="19050">
            <a:solidFill>
              <a:schemeClr val="tx1"/>
            </a:solidFill>
          </a:ln>
        </p:spPr>
        <p:txBody>
          <a:bodyPr/>
          <a:lstStyle/>
          <a:p>
            <a:r>
              <a:rPr lang="en-IN" dirty="0"/>
              <a:t>Conclusion</a:t>
            </a:r>
          </a:p>
        </p:txBody>
      </p:sp>
      <p:sp>
        <p:nvSpPr>
          <p:cNvPr id="3" name="Subtitle 2">
            <a:extLst>
              <a:ext uri="{FF2B5EF4-FFF2-40B4-BE49-F238E27FC236}">
                <a16:creationId xmlns:a16="http://schemas.microsoft.com/office/drawing/2014/main" id="{011D2FC7-6482-4481-A051-6FC64BDF7B45}"/>
              </a:ext>
            </a:extLst>
          </p:cNvPr>
          <p:cNvSpPr>
            <a:spLocks noGrp="1"/>
          </p:cNvSpPr>
          <p:nvPr>
            <p:ph type="subTitle" idx="1"/>
          </p:nvPr>
        </p:nvSpPr>
        <p:spPr>
          <a:xfrm>
            <a:off x="0" y="1055787"/>
            <a:ext cx="12192000" cy="1462330"/>
          </a:xfrm>
        </p:spPr>
        <p:txBody>
          <a:bodyPr>
            <a:normAutofit fontScale="85000" lnSpcReduction="10000"/>
          </a:bodyPr>
          <a:lstStyle/>
          <a:p>
            <a:pPr algn="l"/>
            <a:endParaRPr lang="en-IN" dirty="0"/>
          </a:p>
          <a:p>
            <a:pPr algn="l"/>
            <a:r>
              <a:rPr lang="en-IN" dirty="0"/>
              <a:t>This analysis is performed on limited data. This may be right or may be wrong. But if good amount of data is available there is scope to come up with better results. If there are lot of restaurants probably there is lot of demand. Brooklyn and Manhattan has high concentration of restaurant business. Very competitive market. Bronx, Queens and Staten Island also has good number of restaurants but not as many as required. So this can be explored </a:t>
            </a:r>
          </a:p>
        </p:txBody>
      </p:sp>
    </p:spTree>
    <p:extLst>
      <p:ext uri="{BB962C8B-B14F-4D97-AF65-F5344CB8AC3E}">
        <p14:creationId xmlns:p14="http://schemas.microsoft.com/office/powerpoint/2010/main" val="1010320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194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Presentation-NewYork</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Gurrapu</dc:creator>
  <cp:lastModifiedBy>Naveen Gurrapu</cp:lastModifiedBy>
  <cp:revision>4</cp:revision>
  <dcterms:created xsi:type="dcterms:W3CDTF">2020-04-24T19:51:11Z</dcterms:created>
  <dcterms:modified xsi:type="dcterms:W3CDTF">2020-04-24T20:04:22Z</dcterms:modified>
</cp:coreProperties>
</file>