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4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C32C-7E03-479C-BAC4-B9C710F59894}" type="datetimeFigureOut">
              <a:rPr lang="en-US" smtClean="0"/>
              <a:pPr/>
              <a:t>06/01/19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F43-FC40-46D9-B1E9-2389015593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  <a:solidFill>
            <a:srgbClr val="FFC000"/>
          </a:solidFill>
          <a:ln w="50800">
            <a:solidFill>
              <a:srgbClr val="FF0000"/>
            </a:solidFill>
          </a:ln>
        </p:spPr>
        <p:txBody>
          <a:bodyPr/>
          <a:lstStyle>
            <a:lvl1pPr>
              <a:defRPr>
                <a:solidFill>
                  <a:srgbClr val="C00000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5257800" cy="1905000"/>
          </a:xfrm>
          <a:noFill/>
          <a:ln w="38100">
            <a:solidFill>
              <a:srgbClr val="FF000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077200" y="59436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43600"/>
            <a:ext cx="990600" cy="914401"/>
          </a:xfrm>
          <a:solidFill>
            <a:srgbClr val="CC66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5943600"/>
            <a:ext cx="7086600" cy="914400"/>
          </a:xfr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sz="1400" i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ESO202A: Mechanics of Solids, 2019</a:t>
            </a:r>
            <a:endParaRPr lang="en-US" dirty="0"/>
          </a:p>
        </p:txBody>
      </p:sp>
      <p:pic>
        <p:nvPicPr>
          <p:cNvPr id="10" name="Picture 9" descr="iitklogo_trans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007100"/>
            <a:ext cx="762000" cy="762000"/>
          </a:xfrm>
          <a:prstGeom prst="rect">
            <a:avLst/>
          </a:prstGeom>
          <a:noFill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152400"/>
            <a:ext cx="838200" cy="365125"/>
          </a:xfrm>
        </p:spPr>
        <p:txBody>
          <a:bodyPr/>
          <a:lstStyle>
            <a:lvl1pPr>
              <a:defRPr b="1"/>
            </a:lvl1pPr>
          </a:lstStyle>
          <a:p>
            <a:fld id="{05070F5A-2208-4ABC-92FF-FB4AD824D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077200" y="5943600"/>
            <a:ext cx="1066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  <a:solidFill>
            <a:srgbClr val="FFFF00"/>
          </a:solidFill>
          <a:ln w="50800">
            <a:solidFill>
              <a:srgbClr val="FFC000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  <a:latin typeface="Perpetua Titling MT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43600"/>
            <a:ext cx="990600" cy="914401"/>
          </a:xfrm>
          <a:solidFill>
            <a:srgbClr val="CC66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5943600"/>
            <a:ext cx="7086600" cy="914400"/>
          </a:xfr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/>
          <a:lstStyle>
            <a:lvl1pPr>
              <a:defRPr sz="1400" i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ESO202A: Mechanics of Solids,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304800"/>
            <a:ext cx="838200" cy="365125"/>
          </a:xfrm>
        </p:spPr>
        <p:txBody>
          <a:bodyPr/>
          <a:lstStyle>
            <a:lvl1pPr>
              <a:defRPr b="1"/>
            </a:lvl1pPr>
          </a:lstStyle>
          <a:p>
            <a:fld id="{05070F5A-2208-4ABC-92FF-FB4AD824D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itklogo_trans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0071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F2C9-5D1B-42D4-80C2-CE196315ECEC}" type="datetime1">
              <a:rPr lang="en-US" smtClean="0"/>
              <a:pPr/>
              <a:t>06/01/19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ESO202A: Mechanics of Solids,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0F5A-2208-4ABC-92FF-FB4AD824D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basu@iitk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1" Type="http://schemas.microsoft.com/office/2007/relationships/media" Target="file:///C:\Documents%20and%20Settings\Dr.Smit%20Basu\My%20Documents\eso204_2011\grass_animation.mpg" TargetMode="External"/><Relationship Id="rId2" Type="http://schemas.openxmlformats.org/officeDocument/2006/relationships/video" Target="file:///C:\Documents%20and%20Settings\Dr.Smit%20Basu\My%20Documents\eso204_2011\grass_animation.mp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1" Type="http://schemas.microsoft.com/office/2007/relationships/media" Target="file:///C:\Documents%20and%20Settings\Dr.Smit%20Basu\My%20Documents\eso204_2011\turbine_fail.mpeg" TargetMode="External"/><Relationship Id="rId2" Type="http://schemas.openxmlformats.org/officeDocument/2006/relationships/video" Target="file:///C:\Documents%20and%20Settings\Dr.Smit%20Basu\My%20Documents\eso204_2011\turbine_fail.mpe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file:///C:\Documents%20and%20Settings\Dr.Smit%20Basu\My%20Documents\eso204_2011\snap_fit.mpg" TargetMode="External"/><Relationship Id="rId2" Type="http://schemas.openxmlformats.org/officeDocument/2006/relationships/video" Target="file:///C:\Documents%20and%20Settings\Dr.Smit%20Basu\My%20Documents\eso204_2011\snap_fit.m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yankc@iitk.ac.in" TargetMode="External"/><Relationship Id="rId4" Type="http://schemas.openxmlformats.org/officeDocument/2006/relationships/hyperlink" Target="mailto:ashwani@iitk.ac.in" TargetMode="External"/><Relationship Id="rId5" Type="http://schemas.openxmlformats.org/officeDocument/2006/relationships/hyperlink" Target="mailto:ishu@iitk.ac.in" TargetMode="External"/><Relationship Id="rId6" Type="http://schemas.openxmlformats.org/officeDocument/2006/relationships/hyperlink" Target="mailto:rohitd@iitk.ac.in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rpitks@iitk.ac.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ESO202A: Mechanics of Solids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r>
              <a:rPr lang="en-US" dirty="0" smtClean="0"/>
              <a:t>Department of Mechanical Engineering</a:t>
            </a:r>
          </a:p>
          <a:p>
            <a:r>
              <a:rPr lang="en-US" dirty="0" smtClean="0">
                <a:hlinkClick r:id="rId2"/>
              </a:rPr>
              <a:t>sbasu@iitk.ac.in</a:t>
            </a:r>
            <a:endParaRPr lang="en-US" dirty="0" smtClean="0"/>
          </a:p>
          <a:p>
            <a:r>
              <a:rPr lang="en-US" dirty="0" smtClean="0"/>
              <a:t>Ph: +91 (0) 512 679 7506</a:t>
            </a:r>
          </a:p>
          <a:p>
            <a:r>
              <a:rPr lang="en-US" dirty="0" smtClean="0"/>
              <a:t>Room no NL211A</a:t>
            </a:r>
          </a:p>
          <a:p>
            <a:r>
              <a:rPr lang="en-US" dirty="0" smtClean="0"/>
              <a:t>URL: http://home.iitk.ac.in/~sbasu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43600"/>
            <a:ext cx="1066800" cy="914401"/>
          </a:xfrm>
        </p:spPr>
        <p:txBody>
          <a:bodyPr/>
          <a:lstStyle/>
          <a:p>
            <a:fld id="{7596A404-6D3B-4328-BD6B-FA537A58C788}" type="datetime1">
              <a:rPr lang="en-US" smtClean="0"/>
              <a:pPr/>
              <a:t>06/01/19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5070F5A-2208-4ABC-92FF-FB4AD824DFE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5943600"/>
            <a:ext cx="7010400" cy="914401"/>
          </a:xfrm>
        </p:spPr>
        <p:txBody>
          <a:bodyPr/>
          <a:lstStyle/>
          <a:p>
            <a:r>
              <a:rPr lang="en-US" smtClean="0"/>
              <a:t>ESO202A: Mechanics of Solids, 2019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458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7.5% for the class + 7.5% for the tutorials</a:t>
            </a:r>
          </a:p>
        </p:txBody>
      </p:sp>
      <p:pic>
        <p:nvPicPr>
          <p:cNvPr id="2050" name="Picture 2" descr="Image result for its in the syllabus phdco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199" y="1828800"/>
            <a:ext cx="6097061" cy="36480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600200" y="4419600"/>
            <a:ext cx="6248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1905000"/>
            <a:ext cx="1524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1905000"/>
            <a:ext cx="1524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1905000"/>
            <a:ext cx="1524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905000"/>
            <a:ext cx="1524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should I care to learn this stuff?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coke_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2438400" cy="2438400"/>
          </a:xfrm>
          <a:prstGeom prst="rect">
            <a:avLst/>
          </a:prstGeom>
        </p:spPr>
      </p:pic>
      <p:pic>
        <p:nvPicPr>
          <p:cNvPr id="7" name="Picture 6" descr="fruit_jui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066800"/>
            <a:ext cx="3048000" cy="30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4572000"/>
            <a:ext cx="8077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are aerated beverages sold in cans and non-aerated ones in paper based packages?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26" name="AutoShape 2" descr="Image result for entrance to an south indian temp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te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3810000" cy="2717801"/>
          </a:xfrm>
          <a:prstGeom prst="rect">
            <a:avLst/>
          </a:prstGeom>
        </p:spPr>
      </p:pic>
      <p:pic>
        <p:nvPicPr>
          <p:cNvPr id="8" name="Picture 7" descr="blue_mosq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1000"/>
            <a:ext cx="2996184" cy="4492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5029200"/>
            <a:ext cx="86868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do some places of congregation have small entrances and sanctums while others can accommodate large numbers of people?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banyan_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3504844" cy="2338388"/>
          </a:xfrm>
          <a:prstGeom prst="rect">
            <a:avLst/>
          </a:prstGeom>
        </p:spPr>
      </p:pic>
      <p:pic>
        <p:nvPicPr>
          <p:cNvPr id="7" name="Picture 6" descr="pine_tr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600"/>
            <a:ext cx="3362325" cy="3362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3429000"/>
            <a:ext cx="86106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do large deciduous trees have big trunks while tall alpine trees have slender trunks?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ss_animation.mpg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609600"/>
            <a:ext cx="60960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4114800"/>
            <a:ext cx="67056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is the grass tapered from bottom to top?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ip_side_view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838200"/>
            <a:ext cx="5245045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3581400"/>
            <a:ext cx="45720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is heating a problem in computer chips?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sickle_c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19200"/>
            <a:ext cx="2689412" cy="2305210"/>
          </a:xfrm>
          <a:prstGeom prst="rect">
            <a:avLst/>
          </a:prstGeom>
        </p:spPr>
      </p:pic>
      <p:pic>
        <p:nvPicPr>
          <p:cNvPr id="7" name="Picture 6" descr="normal_rb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19200"/>
            <a:ext cx="2145792" cy="2145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886200"/>
            <a:ext cx="7772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mechanics of solids help in understanding sickle cell disease?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76600"/>
            <a:ext cx="4495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321587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800"/>
            <a:ext cx="4467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29200" y="1828800"/>
            <a:ext cx="3124200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Australopithecus </a:t>
            </a:r>
            <a:r>
              <a:rPr lang="en-US" dirty="0" err="1" smtClean="0"/>
              <a:t>sediba</a:t>
            </a:r>
            <a:endParaRPr lang="en-US" dirty="0" smtClean="0"/>
          </a:p>
          <a:p>
            <a:r>
              <a:rPr lang="en-US" dirty="0" smtClean="0"/>
              <a:t>1.9 million years ago, South Africa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5562600"/>
            <a:ext cx="2286000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Lucy, </a:t>
            </a:r>
            <a:r>
              <a:rPr lang="en-US" dirty="0" err="1" smtClean="0"/>
              <a:t>australopithecus</a:t>
            </a:r>
            <a:endParaRPr lang="en-US" dirty="0" smtClean="0"/>
          </a:p>
          <a:p>
            <a:r>
              <a:rPr lang="en-US" dirty="0" smtClean="0"/>
              <a:t>3.2 million years ago, Ethiopia</a:t>
            </a: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rot="5400000">
            <a:off x="5509915" y="2195215"/>
            <a:ext cx="524470" cy="1638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rot="16200000" flipH="1">
            <a:off x="7033915" y="2309515"/>
            <a:ext cx="524470" cy="1409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876300" y="1638300"/>
            <a:ext cx="2209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76200"/>
            <a:ext cx="21336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3.7 million years ago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5105400"/>
            <a:ext cx="40386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Femur bones of a chimpanzee, early human and modern human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304800"/>
            <a:ext cx="41148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does the design of the </a:t>
            </a:r>
            <a:r>
              <a:rPr lang="en-US" dirty="0" err="1" smtClean="0"/>
              <a:t>femural</a:t>
            </a:r>
            <a:r>
              <a:rPr lang="en-US" dirty="0" smtClean="0"/>
              <a:t> bone change with evolution of upright walking?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about?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371600"/>
            <a:ext cx="7010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to solid objects when they are subject to forces?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4724400"/>
            <a:ext cx="6172200" cy="609600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52945" y="3505200"/>
            <a:ext cx="2133600" cy="1219200"/>
            <a:chOff x="1066800" y="3505200"/>
            <a:chExt cx="2133600" cy="1219200"/>
          </a:xfrm>
        </p:grpSpPr>
        <p:sp>
          <p:nvSpPr>
            <p:cNvPr id="9" name="Rectangle 8"/>
            <p:cNvSpPr/>
            <p:nvPr/>
          </p:nvSpPr>
          <p:spPr>
            <a:xfrm>
              <a:off x="2057400" y="3505200"/>
              <a:ext cx="1143000" cy="121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>
              <a:off x="1295400" y="4114800"/>
              <a:ext cx="762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TP_tmp.b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6800" y="3962400"/>
              <a:ext cx="202692" cy="202692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2057400" y="3498275"/>
            <a:ext cx="2286000" cy="2438400"/>
            <a:chOff x="5334000" y="3498275"/>
            <a:chExt cx="2286000" cy="24384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77000" y="3505200"/>
              <a:ext cx="7620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334000" y="3498275"/>
              <a:ext cx="2286000" cy="2438400"/>
              <a:chOff x="5334000" y="3429000"/>
              <a:chExt cx="2286000" cy="2438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334000" y="3429000"/>
                <a:ext cx="1143000" cy="2438400"/>
                <a:chOff x="5334000" y="3429000"/>
                <a:chExt cx="1143000" cy="2438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334000" y="3429000"/>
                  <a:ext cx="1143000" cy="1219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334000" y="4648200"/>
                  <a:ext cx="1143000" cy="12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477000" y="3429000"/>
                <a:ext cx="1143000" cy="2438400"/>
                <a:chOff x="5334000" y="3429000"/>
                <a:chExt cx="1143000" cy="24384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334000" y="3429000"/>
                  <a:ext cx="1143000" cy="12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334000" y="4648200"/>
                  <a:ext cx="1143000" cy="12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TextBox 31"/>
          <p:cNvSpPr txBox="1"/>
          <p:nvPr/>
        </p:nvSpPr>
        <p:spPr>
          <a:xfrm>
            <a:off x="381000" y="1981200"/>
            <a:ext cx="2743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They translate when only forces are applied.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2133600"/>
            <a:ext cx="44958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They may rotate when the applied forces have moments about some point.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38333 1.11022E-1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5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24400"/>
            <a:ext cx="6172200" cy="609600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2945" y="3505200"/>
            <a:ext cx="2133600" cy="1219200"/>
            <a:chOff x="1066800" y="3505200"/>
            <a:chExt cx="2133600" cy="1219200"/>
          </a:xfrm>
        </p:grpSpPr>
        <p:sp>
          <p:nvSpPr>
            <p:cNvPr id="8" name="Rectangle 7"/>
            <p:cNvSpPr/>
            <p:nvPr/>
          </p:nvSpPr>
          <p:spPr>
            <a:xfrm>
              <a:off x="2057400" y="3505200"/>
              <a:ext cx="1143000" cy="121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1295400" y="4114800"/>
              <a:ext cx="762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TP_tmp.b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6800" y="3962400"/>
              <a:ext cx="202692" cy="202692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 rot="5400000">
            <a:off x="2095500" y="3009900"/>
            <a:ext cx="2819400" cy="609600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97508" y="2895600"/>
            <a:ext cx="1802892" cy="1828800"/>
            <a:chOff x="1397508" y="2895600"/>
            <a:chExt cx="1802892" cy="1828800"/>
          </a:xfrm>
        </p:grpSpPr>
        <p:sp>
          <p:nvSpPr>
            <p:cNvPr id="12" name="Rectangle 11"/>
            <p:cNvSpPr/>
            <p:nvPr/>
          </p:nvSpPr>
          <p:spPr>
            <a:xfrm>
              <a:off x="2400300" y="2895600"/>
              <a:ext cx="800100" cy="1828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662545" y="3886200"/>
              <a:ext cx="762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TP_tmp.b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7508" y="3683508"/>
              <a:ext cx="202692" cy="20269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3962400" y="304800"/>
            <a:ext cx="396240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Rigid bodies are </a:t>
            </a:r>
            <a:r>
              <a:rPr lang="en-US" dirty="0" err="1" smtClean="0"/>
              <a:t>idealised</a:t>
            </a:r>
            <a:r>
              <a:rPr lang="en-US" dirty="0" smtClean="0"/>
              <a:t> solids that do not change shape when subjected to forces. They just translate or rotate or do both simultaneously.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828800"/>
            <a:ext cx="4648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Real bodies also “deform” when subjected to forces.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27910" y="2791692"/>
            <a:ext cx="1551709" cy="1898073"/>
            <a:chOff x="5105400" y="2514600"/>
            <a:chExt cx="1551709" cy="1898073"/>
          </a:xfrm>
        </p:grpSpPr>
        <p:sp>
          <p:nvSpPr>
            <p:cNvPr id="18" name="Freeform 17"/>
            <p:cNvSpPr/>
            <p:nvPr/>
          </p:nvSpPr>
          <p:spPr>
            <a:xfrm>
              <a:off x="5715000" y="2514600"/>
              <a:ext cx="942109" cy="1898073"/>
            </a:xfrm>
            <a:custGeom>
              <a:avLst/>
              <a:gdLst>
                <a:gd name="connsiteX0" fmla="*/ 69273 w 942109"/>
                <a:gd name="connsiteY0" fmla="*/ 332509 h 1898073"/>
                <a:gd name="connsiteX1" fmla="*/ 678873 w 942109"/>
                <a:gd name="connsiteY1" fmla="*/ 0 h 1898073"/>
                <a:gd name="connsiteX2" fmla="*/ 942109 w 942109"/>
                <a:gd name="connsiteY2" fmla="*/ 969818 h 1898073"/>
                <a:gd name="connsiteX3" fmla="*/ 637309 w 942109"/>
                <a:gd name="connsiteY3" fmla="*/ 1898073 h 1898073"/>
                <a:gd name="connsiteX4" fmla="*/ 0 w 942109"/>
                <a:gd name="connsiteY4" fmla="*/ 1593273 h 1898073"/>
                <a:gd name="connsiteX5" fmla="*/ 332509 w 942109"/>
                <a:gd name="connsiteY5" fmla="*/ 1122218 h 1898073"/>
                <a:gd name="connsiteX6" fmla="*/ 374073 w 942109"/>
                <a:gd name="connsiteY6" fmla="*/ 803564 h 1898073"/>
                <a:gd name="connsiteX7" fmla="*/ 69273 w 942109"/>
                <a:gd name="connsiteY7" fmla="*/ 332509 h 189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109" h="1898073">
                  <a:moveTo>
                    <a:pt x="69273" y="332509"/>
                  </a:moveTo>
                  <a:lnTo>
                    <a:pt x="678873" y="0"/>
                  </a:lnTo>
                  <a:lnTo>
                    <a:pt x="942109" y="969818"/>
                  </a:lnTo>
                  <a:lnTo>
                    <a:pt x="637309" y="1898073"/>
                  </a:lnTo>
                  <a:lnTo>
                    <a:pt x="0" y="1593273"/>
                  </a:lnTo>
                  <a:lnTo>
                    <a:pt x="332509" y="1122218"/>
                  </a:lnTo>
                  <a:lnTo>
                    <a:pt x="374073" y="803564"/>
                  </a:lnTo>
                  <a:lnTo>
                    <a:pt x="69273" y="332509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334000" y="3505200"/>
              <a:ext cx="762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TP_tmp.b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5400" y="3352800"/>
              <a:ext cx="202692" cy="2026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Deformation can lead to failures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turbine_fail.mpeg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1066800"/>
            <a:ext cx="8305800" cy="4672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Deformation can be useful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snap_fit.mpg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" y="1066800"/>
            <a:ext cx="8805333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15340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Boresi</a:t>
            </a:r>
            <a:r>
              <a:rPr lang="en-US" b="1" dirty="0" smtClean="0"/>
              <a:t> and Schmidt, Advanced Mechanics of Materials</a:t>
            </a:r>
            <a:r>
              <a:rPr lang="en-US" dirty="0" smtClean="0"/>
              <a:t>, Sixth Edition, John Wiley and Sons, 2003</a:t>
            </a:r>
          </a:p>
          <a:p>
            <a:r>
              <a:rPr lang="en-US" b="1" dirty="0" smtClean="0"/>
              <a:t>Crandall, Dahl, Lardner and </a:t>
            </a:r>
            <a:r>
              <a:rPr lang="en-US" b="1" dirty="0" err="1" smtClean="0"/>
              <a:t>Sivakumar</a:t>
            </a:r>
            <a:r>
              <a:rPr lang="en-US" b="1" dirty="0" smtClean="0"/>
              <a:t>, An Introduction to the Mechanics of Solids (in SI units), </a:t>
            </a:r>
            <a:r>
              <a:rPr lang="en-US" dirty="0" smtClean="0"/>
              <a:t>McGraw Hill  Education </a:t>
            </a:r>
            <a:r>
              <a:rPr lang="en-US" dirty="0" err="1" smtClean="0"/>
              <a:t>Pvt</a:t>
            </a:r>
            <a:r>
              <a:rPr lang="en-US" dirty="0" smtClean="0"/>
              <a:t> Ltd, 3</a:t>
            </a:r>
            <a:r>
              <a:rPr lang="en-US" baseline="30000" dirty="0" smtClean="0"/>
              <a:t>rd</a:t>
            </a:r>
            <a:r>
              <a:rPr lang="en-US" dirty="0" smtClean="0"/>
              <a:t> edition, 2017.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notes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8153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Course notes will be regularly uploaded on http://www.usebackpack.com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09800"/>
            <a:ext cx="70866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Joining code is </a:t>
            </a:r>
            <a:r>
              <a:rPr lang="en-US" b="1" dirty="0" smtClean="0"/>
              <a:t>6aa92c</a:t>
            </a:r>
            <a:r>
              <a:rPr lang="en-US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76600"/>
            <a:ext cx="8001000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may have to create an account in backpack (using your </a:t>
            </a:r>
            <a:r>
              <a:rPr lang="en-US" dirty="0" err="1" smtClean="0"/>
              <a:t>iitk</a:t>
            </a:r>
            <a:r>
              <a:rPr lang="en-US" dirty="0" smtClean="0"/>
              <a:t>/</a:t>
            </a:r>
            <a:r>
              <a:rPr lang="en-US" dirty="0" err="1" smtClean="0"/>
              <a:t>gmail</a:t>
            </a:r>
            <a:r>
              <a:rPr lang="en-US" dirty="0" smtClean="0"/>
              <a:t>  id) if you want to access the notes, solutions, assignment sheets and announcements. </a:t>
            </a:r>
            <a:r>
              <a:rPr lang="en-US" b="1" dirty="0" smtClean="0"/>
              <a:t>Strongly recommended.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Teaching assistants and office hours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3962400" cy="175432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Arpit</a:t>
            </a:r>
            <a:r>
              <a:rPr lang="en-US" b="1" dirty="0" smtClean="0"/>
              <a:t> </a:t>
            </a:r>
            <a:r>
              <a:rPr lang="en-US" b="1" dirty="0" err="1" smtClean="0"/>
              <a:t>Srivastava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arpitks@iitk.ac.in</a:t>
            </a:r>
            <a:endParaRPr lang="en-US" dirty="0" smtClean="0"/>
          </a:p>
          <a:p>
            <a:r>
              <a:rPr lang="en-US" b="1" dirty="0" err="1" smtClean="0"/>
              <a:t>Mayank</a:t>
            </a:r>
            <a:r>
              <a:rPr lang="en-US" b="1" dirty="0" smtClean="0"/>
              <a:t> </a:t>
            </a:r>
            <a:r>
              <a:rPr lang="en-US" b="1" dirty="0" err="1" smtClean="0"/>
              <a:t>Chouksey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mayankc@iitk.ac.in</a:t>
            </a:r>
            <a:endParaRPr lang="en-US" dirty="0" smtClean="0"/>
          </a:p>
          <a:p>
            <a:r>
              <a:rPr lang="en-US" b="1" dirty="0" err="1" smtClean="0"/>
              <a:t>Ashwani</a:t>
            </a:r>
            <a:r>
              <a:rPr lang="en-US" b="1" dirty="0" smtClean="0"/>
              <a:t> </a:t>
            </a:r>
            <a:r>
              <a:rPr lang="en-US" b="1" dirty="0" err="1" smtClean="0"/>
              <a:t>Sengar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ashwani@iitk.ac.in</a:t>
            </a:r>
            <a:endParaRPr lang="en-US" dirty="0" smtClean="0"/>
          </a:p>
          <a:p>
            <a:r>
              <a:rPr lang="en-US" b="1" dirty="0" err="1" smtClean="0"/>
              <a:t>Ishu</a:t>
            </a:r>
            <a:r>
              <a:rPr lang="en-US" b="1" dirty="0" smtClean="0"/>
              <a:t> </a:t>
            </a:r>
            <a:r>
              <a:rPr lang="en-US" b="1" dirty="0" err="1" smtClean="0"/>
              <a:t>Agarwal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ishu@iitk.ac.in</a:t>
            </a:r>
            <a:endParaRPr lang="en-US" dirty="0" smtClean="0"/>
          </a:p>
          <a:p>
            <a:r>
              <a:rPr lang="en-US" b="1" dirty="0" err="1" smtClean="0"/>
              <a:t>Rohit</a:t>
            </a:r>
            <a:r>
              <a:rPr lang="en-US" b="1" dirty="0" smtClean="0"/>
              <a:t> Gupta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rohitd@iitk.ac.in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80772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Available on every Saturday, 10 am – 11:30 am in NL211.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76600"/>
            <a:ext cx="8153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assignments should be submitted to the TA of your tutorial section.</a:t>
            </a:r>
          </a:p>
        </p:txBody>
      </p:sp>
      <p:sp>
        <p:nvSpPr>
          <p:cNvPr id="1029" name="AutoShape 5" descr="Image result for phd guide to ta office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Image result for phd guide to ta office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3886200"/>
            <a:ext cx="3271308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648200" y="1524000"/>
            <a:ext cx="3810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My office hours: 11 am-12 noon, Fridays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2438400"/>
            <a:ext cx="3810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Ask your tutor for their office hours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2EC-E38C-44AD-AFE0-9456A88FDF33}" type="datetime1">
              <a:rPr lang="en-US" smtClean="0"/>
              <a:pPr/>
              <a:t>06/01/19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ESO202A: Mechanics of Solids,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0F5A-2208-4ABC-92FF-FB4AD824D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Two quizzes, each of 40 min duration </a:t>
            </a:r>
          </a:p>
          <a:p>
            <a:r>
              <a:rPr lang="en-US" b="1" dirty="0" smtClean="0"/>
              <a:t>Quiz 1</a:t>
            </a:r>
            <a:r>
              <a:rPr lang="en-US" dirty="0" smtClean="0"/>
              <a:t> on 4</a:t>
            </a:r>
            <a:r>
              <a:rPr lang="en-US" baseline="30000" dirty="0" smtClean="0"/>
              <a:t>th</a:t>
            </a:r>
            <a:r>
              <a:rPr lang="en-US" dirty="0" smtClean="0"/>
              <a:t> Feb 2019</a:t>
            </a:r>
          </a:p>
          <a:p>
            <a:r>
              <a:rPr lang="en-US" b="1" dirty="0" smtClean="0"/>
              <a:t>Quiz 2</a:t>
            </a:r>
            <a:r>
              <a:rPr lang="en-US" dirty="0" smtClean="0"/>
              <a:t> on  1</a:t>
            </a:r>
            <a:r>
              <a:rPr lang="en-US" baseline="30000" dirty="0" smtClean="0"/>
              <a:t>st</a:t>
            </a:r>
            <a:r>
              <a:rPr lang="en-US" dirty="0" smtClean="0"/>
              <a:t> April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78868"/>
            <a:ext cx="79248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Mid semester examination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45668"/>
            <a:ext cx="79248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End semester examination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90600"/>
            <a:ext cx="6096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0"/>
            <a:ext cx="6096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876800"/>
            <a:ext cx="6096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35%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86670"/>
            <a:ext cx="79248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10 Home Assignments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429470"/>
            <a:ext cx="6096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10%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math, amssymb}&#10;\begin{document}&#10;\newcommand{\bm}[1]{\mbox{\boldmath $#1$}}&#10;\noindent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8"/>
  <p:tag name="PICTUREFILESIZE" val="27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8"/>
  <p:tag name="PICTUREFILESIZE" val="27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8"/>
  <p:tag name="PICTUREFILESIZE" val="27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$&#10;\end{document}&#10;"/>
  <p:tag name="FILENAME" val="TP_tmp"/>
  <p:tag name="FORMAT" val="bmpmono"/>
  <p:tag name="RES" val="1200"/>
  <p:tag name="BLEND" val="0"/>
  <p:tag name="TRANSPARENT" val="1"/>
  <p:tag name="TBUG" val="0"/>
  <p:tag name="ALLOWFS" val="0"/>
  <p:tag name="ORIGWIDTH" val="8"/>
  <p:tag name="PICTUREFILESIZE" val="27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  <a:ln>
          <a:solidFill>
            <a:srgbClr val="FF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649</Words>
  <Application>Microsoft Macintosh PowerPoint</Application>
  <PresentationFormat>On-screen Show (4:3)</PresentationFormat>
  <Paragraphs>110</Paragraphs>
  <Slides>17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ESO202A: Mechanics of Solids</vt:lpstr>
      <vt:lpstr>What is this about?</vt:lpstr>
      <vt:lpstr>PowerPoint Presentation</vt:lpstr>
      <vt:lpstr>Deformation can lead to failures</vt:lpstr>
      <vt:lpstr>Deformation can be useful</vt:lpstr>
      <vt:lpstr>Text books</vt:lpstr>
      <vt:lpstr>Course notes</vt:lpstr>
      <vt:lpstr>Teaching assistants and office hours</vt:lpstr>
      <vt:lpstr>evaluation</vt:lpstr>
      <vt:lpstr>attendance</vt:lpstr>
      <vt:lpstr>Why should I care to learn this stuff?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Dr.Sumit Basu</dc:creator>
  <cp:lastModifiedBy>Ishu Aggarwal</cp:lastModifiedBy>
  <cp:revision>67</cp:revision>
  <dcterms:created xsi:type="dcterms:W3CDTF">2018-12-27T07:42:22Z</dcterms:created>
  <dcterms:modified xsi:type="dcterms:W3CDTF">2019-01-06T17:41:55Z</dcterms:modified>
</cp:coreProperties>
</file>