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73" r:id="rId2"/>
    <p:sldId id="474" r:id="rId3"/>
    <p:sldId id="475" r:id="rId4"/>
    <p:sldId id="476" r:id="rId5"/>
    <p:sldId id="477" r:id="rId6"/>
    <p:sldId id="482" r:id="rId7"/>
    <p:sldId id="478" r:id="rId8"/>
    <p:sldId id="479" r:id="rId9"/>
    <p:sldId id="480" r:id="rId10"/>
    <p:sldId id="481" r:id="rId11"/>
    <p:sldId id="483" r:id="rId12"/>
    <p:sldId id="484" r:id="rId13"/>
    <p:sldId id="485" r:id="rId14"/>
    <p:sldId id="486" r:id="rId15"/>
    <p:sldId id="487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40" y="-1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BC32C-7E03-479C-BAC4-B9C710F59894}" type="datetimeFigureOut">
              <a:rPr lang="en-US" smtClean="0"/>
              <a:pPr/>
              <a:t>07/01/19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8F43-FC40-46D9-B1E9-2389015593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  <a:solidFill>
            <a:srgbClr val="FFC000"/>
          </a:solidFill>
          <a:ln w="50800">
            <a:solidFill>
              <a:srgbClr val="FF0000"/>
            </a:solidFill>
          </a:ln>
        </p:spPr>
        <p:txBody>
          <a:bodyPr/>
          <a:lstStyle>
            <a:lvl1pPr>
              <a:defRPr>
                <a:solidFill>
                  <a:srgbClr val="C00000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14600"/>
            <a:ext cx="5257800" cy="1905000"/>
          </a:xfrm>
          <a:noFill/>
          <a:ln w="38100">
            <a:solidFill>
              <a:srgbClr val="FF0000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077200" y="5943600"/>
            <a:ext cx="10668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943600"/>
            <a:ext cx="990600" cy="914401"/>
          </a:xfrm>
          <a:solidFill>
            <a:srgbClr val="CC6600"/>
          </a:solidFill>
          <a:ln w="38100">
            <a:solidFill>
              <a:srgbClr val="FF0000"/>
            </a:solidFill>
          </a:ln>
        </p:spPr>
        <p:txBody>
          <a:bodyPr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5943600"/>
            <a:ext cx="7086600" cy="914400"/>
          </a:xfr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/>
          <a:lstStyle>
            <a:lvl1pPr>
              <a:defRPr sz="1400" i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ESO202A: Mechanics of Solids, 2019</a:t>
            </a:r>
            <a:endParaRPr lang="en-US" dirty="0"/>
          </a:p>
        </p:txBody>
      </p:sp>
      <p:pic>
        <p:nvPicPr>
          <p:cNvPr id="10" name="Picture 9" descr="iitklogo_trans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007100"/>
            <a:ext cx="762000" cy="762000"/>
          </a:xfrm>
          <a:prstGeom prst="rect">
            <a:avLst/>
          </a:prstGeom>
          <a:noFill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152400"/>
            <a:ext cx="838200" cy="365125"/>
          </a:xfrm>
        </p:spPr>
        <p:txBody>
          <a:bodyPr/>
          <a:lstStyle>
            <a:lvl1pPr>
              <a:defRPr b="1"/>
            </a:lvl1pPr>
          </a:lstStyle>
          <a:p>
            <a:fld id="{05070F5A-2208-4ABC-92FF-FB4AD824DF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077200" y="5943600"/>
            <a:ext cx="10668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563562"/>
          </a:xfrm>
          <a:solidFill>
            <a:srgbClr val="FFFF00"/>
          </a:solidFill>
          <a:ln w="50800">
            <a:solidFill>
              <a:srgbClr val="FFC000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  <a:latin typeface="Perpetua Titling MT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943600"/>
            <a:ext cx="990600" cy="914401"/>
          </a:xfrm>
          <a:solidFill>
            <a:srgbClr val="CC6600"/>
          </a:solidFill>
          <a:ln w="38100">
            <a:solidFill>
              <a:srgbClr val="FF0000"/>
            </a:solidFill>
          </a:ln>
        </p:spPr>
        <p:txBody>
          <a:bodyPr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5943600"/>
            <a:ext cx="7086600" cy="914400"/>
          </a:xfr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/>
          <a:lstStyle>
            <a:lvl1pPr>
              <a:defRPr sz="1400" i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ESO202A: Mechanics of Solids,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304800"/>
            <a:ext cx="838200" cy="365125"/>
          </a:xfrm>
        </p:spPr>
        <p:txBody>
          <a:bodyPr/>
          <a:lstStyle>
            <a:lvl1pPr>
              <a:defRPr b="1"/>
            </a:lvl1pPr>
          </a:lstStyle>
          <a:p>
            <a:fld id="{05070F5A-2208-4ABC-92FF-FB4AD824D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itklogo_trans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0071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F2C9-5D1B-42D4-80C2-CE196315ECEC}" type="datetime1">
              <a:rPr lang="en-US" smtClean="0"/>
              <a:pPr/>
              <a:t>07/01/19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ESO202A: Mechanics of Solids,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0F5A-2208-4ABC-92FF-FB4AD824D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20" Type="http://schemas.openxmlformats.org/officeDocument/2006/relationships/image" Target="../media/image59.png"/><Relationship Id="rId21" Type="http://schemas.openxmlformats.org/officeDocument/2006/relationships/image" Target="../media/image16.png"/><Relationship Id="rId22" Type="http://schemas.openxmlformats.org/officeDocument/2006/relationships/image" Target="../media/image10.png"/><Relationship Id="rId23" Type="http://schemas.openxmlformats.org/officeDocument/2006/relationships/image" Target="../media/image17.png"/><Relationship Id="rId24" Type="http://schemas.openxmlformats.org/officeDocument/2006/relationships/image" Target="../media/image60.png"/><Relationship Id="rId25" Type="http://schemas.openxmlformats.org/officeDocument/2006/relationships/image" Target="../media/image61.png"/><Relationship Id="rId26" Type="http://schemas.openxmlformats.org/officeDocument/2006/relationships/image" Target="../media/image62.png"/><Relationship Id="rId27" Type="http://schemas.openxmlformats.org/officeDocument/2006/relationships/image" Target="../media/image63.png"/><Relationship Id="rId28" Type="http://schemas.openxmlformats.org/officeDocument/2006/relationships/image" Target="../media/image64.png"/><Relationship Id="rId29" Type="http://schemas.openxmlformats.org/officeDocument/2006/relationships/image" Target="../media/image65.png"/><Relationship Id="rId30" Type="http://schemas.openxmlformats.org/officeDocument/2006/relationships/image" Target="../media/image66.png"/><Relationship Id="rId31" Type="http://schemas.openxmlformats.org/officeDocument/2006/relationships/image" Target="../media/image67.png"/><Relationship Id="rId32" Type="http://schemas.openxmlformats.org/officeDocument/2006/relationships/image" Target="../media/image68.png"/><Relationship Id="rId10" Type="http://schemas.openxmlformats.org/officeDocument/2006/relationships/tags" Target="../tags/tag94.xml"/><Relationship Id="rId11" Type="http://schemas.openxmlformats.org/officeDocument/2006/relationships/tags" Target="../tags/tag95.xml"/><Relationship Id="rId12" Type="http://schemas.openxmlformats.org/officeDocument/2006/relationships/tags" Target="../tags/tag96.xml"/><Relationship Id="rId13" Type="http://schemas.openxmlformats.org/officeDocument/2006/relationships/tags" Target="../tags/tag97.xml"/><Relationship Id="rId14" Type="http://schemas.openxmlformats.org/officeDocument/2006/relationships/tags" Target="../tags/tag98.xml"/><Relationship Id="rId15" Type="http://schemas.openxmlformats.org/officeDocument/2006/relationships/tags" Target="../tags/tag99.xml"/><Relationship Id="rId16" Type="http://schemas.openxmlformats.org/officeDocument/2006/relationships/tags" Target="../tags/tag100.xml"/><Relationship Id="rId17" Type="http://schemas.openxmlformats.org/officeDocument/2006/relationships/slideLayout" Target="../slideLayouts/slideLayout2.xml"/><Relationship Id="rId18" Type="http://schemas.openxmlformats.org/officeDocument/2006/relationships/image" Target="../media/image41.png"/><Relationship Id="rId19" Type="http://schemas.openxmlformats.org/officeDocument/2006/relationships/image" Target="../media/image58.png"/><Relationship Id="rId1" Type="http://schemas.openxmlformats.org/officeDocument/2006/relationships/tags" Target="../tags/tag85.xml"/><Relationship Id="rId2" Type="http://schemas.openxmlformats.org/officeDocument/2006/relationships/tags" Target="../tags/tag86.xml"/><Relationship Id="rId3" Type="http://schemas.openxmlformats.org/officeDocument/2006/relationships/tags" Target="../tags/tag87.xml"/><Relationship Id="rId4" Type="http://schemas.openxmlformats.org/officeDocument/2006/relationships/tags" Target="../tags/tag88.xml"/><Relationship Id="rId5" Type="http://schemas.openxmlformats.org/officeDocument/2006/relationships/tags" Target="../tags/tag89.xml"/><Relationship Id="rId6" Type="http://schemas.openxmlformats.org/officeDocument/2006/relationships/tags" Target="../tags/tag90.xml"/><Relationship Id="rId7" Type="http://schemas.openxmlformats.org/officeDocument/2006/relationships/tags" Target="../tags/tag91.xml"/><Relationship Id="rId8" Type="http://schemas.openxmlformats.org/officeDocument/2006/relationships/tags" Target="../tags/tag9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8" Type="http://schemas.openxmlformats.org/officeDocument/2006/relationships/image" Target="../media/image53.png"/><Relationship Id="rId9" Type="http://schemas.openxmlformats.org/officeDocument/2006/relationships/image" Target="../media/image65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54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" Type="http://schemas.openxmlformats.org/officeDocument/2006/relationships/tags" Target="../tags/tag106.xml"/><Relationship Id="rId2" Type="http://schemas.openxmlformats.org/officeDocument/2006/relationships/tags" Target="../tags/tag107.xml"/><Relationship Id="rId3" Type="http://schemas.openxmlformats.org/officeDocument/2006/relationships/tags" Target="../tags/tag108.xml"/><Relationship Id="rId4" Type="http://schemas.openxmlformats.org/officeDocument/2006/relationships/tags" Target="../tags/tag109.xml"/><Relationship Id="rId5" Type="http://schemas.openxmlformats.org/officeDocument/2006/relationships/tags" Target="../tags/tag110.xml"/><Relationship Id="rId6" Type="http://schemas.openxmlformats.org/officeDocument/2006/relationships/tags" Target="../tags/tag111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71.png"/><Relationship Id="rId9" Type="http://schemas.openxmlformats.org/officeDocument/2006/relationships/image" Target="../media/image41.png"/><Relationship Id="rId10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tags" Target="../tags/tag117.xml"/><Relationship Id="rId7" Type="http://schemas.openxmlformats.org/officeDocument/2006/relationships/tags" Target="../tags/tag118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4" Type="http://schemas.openxmlformats.org/officeDocument/2006/relationships/tags" Target="../tags/tag123.xml"/><Relationship Id="rId5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79.png"/><Relationship Id="rId8" Type="http://schemas.openxmlformats.org/officeDocument/2006/relationships/image" Target="../media/image41.png"/><Relationship Id="rId9" Type="http://schemas.openxmlformats.org/officeDocument/2006/relationships/image" Target="../media/image54.png"/><Relationship Id="rId10" Type="http://schemas.openxmlformats.org/officeDocument/2006/relationships/image" Target="../media/image53.png"/><Relationship Id="rId11" Type="http://schemas.openxmlformats.org/officeDocument/2006/relationships/image" Target="../media/image80.png"/><Relationship Id="rId1" Type="http://schemas.openxmlformats.org/officeDocument/2006/relationships/tags" Target="../tags/tag120.xml"/><Relationship Id="rId2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tags" Target="../tags/tag29.xml"/><Relationship Id="rId21" Type="http://schemas.openxmlformats.org/officeDocument/2006/relationships/tags" Target="../tags/tag30.xml"/><Relationship Id="rId22" Type="http://schemas.openxmlformats.org/officeDocument/2006/relationships/tags" Target="../tags/tag31.xml"/><Relationship Id="rId23" Type="http://schemas.openxmlformats.org/officeDocument/2006/relationships/slideLayout" Target="../slideLayouts/slideLayout2.xml"/><Relationship Id="rId24" Type="http://schemas.openxmlformats.org/officeDocument/2006/relationships/image" Target="../media/image9.png"/><Relationship Id="rId25" Type="http://schemas.openxmlformats.org/officeDocument/2006/relationships/image" Target="../media/image10.png"/><Relationship Id="rId26" Type="http://schemas.openxmlformats.org/officeDocument/2006/relationships/image" Target="../media/image11.png"/><Relationship Id="rId27" Type="http://schemas.openxmlformats.org/officeDocument/2006/relationships/image" Target="../media/image12.png"/><Relationship Id="rId28" Type="http://schemas.openxmlformats.org/officeDocument/2006/relationships/image" Target="../media/image13.png"/><Relationship Id="rId29" Type="http://schemas.openxmlformats.org/officeDocument/2006/relationships/image" Target="../media/image14.png"/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30" Type="http://schemas.openxmlformats.org/officeDocument/2006/relationships/image" Target="../media/image15.png"/><Relationship Id="rId31" Type="http://schemas.openxmlformats.org/officeDocument/2006/relationships/image" Target="../media/image16.png"/><Relationship Id="rId32" Type="http://schemas.openxmlformats.org/officeDocument/2006/relationships/image" Target="../media/image17.png"/><Relationship Id="rId9" Type="http://schemas.openxmlformats.org/officeDocument/2006/relationships/tags" Target="../tags/tag18.x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tags" Target="../tags/tag17.xml"/><Relationship Id="rId33" Type="http://schemas.openxmlformats.org/officeDocument/2006/relationships/image" Target="../media/image18.png"/><Relationship Id="rId34" Type="http://schemas.openxmlformats.org/officeDocument/2006/relationships/image" Target="../media/image19.png"/><Relationship Id="rId35" Type="http://schemas.openxmlformats.org/officeDocument/2006/relationships/image" Target="../media/image20.png"/><Relationship Id="rId36" Type="http://schemas.openxmlformats.org/officeDocument/2006/relationships/image" Target="../media/image21.png"/><Relationship Id="rId10" Type="http://schemas.openxmlformats.org/officeDocument/2006/relationships/tags" Target="../tags/tag19.xml"/><Relationship Id="rId11" Type="http://schemas.openxmlformats.org/officeDocument/2006/relationships/tags" Target="../tags/tag20.xml"/><Relationship Id="rId12" Type="http://schemas.openxmlformats.org/officeDocument/2006/relationships/tags" Target="../tags/tag21.xml"/><Relationship Id="rId13" Type="http://schemas.openxmlformats.org/officeDocument/2006/relationships/tags" Target="../tags/tag22.xml"/><Relationship Id="rId14" Type="http://schemas.openxmlformats.org/officeDocument/2006/relationships/tags" Target="../tags/tag23.xml"/><Relationship Id="rId15" Type="http://schemas.openxmlformats.org/officeDocument/2006/relationships/tags" Target="../tags/tag24.xml"/><Relationship Id="rId16" Type="http://schemas.openxmlformats.org/officeDocument/2006/relationships/tags" Target="../tags/tag25.xml"/><Relationship Id="rId17" Type="http://schemas.openxmlformats.org/officeDocument/2006/relationships/tags" Target="../tags/tag26.xml"/><Relationship Id="rId18" Type="http://schemas.openxmlformats.org/officeDocument/2006/relationships/tags" Target="../tags/tag27.xml"/><Relationship Id="rId19" Type="http://schemas.openxmlformats.org/officeDocument/2006/relationships/tags" Target="../tags/tag28.xml"/><Relationship Id="rId37" Type="http://schemas.openxmlformats.org/officeDocument/2006/relationships/image" Target="../media/image22.png"/><Relationship Id="rId38" Type="http://schemas.openxmlformats.org/officeDocument/2006/relationships/image" Target="../media/image23.png"/><Relationship Id="rId39" Type="http://schemas.openxmlformats.org/officeDocument/2006/relationships/image" Target="../media/image24.png"/><Relationship Id="rId40" Type="http://schemas.openxmlformats.org/officeDocument/2006/relationships/image" Target="../media/image25.png"/><Relationship Id="rId4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20" Type="http://schemas.openxmlformats.org/officeDocument/2006/relationships/image" Target="../media/image17.png"/><Relationship Id="rId21" Type="http://schemas.openxmlformats.org/officeDocument/2006/relationships/image" Target="../media/image33.png"/><Relationship Id="rId10" Type="http://schemas.openxmlformats.org/officeDocument/2006/relationships/tags" Target="../tags/tag41.xml"/><Relationship Id="rId11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10.png"/><Relationship Id="rId19" Type="http://schemas.openxmlformats.org/officeDocument/2006/relationships/image" Target="../media/image16.png"/><Relationship Id="rId1" Type="http://schemas.openxmlformats.org/officeDocument/2006/relationships/tags" Target="../tags/tag32.xml"/><Relationship Id="rId2" Type="http://schemas.openxmlformats.org/officeDocument/2006/relationships/tags" Target="../tags/tag33.xml"/><Relationship Id="rId3" Type="http://schemas.openxmlformats.org/officeDocument/2006/relationships/tags" Target="../tags/tag34.xml"/><Relationship Id="rId4" Type="http://schemas.openxmlformats.org/officeDocument/2006/relationships/tags" Target="../tags/tag35.xml"/><Relationship Id="rId5" Type="http://schemas.openxmlformats.org/officeDocument/2006/relationships/tags" Target="../tags/tag36.xml"/><Relationship Id="rId6" Type="http://schemas.openxmlformats.org/officeDocument/2006/relationships/tags" Target="../tags/tag37.xml"/><Relationship Id="rId7" Type="http://schemas.openxmlformats.org/officeDocument/2006/relationships/tags" Target="../tags/tag38.xml"/><Relationship Id="rId8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10" Type="http://schemas.openxmlformats.org/officeDocument/2006/relationships/tags" Target="../tags/tag51.xml"/><Relationship Id="rId11" Type="http://schemas.openxmlformats.org/officeDocument/2006/relationships/tags" Target="../tags/tag52.xml"/><Relationship Id="rId12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14" Type="http://schemas.openxmlformats.org/officeDocument/2006/relationships/image" Target="../media/image10.png"/><Relationship Id="rId15" Type="http://schemas.openxmlformats.org/officeDocument/2006/relationships/image" Target="../media/image17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tags" Target="../tags/tag4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tags" Target="../tags/tag48.xml"/><Relationship Id="rId8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20" Type="http://schemas.openxmlformats.org/officeDocument/2006/relationships/image" Target="../media/image17.png"/><Relationship Id="rId21" Type="http://schemas.openxmlformats.org/officeDocument/2006/relationships/image" Target="../media/image45.png"/><Relationship Id="rId22" Type="http://schemas.openxmlformats.org/officeDocument/2006/relationships/image" Target="../media/image11.png"/><Relationship Id="rId23" Type="http://schemas.openxmlformats.org/officeDocument/2006/relationships/image" Target="../media/image12.png"/><Relationship Id="rId24" Type="http://schemas.openxmlformats.org/officeDocument/2006/relationships/image" Target="../media/image13.png"/><Relationship Id="rId25" Type="http://schemas.openxmlformats.org/officeDocument/2006/relationships/image" Target="../media/image46.png"/><Relationship Id="rId10" Type="http://schemas.openxmlformats.org/officeDocument/2006/relationships/tags" Target="../tags/tag62.xml"/><Relationship Id="rId11" Type="http://schemas.openxmlformats.org/officeDocument/2006/relationships/tags" Target="../tags/tag63.xml"/><Relationship Id="rId12" Type="http://schemas.openxmlformats.org/officeDocument/2006/relationships/tags" Target="../tags/tag64.xml"/><Relationship Id="rId13" Type="http://schemas.openxmlformats.org/officeDocument/2006/relationships/slideLayout" Target="../slideLayouts/slideLayout2.xml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16.png"/><Relationship Id="rId19" Type="http://schemas.openxmlformats.org/officeDocument/2006/relationships/image" Target="../media/image10.png"/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tags" Target="../tags/tag57.xml"/><Relationship Id="rId6" Type="http://schemas.openxmlformats.org/officeDocument/2006/relationships/tags" Target="../tags/tag58.xml"/><Relationship Id="rId7" Type="http://schemas.openxmlformats.org/officeDocument/2006/relationships/tags" Target="../tags/tag59.xml"/><Relationship Id="rId8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10" Type="http://schemas.openxmlformats.org/officeDocument/2006/relationships/tags" Target="../tags/tag81.xml"/><Relationship Id="rId11" Type="http://schemas.openxmlformats.org/officeDocument/2006/relationships/tags" Target="../tags/tag82.xml"/><Relationship Id="rId12" Type="http://schemas.openxmlformats.org/officeDocument/2006/relationships/tags" Target="../tags/tag83.xml"/><Relationship Id="rId13" Type="http://schemas.openxmlformats.org/officeDocument/2006/relationships/tags" Target="../tags/tag84.xml"/><Relationship Id="rId14" Type="http://schemas.openxmlformats.org/officeDocument/2006/relationships/slideLayout" Target="../slideLayouts/slideLayout2.xml"/><Relationship Id="rId15" Type="http://schemas.openxmlformats.org/officeDocument/2006/relationships/image" Target="../media/image52.png"/><Relationship Id="rId16" Type="http://schemas.openxmlformats.org/officeDocument/2006/relationships/image" Target="../media/image41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1" Type="http://schemas.openxmlformats.org/officeDocument/2006/relationships/tags" Target="../tags/tag72.xml"/><Relationship Id="rId2" Type="http://schemas.openxmlformats.org/officeDocument/2006/relationships/tags" Target="../tags/tag73.xml"/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tags" Target="../tags/tag77.xml"/><Relationship Id="rId7" Type="http://schemas.openxmlformats.org/officeDocument/2006/relationships/tags" Target="../tags/tag78.xml"/><Relationship Id="rId8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781800" cy="563562"/>
          </a:xfrm>
        </p:spPr>
        <p:txBody>
          <a:bodyPr/>
          <a:lstStyle/>
          <a:p>
            <a:r>
              <a:rPr lang="en-US" dirty="0" smtClean="0"/>
              <a:t>1.0 Mechanics with vectors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vector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905000" y="2286000"/>
            <a:ext cx="1981200" cy="1524000"/>
            <a:chOff x="1200" y="1440"/>
            <a:chExt cx="1248" cy="960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1200" y="1440"/>
              <a:ext cx="124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8" name="Picture 5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968" y="1680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590800" y="1905000"/>
            <a:ext cx="1371600" cy="2286000"/>
            <a:chOff x="1632" y="1200"/>
            <a:chExt cx="864" cy="1440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632" y="1200"/>
              <a:ext cx="86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2064" y="1440"/>
              <a:ext cx="384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905000" y="1905000"/>
            <a:ext cx="609600" cy="1905000"/>
            <a:chOff x="1200" y="1200"/>
            <a:chExt cx="384" cy="1200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200" y="1200"/>
              <a:ext cx="384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4" name="Picture 15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1272" y="153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1905000" y="3810000"/>
            <a:ext cx="1371600" cy="381000"/>
            <a:chOff x="1200" y="2400"/>
            <a:chExt cx="864" cy="240"/>
          </a:xfrm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200" y="2400"/>
              <a:ext cx="86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7" name="Picture 1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1536" y="243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381000" y="1524000"/>
            <a:ext cx="4495800" cy="3460750"/>
            <a:chOff x="240" y="960"/>
            <a:chExt cx="2832" cy="2180"/>
          </a:xfrm>
        </p:grpSpPr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056" y="960"/>
              <a:ext cx="2016" cy="1920"/>
              <a:chOff x="1056" y="960"/>
              <a:chExt cx="2016" cy="1920"/>
            </a:xfrm>
          </p:grpSpPr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 flipV="1">
                <a:off x="1056" y="960"/>
                <a:ext cx="624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201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240" y="2928"/>
              <a:ext cx="1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Given directions</a:t>
              </a: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704" y="2064"/>
              <a:ext cx="592" cy="768"/>
            </a:xfrm>
            <a:custGeom>
              <a:avLst/>
              <a:gdLst/>
              <a:ahLst/>
              <a:cxnLst>
                <a:cxn ang="0">
                  <a:pos x="64" y="768"/>
                </a:cxn>
                <a:cxn ang="0">
                  <a:pos x="64" y="240"/>
                </a:cxn>
                <a:cxn ang="0">
                  <a:pos x="448" y="48"/>
                </a:cxn>
                <a:cxn ang="0">
                  <a:pos x="592" y="0"/>
                </a:cxn>
              </a:cxnLst>
              <a:rect l="0" t="0" r="r" b="b"/>
              <a:pathLst>
                <a:path w="592" h="768">
                  <a:moveTo>
                    <a:pt x="64" y="768"/>
                  </a:moveTo>
                  <a:cubicBezTo>
                    <a:pt x="32" y="564"/>
                    <a:pt x="0" y="360"/>
                    <a:pt x="64" y="240"/>
                  </a:cubicBezTo>
                  <a:cubicBezTo>
                    <a:pt x="128" y="120"/>
                    <a:pt x="360" y="88"/>
                    <a:pt x="448" y="48"/>
                  </a:cubicBezTo>
                  <a:cubicBezTo>
                    <a:pt x="536" y="8"/>
                    <a:pt x="564" y="4"/>
                    <a:pt x="5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1200" y="2688"/>
              <a:ext cx="1056" cy="36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480" y="336"/>
                </a:cxn>
                <a:cxn ang="0">
                  <a:pos x="912" y="144"/>
                </a:cxn>
                <a:cxn ang="0">
                  <a:pos x="1056" y="0"/>
                </a:cxn>
              </a:cxnLst>
              <a:rect l="0" t="0" r="r" b="b"/>
              <a:pathLst>
                <a:path w="1056" h="360">
                  <a:moveTo>
                    <a:pt x="0" y="288"/>
                  </a:moveTo>
                  <a:cubicBezTo>
                    <a:pt x="164" y="324"/>
                    <a:pt x="328" y="360"/>
                    <a:pt x="480" y="336"/>
                  </a:cubicBezTo>
                  <a:cubicBezTo>
                    <a:pt x="632" y="312"/>
                    <a:pt x="816" y="200"/>
                    <a:pt x="912" y="144"/>
                  </a:cubicBezTo>
                  <a:cubicBezTo>
                    <a:pt x="1008" y="88"/>
                    <a:pt x="1032" y="44"/>
                    <a:pt x="105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8"/>
          <p:cNvGrpSpPr>
            <a:grpSpLocks/>
          </p:cNvGrpSpPr>
          <p:nvPr/>
        </p:nvGrpSpPr>
        <p:grpSpPr bwMode="auto">
          <a:xfrm>
            <a:off x="4724400" y="457200"/>
            <a:ext cx="3810000" cy="3657600"/>
            <a:chOff x="2976" y="528"/>
            <a:chExt cx="2400" cy="2304"/>
          </a:xfrm>
        </p:grpSpPr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2976" y="576"/>
              <a:ext cx="2304" cy="2208"/>
              <a:chOff x="2976" y="576"/>
              <a:chExt cx="2304" cy="2208"/>
            </a:xfrm>
          </p:grpSpPr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H="1">
                <a:off x="2976" y="1920"/>
                <a:ext cx="81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 flipV="1">
                <a:off x="3792" y="576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7" name="Picture 33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3072" y="2752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34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3840" y="528"/>
              <a:ext cx="8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5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5280" y="1856"/>
              <a:ext cx="96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3" name="Picture 49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685800" y="5334000"/>
            <a:ext cx="36830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Group 76"/>
          <p:cNvGrpSpPr>
            <a:grpSpLocks/>
          </p:cNvGrpSpPr>
          <p:nvPr/>
        </p:nvGrpSpPr>
        <p:grpSpPr bwMode="auto">
          <a:xfrm>
            <a:off x="6019800" y="1447800"/>
            <a:ext cx="1524000" cy="1676400"/>
            <a:chOff x="3792" y="912"/>
            <a:chExt cx="960" cy="1056"/>
          </a:xfrm>
        </p:grpSpPr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3840" y="1680"/>
              <a:ext cx="91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75"/>
            <p:cNvGrpSpPr>
              <a:grpSpLocks/>
            </p:cNvGrpSpPr>
            <p:nvPr/>
          </p:nvGrpSpPr>
          <p:grpSpPr bwMode="auto">
            <a:xfrm>
              <a:off x="3792" y="912"/>
              <a:ext cx="960" cy="1056"/>
              <a:chOff x="3792" y="912"/>
              <a:chExt cx="960" cy="1056"/>
            </a:xfrm>
          </p:grpSpPr>
          <p:sp>
            <p:nvSpPr>
              <p:cNvPr id="38" name="Line 51"/>
              <p:cNvSpPr>
                <a:spLocks noChangeShapeType="1"/>
              </p:cNvSpPr>
              <p:nvPr/>
            </p:nvSpPr>
            <p:spPr bwMode="auto">
              <a:xfrm>
                <a:off x="4752" y="110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 flipH="1" flipV="1">
                <a:off x="3792" y="912"/>
                <a:ext cx="91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Line 56"/>
            <p:cNvSpPr>
              <a:spLocks noChangeShapeType="1"/>
            </p:cNvSpPr>
            <p:nvPr/>
          </p:nvSpPr>
          <p:spPr bwMode="auto">
            <a:xfrm flipV="1">
              <a:off x="3792" y="912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89"/>
          <p:cNvGrpSpPr>
            <a:grpSpLocks/>
          </p:cNvGrpSpPr>
          <p:nvPr/>
        </p:nvGrpSpPr>
        <p:grpSpPr bwMode="auto">
          <a:xfrm>
            <a:off x="5562600" y="2667000"/>
            <a:ext cx="2133600" cy="457200"/>
            <a:chOff x="3504" y="1680"/>
            <a:chExt cx="1344" cy="288"/>
          </a:xfrm>
        </p:grpSpPr>
        <p:sp>
          <p:nvSpPr>
            <p:cNvPr id="41" name="Line 53"/>
            <p:cNvSpPr>
              <a:spLocks noChangeShapeType="1"/>
            </p:cNvSpPr>
            <p:nvPr/>
          </p:nvSpPr>
          <p:spPr bwMode="auto">
            <a:xfrm flipV="1">
              <a:off x="4752" y="168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 flipH="1">
              <a:off x="3504" y="196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8"/>
            <p:cNvSpPr>
              <a:spLocks noChangeShapeType="1"/>
            </p:cNvSpPr>
            <p:nvPr/>
          </p:nvSpPr>
          <p:spPr bwMode="auto">
            <a:xfrm flipH="1">
              <a:off x="3504" y="1680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9"/>
            <p:cNvSpPr>
              <a:spLocks noChangeShapeType="1"/>
            </p:cNvSpPr>
            <p:nvPr/>
          </p:nvSpPr>
          <p:spPr bwMode="auto">
            <a:xfrm>
              <a:off x="3792" y="16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74"/>
          <p:cNvGrpSpPr>
            <a:grpSpLocks/>
          </p:cNvGrpSpPr>
          <p:nvPr/>
        </p:nvGrpSpPr>
        <p:grpSpPr bwMode="auto">
          <a:xfrm>
            <a:off x="6019800" y="1676400"/>
            <a:ext cx="1524000" cy="990600"/>
            <a:chOff x="3792" y="1056"/>
            <a:chExt cx="960" cy="624"/>
          </a:xfrm>
        </p:grpSpPr>
        <p:sp>
          <p:nvSpPr>
            <p:cNvPr id="46" name="Line 50"/>
            <p:cNvSpPr>
              <a:spLocks noChangeShapeType="1"/>
            </p:cNvSpPr>
            <p:nvPr/>
          </p:nvSpPr>
          <p:spPr bwMode="auto">
            <a:xfrm flipV="1">
              <a:off x="3792" y="1056"/>
              <a:ext cx="96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47" name="Picture 61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176" y="1296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8" name="Picture 95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4622800" y="1143000"/>
            <a:ext cx="2057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9" name="Group 77"/>
          <p:cNvGrpSpPr>
            <a:grpSpLocks/>
          </p:cNvGrpSpPr>
          <p:nvPr/>
        </p:nvGrpSpPr>
        <p:grpSpPr bwMode="auto">
          <a:xfrm>
            <a:off x="6019800" y="2057400"/>
            <a:ext cx="381000" cy="304800"/>
            <a:chOff x="3792" y="1296"/>
            <a:chExt cx="240" cy="192"/>
          </a:xfrm>
        </p:grpSpPr>
        <p:sp>
          <p:nvSpPr>
            <p:cNvPr id="50" name="Freeform 68"/>
            <p:cNvSpPr>
              <a:spLocks/>
            </p:cNvSpPr>
            <p:nvPr/>
          </p:nvSpPr>
          <p:spPr bwMode="auto">
            <a:xfrm>
              <a:off x="3792" y="1392"/>
              <a:ext cx="240" cy="96"/>
            </a:xfrm>
            <a:custGeom>
              <a:avLst/>
              <a:gdLst/>
              <a:ahLst/>
              <a:cxnLst>
                <a:cxn ang="0">
                  <a:pos x="240" y="96"/>
                </a:cxn>
                <a:cxn ang="0">
                  <a:pos x="192" y="48"/>
                </a:cxn>
                <a:cxn ang="0">
                  <a:pos x="0" y="0"/>
                </a:cxn>
              </a:cxnLst>
              <a:rect l="0" t="0" r="r" b="b"/>
              <a:pathLst>
                <a:path w="240" h="96">
                  <a:moveTo>
                    <a:pt x="240" y="96"/>
                  </a:moveTo>
                  <a:cubicBezTo>
                    <a:pt x="236" y="80"/>
                    <a:pt x="232" y="64"/>
                    <a:pt x="192" y="48"/>
                  </a:cubicBezTo>
                  <a:cubicBezTo>
                    <a:pt x="152" y="32"/>
                    <a:pt x="76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1" name="Picture 70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3888" y="1296"/>
              <a:ext cx="11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2" name="Picture 73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7"/>
          <a:srcRect/>
          <a:stretch>
            <a:fillRect/>
          </a:stretch>
        </p:blipFill>
        <p:spPr bwMode="auto">
          <a:xfrm>
            <a:off x="6705600" y="1143000"/>
            <a:ext cx="2057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3" name="Group 98"/>
          <p:cNvGrpSpPr>
            <a:grpSpLocks/>
          </p:cNvGrpSpPr>
          <p:nvPr/>
        </p:nvGrpSpPr>
        <p:grpSpPr bwMode="auto">
          <a:xfrm>
            <a:off x="4432300" y="2438400"/>
            <a:ext cx="2387600" cy="1041400"/>
            <a:chOff x="2792" y="1536"/>
            <a:chExt cx="1504" cy="656"/>
          </a:xfrm>
        </p:grpSpPr>
        <p:pic>
          <p:nvPicPr>
            <p:cNvPr id="54" name="Picture 96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2792" y="2016"/>
              <a:ext cx="150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Freeform 79"/>
            <p:cNvSpPr>
              <a:spLocks/>
            </p:cNvSpPr>
            <p:nvPr/>
          </p:nvSpPr>
          <p:spPr bwMode="auto">
            <a:xfrm>
              <a:off x="3648" y="1536"/>
              <a:ext cx="432" cy="288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192" y="192"/>
                </a:cxn>
                <a:cxn ang="0">
                  <a:pos x="0" y="288"/>
                </a:cxn>
              </a:cxnLst>
              <a:rect l="0" t="0" r="r" b="b"/>
              <a:pathLst>
                <a:path w="432" h="288">
                  <a:moveTo>
                    <a:pt x="432" y="0"/>
                  </a:moveTo>
                  <a:cubicBezTo>
                    <a:pt x="348" y="72"/>
                    <a:pt x="264" y="144"/>
                    <a:pt x="192" y="192"/>
                  </a:cubicBezTo>
                  <a:cubicBezTo>
                    <a:pt x="120" y="240"/>
                    <a:pt x="60" y="264"/>
                    <a:pt x="0" y="288"/>
                  </a:cubicBezTo>
                </a:path>
              </a:pathLst>
            </a:custGeom>
            <a:noFill/>
            <a:ln w="9525" cmpd="sng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6" name="Picture 81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3792" y="1680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7" name="Group 101"/>
          <p:cNvGrpSpPr>
            <a:grpSpLocks/>
          </p:cNvGrpSpPr>
          <p:nvPr/>
        </p:nvGrpSpPr>
        <p:grpSpPr bwMode="auto">
          <a:xfrm>
            <a:off x="6477000" y="2209800"/>
            <a:ext cx="2540000" cy="812800"/>
            <a:chOff x="4080" y="1392"/>
            <a:chExt cx="1600" cy="512"/>
          </a:xfrm>
        </p:grpSpPr>
        <p:pic>
          <p:nvPicPr>
            <p:cNvPr id="58" name="Picture 99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4080" y="1728"/>
              <a:ext cx="160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9" name="Freeform 83"/>
            <p:cNvSpPr>
              <a:spLocks/>
            </p:cNvSpPr>
            <p:nvPr/>
          </p:nvSpPr>
          <p:spPr bwMode="auto">
            <a:xfrm>
              <a:off x="4176" y="1440"/>
              <a:ext cx="19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96"/>
                </a:cxn>
                <a:cxn ang="0">
                  <a:pos x="192" y="240"/>
                </a:cxn>
              </a:cxnLst>
              <a:rect l="0" t="0" r="r" b="b"/>
              <a:pathLst>
                <a:path w="192" h="240">
                  <a:moveTo>
                    <a:pt x="0" y="0"/>
                  </a:moveTo>
                  <a:cubicBezTo>
                    <a:pt x="56" y="28"/>
                    <a:pt x="112" y="56"/>
                    <a:pt x="144" y="96"/>
                  </a:cubicBezTo>
                  <a:cubicBezTo>
                    <a:pt x="176" y="136"/>
                    <a:pt x="184" y="188"/>
                    <a:pt x="192" y="240"/>
                  </a:cubicBezTo>
                </a:path>
              </a:pathLst>
            </a:custGeom>
            <a:noFill/>
            <a:ln w="9525" cmpd="sng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60" name="Picture 85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4320" y="1392"/>
              <a:ext cx="11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1" name="Picture 93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2"/>
          <a:srcRect/>
          <a:stretch>
            <a:fillRect/>
          </a:stretch>
        </p:blipFill>
        <p:spPr bwMode="auto">
          <a:xfrm>
            <a:off x="4800600" y="4038600"/>
            <a:ext cx="4343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Dot (scalar) product of vectors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6248400" y="1092200"/>
            <a:ext cx="1143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248400" y="2159000"/>
            <a:ext cx="2133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781800" y="1701800"/>
            <a:ext cx="165100" cy="609600"/>
          </a:xfrm>
          <a:custGeom>
            <a:avLst/>
            <a:gdLst/>
            <a:ahLst/>
            <a:cxnLst>
              <a:cxn ang="0">
                <a:pos x="48" y="384"/>
              </a:cxn>
              <a:cxn ang="0">
                <a:pos x="96" y="144"/>
              </a:cxn>
              <a:cxn ang="0">
                <a:pos x="0" y="0"/>
              </a:cxn>
            </a:cxnLst>
            <a:rect l="0" t="0" r="r" b="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7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8382000" y="2463800"/>
            <a:ext cx="228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467600" y="1016000"/>
            <a:ext cx="228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1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086600" y="18542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3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6200" y="1066800"/>
            <a:ext cx="553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6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190500" y="2743200"/>
            <a:ext cx="87630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(vector) product of vectors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" name="Picture 14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28600" y="1041400"/>
            <a:ext cx="36830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4953000" y="685800"/>
            <a:ext cx="4038600" cy="3476172"/>
            <a:chOff x="5029200" y="838200"/>
            <a:chExt cx="4038600" cy="3476172"/>
          </a:xfrm>
          <a:scene3d>
            <a:camera prst="orthographicFront">
              <a:rot lat="0" lon="0" rev="1200000"/>
            </a:camera>
            <a:lightRig rig="threePt" dir="t"/>
          </a:scene3d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5029200" y="1524000"/>
              <a:ext cx="4038600" cy="2590800"/>
            </a:xfrm>
            <a:prstGeom prst="parallelogram">
              <a:avLst>
                <a:gd name="adj" fmla="val 38971"/>
              </a:avLst>
            </a:prstGeom>
            <a:solidFill>
              <a:srgbClr val="00B0F0">
                <a:alpha val="42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175703" y="838200"/>
              <a:ext cx="2901497" cy="3476172"/>
              <a:chOff x="5099503" y="838200"/>
              <a:chExt cx="2901497" cy="3476172"/>
            </a:xfrm>
          </p:grpSpPr>
          <p:sp>
            <p:nvSpPr>
              <p:cNvPr id="7" name="Line 2"/>
              <p:cNvSpPr>
                <a:spLocks noChangeShapeType="1"/>
              </p:cNvSpPr>
              <p:nvPr/>
            </p:nvSpPr>
            <p:spPr bwMode="auto">
              <a:xfrm flipV="1">
                <a:off x="5638800" y="1854200"/>
                <a:ext cx="1143000" cy="1066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3"/>
              <p:cNvSpPr>
                <a:spLocks noChangeShapeType="1"/>
              </p:cNvSpPr>
              <p:nvPr/>
            </p:nvSpPr>
            <p:spPr bwMode="auto">
              <a:xfrm>
                <a:off x="5638800" y="2921000"/>
                <a:ext cx="21336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4"/>
              <p:cNvSpPr>
                <a:spLocks/>
              </p:cNvSpPr>
              <p:nvPr/>
            </p:nvSpPr>
            <p:spPr bwMode="auto">
              <a:xfrm>
                <a:off x="6172200" y="2463800"/>
                <a:ext cx="165100" cy="609600"/>
              </a:xfrm>
              <a:custGeom>
                <a:avLst/>
                <a:gdLst/>
                <a:ahLst/>
                <a:cxnLst>
                  <a:cxn ang="0">
                    <a:pos x="48" y="384"/>
                  </a:cxn>
                  <a:cxn ang="0">
                    <a:pos x="96" y="144"/>
                  </a:cxn>
                  <a:cxn ang="0">
                    <a:pos x="0" y="0"/>
                  </a:cxn>
                </a:cxnLst>
                <a:rect l="0" t="0" r="r" b="b"/>
                <a:pathLst>
                  <a:path w="104" h="384">
                    <a:moveTo>
                      <a:pt x="48" y="384"/>
                    </a:moveTo>
                    <a:cubicBezTo>
                      <a:pt x="76" y="296"/>
                      <a:pt x="104" y="208"/>
                      <a:pt x="96" y="144"/>
                    </a:cubicBezTo>
                    <a:cubicBezTo>
                      <a:pt x="88" y="80"/>
                      <a:pt x="44" y="40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" name="Picture 5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772400" y="3225800"/>
                <a:ext cx="228600" cy="20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" name="Picture 6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6858000" y="1778000"/>
                <a:ext cx="228600" cy="20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" name="Picture 7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477000" y="2616200"/>
                <a:ext cx="152400" cy="12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V="1">
                <a:off x="5638800" y="914400"/>
                <a:ext cx="0" cy="1905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1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5791200" y="838200"/>
                <a:ext cx="228600" cy="20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" name="Picture 16" descr="C:\Documents and Settings\Dr. Sumeet Basu\My Documents\eso204_2011\right_hand_rule.gif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5099503" y="1136197"/>
                <a:ext cx="1635125" cy="317817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7" name="Picture 18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381000" y="4572000"/>
            <a:ext cx="7086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81000"/>
            <a:ext cx="4876810" cy="559310"/>
          </a:xfrm>
          <a:prstGeom prst="rect">
            <a:avLst/>
          </a:prstGeom>
          <a:noFill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524000"/>
            <a:ext cx="6477013" cy="1143002"/>
          </a:xfrm>
          <a:prstGeom prst="rect">
            <a:avLst/>
          </a:prstGeom>
          <a:noFill/>
        </p:spPr>
      </p:pic>
      <p:sp>
        <p:nvSpPr>
          <p:cNvPr id="10" name="Oval 22"/>
          <p:cNvSpPr>
            <a:spLocks noChangeArrowheads="1"/>
          </p:cNvSpPr>
          <p:nvPr/>
        </p:nvSpPr>
        <p:spPr bwMode="auto">
          <a:xfrm>
            <a:off x="2057400" y="3657600"/>
            <a:ext cx="1676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24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2819400" y="3352800"/>
            <a:ext cx="101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8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3810000" y="434340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7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1828800" y="4292600"/>
            <a:ext cx="152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reeform 29"/>
          <p:cNvSpPr>
            <a:spLocks/>
          </p:cNvSpPr>
          <p:nvPr/>
        </p:nvSpPr>
        <p:spPr bwMode="auto">
          <a:xfrm>
            <a:off x="2209800" y="3848100"/>
            <a:ext cx="1422400" cy="1320800"/>
          </a:xfrm>
          <a:custGeom>
            <a:avLst/>
            <a:gdLst/>
            <a:ahLst/>
            <a:cxnLst>
              <a:cxn ang="0">
                <a:pos x="384" y="24"/>
              </a:cxn>
              <a:cxn ang="0">
                <a:pos x="720" y="72"/>
              </a:cxn>
              <a:cxn ang="0">
                <a:pos x="864" y="456"/>
              </a:cxn>
              <a:cxn ang="0">
                <a:pos x="528" y="792"/>
              </a:cxn>
              <a:cxn ang="0">
                <a:pos x="144" y="696"/>
              </a:cxn>
              <a:cxn ang="0">
                <a:pos x="0" y="360"/>
              </a:cxn>
            </a:cxnLst>
            <a:rect l="0" t="0" r="r" b="b"/>
            <a:pathLst>
              <a:path w="896" h="832">
                <a:moveTo>
                  <a:pt x="384" y="24"/>
                </a:moveTo>
                <a:cubicBezTo>
                  <a:pt x="512" y="12"/>
                  <a:pt x="640" y="0"/>
                  <a:pt x="720" y="72"/>
                </a:cubicBezTo>
                <a:cubicBezTo>
                  <a:pt x="800" y="144"/>
                  <a:pt x="896" y="336"/>
                  <a:pt x="864" y="456"/>
                </a:cubicBezTo>
                <a:cubicBezTo>
                  <a:pt x="832" y="576"/>
                  <a:pt x="648" y="752"/>
                  <a:pt x="528" y="792"/>
                </a:cubicBezTo>
                <a:cubicBezTo>
                  <a:pt x="408" y="832"/>
                  <a:pt x="232" y="768"/>
                  <a:pt x="144" y="696"/>
                </a:cubicBezTo>
                <a:cubicBezTo>
                  <a:pt x="56" y="624"/>
                  <a:pt x="28" y="492"/>
                  <a:pt x="0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31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2667000" y="4343400"/>
            <a:ext cx="431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19849" y="3276600"/>
            <a:ext cx="3707400" cy="20312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3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762000"/>
            <a:ext cx="8102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triple product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18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0" y="1143000"/>
            <a:ext cx="55118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2600" y="1524000"/>
            <a:ext cx="1600200" cy="990600"/>
          </a:xfrm>
          <a:prstGeom prst="parallelogram">
            <a:avLst>
              <a:gd name="adj" fmla="val 40385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943600" y="15240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5562600" y="1524000"/>
            <a:ext cx="381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5943600" y="8382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" name="Picture 12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410200" y="2590800"/>
            <a:ext cx="228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6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6629400" y="609600"/>
            <a:ext cx="228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5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239000" y="1524000"/>
            <a:ext cx="228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1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657600"/>
            <a:ext cx="614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scalars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 descr="C:\Documents and Settings\Dr. Sumeet Basu\My Documents\eso204_2011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 bwMode="auto">
          <a:xfrm>
            <a:off x="228600" y="3581400"/>
            <a:ext cx="6222503" cy="254508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8600" y="990600"/>
            <a:ext cx="8355620" cy="864059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2057400"/>
            <a:ext cx="8331723" cy="559310"/>
          </a:xfrm>
          <a:prstGeom prst="rect">
            <a:avLst/>
          </a:prstGeom>
          <a:noFill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2743200"/>
            <a:ext cx="8356110" cy="559310"/>
          </a:xfrm>
          <a:prstGeom prst="rect">
            <a:avLst/>
          </a:prstGeom>
          <a:noFill/>
        </p:spPr>
      </p:pic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1739900" y="4191000"/>
            <a:ext cx="2209800" cy="1447800"/>
            <a:chOff x="1096" y="2832"/>
            <a:chExt cx="1392" cy="912"/>
          </a:xfrm>
        </p:grpSpPr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1096" y="2832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200" y="2832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1282700" y="5638800"/>
            <a:ext cx="2209800" cy="609600"/>
            <a:chOff x="808" y="3744"/>
            <a:chExt cx="1392" cy="384"/>
          </a:xfrm>
        </p:grpSpPr>
        <p:sp>
          <p:nvSpPr>
            <p:cNvPr id="19" name="Line 42"/>
            <p:cNvSpPr>
              <a:spLocks noChangeShapeType="1"/>
            </p:cNvSpPr>
            <p:nvPr/>
          </p:nvSpPr>
          <p:spPr bwMode="auto">
            <a:xfrm flipV="1">
              <a:off x="808" y="3744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0" name="Picture 4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576" y="3984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Group 53"/>
          <p:cNvGrpSpPr>
            <a:grpSpLocks/>
          </p:cNvGrpSpPr>
          <p:nvPr/>
        </p:nvGrpSpPr>
        <p:grpSpPr bwMode="auto">
          <a:xfrm>
            <a:off x="1219200" y="4800600"/>
            <a:ext cx="520700" cy="1447800"/>
            <a:chOff x="768" y="3216"/>
            <a:chExt cx="328" cy="912"/>
          </a:xfrm>
        </p:grpSpPr>
        <p:sp>
          <p:nvSpPr>
            <p:cNvPr id="22" name="Line 41"/>
            <p:cNvSpPr>
              <a:spLocks noChangeShapeType="1"/>
            </p:cNvSpPr>
            <p:nvPr/>
          </p:nvSpPr>
          <p:spPr bwMode="auto">
            <a:xfrm flipV="1">
              <a:off x="808" y="3216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3" name="Picture 49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768" y="3472"/>
              <a:ext cx="8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Group 58"/>
          <p:cNvGrpSpPr>
            <a:grpSpLocks/>
          </p:cNvGrpSpPr>
          <p:nvPr/>
        </p:nvGrpSpPr>
        <p:grpSpPr bwMode="auto">
          <a:xfrm>
            <a:off x="1282700" y="4191000"/>
            <a:ext cx="2667000" cy="2057400"/>
            <a:chOff x="808" y="2832"/>
            <a:chExt cx="1680" cy="1296"/>
          </a:xfrm>
        </p:grpSpPr>
        <p:sp>
          <p:nvSpPr>
            <p:cNvPr id="25" name="Line 45"/>
            <p:cNvSpPr>
              <a:spLocks noChangeShapeType="1"/>
            </p:cNvSpPr>
            <p:nvPr/>
          </p:nvSpPr>
          <p:spPr bwMode="auto">
            <a:xfrm flipV="1">
              <a:off x="808" y="2832"/>
              <a:ext cx="168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6" name="Picture 51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528" y="3360"/>
              <a:ext cx="38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Group 54"/>
          <p:cNvGrpSpPr>
            <a:grpSpLocks/>
          </p:cNvGrpSpPr>
          <p:nvPr/>
        </p:nvGrpSpPr>
        <p:grpSpPr bwMode="auto">
          <a:xfrm>
            <a:off x="850900" y="4191000"/>
            <a:ext cx="520700" cy="1447800"/>
            <a:chOff x="768" y="3216"/>
            <a:chExt cx="328" cy="912"/>
          </a:xfrm>
        </p:grpSpPr>
        <p:sp>
          <p:nvSpPr>
            <p:cNvPr id="28" name="Line 55"/>
            <p:cNvSpPr>
              <a:spLocks noChangeShapeType="1"/>
            </p:cNvSpPr>
            <p:nvPr/>
          </p:nvSpPr>
          <p:spPr bwMode="auto">
            <a:xfrm flipV="1">
              <a:off x="808" y="3216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9" name="Picture 56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768" y="3472"/>
              <a:ext cx="8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vectors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8" name="Picture 137" descr="C:\Documents and Settings\Dr. Sumeet Basu\My Documents\eso204_2011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/>
          <a:stretch>
            <a:fillRect/>
          </a:stretch>
        </p:blipFill>
        <p:spPr bwMode="auto">
          <a:xfrm>
            <a:off x="76494" y="1802932"/>
            <a:ext cx="8762706" cy="1168868"/>
          </a:xfrm>
          <a:prstGeom prst="rect">
            <a:avLst/>
          </a:prstGeom>
          <a:noFill/>
          <a:ln/>
          <a:effectLst/>
        </p:spPr>
      </p:pic>
      <p:grpSp>
        <p:nvGrpSpPr>
          <p:cNvPr id="174" name="Group 173"/>
          <p:cNvGrpSpPr/>
          <p:nvPr/>
        </p:nvGrpSpPr>
        <p:grpSpPr>
          <a:xfrm>
            <a:off x="6248400" y="2971800"/>
            <a:ext cx="2514600" cy="2424680"/>
            <a:chOff x="6248400" y="2971800"/>
            <a:chExt cx="2514600" cy="2424680"/>
          </a:xfrm>
        </p:grpSpPr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 flipV="1">
              <a:off x="7322610" y="3124200"/>
              <a:ext cx="45719" cy="2133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1" name="Picture 2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7215930" y="2971800"/>
              <a:ext cx="127000" cy="12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Oval 64"/>
            <p:cNvSpPr>
              <a:spLocks/>
            </p:cNvSpPr>
            <p:nvPr/>
          </p:nvSpPr>
          <p:spPr>
            <a:xfrm>
              <a:off x="7424058" y="309372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7118464" y="3656806"/>
              <a:ext cx="7620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7051778" y="4626592"/>
              <a:ext cx="635000" cy="736600"/>
              <a:chOff x="2057400" y="4572000"/>
              <a:chExt cx="635000" cy="736600"/>
            </a:xfrm>
            <a:scene3d>
              <a:camera prst="isometricTopUp"/>
              <a:lightRig rig="threePt" dir="t"/>
            </a:scene3d>
          </p:grpSpPr>
          <p:sp>
            <p:nvSpPr>
              <p:cNvPr id="80" name="Line 14"/>
              <p:cNvSpPr>
                <a:spLocks noChangeShapeType="1"/>
              </p:cNvSpPr>
              <p:nvPr/>
            </p:nvSpPr>
            <p:spPr bwMode="auto">
              <a:xfrm>
                <a:off x="2057400" y="5257800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 rot="16200000">
                <a:off x="1812308" y="4991100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2" name="Picture 16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21"/>
                </p:custDataLst>
              </p:nvPr>
            </p:nvPicPr>
            <p:blipFill>
              <a:blip r:embed="rId26"/>
              <a:srcRect/>
              <a:stretch>
                <a:fillRect/>
              </a:stretch>
            </p:blipFill>
            <p:spPr bwMode="auto">
              <a:xfrm>
                <a:off x="2590800" y="5105400"/>
                <a:ext cx="101600" cy="20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3" name="Picture 17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22"/>
                </p:custDataLst>
              </p:nvPr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2133600" y="4572000"/>
                <a:ext cx="152400" cy="25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 rot="16200000">
              <a:off x="7087982" y="4944469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86" name="Picture 18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7444530" y="4572000"/>
              <a:ext cx="1524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94" descr="TP_tmp.bmp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49330" y="3124200"/>
              <a:ext cx="812294" cy="278892"/>
            </a:xfrm>
            <a:prstGeom prst="rect">
              <a:avLst/>
            </a:prstGeom>
            <a:noFill/>
          </p:spPr>
        </p:pic>
        <p:pic>
          <p:nvPicPr>
            <p:cNvPr id="107" name="Picture 106" descr="TP_tmp.bmp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576458" y="3352800"/>
              <a:ext cx="126492" cy="126492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135" name="Group 134"/>
            <p:cNvGrpSpPr/>
            <p:nvPr/>
          </p:nvGrpSpPr>
          <p:grpSpPr>
            <a:xfrm>
              <a:off x="6248400" y="3109686"/>
              <a:ext cx="2514600" cy="2286794"/>
              <a:chOff x="990600" y="3124200"/>
              <a:chExt cx="2514600" cy="2286794"/>
            </a:xfrm>
            <a:scene3d>
              <a:camera prst="isometricTopUp"/>
              <a:lightRig rig="threePt" dir="t"/>
            </a:scene3d>
          </p:grpSpPr>
          <p:grpSp>
            <p:nvGrpSpPr>
              <p:cNvPr id="79" name="Group 78"/>
              <p:cNvGrpSpPr/>
              <p:nvPr/>
            </p:nvGrpSpPr>
            <p:grpSpPr>
              <a:xfrm>
                <a:off x="990600" y="3124200"/>
                <a:ext cx="2514600" cy="2286000"/>
                <a:chOff x="3581400" y="3124200"/>
                <a:chExt cx="2514600" cy="2286000"/>
              </a:xfrm>
            </p:grpSpPr>
            <p:sp>
              <p:nvSpPr>
                <p:cNvPr id="53" name="Line 23"/>
                <p:cNvSpPr>
                  <a:spLocks noChangeShapeType="1"/>
                </p:cNvSpPr>
                <p:nvPr/>
              </p:nvSpPr>
              <p:spPr bwMode="auto">
                <a:xfrm>
                  <a:off x="3581400" y="5410200"/>
                  <a:ext cx="2362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581400" y="3276600"/>
                  <a:ext cx="0" cy="21336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50" name="Picture 26" descr="C:\Documents and Settings\Dr. Sumeet Basu\My Documents\eso204_2011\TP_tmp.png"/>
                <p:cNvPicPr>
                  <a:picLocks noChangeAspect="1" noChangeArrowheads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31"/>
                <a:srcRect/>
                <a:stretch>
                  <a:fillRect/>
                </a:stretch>
              </p:blipFill>
              <p:spPr bwMode="auto">
                <a:xfrm>
                  <a:off x="5943600" y="5181600"/>
                  <a:ext cx="152400" cy="127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2" name="Picture 28" descr="C:\Documents and Settings\Dr. Sumeet Basu\My Documents\eso204_2011\TP_tmp.png"/>
                <p:cNvPicPr>
                  <a:picLocks noChangeAspect="1" noChangeArrowheads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32"/>
                <a:srcRect/>
                <a:stretch>
                  <a:fillRect/>
                </a:stretch>
              </p:blipFill>
              <p:spPr bwMode="auto">
                <a:xfrm>
                  <a:off x="3657600" y="3124200"/>
                  <a:ext cx="152400" cy="177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cxnSp>
            <p:nvCxnSpPr>
              <p:cNvPr id="74" name="Straight Connector 73"/>
              <p:cNvCxnSpPr/>
              <p:nvPr/>
            </p:nvCxnSpPr>
            <p:spPr>
              <a:xfrm rot="5400000">
                <a:off x="1915499" y="4724003"/>
                <a:ext cx="137239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990600" y="4013202"/>
                <a:ext cx="1600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98" descr="TP_tmp.bmp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24000" y="3810000"/>
                <a:ext cx="152400" cy="126492"/>
              </a:xfrm>
              <a:prstGeom prst="rect">
                <a:avLst/>
              </a:prstGeom>
              <a:noFill/>
            </p:spPr>
          </p:pic>
          <p:pic>
            <p:nvPicPr>
              <p:cNvPr id="106" name="Picture 105" descr="TP_tmp.bmp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2667000" y="4648200"/>
                <a:ext cx="152400" cy="178308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  <p:pic>
        <p:nvPicPr>
          <p:cNvPr id="137" name="Picture 136" descr="C:\Documents and Settings\Dr. Sumeet Basu\My Documents\eso204_2011\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 bwMode="auto">
          <a:xfrm>
            <a:off x="89455" y="1040910"/>
            <a:ext cx="8736800" cy="559290"/>
          </a:xfrm>
          <a:prstGeom prst="rect">
            <a:avLst/>
          </a:prstGeom>
          <a:noFill/>
          <a:ln/>
          <a:effectLst/>
        </p:spPr>
      </p:pic>
      <p:pic>
        <p:nvPicPr>
          <p:cNvPr id="141" name="Picture 14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200" y="3276600"/>
            <a:ext cx="5537478" cy="2591168"/>
          </a:xfrm>
          <a:prstGeom prst="rect">
            <a:avLst/>
          </a:prstGeom>
          <a:noFill/>
          <a:ln/>
          <a:effectLst/>
        </p:spPr>
      </p:pic>
      <p:grpSp>
        <p:nvGrpSpPr>
          <p:cNvPr id="175" name="Group 174"/>
          <p:cNvGrpSpPr/>
          <p:nvPr/>
        </p:nvGrpSpPr>
        <p:grpSpPr>
          <a:xfrm>
            <a:off x="6248400" y="2971800"/>
            <a:ext cx="2514600" cy="2423886"/>
            <a:chOff x="1676400" y="3124200"/>
            <a:chExt cx="2514600" cy="2423886"/>
          </a:xfrm>
        </p:grpSpPr>
        <p:sp>
          <p:nvSpPr>
            <p:cNvPr id="142" name="Line 24"/>
            <p:cNvSpPr>
              <a:spLocks noChangeShapeType="1"/>
            </p:cNvSpPr>
            <p:nvPr/>
          </p:nvSpPr>
          <p:spPr bwMode="auto">
            <a:xfrm flipH="1" flipV="1">
              <a:off x="2750610" y="3276600"/>
              <a:ext cx="45719" cy="2133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43" name="Picture 2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2643930" y="3124200"/>
              <a:ext cx="127000" cy="12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4" name="Oval 143"/>
            <p:cNvSpPr>
              <a:spLocks/>
            </p:cNvSpPr>
            <p:nvPr/>
          </p:nvSpPr>
          <p:spPr>
            <a:xfrm>
              <a:off x="2852058" y="324612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 rot="5400000">
              <a:off x="2590006" y="3794692"/>
              <a:ext cx="7620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Picture 172" descr="TP_tmp.b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202713" y="3276600"/>
              <a:ext cx="761527" cy="27871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54" name="Picture 153" descr="TP_tmp.b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004458" y="3505200"/>
              <a:ext cx="126492" cy="126492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155" name="Group 154"/>
            <p:cNvGrpSpPr/>
            <p:nvPr/>
          </p:nvGrpSpPr>
          <p:grpSpPr>
            <a:xfrm>
              <a:off x="1676400" y="3262086"/>
              <a:ext cx="2514600" cy="2286000"/>
              <a:chOff x="990600" y="3124200"/>
              <a:chExt cx="2514600" cy="2286000"/>
            </a:xfrm>
            <a:scene3d>
              <a:camera prst="isometricTopUp"/>
              <a:lightRig rig="threePt" dir="t"/>
            </a:scene3d>
          </p:grpSpPr>
          <p:grpSp>
            <p:nvGrpSpPr>
              <p:cNvPr id="156" name="Group 78"/>
              <p:cNvGrpSpPr/>
              <p:nvPr/>
            </p:nvGrpSpPr>
            <p:grpSpPr>
              <a:xfrm>
                <a:off x="990600" y="3124200"/>
                <a:ext cx="2514600" cy="2286000"/>
                <a:chOff x="3581400" y="3124200"/>
                <a:chExt cx="2514600" cy="2286000"/>
              </a:xfrm>
            </p:grpSpPr>
            <p:sp>
              <p:nvSpPr>
                <p:cNvPr id="169" name="Line 23"/>
                <p:cNvSpPr>
                  <a:spLocks noChangeShapeType="1"/>
                </p:cNvSpPr>
                <p:nvPr/>
              </p:nvSpPr>
              <p:spPr bwMode="auto">
                <a:xfrm>
                  <a:off x="3581400" y="5410200"/>
                  <a:ext cx="2362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581400" y="3276600"/>
                  <a:ext cx="0" cy="21336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171" name="Picture 26" descr="C:\Documents and Settings\Dr. Sumeet Basu\My Documents\eso204_2011\TP_tmp.png"/>
                <p:cNvPicPr>
                  <a:picLocks noChangeAspect="1" noChangeArrowheads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1"/>
                <a:srcRect/>
                <a:stretch>
                  <a:fillRect/>
                </a:stretch>
              </p:blipFill>
              <p:spPr bwMode="auto">
                <a:xfrm>
                  <a:off x="5943600" y="5181600"/>
                  <a:ext cx="152400" cy="127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72" name="Picture 28" descr="C:\Documents and Settings\Dr. Sumeet Basu\My Documents\eso204_2011\TP_tmp.png"/>
                <p:cNvPicPr>
                  <a:picLocks noChangeAspect="1" noChangeArrowheads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2"/>
                <a:srcRect/>
                <a:stretch>
                  <a:fillRect/>
                </a:stretch>
              </p:blipFill>
              <p:spPr bwMode="auto">
                <a:xfrm>
                  <a:off x="3657600" y="3124200"/>
                  <a:ext cx="152400" cy="177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cxnSp>
            <p:nvCxnSpPr>
              <p:cNvPr id="159" name="Straight Connector 158"/>
              <p:cNvCxnSpPr/>
              <p:nvPr/>
            </p:nvCxnSpPr>
            <p:spPr>
              <a:xfrm rot="10800000" flipV="1">
                <a:off x="990600" y="4038600"/>
                <a:ext cx="1600200" cy="1371600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Freeform 161"/>
              <p:cNvSpPr/>
              <p:nvPr/>
            </p:nvSpPr>
            <p:spPr>
              <a:xfrm>
                <a:off x="1524000" y="4953000"/>
                <a:ext cx="533400" cy="457200"/>
              </a:xfrm>
              <a:custGeom>
                <a:avLst/>
                <a:gdLst>
                  <a:gd name="connsiteX0" fmla="*/ 668740 w 668740"/>
                  <a:gd name="connsiteY0" fmla="*/ 191069 h 191069"/>
                  <a:gd name="connsiteX1" fmla="*/ 382137 w 668740"/>
                  <a:gd name="connsiteY1" fmla="*/ 81887 h 191069"/>
                  <a:gd name="connsiteX2" fmla="*/ 0 w 668740"/>
                  <a:gd name="connsiteY2" fmla="*/ 0 h 19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8740" h="191069">
                    <a:moveTo>
                      <a:pt x="668740" y="191069"/>
                    </a:moveTo>
                    <a:cubicBezTo>
                      <a:pt x="581167" y="152400"/>
                      <a:pt x="493594" y="113732"/>
                      <a:pt x="382137" y="81887"/>
                    </a:cubicBezTo>
                    <a:cubicBezTo>
                      <a:pt x="270680" y="50042"/>
                      <a:pt x="135340" y="25021"/>
                      <a:pt x="0" y="0"/>
                    </a:cubicBezTo>
                  </a:path>
                </a:pathLst>
              </a:cu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3" name="Picture 162" descr="TP_tmp.bmp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905000" y="4953000"/>
                <a:ext cx="126492" cy="202692"/>
              </a:xfrm>
              <a:prstGeom prst="rect">
                <a:avLst/>
              </a:prstGeom>
              <a:noFill/>
            </p:spPr>
          </p:pic>
          <p:pic>
            <p:nvPicPr>
              <p:cNvPr id="164" name="Picture 163" descr="TP_tmp.bmp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76400" y="4495800"/>
                <a:ext cx="152400" cy="126492"/>
              </a:xfrm>
              <a:prstGeom prst="rect">
                <a:avLst/>
              </a:prstGeom>
              <a:noFill/>
            </p:spPr>
          </p:pic>
          <p:cxnSp>
            <p:nvCxnSpPr>
              <p:cNvPr id="165" name="Straight Arrow Connector 164"/>
              <p:cNvCxnSpPr/>
              <p:nvPr/>
            </p:nvCxnSpPr>
            <p:spPr>
              <a:xfrm flipV="1">
                <a:off x="2590799" y="3581400"/>
                <a:ext cx="457203" cy="4447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 rot="16200000" flipV="1">
                <a:off x="2160034" y="3573107"/>
                <a:ext cx="457203" cy="4447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7" name="Picture 166" descr="TP_tmp.bmp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124200" y="3505200"/>
                <a:ext cx="228600" cy="178308"/>
              </a:xfrm>
              <a:prstGeom prst="rect">
                <a:avLst/>
              </a:prstGeom>
              <a:noFill/>
            </p:spPr>
          </p:pic>
          <p:pic>
            <p:nvPicPr>
              <p:cNvPr id="168" name="Picture 167" descr="TP_tmp.bmp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981200" y="3352800"/>
                <a:ext cx="228600" cy="178308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3" name="Picture 42" descr="C:\Documents and Settings\Dr. Sumeet Basu\My Documents\eso204_2011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 bwMode="auto">
          <a:xfrm>
            <a:off x="164838" y="304800"/>
            <a:ext cx="5511825" cy="2540286"/>
          </a:xfrm>
          <a:prstGeom prst="rect">
            <a:avLst/>
          </a:prstGeom>
          <a:noFill/>
          <a:ln/>
          <a:effectLst/>
        </p:spPr>
      </p:pic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858000" y="3657600"/>
            <a:ext cx="1117600" cy="1295400"/>
            <a:chOff x="3792" y="1104"/>
            <a:chExt cx="704" cy="816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3792" y="1152"/>
              <a:ext cx="62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368" y="11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13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032" y="1584"/>
              <a:ext cx="19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31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368" y="1248"/>
              <a:ext cx="12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Freeform 10"/>
          <p:cNvSpPr>
            <a:spLocks/>
          </p:cNvSpPr>
          <p:nvPr/>
        </p:nvSpPr>
        <p:spPr bwMode="auto">
          <a:xfrm>
            <a:off x="6810828" y="2333172"/>
            <a:ext cx="2146300" cy="2768600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576" y="1680"/>
              </a:cxn>
              <a:cxn ang="0">
                <a:pos x="1104" y="1296"/>
              </a:cxn>
              <a:cxn ang="0">
                <a:pos x="1248" y="624"/>
              </a:cxn>
              <a:cxn ang="0">
                <a:pos x="480" y="432"/>
              </a:cxn>
              <a:cxn ang="0">
                <a:pos x="96" y="864"/>
              </a:cxn>
              <a:cxn ang="0">
                <a:pos x="672" y="864"/>
              </a:cxn>
              <a:cxn ang="0">
                <a:pos x="1152" y="336"/>
              </a:cxn>
              <a:cxn ang="0">
                <a:pos x="1296" y="0"/>
              </a:cxn>
            </a:cxnLst>
            <a:rect l="0" t="0" r="r" b="b"/>
            <a:pathLst>
              <a:path w="1352" h="1744">
                <a:moveTo>
                  <a:pt x="0" y="1680"/>
                </a:moveTo>
                <a:cubicBezTo>
                  <a:pt x="196" y="1712"/>
                  <a:pt x="392" y="1744"/>
                  <a:pt x="576" y="1680"/>
                </a:cubicBezTo>
                <a:cubicBezTo>
                  <a:pt x="760" y="1616"/>
                  <a:pt x="992" y="1472"/>
                  <a:pt x="1104" y="1296"/>
                </a:cubicBezTo>
                <a:cubicBezTo>
                  <a:pt x="1216" y="1120"/>
                  <a:pt x="1352" y="768"/>
                  <a:pt x="1248" y="624"/>
                </a:cubicBezTo>
                <a:cubicBezTo>
                  <a:pt x="1144" y="480"/>
                  <a:pt x="672" y="392"/>
                  <a:pt x="480" y="432"/>
                </a:cubicBezTo>
                <a:cubicBezTo>
                  <a:pt x="288" y="472"/>
                  <a:pt x="64" y="792"/>
                  <a:pt x="96" y="864"/>
                </a:cubicBezTo>
                <a:cubicBezTo>
                  <a:pt x="128" y="936"/>
                  <a:pt x="496" y="952"/>
                  <a:pt x="672" y="864"/>
                </a:cubicBezTo>
                <a:cubicBezTo>
                  <a:pt x="848" y="776"/>
                  <a:pt x="1048" y="480"/>
                  <a:pt x="1152" y="336"/>
                </a:cubicBezTo>
                <a:cubicBezTo>
                  <a:pt x="1256" y="192"/>
                  <a:pt x="1276" y="96"/>
                  <a:pt x="12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7119258" y="3396342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010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6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391400" y="3352800"/>
            <a:ext cx="482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3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6934200" y="30480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49" descr="C:\Documents and Settings\Dr. Sumeet Basu\My Documents\eso204_2011\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 bwMode="auto">
          <a:xfrm>
            <a:off x="228593" y="5334000"/>
            <a:ext cx="7315213" cy="559310"/>
          </a:xfrm>
          <a:prstGeom prst="rect">
            <a:avLst/>
          </a:prstGeom>
          <a:noFill/>
          <a:ln/>
          <a:effectLst/>
        </p:spPr>
      </p:pic>
      <p:grpSp>
        <p:nvGrpSpPr>
          <p:cNvPr id="22" name="Group 21"/>
          <p:cNvGrpSpPr/>
          <p:nvPr/>
        </p:nvGrpSpPr>
        <p:grpSpPr>
          <a:xfrm>
            <a:off x="5715000" y="2743200"/>
            <a:ext cx="2514600" cy="2423886"/>
            <a:chOff x="1676400" y="3124200"/>
            <a:chExt cx="2514600" cy="2423886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 flipV="1">
              <a:off x="2750610" y="3276600"/>
              <a:ext cx="45719" cy="2133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4" name="Picture 2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2643930" y="3124200"/>
              <a:ext cx="127000" cy="12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0" name="Group 78"/>
            <p:cNvGrpSpPr/>
            <p:nvPr/>
          </p:nvGrpSpPr>
          <p:grpSpPr>
            <a:xfrm>
              <a:off x="1676400" y="3262086"/>
              <a:ext cx="2514600" cy="2286000"/>
              <a:chOff x="3581400" y="3124200"/>
              <a:chExt cx="2514600" cy="2286000"/>
            </a:xfrm>
            <a:scene3d>
              <a:camera prst="isometricTopUp"/>
              <a:lightRig rig="threePt" dir="t"/>
            </a:scene3d>
          </p:grpSpPr>
          <p:sp>
            <p:nvSpPr>
              <p:cNvPr id="39" name="Line 23"/>
              <p:cNvSpPr>
                <a:spLocks noChangeShapeType="1"/>
              </p:cNvSpPr>
              <p:nvPr/>
            </p:nvSpPr>
            <p:spPr bwMode="auto">
              <a:xfrm>
                <a:off x="3581400" y="5410200"/>
                <a:ext cx="2362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 flipV="1">
                <a:off x="3581400" y="3276600"/>
                <a:ext cx="0" cy="2133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" name="Picture 26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5943600" y="5181600"/>
                <a:ext cx="152400" cy="12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2" name="Picture 28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3657600" y="3124200"/>
                <a:ext cx="152400" cy="17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45" name="Line 11"/>
          <p:cNvSpPr>
            <a:spLocks noChangeShapeType="1"/>
          </p:cNvSpPr>
          <p:nvPr/>
        </p:nvSpPr>
        <p:spPr bwMode="auto">
          <a:xfrm flipV="1">
            <a:off x="6858000" y="3352800"/>
            <a:ext cx="2286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9" name="Picture 48" descr="C:\Documents and Settings\Dr. Sumeet Basu\My Documents\eso204_2011\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 bwMode="auto">
          <a:xfrm>
            <a:off x="6756654" y="4038600"/>
            <a:ext cx="355091" cy="17830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Equal, equivalent, free, bound vectors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4724400" y="2895600"/>
            <a:ext cx="3810000" cy="3657600"/>
            <a:chOff x="2976" y="1968"/>
            <a:chExt cx="2400" cy="230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2976" y="1968"/>
              <a:ext cx="2400" cy="2304"/>
              <a:chOff x="2976" y="528"/>
              <a:chExt cx="2400" cy="2304"/>
            </a:xfrm>
          </p:grpSpPr>
          <p:grpSp>
            <p:nvGrpSpPr>
              <p:cNvPr id="35" name="Group 21"/>
              <p:cNvGrpSpPr>
                <a:grpSpLocks/>
              </p:cNvGrpSpPr>
              <p:nvPr/>
            </p:nvGrpSpPr>
            <p:grpSpPr bwMode="auto">
              <a:xfrm>
                <a:off x="2976" y="576"/>
                <a:ext cx="2304" cy="2208"/>
                <a:chOff x="2976" y="576"/>
                <a:chExt cx="2304" cy="2208"/>
              </a:xfrm>
            </p:grpSpPr>
            <p:sp>
              <p:nvSpPr>
                <p:cNvPr id="39" name="Line 22"/>
                <p:cNvSpPr>
                  <a:spLocks noChangeShapeType="1"/>
                </p:cNvSpPr>
                <p:nvPr/>
              </p:nvSpPr>
              <p:spPr bwMode="auto">
                <a:xfrm>
                  <a:off x="3792" y="1920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976" y="1920"/>
                  <a:ext cx="816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792" y="576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36" name="Picture 25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3072" y="2752"/>
                <a:ext cx="96" cy="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26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840" y="528"/>
                <a:ext cx="80" cy="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8" name="Picture 27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5280" y="1856"/>
                <a:ext cx="96" cy="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3552" y="3168"/>
              <a:ext cx="576" cy="432"/>
              <a:chOff x="3552" y="1728"/>
              <a:chExt cx="576" cy="432"/>
            </a:xfrm>
          </p:grpSpPr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3552" y="1920"/>
                <a:ext cx="24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V="1">
                <a:off x="3792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V="1">
              <a:off x="432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V="1">
              <a:off x="4416" y="249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 flipV="1">
              <a:off x="4512" y="259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7"/>
            <p:cNvSpPr>
              <a:spLocks noChangeArrowheads="1"/>
            </p:cNvSpPr>
            <p:nvPr/>
          </p:nvSpPr>
          <p:spPr bwMode="auto">
            <a:xfrm>
              <a:off x="4320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441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4" name="Picture 5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2400" y="990600"/>
            <a:ext cx="5487179" cy="559388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8848" y="3352800"/>
            <a:ext cx="5536207" cy="2031314"/>
          </a:xfrm>
          <a:prstGeom prst="rect">
            <a:avLst/>
          </a:prstGeom>
          <a:noFill/>
          <a:ln/>
          <a:effectLst/>
        </p:spPr>
      </p:pic>
      <p:grpSp>
        <p:nvGrpSpPr>
          <p:cNvPr id="55" name="Group 54"/>
          <p:cNvGrpSpPr/>
          <p:nvPr/>
        </p:nvGrpSpPr>
        <p:grpSpPr>
          <a:xfrm>
            <a:off x="48979" y="1066800"/>
            <a:ext cx="8587021" cy="1981200"/>
            <a:chOff x="48979" y="1066800"/>
            <a:chExt cx="8587021" cy="1981200"/>
          </a:xfrm>
        </p:grpSpPr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5715000" y="1066800"/>
              <a:ext cx="2921000" cy="1828800"/>
              <a:chOff x="3600" y="816"/>
              <a:chExt cx="1840" cy="1152"/>
            </a:xfrm>
          </p:grpSpPr>
          <p:sp>
            <p:nvSpPr>
              <p:cNvPr id="10" name="Rectangle 4" descr="Dark downward diagonal"/>
              <p:cNvSpPr>
                <a:spLocks noChangeArrowheads="1"/>
              </p:cNvSpPr>
              <p:nvPr/>
            </p:nvSpPr>
            <p:spPr bwMode="auto">
              <a:xfrm>
                <a:off x="3600" y="1200"/>
                <a:ext cx="288" cy="768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1488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4560" y="96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5376" y="12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4560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537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V="1">
                <a:off x="4560" y="17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" name="Picture 13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4224" y="1632"/>
                <a:ext cx="11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14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4880" y="1648"/>
                <a:ext cx="11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16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4448" y="816"/>
                <a:ext cx="208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18" descr="C:\Documents and Settings\Dr. Sumeet Basu\My Documents\eso204_2011\TP_tmp.pn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5296" y="1024"/>
                <a:ext cx="144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53" name="Picture 52" descr="TP_tmp.bmp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979" y="1625770"/>
              <a:ext cx="5513621" cy="142223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2" name="Picture 51" descr="TP_tmp.b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6000" y="1828800"/>
              <a:ext cx="202692" cy="2026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Cartesian representation of vectors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019800" y="1447800"/>
            <a:ext cx="1524000" cy="1676400"/>
            <a:chOff x="3792" y="912"/>
            <a:chExt cx="960" cy="1056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3840" y="1680"/>
              <a:ext cx="91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792" y="912"/>
              <a:ext cx="960" cy="1056"/>
              <a:chOff x="3792" y="912"/>
              <a:chExt cx="960" cy="1056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4752" y="110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 flipV="1">
                <a:off x="3792" y="912"/>
                <a:ext cx="91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3792" y="912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5562600" y="2667000"/>
            <a:ext cx="2133600" cy="457200"/>
            <a:chOff x="3504" y="1680"/>
            <a:chExt cx="1344" cy="288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4752" y="168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3504" y="196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3504" y="1680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792" y="16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6019800" y="1676400"/>
            <a:ext cx="1524000" cy="990600"/>
            <a:chOff x="3792" y="1056"/>
            <a:chExt cx="960" cy="624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3792" y="1056"/>
              <a:ext cx="96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9" name="Picture 15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176" y="1296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" name="Picture 41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5499100" y="1143000"/>
            <a:ext cx="304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0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5461000" y="3200400"/>
            <a:ext cx="330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2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7747000" y="2514600"/>
            <a:ext cx="3302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4724400" y="457200"/>
            <a:ext cx="3810000" cy="3657600"/>
            <a:chOff x="2976" y="528"/>
            <a:chExt cx="2400" cy="2304"/>
          </a:xfrm>
        </p:grpSpPr>
        <p:grpSp>
          <p:nvGrpSpPr>
            <p:cNvPr id="24" name="Group 31"/>
            <p:cNvGrpSpPr>
              <a:grpSpLocks/>
            </p:cNvGrpSpPr>
            <p:nvPr/>
          </p:nvGrpSpPr>
          <p:grpSpPr bwMode="auto">
            <a:xfrm>
              <a:off x="2976" y="576"/>
              <a:ext cx="2304" cy="2208"/>
              <a:chOff x="2976" y="576"/>
              <a:chExt cx="2304" cy="2208"/>
            </a:xfrm>
          </p:grpSpPr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 flipH="1">
                <a:off x="2976" y="1920"/>
                <a:ext cx="81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 flipV="1">
                <a:off x="3792" y="576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5" name="Picture 35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3072" y="2752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36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3840" y="528"/>
              <a:ext cx="8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3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5280" y="1856"/>
              <a:ext cx="96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8" name="Picture 47" descr="C:\Documents and Settings\Dr. Sumeet Basu\My Documents\eso204_2011\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/>
          <a:stretch>
            <a:fillRect/>
          </a:stretch>
        </p:blipFill>
        <p:spPr bwMode="auto">
          <a:xfrm>
            <a:off x="241293" y="4191000"/>
            <a:ext cx="7239013" cy="1371602"/>
          </a:xfrm>
          <a:prstGeom prst="rect">
            <a:avLst/>
          </a:prstGeom>
          <a:noFill/>
          <a:ln/>
          <a:effectLst/>
        </p:spPr>
      </p:pic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5562600" y="2286000"/>
            <a:ext cx="1168400" cy="812800"/>
            <a:chOff x="3584" y="3168"/>
            <a:chExt cx="736" cy="512"/>
          </a:xfrm>
        </p:grpSpPr>
        <p:grpSp>
          <p:nvGrpSpPr>
            <p:cNvPr id="34" name="Group 46"/>
            <p:cNvGrpSpPr>
              <a:grpSpLocks/>
            </p:cNvGrpSpPr>
            <p:nvPr/>
          </p:nvGrpSpPr>
          <p:grpSpPr bwMode="auto">
            <a:xfrm>
              <a:off x="3648" y="3216"/>
              <a:ext cx="576" cy="432"/>
              <a:chOff x="3552" y="1728"/>
              <a:chExt cx="576" cy="432"/>
            </a:xfrm>
          </p:grpSpPr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 flipH="1">
                <a:off x="3552" y="1920"/>
                <a:ext cx="24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 flipV="1">
                <a:off x="3792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" name="Picture 50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3584" y="3552"/>
              <a:ext cx="6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51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224" y="3376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52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3776" y="3168"/>
              <a:ext cx="9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7" name="Picture 46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990600"/>
            <a:ext cx="5512320" cy="2133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2133600"/>
            <a:ext cx="8763017" cy="559310"/>
          </a:xfrm>
          <a:prstGeom prst="rect">
            <a:avLst/>
          </a:prstGeom>
          <a:noFill/>
        </p:spPr>
      </p:pic>
      <p:sp>
        <p:nvSpPr>
          <p:cNvPr id="8" name="Rectangle 2" descr="Dark downward diagonal"/>
          <p:cNvSpPr>
            <a:spLocks noChangeArrowheads="1"/>
          </p:cNvSpPr>
          <p:nvPr/>
        </p:nvSpPr>
        <p:spPr bwMode="auto">
          <a:xfrm>
            <a:off x="5410200" y="1066800"/>
            <a:ext cx="2971800" cy="6858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00800" y="6096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315200" y="533400"/>
            <a:ext cx="457200" cy="304800"/>
            <a:chOff x="7315200" y="533400"/>
            <a:chExt cx="457200" cy="304800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7315200" y="838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8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543800" y="533400"/>
              <a:ext cx="2032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Group 19"/>
          <p:cNvGrpSpPr/>
          <p:nvPr/>
        </p:nvGrpSpPr>
        <p:grpSpPr>
          <a:xfrm>
            <a:off x="7848600" y="533400"/>
            <a:ext cx="457200" cy="304800"/>
            <a:chOff x="7848600" y="533400"/>
            <a:chExt cx="457200" cy="304800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7848600" y="838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4" name="Picture 9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102600" y="533400"/>
              <a:ext cx="2032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5943600" y="533400"/>
            <a:ext cx="457200" cy="304800"/>
            <a:chOff x="5943600" y="533400"/>
            <a:chExt cx="457200" cy="304800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5943600" y="838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10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969000" y="533400"/>
              <a:ext cx="2032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7" name="Picture 1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3810000"/>
            <a:ext cx="8737110" cy="559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 with vectors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371600"/>
            <a:ext cx="6146303" cy="838202"/>
          </a:xfrm>
          <a:prstGeom prst="rect">
            <a:avLst/>
          </a:prstGeom>
          <a:noFill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491" y="3175000"/>
            <a:ext cx="8763017" cy="812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and subtracting vectors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07/01/19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685800" y="1066800"/>
            <a:ext cx="604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62000" y="1981200"/>
            <a:ext cx="1066800" cy="2667000"/>
            <a:chOff x="864" y="1248"/>
            <a:chExt cx="672" cy="168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864" y="1296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864" y="211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64" y="2112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1" name="Picture 10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392" y="2352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2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248" y="1248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4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248" y="2800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2743200" y="3581400"/>
            <a:ext cx="838200" cy="457200"/>
            <a:chOff x="2112" y="2256"/>
            <a:chExt cx="528" cy="288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112" y="225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6" name="Picture 18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2304" y="2400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3581400" y="2692400"/>
            <a:ext cx="533400" cy="1346200"/>
            <a:chOff x="2640" y="1696"/>
            <a:chExt cx="336" cy="848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640" y="1728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9" name="Picture 19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2736" y="1696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4114800" y="2743200"/>
            <a:ext cx="762000" cy="1498600"/>
            <a:chOff x="2976" y="1728"/>
            <a:chExt cx="480" cy="944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976" y="1728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2" name="Picture 20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3312" y="2544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Group 41"/>
          <p:cNvGrpSpPr>
            <a:grpSpLocks/>
          </p:cNvGrpSpPr>
          <p:nvPr/>
        </p:nvGrpSpPr>
        <p:grpSpPr bwMode="auto">
          <a:xfrm>
            <a:off x="6019800" y="3733800"/>
            <a:ext cx="838200" cy="457200"/>
            <a:chOff x="4176" y="2352"/>
            <a:chExt cx="528" cy="288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76" y="235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5" name="Picture 2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320" y="2448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Group 42"/>
          <p:cNvGrpSpPr>
            <a:grpSpLocks/>
          </p:cNvGrpSpPr>
          <p:nvPr/>
        </p:nvGrpSpPr>
        <p:grpSpPr bwMode="auto">
          <a:xfrm>
            <a:off x="6858000" y="2895600"/>
            <a:ext cx="533400" cy="1295400"/>
            <a:chOff x="4704" y="1824"/>
            <a:chExt cx="336" cy="816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4704" y="1824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28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752" y="2032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7391400" y="2895600"/>
            <a:ext cx="609600" cy="1219200"/>
            <a:chOff x="5040" y="1824"/>
            <a:chExt cx="384" cy="768"/>
          </a:xfrm>
        </p:grpSpPr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5040" y="1824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31" name="Picture 29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232" y="2160"/>
              <a:ext cx="14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6781800" y="1676400"/>
            <a:ext cx="609600" cy="1219200"/>
            <a:chOff x="4656" y="1056"/>
            <a:chExt cx="384" cy="768"/>
          </a:xfrm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 rot="-10800000">
              <a:off x="4656" y="1056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34" name="Picture 31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752" y="1440"/>
              <a:ext cx="25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Group 39"/>
          <p:cNvGrpSpPr>
            <a:grpSpLocks/>
          </p:cNvGrpSpPr>
          <p:nvPr/>
        </p:nvGrpSpPr>
        <p:grpSpPr bwMode="auto">
          <a:xfrm>
            <a:off x="2743200" y="3429000"/>
            <a:ext cx="1981200" cy="533400"/>
            <a:chOff x="2112" y="2160"/>
            <a:chExt cx="1248" cy="336"/>
          </a:xfrm>
        </p:grpSpPr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2112" y="2256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37" name="Picture 33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2352" y="2160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5410200" y="1752600"/>
            <a:ext cx="1371600" cy="1981200"/>
            <a:chOff x="3792" y="1104"/>
            <a:chExt cx="864" cy="1248"/>
          </a:xfrm>
        </p:grpSpPr>
        <p:sp>
          <p:nvSpPr>
            <p:cNvPr id="39" name="Line 26"/>
            <p:cNvSpPr>
              <a:spLocks noChangeShapeType="1"/>
            </p:cNvSpPr>
            <p:nvPr/>
          </p:nvSpPr>
          <p:spPr bwMode="auto">
            <a:xfrm flipV="1">
              <a:off x="4176" y="1104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40" name="Picture 35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3792" y="1728"/>
              <a:ext cx="8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usepackage{amsmath, amssymb}&#10;\begin{document}&#10;\newcommand{\bm}[1]{\mbox{\boldmath $#1$}}&#10;\noindent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&#10;In a {\em right handed Cartesian coordinate system} the base vectors are fixed vectors. We &#10;will denote them by $\bm{i}, \bm{j}$ and $\bm{k}$, so that the {\em position vector} of a point &#10;$(x,y,z)$ is &#10;\begin{displaymath}&#10;\bm{r} = x \bm{i} + y \bm{j} + z \bm{k}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3541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7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7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1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alph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3 in}&#10;If $\alpha$ is the smallest angle betwen $\bm{A}$ and &#10;$\bm{B}$, the {\it dot product} between them is defined&#10;as&#10;\begin{displaymath}&#10;\bm{A} \cdot \bm{B} = |\bm{A}||\bm{B}| \cos \alpha.&#10;\end{displaymath}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8"/>
  <p:tag name="PICTUREFILESIZE" val="1958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Specifically, if we take any of the basis vectors, the angle between &#10;them being either $0^o$ or $90^o$, we have&#10;\begin{displaymath}&#10;\begin{array}{ccc}&#10;\bm{i} \cdot \bm{i} =1   &amp; \bm{i} \cdot \bm{j} =0   &amp; \bm{i} \cdot \bm{k} =0\\&#10;\bm{j} \cdot \bm{i} =0   &amp;\bm{j} \cdot \bm{j} =1   &amp;\bm{j} \cdot \bm{k} =0 \\&#10;\bm{k} \cdot \bm{i} =0   &amp;\bm{k} \cdot \bm{j} =0   &amp;\bm{k} \cdot \bm{k} =1 &#10;\nonumber &#10;\end{array}&#10;\end{displaymath}&#10;this implies that&#10;\begin{displaymath}&#10;\bm{A} \cdot \bm{B} = (A_x \bm{i} + A_y \bm{j} + A_z \bm{k}) \cdot &#10;(B_x \bm{i} + B_y \bm{j} + B_z \bm{k}) = A_x B_x + A_y B_y +&#10;A_z B_z.&#10;\end{displaymath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4949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2 in}&#10;The {\it cross product} of two vectors $\bm{A}$ and $\bm{B}$ is &#10;another vector $\bm{C}$, whose direction is perpendicular to &#10;the plane passing through $\bm{A}$ and $\bm{B}$ and magnitude&#10;is given by:&#10;\begin{displaymath}&#10;|\bm{C}| = |\bm{A} \times \bm{B}| = |\bm{A}||\bm{B}| \sin \alpha,&#10;\end{displaymath}&#10;where $\alpha$ is the angle from the first to the second vector.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4126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Clearly, according to the right hand thumb rule we can see that&#10;\begin{displaymath}&#10;\bm{A} \times \bm{B} = - ( \bm{B} \times \bm{A} ),&#10;\end{displaymath}&#10;which implies that the cross product is not commutative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9"/>
  <p:tag name="PICTUREFILESIZE" val="2397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7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{\em Base vectors} in 3-dimensional space are a set of three linearly independent unit vectors such that &#10;any vector can be expessed in terms of the base vectors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2434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alph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C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9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For a {\it right hand triad}&#10;\begin{displaymath}&#10;\bm{i} \times \bm{j} = \bm{k}&#10;\end{displaymath}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192"/>
  <p:tag name="PICTUREFILESIZE" val="14686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In fact,&#10;\begin{displaymath}&#10;\begin{array}{ccc}&#10;\bm{i} \times \bm{i} =0   &amp; \bm{i} \times \bm{j} =\bm{k}   &amp; \bm{i} \times \bm{k} =- \bm{j}\\&#10;\bm{j} \times \bm{i} =-\bm{k}   &amp;\bm{j} \times \bm{j} =0   &amp;\bm{j} \times \bm{k} =\bm{i} \\&#10;\bm{k} \times \bm{i} =\bm{j}   &amp;\bm{k} \times \bm{j} =-\bm{i}   &amp;\bm{k} \times \bm{k} =0 &#10;\nonumber &#10;\end{array}&#10;\end{displaymath}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255"/>
  <p:tag name="PICTUREFILESIZE" val="39906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i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"/>
  <p:tag name="PICTUREFILESIZE" val="39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j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3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k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51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+v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"/>
  <p:tag name="PICTUREFILESIZE" val="72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\begin{minipage}{2 in}&#10;A cross product between any two basis vectors &#10;produces the third if going from the first vector to the &#10;second involves a clockwise motion on the circle. &#10;Otherwise it produces the negative of the third vector.&#10;\end{minipage}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146"/>
  <p:tag name="PICTUREFILESIZE" val="41062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o perform the cross product between two vectors $\bm{A}$ and&#10;$\bm{B}$ &#10;\begin{displaymath}&#10;\bm{A} \times \bm{B} = (A_x \bm{i} + A_y \bm{j} + A_z \bm{k} ) &#10;\times (B_x \bm{i} + B_y \bm{j} + B_z \bm{k} ),&#10;\end{displaymath}&#10;we carry out the following determinant&#10;\begin{displaymath}&#10;\left | \begin{array}{ccc}&#10;A_x   &amp;A_y   &amp;A_z \\&#10;B_x   &amp;B_y   &amp;B_z \\&#10;\bm{i}   &amp;\bm{j}   &amp;\bm{k}&#10;\end{array} \right |&#10;\end{displaymath}&#10;which leads to&#10;\begin{displaymath}&#10;\bm{A} \times \bm{B} = (A_y B_z - A_z B_y) \bm{i} +&#10;(A_z B_x - A_x B_z) \bm{j} + (A_x B_y - A_y B_x) \bm{k}.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540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\begin{minipage}{3 in}&#10;Alternately, a point might be denoted by its coordinates in the cylindrical polar coordinate&#10;system as $(r, \theta, z)$ so that the position vector in terms of the base vectors $\bm{e}_r$,&#10;$\bm{e}_\theta$ and $\bm{e}_z$ is&#10;\begin{displaymath}&#10;\bm{r} = r \bm{e}_r + z \bm{e}_z.&#10;\end{displaymath}&#10;Note that the base vectors are not fixed vectors in the cylindrical polar case.&#10;&#10;\end{minipage}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218"/>
  <p:tag name="PICTUREFILESIZE" val="77526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3 in}&#10;The scalar triple product&#10;\begin{displaymath}&#10;( \bm{A} \times \bm{B} ) \cdot \bm{C},&#10;\end{displaymath}&#10;gives the volume of the paralleopiped formed by the three vectors.&#10;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956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7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C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9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1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It can be conveniently calculated as&#10;\begin{displaymath}&#10;(\bm{A} \times \bm{B} ) \cdot \bm{C} = \left | \begin{array}{ccc}&#10;A_x   &amp;A_y   &amp;A_z \\&#10;B_x   &amp;B_y    &amp;B_z \\&#10;C_x   &amp;C_y    &amp;C_z&#10;\end{array}&#10;\right |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77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(r, \theta, z)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30"/>
  <p:tag name="PICTUREFILESIZE" val="1177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z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5"/>
  <p:tag name="PICTUREFILESIZE" val="10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\theta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5"/>
  <p:tag name="PICTUREFILESIZE" val="165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r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6"/>
  <p:tag name="PICTUREFILESIZE" val="13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\bm{e}_r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9"/>
  <p:tag name="PICTUREFILESIZE" val="24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\bm{e}_\theta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9"/>
  <p:tag name="PICTUREFILESIZE" val="24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itemize}&#10;\item We use the so-called {\em parallelogram law} to add vectors.&#10;&#10;\end{itemize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102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k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5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(x,y,z)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32"/>
  <p:tag name="PICTUREFILESIZE" val="1250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z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5"/>
  <p:tag name="PICTUREFILESIZE" val="105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x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6"/>
  <p:tag name="PICTUREFILESIZE" val="13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y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6"/>
  <p:tag name="PICTUREFILESIZE" val="19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\begin{itemize}&#10;\item A {\em vector} is a directed physical quantity for which we need to&#10;know its direction as well &#10;as its magnitude to specify it completely. eg. velocity of a particle with &#10;respect to a given reference frame.&#10;\end{itemize}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329"/>
  <p:tag name="PICTUREFILESIZE" val="3901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i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"/>
  <p:tag name="PICTUREFILESIZE" val="39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j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3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3 in}&#10;A {\it position vector} connectes the origin to a point in space &#10;with a directed straight line. &#10;For example, &#10;consider the path of a particle moving with time $t$. A point $A$ on the path has &#10;{\it position vector} &#10;\begin{displaymath}&#10;\bm{x}_A(t) = x_A (t) \bm{i} + y_A (t) \bm{j} + z_A(t) \bm{k},&#10;\end{displaymath}&#10;where $(x_A, y_A, z_A)$ are its co-ordinates in the Cartesian frame.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5139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x}_{A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99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4 in}&#10;On the other hand, the {\it displacement vector} from $A$ to another &#10;point $B$ is given by $\bm{x}_{AB} = \bm{x}_B - \bm{x}_A$.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8"/>
  <p:tag name="PICTUREFILESIZE" val="1686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x}_B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7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\begin{itemize}&#10;\item Graphically we will represent vectors by a directed straight line&#10;and mathematically by boldface letters. eg. $\bm{u}, \bm{\sigma}$&#10;\end{itemize}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328"/>
  <p:tag name="PICTUREFILESIZE" val="25109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x}_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7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\begin{minipage}{3 in}&#10;Two vectors are {\it equal} if they have the same magnitude, direction&#10;and dimensions.&#10;\end{minipage}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216"/>
  <p:tag name="PICTUREFILESIZE" val="16594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\begin{minipage}{3 in}&#10;Under some situations the point of application of the vector is &#10;immaterial and subsequent calculations are not affected if it is&#10;translated to any point in space. Such a vector is called a {\em free &#10;vector}. eg. A velocity vector can be shifted parallel to itself to any &#10;point in space if we are concerned with the total distance travelled.&#10;\end{minipage}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218"/>
  <p:tag name="PICTUREFILESIZE" val="6079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\begin{minipage}{3 in}&#10;Two vectors are {\it equivalent} if, in some situation, they produce the &#10;same effect in some capacity. eg. the two forces applied on the beam are equivalent &#10;in the sense that they produce the same moment about A.&#10;\end{minipage}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217"/>
  <p:tag name="PICTUREFILESIZE" val="4255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$A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8"/>
  <p:tag name="PICTUREFILESIZE" val="272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L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36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L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36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2F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69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\begin{itemize}&#10;\item Physical quantities like temperature and work are {\em scalars} as they &#10;only have magnitude.  Scalars are added using the ``usual&quot; laws of &#10;addition.&#10;\end{itemize}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329"/>
  <p:tag name="PICTUREFILESIZE" val="25255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A}_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6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A}_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66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A}_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70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s discussed earlier, a Cartesian representation can be written as&#10;\begin{displaymath}&#10;\bm{A} = A_x \bm{i} + A_y \bm{j} + A_z \bm{k},&#10;\end{displaymath}&#10;using the unit vectors $\bm{i}, \bm{j}$ and $\bm{k}$ along the Cartesian &#10;axes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2726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\begin{minipage}{3 in}&#10;A vector $\bm{A}$ can be conveniently expressed in terms of a unit vector&#10;colinear with it&#10;\begin{displaymath}&#10;{\bm{\hat{A}}} = \frac{\bm{A}}{| \bm{A}|}&#10;\end{displaymath}&#10;as&#10;\begin{displaymath}&#10;\bm{A} = |\bm{A}| {\bm{\hat{A}}}.&#10;\end{displaymath}&#10;\end{minipage}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217"/>
  <p:tag name="PICTUREFILESIZE" val="63846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i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"/>
  <p:tag name="PICTUREFILESIZE" val="39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j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k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5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A vector which can be moved anywhere along its line of action &#10;without changing the `mechanics' of the problem in any way is called a &#10;{\it transmissible} vector.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345"/>
  <p:tag name="PICTUREFILESIZE" val="26430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Finally, a vector which must be applied at a specific point in order to &#10;understand its effect is a {\it fixed} vector.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344"/>
  <p:tag name="PICTUREFILESIZE" val="26430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+ \bm{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83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{\it Magnitude of a vector} $\bm{A}$ is a positive scalar denoted by &#10;\begin{displaymath}&#10;\left | \bm{A} \right |&#10;\end{displaymath}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242"/>
  <p:tag name="PICTUREFILESIZE" val="27946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 amssymb}&#10;\begin{document}&#10;\newcommand{\bm}[1]{\mbox{\boldmath $#1$}}&#10;\noindent&#10;A {\em scalar multiple} of a vector is another vector with the same direction &#10;denoted by &#10;\begin{displaymath}&#10;m \bm{A}&#10;\end{displaymath}&#10;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345"/>
  <p:tag name="PICTUREFILESIZE" val="3838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ddition of vectors is commutative and associative. &#10;\begin{displaymath}&#10;\bm{A} + (\bm{B} + \bm{C}) = (\bm{A} + \bm{B}) + \bm{C}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379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 + \bm{B} - \bm{C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153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 + \bm{B} + \bm{C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158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-\bm{C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64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C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9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1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C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1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C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9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2 in}&#10;{\it Resolution} is the opposite of addition.&#10;Here we have demonstrated a two dimensional &#10;resolution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1557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A}_z=|\bm{A}| \cos(\bm{A},z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350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=|\bm{A}| \cos \gamma = |\bm{A}| n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1"/>
  <p:tag name="PICTUREFILESIZE" val="257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2 in}&#10;We have defined the {\it Cartesian} components of &#10;$\bm{A}$ and clearly,&#10;\begin{displaymath}&#10;| \bm{A} | = \left [ \left ( |\bm{A}| l \right )^2 + \left ( |\bm{A}| m \right )^2&#10;+ \left ( |\bm{A} | n \right )^2 \right ]^{1/2}&#10;\end{displaymath}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908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A}_y = |\bm{A}| \cos \beta = |\bm{A}| m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38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b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7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A}_x=|\bm{A}| \cos \alpha=|\bm{A}| l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316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alph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gamm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41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7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69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A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5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00"/>
        </a:solidFill>
        <a:ln>
          <a:solidFill>
            <a:srgbClr val="FF000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11614</TotalTime>
  <Words>186</Words>
  <Application>Microsoft Macintosh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1.0 Mechanics with vectors</vt:lpstr>
      <vt:lpstr>Vectors and scalars</vt:lpstr>
      <vt:lpstr>Basis vectors</vt:lpstr>
      <vt:lpstr>PowerPoint Presentation</vt:lpstr>
      <vt:lpstr>Equal, equivalent, free, bound vectors</vt:lpstr>
      <vt:lpstr>Cartesian representation of vectors</vt:lpstr>
      <vt:lpstr>PowerPoint Presentation</vt:lpstr>
      <vt:lpstr>Algebra with vectors</vt:lpstr>
      <vt:lpstr>Adding and subtracting vectors</vt:lpstr>
      <vt:lpstr>Components of a vector</vt:lpstr>
      <vt:lpstr>Dot (scalar) product of vectors</vt:lpstr>
      <vt:lpstr>Cross (vector) product of vectors</vt:lpstr>
      <vt:lpstr>PowerPoint Presentation</vt:lpstr>
      <vt:lpstr>PowerPoint Presentation</vt:lpstr>
      <vt:lpstr>Scalar triple product </vt:lpstr>
    </vt:vector>
  </TitlesOfParts>
  <Company>iitk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Dr.Sumit Basu</dc:creator>
  <cp:lastModifiedBy>Ishu Aggarwal</cp:lastModifiedBy>
  <cp:revision>67</cp:revision>
  <dcterms:created xsi:type="dcterms:W3CDTF">2018-12-27T07:42:22Z</dcterms:created>
  <dcterms:modified xsi:type="dcterms:W3CDTF">2019-01-07T03:49:15Z</dcterms:modified>
</cp:coreProperties>
</file>