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70" r:id="rId10"/>
    <p:sldId id="272" r:id="rId11"/>
    <p:sldId id="264" r:id="rId12"/>
    <p:sldId id="265" r:id="rId13"/>
    <p:sldId id="271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810" y="1371600"/>
            <a:ext cx="9146382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809" y="4953000"/>
            <a:ext cx="8231744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0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1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4552" y="533400"/>
            <a:ext cx="1371957" cy="5592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8" y="533400"/>
            <a:ext cx="8079305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7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0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514601"/>
            <a:ext cx="9146382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9" y="990600"/>
            <a:ext cx="8231744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1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533400"/>
            <a:ext cx="96037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1" y="1828800"/>
            <a:ext cx="464636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7099" y="1828800"/>
            <a:ext cx="464941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1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533400"/>
            <a:ext cx="96037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1" y="1828800"/>
            <a:ext cx="464636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1" y="2667000"/>
            <a:ext cx="464636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150" y="1828800"/>
            <a:ext cx="464636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150" y="2667000"/>
            <a:ext cx="464636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6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5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831" y="2590800"/>
            <a:ext cx="3277453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836831" y="4648200"/>
            <a:ext cx="3277453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181362" y="838200"/>
            <a:ext cx="6173809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8/2/2018</a:t>
            </a:fld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831" y="2590800"/>
            <a:ext cx="3277453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836831" y="4648200"/>
            <a:ext cx="3277453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idx="1"/>
          </p:nvPr>
        </p:nvSpPr>
        <p:spPr>
          <a:xfrm>
            <a:off x="5486241" y="836610"/>
            <a:ext cx="5868929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pic>
        <p:nvPicPr>
          <p:cNvPr id="9" name="Picture 4" descr="An empty placeholder to add an image. Click on the placeholder and select the image that you wish to a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142" y="458788"/>
            <a:ext cx="6627951" cy="5938837"/>
          </a:xfrm>
          <a:prstGeom prst="rect">
            <a:avLst/>
          </a:prstGeom>
          <a:noFill/>
          <a:ln>
            <a:noFill/>
          </a:ln>
          <a:effectLst>
            <a:outerShdw blurRad="292100" algn="ctr" rotWithShape="0">
              <a:prstClr val="black">
                <a:alpha val="3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42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1" y="533400"/>
            <a:ext cx="9603701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1" y="1828800"/>
            <a:ext cx="96037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18345" y="6172201"/>
            <a:ext cx="686425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8611255" y="6172201"/>
            <a:ext cx="1320403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5652" y="6172201"/>
            <a:ext cx="9908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6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dirty="0" smtClean="0">
                <a:latin typeface="Bookman Old Style" panose="02050604050505020204" pitchFamily="18" charset="0"/>
              </a:rPr>
              <a:t>COM 200: </a:t>
            </a:r>
            <a:r>
              <a:rPr lang="en-IN" sz="6000" cap="none" dirty="0" smtClean="0">
                <a:latin typeface="Bookman Old Style" panose="02050604050505020204" pitchFamily="18" charset="0"/>
              </a:rPr>
              <a:t>Communication Skills: Composition</a:t>
            </a:r>
            <a:endParaRPr lang="en-US" sz="6000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Bookman Old Style" panose="02050604050505020204" pitchFamily="18" charset="0"/>
              </a:rPr>
              <a:t>2018 – 19 Semester I</a:t>
            </a:r>
            <a:endParaRPr lang="en-US" sz="4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02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ookman Old Style" panose="02050604050505020204" pitchFamily="18" charset="0"/>
              </a:rPr>
              <a:t>Different codes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sz="2400" dirty="0" smtClean="0">
                <a:latin typeface="Bookman Old Style" panose="02050604050505020204" pitchFamily="18" charset="0"/>
              </a:rPr>
              <a:t>Once upon a time there lived a king and a queen.</a:t>
            </a:r>
          </a:p>
          <a:p>
            <a:r>
              <a:rPr lang="en-IN" sz="2400" dirty="0" smtClean="0">
                <a:latin typeface="Bookman Old Style" panose="02050604050505020204" pitchFamily="18" charset="0"/>
              </a:rPr>
              <a:t>Although the exact dates are historically unverified, it can safely be said that the system of political governance was that of a monarchy.</a:t>
            </a:r>
          </a:p>
          <a:p>
            <a:pPr marL="0" indent="0">
              <a:buNone/>
            </a:pPr>
            <a:r>
              <a:rPr lang="en-IN" sz="2400" dirty="0" smtClean="0">
                <a:latin typeface="Bookman Old Style" panose="02050604050505020204" pitchFamily="18" charset="0"/>
              </a:rPr>
              <a:t> 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1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ookman Old Style" panose="02050604050505020204" pitchFamily="18" charset="0"/>
              </a:rPr>
              <a:t>The Receiver</a:t>
            </a:r>
            <a:br>
              <a:rPr lang="en-IN" dirty="0" smtClean="0">
                <a:latin typeface="Bookman Old Style" panose="02050604050505020204" pitchFamily="18" charset="0"/>
              </a:rPr>
            </a:b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 smtClean="0">
                <a:latin typeface="Bookman Old Style" panose="02050604050505020204" pitchFamily="18" charset="0"/>
              </a:rPr>
              <a:t>To read / hear is not to understand / listen</a:t>
            </a:r>
          </a:p>
          <a:p>
            <a:r>
              <a:rPr lang="en-IN" sz="3200" dirty="0" smtClean="0">
                <a:latin typeface="Bookman Old Style" panose="02050604050505020204" pitchFamily="18" charset="0"/>
              </a:rPr>
              <a:t>Listen well with an open mind</a:t>
            </a:r>
          </a:p>
          <a:p>
            <a:r>
              <a:rPr lang="en-IN" sz="3200" dirty="0" smtClean="0">
                <a:latin typeface="Bookman Old Style" panose="02050604050505020204" pitchFamily="18" charset="0"/>
              </a:rPr>
              <a:t>Seek clarification</a:t>
            </a:r>
          </a:p>
          <a:p>
            <a:r>
              <a:rPr lang="en-IN" sz="3200" dirty="0" smtClean="0">
                <a:latin typeface="Bookman Old Style" panose="02050604050505020204" pitchFamily="18" charset="0"/>
              </a:rPr>
              <a:t>Provide 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6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ookman Old Style" panose="02050604050505020204" pitchFamily="18" charset="0"/>
              </a:rPr>
              <a:t>Non-verbal Communication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dirty="0" smtClean="0">
                <a:latin typeface="Bookman Old Style" panose="02050604050505020204" pitchFamily="18" charset="0"/>
              </a:rPr>
              <a:t>The sender, if delivering an oral message, should</a:t>
            </a:r>
          </a:p>
          <a:p>
            <a:r>
              <a:rPr lang="en-IN" sz="2800" dirty="0" smtClean="0">
                <a:latin typeface="Bookman Old Style" panose="02050604050505020204" pitchFamily="18" charset="0"/>
              </a:rPr>
              <a:t>Speak clearly and loudly</a:t>
            </a:r>
          </a:p>
          <a:p>
            <a:r>
              <a:rPr lang="en-IN" sz="2800" dirty="0" smtClean="0">
                <a:latin typeface="Bookman Old Style" panose="02050604050505020204" pitchFamily="18" charset="0"/>
              </a:rPr>
              <a:t>Maintain eye contact</a:t>
            </a:r>
          </a:p>
          <a:p>
            <a:r>
              <a:rPr lang="en-IN" sz="2800" smtClean="0">
                <a:latin typeface="Bookman Old Style" panose="02050604050505020204" pitchFamily="18" charset="0"/>
              </a:rPr>
              <a:t>Be fluent</a:t>
            </a:r>
            <a:endParaRPr lang="en-IN" sz="2800" dirty="0" smtClean="0">
              <a:latin typeface="Bookman Old Style" panose="02050604050505020204" pitchFamily="18" charset="0"/>
            </a:endParaRPr>
          </a:p>
          <a:p>
            <a:r>
              <a:rPr lang="en-IN" sz="2800" dirty="0" smtClean="0">
                <a:latin typeface="Bookman Old Style" panose="02050604050505020204" pitchFamily="18" charset="0"/>
              </a:rPr>
              <a:t>Be convincing </a:t>
            </a:r>
            <a:r>
              <a:rPr lang="en-IN" sz="2800" dirty="0" smtClean="0">
                <a:latin typeface="Bookman Old Style" panose="02050604050505020204" pitchFamily="18" charset="0"/>
              </a:rPr>
              <a:t>to listeners</a:t>
            </a:r>
          </a:p>
          <a:p>
            <a:r>
              <a:rPr lang="en-IN" sz="2800" dirty="0" smtClean="0">
                <a:latin typeface="Bookman Old Style" panose="02050604050505020204" pitchFamily="18" charset="0"/>
              </a:rPr>
              <a:t>Maintain good b</a:t>
            </a:r>
            <a:r>
              <a:rPr lang="en-IN" sz="2800" dirty="0" smtClean="0">
                <a:latin typeface="Bookman Old Style" panose="02050604050505020204" pitchFamily="18" charset="0"/>
              </a:rPr>
              <a:t>ody </a:t>
            </a:r>
            <a:r>
              <a:rPr lang="en-IN" sz="2800" dirty="0" smtClean="0">
                <a:latin typeface="Bookman Old Style" panose="02050604050505020204" pitchFamily="18" charset="0"/>
              </a:rPr>
              <a:t>language </a:t>
            </a:r>
            <a:endParaRPr lang="en-US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87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400" dirty="0" smtClean="0">
              <a:latin typeface="Bookman Old Style" panose="02050604050505020204" pitchFamily="18" charset="0"/>
            </a:endParaRPr>
          </a:p>
          <a:p>
            <a:r>
              <a:rPr lang="en-IN" sz="2400" dirty="0" smtClean="0">
                <a:latin typeface="Bookman Old Style" panose="02050604050505020204" pitchFamily="18" charset="0"/>
              </a:rPr>
              <a:t>Indicate that you are listening </a:t>
            </a:r>
          </a:p>
          <a:p>
            <a:r>
              <a:rPr lang="en-IN" sz="2400" dirty="0" smtClean="0">
                <a:latin typeface="Bookman Old Style" panose="02050604050505020204" pitchFamily="18" charset="0"/>
              </a:rPr>
              <a:t>Body language plays a crucial role</a:t>
            </a:r>
          </a:p>
          <a:p>
            <a:r>
              <a:rPr lang="en-IN" sz="2400" dirty="0" smtClean="0">
                <a:latin typeface="Bookman Old Style" panose="02050604050505020204" pitchFamily="18" charset="0"/>
              </a:rPr>
              <a:t>Ask for clarifications if needed</a:t>
            </a:r>
          </a:p>
          <a:p>
            <a:r>
              <a:rPr lang="en-IN" sz="2400" dirty="0" smtClean="0">
                <a:latin typeface="Bookman Old Style" panose="02050604050505020204" pitchFamily="18" charset="0"/>
              </a:rPr>
              <a:t>Provide feedback if possible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98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ookman Old Style" panose="02050604050505020204" pitchFamily="18" charset="0"/>
              </a:rPr>
              <a:t>Written Communication</a:t>
            </a:r>
            <a:endParaRPr lang="en-US" dirty="0">
              <a:latin typeface="Bookman Old Style" panose="02050604050505020204" pitchFamily="18" charset="0"/>
            </a:endParaRPr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Bookman Old Style" panose="02050604050505020204" pitchFamily="18" charset="0"/>
              </a:rPr>
              <a:t>Cannot enhance the message with non-verbal communication</a:t>
            </a:r>
          </a:p>
          <a:p>
            <a:r>
              <a:rPr lang="en-IN" sz="3200" dirty="0" smtClean="0">
                <a:latin typeface="Bookman Old Style" panose="02050604050505020204" pitchFamily="18" charset="0"/>
              </a:rPr>
              <a:t>No opportunity to seek or give clarification</a:t>
            </a:r>
          </a:p>
          <a:p>
            <a:r>
              <a:rPr lang="en-IN" sz="3200" dirty="0" smtClean="0">
                <a:latin typeface="Bookman Old Style" panose="02050604050505020204" pitchFamily="18" charset="0"/>
              </a:rPr>
              <a:t>Words should speak for themselves</a:t>
            </a:r>
          </a:p>
          <a:p>
            <a:r>
              <a:rPr lang="en-IN" sz="3200" dirty="0" smtClean="0">
                <a:latin typeface="Bookman Old Style" panose="02050604050505020204" pitchFamily="18" charset="0"/>
              </a:rPr>
              <a:t>Cannot afford lack of clarity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59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ookman Old Style" panose="02050604050505020204" pitchFamily="18" charset="0"/>
              </a:rPr>
              <a:t>Elements of Good Writing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Bookman Old Style" panose="02050604050505020204" pitchFamily="18" charset="0"/>
              </a:rPr>
              <a:t>Grammatical correctness</a:t>
            </a:r>
          </a:p>
          <a:p>
            <a:r>
              <a:rPr lang="en-IN" sz="3200" dirty="0" smtClean="0">
                <a:latin typeface="Bookman Old Style" panose="02050604050505020204" pitchFamily="18" charset="0"/>
              </a:rPr>
              <a:t>Effective use of words</a:t>
            </a:r>
          </a:p>
          <a:p>
            <a:r>
              <a:rPr lang="en-IN" sz="3200" dirty="0" smtClean="0">
                <a:latin typeface="Bookman Old Style" panose="02050604050505020204" pitchFamily="18" charset="0"/>
              </a:rPr>
              <a:t>Linked up sentences and paragraphs</a:t>
            </a:r>
          </a:p>
          <a:p>
            <a:r>
              <a:rPr lang="en-IN" sz="3200" dirty="0" smtClean="0">
                <a:latin typeface="Bookman Old Style" panose="02050604050505020204" pitchFamily="18" charset="0"/>
              </a:rPr>
              <a:t>Cogent and coherent organisation</a:t>
            </a:r>
          </a:p>
          <a:p>
            <a:pPr marL="0" indent="0">
              <a:buNone/>
            </a:pPr>
            <a:endParaRPr lang="en-US" sz="3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1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US" dirty="0" smtClean="0">
                <a:latin typeface="Bookman Old Style" panose="02050604050505020204" pitchFamily="18" charset="0"/>
              </a:rPr>
              <a:t>Good Communicator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>
                <a:latin typeface="Bookman Old Style" panose="02050604050505020204" pitchFamily="18" charset="0"/>
              </a:rPr>
              <a:t>As a sender,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>
                <a:latin typeface="Bookman Old Style" panose="02050604050505020204" pitchFamily="18" charset="0"/>
              </a:rPr>
              <a:t>Keeps the receiver in mind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>
                <a:latin typeface="Bookman Old Style" panose="02050604050505020204" pitchFamily="18" charset="0"/>
              </a:rPr>
              <a:t>Ensures that the message is clear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>
                <a:latin typeface="Bookman Old Style" panose="02050604050505020204" pitchFamily="18" charset="0"/>
              </a:rPr>
              <a:t>Uses words with discretion</a:t>
            </a:r>
          </a:p>
          <a:p>
            <a:r>
              <a:rPr lang="en-IN" sz="2400" dirty="0" smtClean="0">
                <a:latin typeface="Bookman Old Style" panose="02050604050505020204" pitchFamily="18" charset="0"/>
              </a:rPr>
              <a:t>As a receiver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>
                <a:latin typeface="Bookman Old Style" panose="02050604050505020204" pitchFamily="18" charset="0"/>
              </a:rPr>
              <a:t>Keeps prejudices at bay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>
                <a:latin typeface="Bookman Old Style" panose="02050604050505020204" pitchFamily="18" charset="0"/>
              </a:rPr>
              <a:t>Listens with open mind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04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ookman Old Style" panose="02050604050505020204" pitchFamily="18" charset="0"/>
              </a:rPr>
              <a:t>About the course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 smtClean="0">
                <a:latin typeface="Bookman Old Style" panose="02050604050505020204" pitchFamily="18" charset="0"/>
              </a:rPr>
              <a:t>Schedule: </a:t>
            </a:r>
          </a:p>
          <a:p>
            <a:r>
              <a:rPr lang="en-IN" sz="3200" dirty="0" smtClean="0">
                <a:latin typeface="Bookman Old Style" panose="02050604050505020204" pitchFamily="18" charset="0"/>
              </a:rPr>
              <a:t>Lecture on Thursday 6:00 – 6:50 pm in L 20</a:t>
            </a:r>
          </a:p>
          <a:p>
            <a:r>
              <a:rPr lang="en-IN" sz="3200" dirty="0" smtClean="0">
                <a:latin typeface="Bookman Old Style" panose="02050604050505020204" pitchFamily="18" charset="0"/>
              </a:rPr>
              <a:t>Tutorial on Tuesday 10:00 am – 12 noon</a:t>
            </a:r>
          </a:p>
          <a:p>
            <a:pPr marL="0" indent="0">
              <a:buNone/>
            </a:pPr>
            <a:r>
              <a:rPr lang="en-IN" dirty="0" smtClean="0"/>
              <a:t>[Venue: CC labs, New Core Lab near SIDBI centre]</a:t>
            </a:r>
            <a:endParaRPr lang="en-IN" sz="32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35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ookman Old Style" panose="02050604050505020204" pitchFamily="18" charset="0"/>
              </a:rPr>
              <a:t>Grades and Weightage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 smtClean="0">
                <a:latin typeface="Bookman Old Style" panose="02050604050505020204" pitchFamily="18" charset="0"/>
              </a:rPr>
              <a:t>Assignments: 60%</a:t>
            </a:r>
          </a:p>
          <a:p>
            <a:r>
              <a:rPr lang="en-IN" sz="2800" dirty="0" smtClean="0">
                <a:latin typeface="Bookman Old Style" panose="02050604050505020204" pitchFamily="18" charset="0"/>
              </a:rPr>
              <a:t>Mid-</a:t>
            </a:r>
            <a:r>
              <a:rPr lang="en-IN" sz="2800" dirty="0" err="1" smtClean="0">
                <a:latin typeface="Bookman Old Style" panose="02050604050505020204" pitchFamily="18" charset="0"/>
              </a:rPr>
              <a:t>sem</a:t>
            </a:r>
            <a:r>
              <a:rPr lang="en-IN" sz="2800" dirty="0" smtClean="0">
                <a:latin typeface="Bookman Old Style" panose="02050604050505020204" pitchFamily="18" charset="0"/>
              </a:rPr>
              <a:t>: 15%</a:t>
            </a:r>
          </a:p>
          <a:p>
            <a:r>
              <a:rPr lang="en-IN" sz="2800" dirty="0" smtClean="0">
                <a:latin typeface="Bookman Old Style" panose="02050604050505020204" pitchFamily="18" charset="0"/>
              </a:rPr>
              <a:t>End-</a:t>
            </a:r>
            <a:r>
              <a:rPr lang="en-IN" sz="2800" dirty="0" err="1" smtClean="0">
                <a:latin typeface="Bookman Old Style" panose="02050604050505020204" pitchFamily="18" charset="0"/>
              </a:rPr>
              <a:t>sem</a:t>
            </a:r>
            <a:r>
              <a:rPr lang="en-IN" sz="2800" dirty="0" smtClean="0">
                <a:latin typeface="Bookman Old Style" panose="02050604050505020204" pitchFamily="18" charset="0"/>
              </a:rPr>
              <a:t>: 25%</a:t>
            </a:r>
          </a:p>
          <a:p>
            <a:r>
              <a:rPr lang="en-IN" sz="2800" dirty="0" smtClean="0">
                <a:latin typeface="Bookman Old Style" panose="02050604050505020204" pitchFamily="18" charset="0"/>
              </a:rPr>
              <a:t>You will have an assignment to do in the tutorial hour</a:t>
            </a:r>
          </a:p>
          <a:p>
            <a:r>
              <a:rPr lang="en-IN" sz="2800" dirty="0" smtClean="0">
                <a:latin typeface="Bookman Old Style" panose="02050604050505020204" pitchFamily="18" charset="0"/>
              </a:rPr>
              <a:t>Anybody arriving later than 15 minutes will not be allowed to do the quiz</a:t>
            </a:r>
          </a:p>
          <a:p>
            <a:r>
              <a:rPr lang="en-IN" sz="2800" dirty="0" smtClean="0">
                <a:latin typeface="Bookman Old Style" panose="02050604050505020204" pitchFamily="18" charset="0"/>
              </a:rPr>
              <a:t>No make-up will be allowed for missed assignments</a:t>
            </a:r>
            <a:endParaRPr lang="en-US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86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ookman Old Style" panose="02050604050505020204" pitchFamily="18" charset="0"/>
              </a:rPr>
              <a:t>What is communication?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Bookman Old Style" panose="02050604050505020204" pitchFamily="18" charset="0"/>
              </a:rPr>
              <a:t>Sending a message to another person</a:t>
            </a:r>
          </a:p>
          <a:p>
            <a:r>
              <a:rPr lang="en-IN" sz="2800" dirty="0" smtClean="0">
                <a:latin typeface="Bookman Old Style" panose="02050604050505020204" pitchFamily="18" charset="0"/>
              </a:rPr>
              <a:t>Multiple channels of communication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dirty="0" smtClean="0">
                <a:latin typeface="Bookman Old Style" panose="02050604050505020204" pitchFamily="18" charset="0"/>
              </a:rPr>
              <a:t>Oral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dirty="0" smtClean="0">
                <a:latin typeface="Bookman Old Style" panose="02050604050505020204" pitchFamily="18" charset="0"/>
              </a:rPr>
              <a:t>Written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dirty="0" smtClean="0">
                <a:latin typeface="Bookman Old Style" panose="02050604050505020204" pitchFamily="18" charset="0"/>
              </a:rPr>
              <a:t>Other Visual methods</a:t>
            </a:r>
            <a:endParaRPr lang="en-US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92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ookman Old Style" panose="02050604050505020204" pitchFamily="18" charset="0"/>
              </a:rPr>
              <a:t>What sort of messages?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Bookman Old Style" panose="02050604050505020204" pitchFamily="18" charset="0"/>
              </a:rPr>
              <a:t>Basic Communication: Expression of personal feelings or thoughts</a:t>
            </a:r>
          </a:p>
          <a:p>
            <a:r>
              <a:rPr lang="en-IN" sz="2800" dirty="0" smtClean="0">
                <a:latin typeface="Bookman Old Style" panose="02050604050505020204" pitchFamily="18" charset="0"/>
              </a:rPr>
              <a:t>Professional Communication: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dirty="0" smtClean="0">
                <a:latin typeface="Bookman Old Style" panose="02050604050505020204" pitchFamily="18" charset="0"/>
              </a:rPr>
              <a:t>Exchange of ideas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dirty="0" smtClean="0">
                <a:latin typeface="Bookman Old Style" panose="02050604050505020204" pitchFamily="18" charset="0"/>
              </a:rPr>
              <a:t>Dissemination of knowledge</a:t>
            </a:r>
            <a:endParaRPr lang="en-US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0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ookman Old Style" panose="02050604050505020204" pitchFamily="18" charset="0"/>
              </a:rPr>
              <a:t>Communication Model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 smtClean="0">
                <a:latin typeface="Bookman Old Style" panose="02050604050505020204" pitchFamily="18" charset="0"/>
              </a:rPr>
              <a:t>The communication process involves</a:t>
            </a:r>
          </a:p>
          <a:p>
            <a:r>
              <a:rPr lang="en-IN" sz="2800" dirty="0" smtClean="0">
                <a:latin typeface="Bookman Old Style" panose="02050604050505020204" pitchFamily="18" charset="0"/>
              </a:rPr>
              <a:t>Sender → Message → Receiver</a:t>
            </a:r>
          </a:p>
          <a:p>
            <a:r>
              <a:rPr lang="en-IN" sz="2800" dirty="0" smtClean="0">
                <a:latin typeface="Bookman Old Style" panose="02050604050505020204" pitchFamily="18" charset="0"/>
              </a:rPr>
              <a:t>The sender encodes the message</a:t>
            </a:r>
          </a:p>
          <a:p>
            <a:r>
              <a:rPr lang="en-IN" sz="2800" dirty="0" smtClean="0">
                <a:latin typeface="Bookman Old Style" panose="02050604050505020204" pitchFamily="18" charset="0"/>
              </a:rPr>
              <a:t>The receiver decodes</a:t>
            </a:r>
          </a:p>
          <a:p>
            <a:r>
              <a:rPr lang="en-IN" sz="2800" dirty="0" smtClean="0">
                <a:latin typeface="Bookman Old Style" panose="02050604050505020204" pitchFamily="18" charset="0"/>
              </a:rPr>
              <a:t>Incorrect encoding or decoding results in communication breakdown</a:t>
            </a:r>
            <a:endParaRPr lang="en-US" sz="28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63502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ookman Old Style" panose="02050604050505020204" pitchFamily="18" charset="0"/>
              </a:rPr>
              <a:t>Why or How does Communication Fail?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 smtClean="0">
                <a:latin typeface="Bookman Old Style" panose="02050604050505020204" pitchFamily="18" charset="0"/>
              </a:rPr>
              <a:t>Semantic: Lack of clarity in language</a:t>
            </a:r>
          </a:p>
          <a:p>
            <a:pPr marL="0" indent="0">
              <a:buNone/>
            </a:pPr>
            <a:r>
              <a:rPr lang="en-IN" sz="2400" i="1" dirty="0" smtClean="0">
                <a:latin typeface="Bookman Old Style" panose="02050604050505020204" pitchFamily="18" charset="0"/>
              </a:rPr>
              <a:t>Dogs must be carried on the escalator</a:t>
            </a:r>
            <a:r>
              <a:rPr lang="en-IN" sz="32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Bookman Old Style" panose="02050604050505020204" pitchFamily="18" charset="0"/>
              </a:rPr>
              <a:t>Inter-personal: Lack of language skills, prejudice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Bookman Old Style" panose="02050604050505020204" pitchFamily="18" charset="0"/>
              </a:rPr>
              <a:t>Cultural: Difference in language, customs and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Bookman Old Style" panose="02050604050505020204" pitchFamily="18" charset="0"/>
              </a:rPr>
              <a:t>Physical: Distractions like noise or other disturbances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38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ookman Old Style" panose="02050604050505020204" pitchFamily="18" charset="0"/>
              </a:rPr>
              <a:t>The Sender should: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>
                <a:latin typeface="Bookman Old Style" panose="02050604050505020204" pitchFamily="18" charset="0"/>
              </a:rPr>
              <a:t>Know the receiver well</a:t>
            </a:r>
          </a:p>
          <a:p>
            <a:r>
              <a:rPr lang="en-IN" sz="2800" dirty="0" smtClean="0">
                <a:latin typeface="Bookman Old Style" panose="02050604050505020204" pitchFamily="18" charset="0"/>
              </a:rPr>
              <a:t>Keep the language and culture of the receiver in mind</a:t>
            </a:r>
          </a:p>
          <a:p>
            <a:r>
              <a:rPr lang="en-IN" sz="2800" dirty="0" smtClean="0">
                <a:latin typeface="Bookman Old Style" panose="02050604050505020204" pitchFamily="18" charset="0"/>
              </a:rPr>
              <a:t>Send complete and clear messages</a:t>
            </a:r>
          </a:p>
          <a:p>
            <a:r>
              <a:rPr lang="en-IN" sz="2800" dirty="0" smtClean="0">
                <a:latin typeface="Bookman Old Style" panose="02050604050505020204" pitchFamily="18" charset="0"/>
              </a:rPr>
              <a:t>Avoid jargon of a specific group</a:t>
            </a:r>
            <a:endParaRPr lang="en-US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88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ookman Old Style" panose="02050604050505020204" pitchFamily="18" charset="0"/>
              </a:rPr>
              <a:t>Gender sensitivity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>
                <a:latin typeface="Bookman Old Style" panose="02050604050505020204" pitchFamily="18" charset="0"/>
              </a:rPr>
              <a:t>Use gender neutral language</a:t>
            </a:r>
          </a:p>
          <a:p>
            <a:pPr marL="0" indent="0">
              <a:buNone/>
            </a:pPr>
            <a:r>
              <a:rPr lang="en-IN" sz="2400" i="1" dirty="0" smtClean="0">
                <a:latin typeface="Bookman Old Style" panose="02050604050505020204" pitchFamily="18" charset="0"/>
              </a:rPr>
              <a:t>Man is a social animal and he loves to live in society with others of his kind.</a:t>
            </a:r>
          </a:p>
          <a:p>
            <a:pPr marL="0" indent="0">
              <a:buNone/>
            </a:pPr>
            <a:r>
              <a:rPr lang="en-IN" sz="2400" i="1" dirty="0" smtClean="0">
                <a:latin typeface="Bookman Old Style" panose="02050604050505020204" pitchFamily="18" charset="0"/>
              </a:rPr>
              <a:t>Chairperson, police officer, flight attendant</a:t>
            </a:r>
          </a:p>
          <a:p>
            <a:r>
              <a:rPr lang="en-IN" sz="2400" dirty="0" smtClean="0">
                <a:latin typeface="Bookman Old Style" panose="02050604050505020204" pitchFamily="18" charset="0"/>
              </a:rPr>
              <a:t>Maintain gender sensitivity in titles / addresses</a:t>
            </a:r>
          </a:p>
          <a:p>
            <a:pPr marL="0" indent="0">
              <a:buNone/>
            </a:pPr>
            <a:r>
              <a:rPr lang="en-IN" sz="2400" i="1" dirty="0" smtClean="0">
                <a:latin typeface="Bookman Old Style" panose="02050604050505020204" pitchFamily="18" charset="0"/>
              </a:rPr>
              <a:t>Sir / Madam, </a:t>
            </a:r>
            <a:r>
              <a:rPr lang="en-IN" sz="2400" i="1" dirty="0" err="1" smtClean="0">
                <a:latin typeface="Bookman Old Style" panose="02050604050505020204" pitchFamily="18" charset="0"/>
              </a:rPr>
              <a:t>Prof.</a:t>
            </a:r>
            <a:r>
              <a:rPr lang="en-IN" sz="2400" i="1" dirty="0" smtClean="0">
                <a:latin typeface="Bookman Old Style" panose="02050604050505020204" pitchFamily="18" charset="0"/>
              </a:rPr>
              <a:t> Gupta</a:t>
            </a:r>
          </a:p>
          <a:p>
            <a:r>
              <a:rPr lang="en-IN" sz="2400" dirty="0" smtClean="0">
                <a:latin typeface="Bookman Old Style" panose="02050604050505020204" pitchFamily="18" charset="0"/>
              </a:rPr>
              <a:t>Avoid gender stereotypes</a:t>
            </a:r>
          </a:p>
          <a:p>
            <a:r>
              <a:rPr lang="en-IN" sz="2400" dirty="0" smtClean="0">
                <a:latin typeface="Bookman Old Style" panose="02050604050505020204" pitchFamily="18" charset="0"/>
              </a:rPr>
              <a:t>Use politically correct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1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color_16x9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0001016.potx" id="{8AD53B0B-FC02-4342-9C97-FCB4E3E31C20}" vid="{17FAF719-7E74-4133-9EF7-340AA2940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305</TotalTime>
  <Words>481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Bookman Old Style</vt:lpstr>
      <vt:lpstr>Courier New</vt:lpstr>
      <vt:lpstr>Palatino Linotype</vt:lpstr>
      <vt:lpstr>Wingdings</vt:lpstr>
      <vt:lpstr>Watercolor_16x9</vt:lpstr>
      <vt:lpstr>COM 200: Communication Skills: Composition</vt:lpstr>
      <vt:lpstr>About the course</vt:lpstr>
      <vt:lpstr>Grades and Weightage</vt:lpstr>
      <vt:lpstr>What is communication?</vt:lpstr>
      <vt:lpstr>What sort of messages?</vt:lpstr>
      <vt:lpstr>Communication Model</vt:lpstr>
      <vt:lpstr>Why or How does Communication Fail?</vt:lpstr>
      <vt:lpstr>The Sender should:</vt:lpstr>
      <vt:lpstr>Gender sensitivity</vt:lpstr>
      <vt:lpstr>Different codes</vt:lpstr>
      <vt:lpstr>The Receiver </vt:lpstr>
      <vt:lpstr>Non-verbal Communication</vt:lpstr>
      <vt:lpstr>The receiver</vt:lpstr>
      <vt:lpstr>Written Communication</vt:lpstr>
      <vt:lpstr>Elements of Good Writing</vt:lpstr>
      <vt:lpstr> Good Communicator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 200</dc:title>
  <dc:creator>Windows User</dc:creator>
  <cp:lastModifiedBy>Windows User</cp:lastModifiedBy>
  <cp:revision>21</cp:revision>
  <dcterms:created xsi:type="dcterms:W3CDTF">2018-07-13T10:32:34Z</dcterms:created>
  <dcterms:modified xsi:type="dcterms:W3CDTF">2018-08-02T09:22:33Z</dcterms:modified>
</cp:coreProperties>
</file>