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8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27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05469D2-9531-4BE7-A91B-223AB086F88D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04F8-4BEC-41D5-BE67-A6E3110CC40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7237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69D2-9531-4BE7-A91B-223AB086F88D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04F8-4BEC-41D5-BE67-A6E3110CC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084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69D2-9531-4BE7-A91B-223AB086F88D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04F8-4BEC-41D5-BE67-A6E3110CC40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377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69D2-9531-4BE7-A91B-223AB086F88D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04F8-4BEC-41D5-BE67-A6E3110CC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663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69D2-9531-4BE7-A91B-223AB086F88D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04F8-4BEC-41D5-BE67-A6E3110CC40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3212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69D2-9531-4BE7-A91B-223AB086F88D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04F8-4BEC-41D5-BE67-A6E3110CC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952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69D2-9531-4BE7-A91B-223AB086F88D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04F8-4BEC-41D5-BE67-A6E3110CC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027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69D2-9531-4BE7-A91B-223AB086F88D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04F8-4BEC-41D5-BE67-A6E3110CC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243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69D2-9531-4BE7-A91B-223AB086F88D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04F8-4BEC-41D5-BE67-A6E3110CC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217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69D2-9531-4BE7-A91B-223AB086F88D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04F8-4BEC-41D5-BE67-A6E3110CC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719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69D2-9531-4BE7-A91B-223AB086F88D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04F8-4BEC-41D5-BE67-A6E3110CC40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878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05469D2-9531-4BE7-A91B-223AB086F88D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86204F8-4BEC-41D5-BE67-A6E3110CC40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8521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Technical Communication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/>
              <a:t>Formal Letters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293122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It should have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3200" b="1" dirty="0" smtClean="0">
                <a:solidFill>
                  <a:srgbClr val="C00000"/>
                </a:solidFill>
              </a:rPr>
              <a:t>Brief self-introduction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b="1" dirty="0" smtClean="0">
                <a:solidFill>
                  <a:srgbClr val="C00000"/>
                </a:solidFill>
              </a:rPr>
              <a:t>Enquiry about the availability of internship opportunities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b="1" dirty="0" smtClean="0">
                <a:solidFill>
                  <a:srgbClr val="C00000"/>
                </a:solidFill>
              </a:rPr>
              <a:t>Why you are interested in 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b="1" dirty="0" smtClean="0">
                <a:solidFill>
                  <a:srgbClr val="C00000"/>
                </a:solidFill>
              </a:rPr>
              <a:t>Why they should have you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b="1" dirty="0" smtClean="0">
                <a:solidFill>
                  <a:srgbClr val="C00000"/>
                </a:solidFill>
              </a:rPr>
              <a:t>Timeline you are interested in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360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When Sending a letter by Post / Courier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>
                <a:solidFill>
                  <a:srgbClr val="C00000"/>
                </a:solidFill>
              </a:rPr>
              <a:t>On the envelope: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b="1" dirty="0" smtClean="0">
                <a:solidFill>
                  <a:srgbClr val="C00000"/>
                </a:solidFill>
              </a:rPr>
              <a:t>Be sure to write the correct and full address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b="1" dirty="0" smtClean="0">
                <a:solidFill>
                  <a:srgbClr val="C00000"/>
                </a:solidFill>
              </a:rPr>
              <a:t>Add pin code / zip code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b="1" dirty="0" smtClean="0">
                <a:solidFill>
                  <a:srgbClr val="C00000"/>
                </a:solidFill>
              </a:rPr>
              <a:t>Mention the state and country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b="1" dirty="0" smtClean="0">
                <a:solidFill>
                  <a:srgbClr val="C00000"/>
                </a:solidFill>
              </a:rPr>
              <a:t>Write your complete address at lower left-hand side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b="1" dirty="0" smtClean="0">
                <a:solidFill>
                  <a:srgbClr val="C00000"/>
                </a:solidFill>
              </a:rPr>
              <a:t>Add phone number 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540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5900" y="1587500"/>
            <a:ext cx="101219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endParaRPr lang="en-IN" b="1" dirty="0" smtClean="0">
              <a:solidFill>
                <a:srgbClr val="C00000"/>
              </a:solidFill>
            </a:endParaRPr>
          </a:p>
          <a:p>
            <a:pPr lvl="8"/>
            <a:endParaRPr lang="en-IN" b="1" dirty="0">
              <a:solidFill>
                <a:srgbClr val="C00000"/>
              </a:solidFill>
            </a:endParaRPr>
          </a:p>
          <a:p>
            <a:pPr lvl="8"/>
            <a:r>
              <a:rPr lang="en-IN" b="1" dirty="0" smtClean="0">
                <a:solidFill>
                  <a:srgbClr val="C00000"/>
                </a:solidFill>
              </a:rPr>
              <a:t>To</a:t>
            </a:r>
          </a:p>
          <a:p>
            <a:pPr lvl="8"/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b="1" dirty="0" smtClean="0">
                <a:solidFill>
                  <a:srgbClr val="C00000"/>
                </a:solidFill>
              </a:rPr>
              <a:t>  Ms. Emily Dickinson</a:t>
            </a:r>
          </a:p>
          <a:p>
            <a:pPr lvl="8"/>
            <a:r>
              <a:rPr lang="en-IN" b="1" dirty="0" smtClean="0">
                <a:solidFill>
                  <a:srgbClr val="C00000"/>
                </a:solidFill>
              </a:rPr>
              <a:t>   Office of Admissions</a:t>
            </a:r>
          </a:p>
          <a:p>
            <a:pPr lvl="8"/>
            <a:r>
              <a:rPr lang="en-IN" b="1" dirty="0" smtClean="0">
                <a:solidFill>
                  <a:srgbClr val="C00000"/>
                </a:solidFill>
              </a:rPr>
              <a:t>   Opportunity College</a:t>
            </a:r>
          </a:p>
          <a:p>
            <a:pPr lvl="8"/>
            <a:r>
              <a:rPr lang="en-IN" b="1" dirty="0" smtClean="0">
                <a:solidFill>
                  <a:srgbClr val="C00000"/>
                </a:solidFill>
              </a:rPr>
              <a:t>   Amherst, Massachusetts</a:t>
            </a:r>
          </a:p>
          <a:p>
            <a:pPr lvl="8"/>
            <a:r>
              <a:rPr lang="en-IN" b="1" dirty="0" smtClean="0">
                <a:solidFill>
                  <a:srgbClr val="C00000"/>
                </a:solidFill>
              </a:rPr>
              <a:t>   MA 19980</a:t>
            </a:r>
          </a:p>
          <a:p>
            <a:pPr lvl="8"/>
            <a:r>
              <a:rPr lang="en-IN" b="1" dirty="0" smtClean="0">
                <a:solidFill>
                  <a:srgbClr val="C00000"/>
                </a:solidFill>
              </a:rPr>
              <a:t>   USA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From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Abel </a:t>
            </a:r>
            <a:r>
              <a:rPr lang="en-IN" b="1" dirty="0" err="1" smtClean="0">
                <a:solidFill>
                  <a:srgbClr val="C00000"/>
                </a:solidFill>
              </a:rPr>
              <a:t>Magwich</a:t>
            </a:r>
            <a:endParaRPr lang="en-IN" b="1" dirty="0" smtClean="0">
              <a:solidFill>
                <a:srgbClr val="C00000"/>
              </a:solidFill>
            </a:endParaRPr>
          </a:p>
          <a:p>
            <a:r>
              <a:rPr lang="en-IN" b="1" dirty="0" smtClean="0">
                <a:solidFill>
                  <a:srgbClr val="C00000"/>
                </a:solidFill>
              </a:rPr>
              <a:t>10, </a:t>
            </a:r>
            <a:r>
              <a:rPr lang="en-IN" b="1" dirty="0" err="1" smtClean="0">
                <a:solidFill>
                  <a:srgbClr val="C00000"/>
                </a:solidFill>
              </a:rPr>
              <a:t>Bhavabhuti</a:t>
            </a:r>
            <a:r>
              <a:rPr lang="en-IN" b="1" dirty="0" smtClean="0">
                <a:solidFill>
                  <a:srgbClr val="C00000"/>
                </a:solidFill>
              </a:rPr>
              <a:t> Marg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New Delhi – 110001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India</a:t>
            </a:r>
          </a:p>
          <a:p>
            <a:r>
              <a:rPr lang="en-IN" b="1" dirty="0" err="1" smtClean="0">
                <a:solidFill>
                  <a:srgbClr val="C00000"/>
                </a:solidFill>
              </a:rPr>
              <a:t>Ph</a:t>
            </a:r>
            <a:r>
              <a:rPr lang="en-IN" b="1" dirty="0" smtClean="0">
                <a:solidFill>
                  <a:srgbClr val="C00000"/>
                </a:solidFill>
              </a:rPr>
              <a:t>: 12345 67890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02990756"/>
              </p:ext>
            </p:extLst>
          </p:nvPr>
        </p:nvGraphicFramePr>
        <p:xfrm>
          <a:off x="266700" y="1663700"/>
          <a:ext cx="9245600" cy="4165600"/>
        </p:xfrm>
        <a:graphic>
          <a:graphicData uri="http://schemas.openxmlformats.org/drawingml/2006/table">
            <a:tbl>
              <a:tblPr/>
              <a:tblGrid>
                <a:gridCol w="9245600"/>
              </a:tblGrid>
              <a:tr h="416560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                                    Application for admission to MS program 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885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Format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Begin with ‘from’ address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C00000"/>
                </a:solidFill>
              </a:rPr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Date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C00000"/>
                </a:solidFill>
              </a:rPr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‘To’ address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C00000"/>
                </a:solidFill>
              </a:rPr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Give the subject in one sentence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C00000"/>
                </a:solidFill>
              </a:rPr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Have a proper salutation – Dear Mr / Ms / Dr / Prof / sir / madam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C00000"/>
                </a:solidFill>
              </a:rPr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Add a thank you before signing off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C00000"/>
                </a:solidFill>
              </a:rPr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Sign off with ‘Yours sincerely’, ‘Sincerely’, ‘Yours truly’, or ‘Yours faithfully’</a:t>
            </a: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461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Content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3200" dirty="0"/>
              <a:t> </a:t>
            </a:r>
            <a:r>
              <a:rPr lang="en-IN" sz="3200" b="1" dirty="0" smtClean="0">
                <a:solidFill>
                  <a:srgbClr val="C00000"/>
                </a:solidFill>
              </a:rPr>
              <a:t>Be brief and clear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b="1" dirty="0">
                <a:solidFill>
                  <a:srgbClr val="C00000"/>
                </a:solidFill>
              </a:rPr>
              <a:t> </a:t>
            </a:r>
            <a:r>
              <a:rPr lang="en-IN" sz="3200" b="1" dirty="0" smtClean="0">
                <a:solidFill>
                  <a:srgbClr val="C00000"/>
                </a:solidFill>
              </a:rPr>
              <a:t>Do not seek personal information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b="1" dirty="0">
                <a:solidFill>
                  <a:srgbClr val="C00000"/>
                </a:solidFill>
              </a:rPr>
              <a:t> </a:t>
            </a:r>
            <a:r>
              <a:rPr lang="en-IN" sz="3200" b="1" dirty="0" smtClean="0">
                <a:solidFill>
                  <a:srgbClr val="C00000"/>
                </a:solidFill>
              </a:rPr>
              <a:t>Do not use slang or informal language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b="1" dirty="0">
                <a:solidFill>
                  <a:srgbClr val="C00000"/>
                </a:solidFill>
              </a:rPr>
              <a:t> </a:t>
            </a:r>
            <a:r>
              <a:rPr lang="en-IN" sz="3200" b="1" dirty="0" smtClean="0">
                <a:solidFill>
                  <a:srgbClr val="C00000"/>
                </a:solidFill>
              </a:rPr>
              <a:t>It should have all relevant details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b="1" dirty="0">
                <a:solidFill>
                  <a:srgbClr val="C00000"/>
                </a:solidFill>
              </a:rPr>
              <a:t> </a:t>
            </a:r>
            <a:r>
              <a:rPr lang="en-IN" sz="3200" b="1" dirty="0" smtClean="0">
                <a:solidFill>
                  <a:srgbClr val="C00000"/>
                </a:solidFill>
              </a:rPr>
              <a:t>Mention enclosures if you have any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040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List of enclosures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1. Copy of transcript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2. Copy of </a:t>
            </a:r>
            <a:r>
              <a:rPr lang="en-IN" b="1" dirty="0" err="1" smtClean="0">
                <a:solidFill>
                  <a:srgbClr val="C00000"/>
                </a:solidFill>
              </a:rPr>
              <a:t>marklist</a:t>
            </a:r>
            <a:endParaRPr lang="en-IN" b="1" dirty="0" smtClean="0">
              <a:solidFill>
                <a:srgbClr val="C00000"/>
              </a:solidFill>
            </a:endParaRPr>
          </a:p>
          <a:p>
            <a:r>
              <a:rPr lang="en-IN" b="1" dirty="0" smtClean="0">
                <a:solidFill>
                  <a:srgbClr val="C00000"/>
                </a:solidFill>
              </a:rPr>
              <a:t>3. Proof of age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4. Copy of secondary school certificate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562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244" y="293511"/>
            <a:ext cx="10622846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b="1" dirty="0" smtClean="0">
                <a:solidFill>
                  <a:srgbClr val="002060"/>
                </a:solidFill>
              </a:rPr>
              <a:t>I’m really sorry about what happened.</a:t>
            </a:r>
          </a:p>
          <a:p>
            <a:r>
              <a:rPr lang="en-IN" sz="3200" b="1" dirty="0" smtClean="0">
                <a:solidFill>
                  <a:srgbClr val="002060"/>
                </a:solidFill>
              </a:rPr>
              <a:t>I would like to apologize for the inconvenience this caused you.</a:t>
            </a:r>
          </a:p>
          <a:p>
            <a:endParaRPr lang="en-IN" sz="3200" b="1" dirty="0" smtClean="0">
              <a:solidFill>
                <a:srgbClr val="00206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b="1" dirty="0" smtClean="0">
                <a:solidFill>
                  <a:srgbClr val="002060"/>
                </a:solidFill>
              </a:rPr>
              <a:t>I can’t wait to hear from you.</a:t>
            </a:r>
          </a:p>
          <a:p>
            <a:r>
              <a:rPr lang="en-IN" sz="3200" b="1" dirty="0" smtClean="0">
                <a:solidFill>
                  <a:srgbClr val="002060"/>
                </a:solidFill>
              </a:rPr>
              <a:t>I look forward to hearing from you.</a:t>
            </a:r>
          </a:p>
          <a:p>
            <a:endParaRPr lang="en-IN" sz="3200" b="1" dirty="0" smtClean="0">
              <a:solidFill>
                <a:srgbClr val="00206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b="1" dirty="0" smtClean="0">
                <a:solidFill>
                  <a:srgbClr val="002060"/>
                </a:solidFill>
              </a:rPr>
              <a:t>I’ll give you a call.</a:t>
            </a:r>
          </a:p>
          <a:p>
            <a:r>
              <a:rPr lang="en-IN" sz="3200" b="1" dirty="0" smtClean="0">
                <a:solidFill>
                  <a:srgbClr val="002060"/>
                </a:solidFill>
              </a:rPr>
              <a:t>I will call you.</a:t>
            </a:r>
          </a:p>
          <a:p>
            <a:endParaRPr lang="en-IN" sz="3200" b="1" dirty="0" smtClean="0">
              <a:solidFill>
                <a:srgbClr val="00206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b="1" dirty="0" smtClean="0">
                <a:solidFill>
                  <a:srgbClr val="002060"/>
                </a:solidFill>
              </a:rPr>
              <a:t>Thanks a lot for all the help.</a:t>
            </a:r>
          </a:p>
          <a:p>
            <a:r>
              <a:rPr lang="en-IN" sz="3200" b="1" dirty="0" smtClean="0">
                <a:solidFill>
                  <a:srgbClr val="002060"/>
                </a:solidFill>
              </a:rPr>
              <a:t>I really appreciate your help in this matter.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082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244" y="146756"/>
            <a:ext cx="1133404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2060"/>
                </a:solidFill>
              </a:rPr>
              <a:t>From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XYZ 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IIT Kanpur</a:t>
            </a:r>
          </a:p>
          <a:p>
            <a:endParaRPr lang="en-IN" dirty="0">
              <a:solidFill>
                <a:srgbClr val="002060"/>
              </a:solidFill>
            </a:endParaRPr>
          </a:p>
          <a:p>
            <a:r>
              <a:rPr lang="en-IN" dirty="0" smtClean="0">
                <a:solidFill>
                  <a:srgbClr val="002060"/>
                </a:solidFill>
              </a:rPr>
              <a:t>October 25, 2018</a:t>
            </a:r>
          </a:p>
          <a:p>
            <a:endParaRPr lang="en-IN" dirty="0">
              <a:solidFill>
                <a:srgbClr val="002060"/>
              </a:solidFill>
            </a:endParaRPr>
          </a:p>
          <a:p>
            <a:r>
              <a:rPr lang="en-IN" dirty="0" smtClean="0">
                <a:solidFill>
                  <a:srgbClr val="002060"/>
                </a:solidFill>
              </a:rPr>
              <a:t>To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The Dean of Academic Affairs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IIT Kanpur</a:t>
            </a:r>
          </a:p>
          <a:p>
            <a:endParaRPr lang="en-IN" dirty="0">
              <a:solidFill>
                <a:srgbClr val="002060"/>
              </a:solidFill>
            </a:endParaRPr>
          </a:p>
          <a:p>
            <a:r>
              <a:rPr lang="en-IN" dirty="0" smtClean="0">
                <a:solidFill>
                  <a:srgbClr val="002060"/>
                </a:solidFill>
              </a:rPr>
              <a:t>Sub: Request for dropping ABC123</a:t>
            </a:r>
          </a:p>
          <a:p>
            <a:endParaRPr lang="en-IN" dirty="0">
              <a:solidFill>
                <a:srgbClr val="002060"/>
              </a:solidFill>
            </a:endParaRPr>
          </a:p>
          <a:p>
            <a:r>
              <a:rPr lang="en-IN" dirty="0" smtClean="0">
                <a:solidFill>
                  <a:srgbClr val="002060"/>
                </a:solidFill>
              </a:rPr>
              <a:t>Dear Madam,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I am XYZ (Roll no: 12345) second year UG student of Mechanical Engineering department. I have to do ABC 123 this semester as part of my departmental template. However, I already have five courses to do this semester and hence will not be able to do this course also.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So I request you to kindly permit me to drop this course.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I have already got the permission to do so from the course instructor and my DUGC convenor; their signatures are appended below.</a:t>
            </a:r>
          </a:p>
          <a:p>
            <a:endParaRPr lang="en-IN" dirty="0">
              <a:solidFill>
                <a:srgbClr val="002060"/>
              </a:solidFill>
            </a:endParaRPr>
          </a:p>
          <a:p>
            <a:r>
              <a:rPr lang="en-IN" dirty="0" smtClean="0">
                <a:solidFill>
                  <a:srgbClr val="002060"/>
                </a:solidFill>
              </a:rPr>
              <a:t>Thank you,</a:t>
            </a:r>
          </a:p>
          <a:p>
            <a:endParaRPr lang="en-IN" dirty="0">
              <a:solidFill>
                <a:srgbClr val="002060"/>
              </a:solidFill>
            </a:endParaRPr>
          </a:p>
          <a:p>
            <a:r>
              <a:rPr lang="en-IN" dirty="0" smtClean="0">
                <a:solidFill>
                  <a:srgbClr val="002060"/>
                </a:solidFill>
              </a:rPr>
              <a:t>Yours sincerely</a:t>
            </a:r>
            <a:r>
              <a:rPr lang="en-IN" dirty="0" smtClean="0"/>
              <a:t>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258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checklist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Do you have: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 smtClean="0">
                <a:solidFill>
                  <a:srgbClr val="C00000"/>
                </a:solidFill>
              </a:rPr>
              <a:t>From and to address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 smtClean="0">
                <a:solidFill>
                  <a:srgbClr val="C00000"/>
                </a:solidFill>
              </a:rPr>
              <a:t>Date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 err="1">
                <a:solidFill>
                  <a:srgbClr val="C00000"/>
                </a:solidFill>
              </a:rPr>
              <a:t>S</a:t>
            </a:r>
            <a:r>
              <a:rPr lang="en-IN" sz="2400" b="1" dirty="0" err="1" smtClean="0">
                <a:solidFill>
                  <a:srgbClr val="C00000"/>
                </a:solidFill>
              </a:rPr>
              <a:t>ubjectline</a:t>
            </a:r>
            <a:r>
              <a:rPr lang="en-IN" sz="2400" b="1" dirty="0" smtClean="0">
                <a:solidFill>
                  <a:srgbClr val="C00000"/>
                </a:solidFill>
              </a:rPr>
              <a:t>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 smtClean="0">
                <a:solidFill>
                  <a:srgbClr val="C00000"/>
                </a:solidFill>
              </a:rPr>
              <a:t>Formal salutation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 smtClean="0">
                <a:solidFill>
                  <a:srgbClr val="C00000"/>
                </a:solidFill>
              </a:rPr>
              <a:t>Appropriate language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 smtClean="0">
                <a:solidFill>
                  <a:srgbClr val="C00000"/>
                </a:solidFill>
              </a:rPr>
              <a:t>Clear and complete information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 smtClean="0">
                <a:solidFill>
                  <a:srgbClr val="C00000"/>
                </a:solidFill>
              </a:rPr>
              <a:t>Signing off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402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Formal letters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b="1" dirty="0" smtClean="0">
                <a:solidFill>
                  <a:srgbClr val="C00000"/>
                </a:solidFill>
              </a:rPr>
              <a:t>Letters can be in the form of: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b="1" dirty="0" smtClean="0">
                <a:solidFill>
                  <a:srgbClr val="C00000"/>
                </a:solidFill>
              </a:rPr>
              <a:t>Email or Letter in hard copy</a:t>
            </a:r>
          </a:p>
          <a:p>
            <a:r>
              <a:rPr lang="en-IN" sz="2800" b="1" dirty="0" smtClean="0">
                <a:solidFill>
                  <a:srgbClr val="C00000"/>
                </a:solidFill>
              </a:rPr>
              <a:t>Needed for: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b="1" dirty="0" smtClean="0">
                <a:solidFill>
                  <a:srgbClr val="C00000"/>
                </a:solidFill>
              </a:rPr>
              <a:t>Request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b="1" dirty="0" smtClean="0">
                <a:solidFill>
                  <a:srgbClr val="C00000"/>
                </a:solidFill>
              </a:rPr>
              <a:t>Seeking appointment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b="1" dirty="0" smtClean="0">
                <a:solidFill>
                  <a:srgbClr val="C00000"/>
                </a:solidFill>
              </a:rPr>
              <a:t>Enquiry about internship / job / admission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b="1" dirty="0" smtClean="0">
                <a:solidFill>
                  <a:srgbClr val="C00000"/>
                </a:solidFill>
              </a:rPr>
              <a:t>Cover letter for application</a:t>
            </a:r>
          </a:p>
          <a:p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837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Email</a:t>
            </a:r>
            <a:endParaRPr lang="en-US" b="1" dirty="0">
              <a:solidFill>
                <a:srgbClr val="C00000"/>
              </a:solidFill>
            </a:endParaRPr>
          </a:p>
        </p:txBody>
      </p:sp>
      <p:sp useBgFill="1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C00000"/>
                </a:solidFill>
              </a:rPr>
              <a:t>Level of formality depends on: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3200" b="1" dirty="0" smtClean="0">
                <a:solidFill>
                  <a:srgbClr val="C00000"/>
                </a:solidFill>
              </a:rPr>
              <a:t>The recipient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3200" b="1" dirty="0" smtClean="0">
                <a:solidFill>
                  <a:srgbClr val="C00000"/>
                </a:solidFill>
              </a:rPr>
              <a:t>The reason for writing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3200" b="1" dirty="0" smtClean="0">
                <a:solidFill>
                  <a:srgbClr val="C00000"/>
                </a:solidFill>
              </a:rPr>
              <a:t>The language used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3200" b="1" dirty="0" smtClean="0">
                <a:solidFill>
                  <a:srgbClr val="C00000"/>
                </a:solidFill>
              </a:rPr>
              <a:t>Salutation and close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430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When writing formally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3200" b="1" dirty="0" smtClean="0">
                <a:solidFill>
                  <a:srgbClr val="C00000"/>
                </a:solidFill>
              </a:rPr>
              <a:t>Always indicate subject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b="1" dirty="0" smtClean="0">
                <a:solidFill>
                  <a:srgbClr val="C00000"/>
                </a:solidFill>
              </a:rPr>
              <a:t>Avoid informal salutations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b="1" dirty="0" smtClean="0">
                <a:solidFill>
                  <a:srgbClr val="C00000"/>
                </a:solidFill>
              </a:rPr>
              <a:t>Be clear and precise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b="1" dirty="0" smtClean="0">
                <a:solidFill>
                  <a:srgbClr val="C00000"/>
                </a:solidFill>
              </a:rPr>
              <a:t>Intention in first two lines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b="1" dirty="0" smtClean="0">
                <a:solidFill>
                  <a:srgbClr val="C00000"/>
                </a:solidFill>
              </a:rPr>
              <a:t>No unnecessary details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3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Avoid: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2084832"/>
            <a:ext cx="9347200" cy="4187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 </a:t>
            </a:r>
            <a:r>
              <a:rPr lang="en-IN" sz="2000" b="1" dirty="0" smtClean="0">
                <a:solidFill>
                  <a:srgbClr val="C00000"/>
                </a:solidFill>
              </a:rPr>
              <a:t>Subject:  	lost a cheque.</a:t>
            </a:r>
          </a:p>
          <a:p>
            <a:r>
              <a:rPr lang="en-IN" sz="2000" b="1" dirty="0" smtClean="0">
                <a:solidFill>
                  <a:srgbClr val="C00000"/>
                </a:solidFill>
              </a:rPr>
              <a:t>From:  	"ABC" &lt;abc@iitk.ac.in&gt;</a:t>
            </a:r>
          </a:p>
          <a:p>
            <a:r>
              <a:rPr lang="en-IN" sz="2000" b="1" dirty="0" smtClean="0">
                <a:solidFill>
                  <a:srgbClr val="C00000"/>
                </a:solidFill>
              </a:rPr>
              <a:t>To:  	minic@iitk.ac.in</a:t>
            </a:r>
          </a:p>
          <a:p>
            <a:endParaRPr lang="en-IN" sz="2000" b="1" dirty="0">
              <a:solidFill>
                <a:srgbClr val="C00000"/>
              </a:solidFill>
            </a:endParaRPr>
          </a:p>
          <a:p>
            <a:r>
              <a:rPr lang="en-IN" sz="2000" b="1" dirty="0" smtClean="0">
                <a:solidFill>
                  <a:srgbClr val="C00000"/>
                </a:solidFill>
              </a:rPr>
              <a:t>Respected Madam</a:t>
            </a:r>
          </a:p>
          <a:p>
            <a:endParaRPr lang="en-IN" sz="2000" b="1" dirty="0" smtClean="0">
              <a:solidFill>
                <a:srgbClr val="C00000"/>
              </a:solidFill>
            </a:endParaRPr>
          </a:p>
          <a:p>
            <a:r>
              <a:rPr lang="en-IN" sz="2000" b="1" dirty="0" smtClean="0">
                <a:solidFill>
                  <a:srgbClr val="C00000"/>
                </a:solidFill>
              </a:rPr>
              <a:t>With due respect ,</a:t>
            </a:r>
            <a:r>
              <a:rPr lang="en-IN" sz="2000" b="1" dirty="0" err="1" smtClean="0">
                <a:solidFill>
                  <a:srgbClr val="C00000"/>
                </a:solidFill>
              </a:rPr>
              <a:t>i</a:t>
            </a:r>
            <a:r>
              <a:rPr lang="en-IN" sz="2000" b="1" dirty="0" smtClean="0">
                <a:solidFill>
                  <a:srgbClr val="C00000"/>
                </a:solidFill>
              </a:rPr>
              <a:t> beg to say that </a:t>
            </a:r>
            <a:r>
              <a:rPr lang="en-IN" sz="2000" b="1" dirty="0" err="1" smtClean="0">
                <a:solidFill>
                  <a:srgbClr val="C00000"/>
                </a:solidFill>
              </a:rPr>
              <a:t>i</a:t>
            </a:r>
            <a:r>
              <a:rPr lang="en-IN" sz="2000" b="1" dirty="0" smtClean="0">
                <a:solidFill>
                  <a:srgbClr val="C00000"/>
                </a:solidFill>
              </a:rPr>
              <a:t> have lost a cheque which has ch.no. 567123, date of issue 30/08/18 and worth </a:t>
            </a:r>
            <a:r>
              <a:rPr lang="en-IN" sz="2000" b="1" dirty="0" err="1" smtClean="0">
                <a:solidFill>
                  <a:srgbClr val="C00000"/>
                </a:solidFill>
              </a:rPr>
              <a:t>Rs</a:t>
            </a:r>
            <a:r>
              <a:rPr lang="en-IN" sz="2000" b="1" dirty="0">
                <a:solidFill>
                  <a:srgbClr val="C00000"/>
                </a:solidFill>
              </a:rPr>
              <a:t> </a:t>
            </a:r>
            <a:r>
              <a:rPr lang="en-IN" sz="2000" b="1" dirty="0" smtClean="0">
                <a:solidFill>
                  <a:srgbClr val="C00000"/>
                </a:solidFill>
              </a:rPr>
              <a:t>4000 only. Please help me out with my penniless condition as </a:t>
            </a:r>
            <a:r>
              <a:rPr lang="en-IN" sz="2000" b="1" dirty="0" err="1" smtClean="0">
                <a:solidFill>
                  <a:srgbClr val="C00000"/>
                </a:solidFill>
              </a:rPr>
              <a:t>i</a:t>
            </a:r>
            <a:r>
              <a:rPr lang="en-IN" sz="2000" b="1" dirty="0" smtClean="0">
                <a:solidFill>
                  <a:srgbClr val="C00000"/>
                </a:solidFill>
              </a:rPr>
              <a:t> am in severe need of that.</a:t>
            </a:r>
          </a:p>
          <a:p>
            <a:endParaRPr lang="en-IN" sz="2000" b="1" dirty="0" smtClean="0">
              <a:solidFill>
                <a:srgbClr val="C00000"/>
              </a:solidFill>
            </a:endParaRPr>
          </a:p>
          <a:p>
            <a:r>
              <a:rPr lang="en-IN" sz="2000" b="1" dirty="0" smtClean="0">
                <a:solidFill>
                  <a:srgbClr val="C00000"/>
                </a:solidFill>
              </a:rPr>
              <a:t>ABC</a:t>
            </a:r>
          </a:p>
          <a:p>
            <a:r>
              <a:rPr lang="en-IN" sz="2000" b="1" dirty="0" smtClean="0">
                <a:solidFill>
                  <a:srgbClr val="C00000"/>
                </a:solidFill>
              </a:rPr>
              <a:t>Roll </a:t>
            </a:r>
            <a:r>
              <a:rPr lang="en-IN" sz="2000" b="1" smtClean="0">
                <a:solidFill>
                  <a:srgbClr val="C00000"/>
                </a:solidFill>
              </a:rPr>
              <a:t>no </a:t>
            </a:r>
            <a:r>
              <a:rPr lang="en-IN" sz="2000" b="1" smtClean="0">
                <a:solidFill>
                  <a:srgbClr val="C00000"/>
                </a:solidFill>
              </a:rPr>
              <a:t>1800</a:t>
            </a:r>
            <a:endParaRPr lang="en-IN" sz="2000" b="1" dirty="0" smtClean="0">
              <a:solidFill>
                <a:srgbClr val="C00000"/>
              </a:solidFill>
            </a:endParaRPr>
          </a:p>
          <a:p>
            <a:r>
              <a:rPr lang="en-IN" sz="2000" b="1" dirty="0" smtClean="0">
                <a:solidFill>
                  <a:srgbClr val="C00000"/>
                </a:solidFill>
              </a:rPr>
              <a:t>MOB no 123456789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955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117600" y="319406"/>
            <a:ext cx="102362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733" y="365126"/>
            <a:ext cx="10687756" cy="5832474"/>
          </a:xfrm>
        </p:spPr>
        <p:txBody>
          <a:bodyPr>
            <a:normAutofit fontScale="47500" lnSpcReduction="20000"/>
          </a:bodyPr>
          <a:lstStyle/>
          <a:p>
            <a:endParaRPr lang="en-IN" dirty="0" smtClean="0"/>
          </a:p>
          <a:p>
            <a:pPr marL="0" indent="0">
              <a:buNone/>
            </a:pPr>
            <a:r>
              <a:rPr lang="en-IN" sz="3800" b="1" dirty="0" smtClean="0">
                <a:solidFill>
                  <a:srgbClr val="C00000"/>
                </a:solidFill>
              </a:rPr>
              <a:t>From: 	“XYZ" &lt;xyz@iitk.ac.in&gt;</a:t>
            </a:r>
          </a:p>
          <a:p>
            <a:pPr marL="0" indent="0">
              <a:buNone/>
            </a:pPr>
            <a:r>
              <a:rPr lang="en-IN" sz="3800" b="1" dirty="0" smtClean="0">
                <a:solidFill>
                  <a:srgbClr val="C00000"/>
                </a:solidFill>
              </a:rPr>
              <a:t>Subject: Reimbursement of money to Excellence Fund</a:t>
            </a:r>
          </a:p>
          <a:p>
            <a:pPr marL="0" indent="0">
              <a:buNone/>
            </a:pPr>
            <a:r>
              <a:rPr lang="en-IN" sz="3800" b="1" dirty="0" smtClean="0">
                <a:solidFill>
                  <a:srgbClr val="C00000"/>
                </a:solidFill>
              </a:rPr>
              <a:t>Date: 	Fri, October 5, 2018 2:49 pm</a:t>
            </a:r>
          </a:p>
          <a:p>
            <a:pPr marL="0" indent="0">
              <a:buNone/>
            </a:pPr>
            <a:r>
              <a:rPr lang="en-IN" sz="3800" b="1" dirty="0" smtClean="0">
                <a:solidFill>
                  <a:srgbClr val="C00000"/>
                </a:solidFill>
              </a:rPr>
              <a:t>To: 	"Mini </a:t>
            </a:r>
            <a:r>
              <a:rPr lang="en-IN" sz="3800" b="1" dirty="0" err="1">
                <a:solidFill>
                  <a:srgbClr val="C00000"/>
                </a:solidFill>
              </a:rPr>
              <a:t>C</a:t>
            </a:r>
            <a:r>
              <a:rPr lang="en-IN" sz="3800" b="1" dirty="0" err="1" smtClean="0">
                <a:solidFill>
                  <a:srgbClr val="C00000"/>
                </a:solidFill>
              </a:rPr>
              <a:t>handran</a:t>
            </a:r>
            <a:r>
              <a:rPr lang="en-IN" sz="3800" b="1" dirty="0" smtClean="0">
                <a:solidFill>
                  <a:srgbClr val="C00000"/>
                </a:solidFill>
              </a:rPr>
              <a:t>" &lt;minic@iitk.ac.in&gt;</a:t>
            </a:r>
          </a:p>
          <a:p>
            <a:endParaRPr lang="en-IN" sz="3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sz="3800" b="1" dirty="0" smtClean="0">
                <a:solidFill>
                  <a:srgbClr val="C00000"/>
                </a:solidFill>
              </a:rPr>
              <a:t>Dear Ma'am,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sz="3800" b="1" dirty="0" smtClean="0">
                <a:solidFill>
                  <a:srgbClr val="C00000"/>
                </a:solidFill>
              </a:rPr>
              <a:t>My name is XYZ (Roll no: 123), research scholar in English. I had applied for the Department Excellence </a:t>
            </a:r>
            <a:r>
              <a:rPr lang="en-IN" sz="3800" b="1" dirty="0">
                <a:solidFill>
                  <a:srgbClr val="C00000"/>
                </a:solidFill>
              </a:rPr>
              <a:t>F</a:t>
            </a:r>
            <a:r>
              <a:rPr lang="en-IN" sz="3800" b="1" dirty="0" smtClean="0">
                <a:solidFill>
                  <a:srgbClr val="C00000"/>
                </a:solidFill>
              </a:rPr>
              <a:t>und for financial assistance to attend an International Conference in Iceland, and I received the money in my account. However, I did not get the visa and so cannot go for the conference. </a:t>
            </a:r>
          </a:p>
          <a:p>
            <a:pPr marL="0" indent="0">
              <a:buNone/>
            </a:pPr>
            <a:r>
              <a:rPr lang="en-IN" sz="3800" b="1" dirty="0" smtClean="0">
                <a:solidFill>
                  <a:srgbClr val="C00000"/>
                </a:solidFill>
              </a:rPr>
              <a:t>I have to repay this money and am not sure of the procedure. Could you please tell me how</a:t>
            </a:r>
          </a:p>
          <a:p>
            <a:pPr marL="0" indent="0">
              <a:buNone/>
            </a:pPr>
            <a:r>
              <a:rPr lang="en-IN" sz="3800" b="1" dirty="0" smtClean="0">
                <a:solidFill>
                  <a:srgbClr val="C00000"/>
                </a:solidFill>
              </a:rPr>
              <a:t>I can return the amount of 20,000 which was credited to my account in this regard?</a:t>
            </a:r>
          </a:p>
          <a:p>
            <a:pPr marL="0" indent="0">
              <a:buNone/>
            </a:pPr>
            <a:r>
              <a:rPr lang="en-IN" sz="3800" b="1" dirty="0" smtClean="0">
                <a:solidFill>
                  <a:srgbClr val="C00000"/>
                </a:solidFill>
              </a:rPr>
              <a:t>Thank you,</a:t>
            </a:r>
          </a:p>
          <a:p>
            <a:pPr marL="0" indent="0">
              <a:buNone/>
            </a:pPr>
            <a:r>
              <a:rPr lang="en-IN" sz="3800" b="1" dirty="0" smtClean="0">
                <a:solidFill>
                  <a:srgbClr val="C00000"/>
                </a:solidFill>
              </a:rPr>
              <a:t>Yours sincerely,</a:t>
            </a:r>
          </a:p>
          <a:p>
            <a:pPr marL="0" indent="0">
              <a:buNone/>
            </a:pPr>
            <a:r>
              <a:rPr lang="en-IN" sz="3800" b="1" dirty="0" smtClean="0">
                <a:solidFill>
                  <a:srgbClr val="C00000"/>
                </a:solidFill>
              </a:rPr>
              <a:t>XYZ</a:t>
            </a:r>
            <a:endParaRPr lang="en-US" sz="3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sz="32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781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When sending formal emails: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b="1" dirty="0" smtClean="0">
                <a:solidFill>
                  <a:srgbClr val="C00000"/>
                </a:solidFill>
              </a:rPr>
              <a:t>Do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b="1" dirty="0" smtClean="0">
                <a:solidFill>
                  <a:srgbClr val="C00000"/>
                </a:solidFill>
              </a:rPr>
              <a:t>Indicate the subject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b="1" dirty="0" smtClean="0">
                <a:solidFill>
                  <a:srgbClr val="C00000"/>
                </a:solidFill>
              </a:rPr>
              <a:t>Have a proper salutation (Dear sir / madam / ma’am / </a:t>
            </a:r>
            <a:r>
              <a:rPr lang="en-IN" sz="2800" b="1" dirty="0" err="1" smtClean="0">
                <a:solidFill>
                  <a:srgbClr val="C00000"/>
                </a:solidFill>
              </a:rPr>
              <a:t>Prof.</a:t>
            </a:r>
            <a:r>
              <a:rPr lang="en-IN" sz="2800" b="1" dirty="0" smtClean="0">
                <a:solidFill>
                  <a:srgbClr val="C00000"/>
                </a:solidFill>
              </a:rPr>
              <a:t> ABC)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b="1" dirty="0" smtClean="0">
                <a:solidFill>
                  <a:srgbClr val="C00000"/>
                </a:solidFill>
              </a:rPr>
              <a:t>Introduce yourself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b="1" dirty="0" smtClean="0">
                <a:solidFill>
                  <a:srgbClr val="C00000"/>
                </a:solidFill>
              </a:rPr>
              <a:t>Be polite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b="1" dirty="0" smtClean="0">
                <a:solidFill>
                  <a:srgbClr val="C00000"/>
                </a:solidFill>
              </a:rPr>
              <a:t>Sign off properly (Yours sincerely / Yours faithfully)</a:t>
            </a:r>
          </a:p>
          <a:p>
            <a:pPr marL="0" indent="0">
              <a:buNone/>
            </a:pPr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8972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Don’t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dirty="0" smtClean="0">
                <a:solidFill>
                  <a:srgbClr val="C00000"/>
                </a:solidFill>
              </a:rPr>
              <a:t>× Begin </a:t>
            </a:r>
            <a:r>
              <a:rPr lang="en-IN" sz="3600" b="1" dirty="0">
                <a:solidFill>
                  <a:srgbClr val="C00000"/>
                </a:solidFill>
              </a:rPr>
              <a:t>with (Hi / Hello </a:t>
            </a:r>
            <a:r>
              <a:rPr lang="en-IN" sz="3600" b="1" dirty="0" smtClean="0">
                <a:solidFill>
                  <a:srgbClr val="C00000"/>
                </a:solidFill>
              </a:rPr>
              <a:t>)</a:t>
            </a:r>
            <a:endParaRPr lang="en-IN" sz="36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sz="3600" b="1" dirty="0">
                <a:solidFill>
                  <a:srgbClr val="C00000"/>
                </a:solidFill>
              </a:rPr>
              <a:t>× S</a:t>
            </a:r>
            <a:r>
              <a:rPr lang="en-IN" sz="3600" b="1" dirty="0" smtClean="0">
                <a:solidFill>
                  <a:srgbClr val="C00000"/>
                </a:solidFill>
              </a:rPr>
              <a:t>ign </a:t>
            </a:r>
            <a:r>
              <a:rPr lang="en-IN" sz="3600" b="1" dirty="0">
                <a:solidFill>
                  <a:srgbClr val="C00000"/>
                </a:solidFill>
              </a:rPr>
              <a:t>off with Regards / Best / Bye</a:t>
            </a:r>
          </a:p>
          <a:p>
            <a:pPr marL="0" indent="0">
              <a:buNone/>
            </a:pPr>
            <a:r>
              <a:rPr lang="en-IN" sz="3600" b="1" dirty="0">
                <a:solidFill>
                  <a:srgbClr val="C00000"/>
                </a:solidFill>
              </a:rPr>
              <a:t>× </a:t>
            </a:r>
            <a:r>
              <a:rPr lang="en-IN" sz="3600" b="1" dirty="0" smtClean="0">
                <a:solidFill>
                  <a:srgbClr val="C00000"/>
                </a:solidFill>
              </a:rPr>
              <a:t>Use abbreviations </a:t>
            </a:r>
            <a:r>
              <a:rPr lang="en-IN" sz="3600" b="1" dirty="0">
                <a:solidFill>
                  <a:srgbClr val="C00000"/>
                </a:solidFill>
              </a:rPr>
              <a:t>(I’m / </a:t>
            </a:r>
            <a:r>
              <a:rPr lang="en-IN" sz="3600" b="1" dirty="0" smtClean="0">
                <a:solidFill>
                  <a:srgbClr val="C00000"/>
                </a:solidFill>
              </a:rPr>
              <a:t>I’ll, asap)</a:t>
            </a:r>
          </a:p>
          <a:p>
            <a:pPr marL="0" indent="0">
              <a:buNone/>
            </a:pPr>
            <a:r>
              <a:rPr lang="en-IN" sz="3600" b="1" dirty="0" smtClean="0">
                <a:solidFill>
                  <a:srgbClr val="C00000"/>
                </a:solidFill>
              </a:rPr>
              <a:t>x Use emoticons, capital letters, exclamation mark</a:t>
            </a:r>
          </a:p>
          <a:p>
            <a:pPr marL="0" indent="0">
              <a:buNone/>
            </a:pPr>
            <a:r>
              <a:rPr lang="en-IN" sz="3600" b="1" dirty="0" smtClean="0">
                <a:solidFill>
                  <a:srgbClr val="C00000"/>
                </a:solidFill>
              </a:rPr>
              <a:t>× Use ‘</a:t>
            </a:r>
            <a:r>
              <a:rPr lang="en-IN" sz="3600" b="1" dirty="0" err="1" smtClean="0">
                <a:solidFill>
                  <a:srgbClr val="C00000"/>
                </a:solidFill>
              </a:rPr>
              <a:t>sms</a:t>
            </a:r>
            <a:r>
              <a:rPr lang="en-IN" sz="3600" b="1" dirty="0" smtClean="0">
                <a:solidFill>
                  <a:srgbClr val="C00000"/>
                </a:solidFill>
              </a:rPr>
              <a:t>’ language</a:t>
            </a:r>
          </a:p>
          <a:p>
            <a:pPr marL="0" indent="0">
              <a:buNone/>
            </a:pPr>
            <a:r>
              <a:rPr lang="en-IN" sz="3600" b="1" dirty="0" err="1" smtClean="0">
                <a:solidFill>
                  <a:srgbClr val="C00000"/>
                </a:solidFill>
              </a:rPr>
              <a:t>Plz</a:t>
            </a:r>
            <a:r>
              <a:rPr lang="en-IN" sz="3600" b="1" dirty="0" smtClean="0">
                <a:solidFill>
                  <a:srgbClr val="C00000"/>
                </a:solidFill>
              </a:rPr>
              <a:t> come 4 </a:t>
            </a:r>
            <a:r>
              <a:rPr lang="en-IN" sz="3600" b="1" dirty="0" err="1" smtClean="0">
                <a:solidFill>
                  <a:srgbClr val="C00000"/>
                </a:solidFill>
              </a:rPr>
              <a:t>klass</a:t>
            </a:r>
            <a:r>
              <a:rPr lang="en-IN" sz="3600" b="1" dirty="0" smtClean="0">
                <a:solidFill>
                  <a:srgbClr val="C00000"/>
                </a:solidFill>
              </a:rPr>
              <a:t> </a:t>
            </a:r>
            <a:r>
              <a:rPr lang="en-IN" sz="3600" b="1" dirty="0" err="1" smtClean="0">
                <a:solidFill>
                  <a:srgbClr val="C00000"/>
                </a:solidFill>
              </a:rPr>
              <a:t>tmrw</a:t>
            </a:r>
            <a:r>
              <a:rPr lang="en-IN" sz="3600" b="1" dirty="0" smtClean="0">
                <a:solidFill>
                  <a:srgbClr val="C00000"/>
                </a:solidFill>
              </a:rPr>
              <a:t>.</a:t>
            </a:r>
            <a:endParaRPr 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846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Letters of enquiry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3200" b="1" dirty="0" smtClean="0">
                <a:solidFill>
                  <a:srgbClr val="C00000"/>
                </a:solidFill>
              </a:rPr>
              <a:t>Internships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b="1" dirty="0" smtClean="0">
                <a:solidFill>
                  <a:srgbClr val="C00000"/>
                </a:solidFill>
              </a:rPr>
              <a:t>Admission to academic programmes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b="1" dirty="0" smtClean="0">
                <a:solidFill>
                  <a:srgbClr val="C00000"/>
                </a:solidFill>
              </a:rPr>
              <a:t>Vacancies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b="1" dirty="0" smtClean="0">
                <a:solidFill>
                  <a:srgbClr val="C00000"/>
                </a:solidFill>
              </a:rPr>
              <a:t>Exchange opportunities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806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284</TotalTime>
  <Words>635</Words>
  <Application>Microsoft Office PowerPoint</Application>
  <PresentationFormat>Custom</PresentationFormat>
  <Paragraphs>155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Integral</vt:lpstr>
      <vt:lpstr>Technical Communication</vt:lpstr>
      <vt:lpstr>Formal letters</vt:lpstr>
      <vt:lpstr>Email</vt:lpstr>
      <vt:lpstr>When writing formally</vt:lpstr>
      <vt:lpstr>Avoid:</vt:lpstr>
      <vt:lpstr>Slide 6</vt:lpstr>
      <vt:lpstr>When sending formal emails:</vt:lpstr>
      <vt:lpstr>Don’t</vt:lpstr>
      <vt:lpstr>Letters of enquiry</vt:lpstr>
      <vt:lpstr>It should have</vt:lpstr>
      <vt:lpstr>When Sending a letter by Post / Courier</vt:lpstr>
      <vt:lpstr>Slide 12</vt:lpstr>
      <vt:lpstr>Format</vt:lpstr>
      <vt:lpstr>Content</vt:lpstr>
      <vt:lpstr>List of enclosures</vt:lpstr>
      <vt:lpstr>Slide 16</vt:lpstr>
      <vt:lpstr>Slide 17</vt:lpstr>
      <vt:lpstr>checklist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Letters</dc:title>
  <dc:creator>Windows User</dc:creator>
  <cp:lastModifiedBy>Dr. Mini Chandran</cp:lastModifiedBy>
  <cp:revision>29</cp:revision>
  <dcterms:created xsi:type="dcterms:W3CDTF">2018-10-06T11:45:38Z</dcterms:created>
  <dcterms:modified xsi:type="dcterms:W3CDTF">2018-10-25T04:37:06Z</dcterms:modified>
</cp:coreProperties>
</file>