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69" r:id="rId3"/>
    <p:sldId id="278" r:id="rId4"/>
    <p:sldId id="270" r:id="rId5"/>
    <p:sldId id="271" r:id="rId6"/>
    <p:sldId id="272" r:id="rId7"/>
    <p:sldId id="273" r:id="rId8"/>
    <p:sldId id="274" r:id="rId9"/>
    <p:sldId id="275" r:id="rId10"/>
    <p:sldId id="279" r:id="rId11"/>
    <p:sldId id="276" r:id="rId12"/>
    <p:sldId id="277" r:id="rId13"/>
    <p:sldId id="280"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p:cViewPr varScale="1">
        <p:scale>
          <a:sx n="85" d="100"/>
          <a:sy n="85" d="100"/>
        </p:scale>
        <p:origin x="96"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11/6/2018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11/6/2018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2</a:t>
            </a:fld>
            <a:endParaRPr lang="en-US"/>
          </a:p>
        </p:txBody>
      </p:sp>
    </p:spTree>
    <p:extLst>
      <p:ext uri="{BB962C8B-B14F-4D97-AF65-F5344CB8AC3E}">
        <p14:creationId xmlns:p14="http://schemas.microsoft.com/office/powerpoint/2010/main" val="278656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smtClean="0"/>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11/6/2018</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11/6/2018</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11/6/2018</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11/6/2018</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smtClean="0"/>
              <a:t>Click to edit Master title style</a:t>
            </a:r>
            <a:endParaRPr dirty="0"/>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11/6/2018</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4"/>
          <p:cNvSpPr>
            <a:spLocks noGrp="1"/>
          </p:cNvSpPr>
          <p:nvPr>
            <p:ph type="ftr" sz="quarter" idx="11"/>
          </p:nvPr>
        </p:nvSpPr>
        <p:spPr/>
        <p:txBody>
          <a:bodyPr/>
          <a:lstStyle/>
          <a:p>
            <a:endParaRPr dirty="0"/>
          </a:p>
        </p:txBody>
      </p:sp>
      <p:sp>
        <p:nvSpPr>
          <p:cNvPr id="5" name="Date Placeholder 5"/>
          <p:cNvSpPr>
            <a:spLocks noGrp="1"/>
          </p:cNvSpPr>
          <p:nvPr>
            <p:ph type="dt" sz="half" idx="10"/>
          </p:nvPr>
        </p:nvSpPr>
        <p:spPr/>
        <p:txBody>
          <a:bodyPr/>
          <a:lstStyle/>
          <a:p>
            <a:fld id="{83829175-527E-46A3-863C-1BB1F163B849}" type="datetimeFigureOut">
              <a:rPr lang="en-US"/>
              <a:t>11/6/2018</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6"/>
          <p:cNvSpPr>
            <a:spLocks noGrp="1"/>
          </p:cNvSpPr>
          <p:nvPr>
            <p:ph type="ftr" sz="quarter" idx="11"/>
          </p:nvPr>
        </p:nvSpPr>
        <p:spPr/>
        <p:txBody>
          <a:bodyPr/>
          <a:lstStyle/>
          <a:p>
            <a:endParaRPr dirty="0"/>
          </a:p>
        </p:txBody>
      </p:sp>
      <p:sp>
        <p:nvSpPr>
          <p:cNvPr id="7" name="Date Placeholder 7"/>
          <p:cNvSpPr>
            <a:spLocks noGrp="1"/>
          </p:cNvSpPr>
          <p:nvPr>
            <p:ph type="dt" sz="half" idx="10"/>
          </p:nvPr>
        </p:nvSpPr>
        <p:spPr/>
        <p:txBody>
          <a:bodyPr/>
          <a:lstStyle/>
          <a:p>
            <a:fld id="{83829175-527E-46A3-863C-1BB1F163B849}" type="datetimeFigureOut">
              <a:rPr lang="en-US"/>
              <a:t>11/6/2018</a:t>
            </a:fld>
            <a:endParaRPr dirty="0"/>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2"/>
          <p:cNvSpPr>
            <a:spLocks noGrp="1"/>
          </p:cNvSpPr>
          <p:nvPr>
            <p:ph type="ftr" sz="quarter" idx="11"/>
          </p:nvPr>
        </p:nvSpPr>
        <p:spPr/>
        <p:txBody>
          <a:bodyPr/>
          <a:lstStyle/>
          <a:p>
            <a:endParaRPr dirty="0"/>
          </a:p>
        </p:txBody>
      </p:sp>
      <p:sp>
        <p:nvSpPr>
          <p:cNvPr id="3" name="Date Placeholder 3"/>
          <p:cNvSpPr>
            <a:spLocks noGrp="1"/>
          </p:cNvSpPr>
          <p:nvPr>
            <p:ph type="dt" sz="half" idx="10"/>
          </p:nvPr>
        </p:nvSpPr>
        <p:spPr/>
        <p:txBody>
          <a:bodyPr/>
          <a:lstStyle/>
          <a:p>
            <a:fld id="{83829175-527E-46A3-863C-1BB1F163B849}" type="datetimeFigureOut">
              <a:rPr lang="en-US"/>
              <a:t>11/6/2018</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11/6/2018</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dirty="0"/>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Footer Placeholder 4"/>
          <p:cNvSpPr>
            <a:spLocks noGrp="1"/>
          </p:cNvSpPr>
          <p:nvPr>
            <p:ph type="ftr" sz="quarter" idx="11"/>
          </p:nvPr>
        </p:nvSpPr>
        <p:spPr/>
        <p:txBody>
          <a:bodyPr/>
          <a:lstStyle/>
          <a:p>
            <a:endParaRPr dirty="0"/>
          </a:p>
        </p:txBody>
      </p:sp>
      <p:sp>
        <p:nvSpPr>
          <p:cNvPr id="8" name="Date Placeholder 5"/>
          <p:cNvSpPr>
            <a:spLocks noGrp="1"/>
          </p:cNvSpPr>
          <p:nvPr>
            <p:ph type="dt" sz="half" idx="10"/>
          </p:nvPr>
        </p:nvSpPr>
        <p:spPr/>
        <p:txBody>
          <a:bodyPr/>
          <a:lstStyle/>
          <a:p>
            <a:fld id="{83829175-527E-46A3-863C-1BB1F163B849}" type="datetimeFigureOut">
              <a:rPr lang="en-US"/>
              <a:pPr/>
              <a:t>11/6/2018</a:t>
            </a:fld>
            <a:endParaRPr dirty="0"/>
          </a:p>
        </p:txBody>
      </p:sp>
      <p:sp>
        <p:nvSpPr>
          <p:cNvPr id="10" name="Slide Number Placeholder 6"/>
          <p:cNvSpPr>
            <a:spLocks noGrp="1"/>
          </p:cNvSpPr>
          <p:nvPr>
            <p:ph type="sldNum" sz="quarter" idx="12"/>
          </p:nvPr>
        </p:nvSpPr>
        <p:spPr/>
        <p:txBody>
          <a:bodyPr/>
          <a:lstStyle/>
          <a:p>
            <a:fld id="{E5137D0E-4A4F-4307-8994-C1891D747D59}" type="slidenum">
              <a:rPr/>
              <a:pPr/>
              <a:t>‹#›</a:t>
            </a:fld>
            <a:endParaRPr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smtClean="0"/>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11/6/2018</a:t>
            </a:fld>
            <a:endParaRPr lang="en-US" dirty="0"/>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Statement of Purpose</a:t>
            </a:r>
            <a:endParaRPr lang="en-US" dirty="0"/>
          </a:p>
        </p:txBody>
      </p:sp>
      <p:sp>
        <p:nvSpPr>
          <p:cNvPr id="3" name="Subtitle 2"/>
          <p:cNvSpPr>
            <a:spLocks noGrp="1"/>
          </p:cNvSpPr>
          <p:nvPr>
            <p:ph type="subTitle" idx="1"/>
          </p:nvPr>
        </p:nvSpPr>
        <p:spPr/>
        <p:txBody>
          <a:bodyPr/>
          <a:lstStyle/>
          <a:p>
            <a:r>
              <a:rPr lang="en-IN" dirty="0" smtClean="0">
                <a:solidFill>
                  <a:schemeClr val="tx1">
                    <a:lumMod val="50000"/>
                  </a:schemeClr>
                </a:solidFill>
              </a:rPr>
              <a:t>Other Documents</a:t>
            </a:r>
            <a:endParaRPr lang="en-US"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a:t>
            </a:r>
            <a:endParaRPr lang="en-US" dirty="0"/>
          </a:p>
        </p:txBody>
      </p:sp>
      <p:sp>
        <p:nvSpPr>
          <p:cNvPr id="3" name="Content Placeholder 2"/>
          <p:cNvSpPr>
            <a:spLocks noGrp="1"/>
          </p:cNvSpPr>
          <p:nvPr>
            <p:ph idx="1"/>
          </p:nvPr>
        </p:nvSpPr>
        <p:spPr/>
        <p:txBody>
          <a:bodyPr/>
          <a:lstStyle/>
          <a:p>
            <a:r>
              <a:rPr lang="en-IN" dirty="0" smtClean="0"/>
              <a:t>Short-term: what do you hope to get from the programme applied for?</a:t>
            </a:r>
          </a:p>
          <a:p>
            <a:pPr marL="0" indent="0">
              <a:buNone/>
            </a:pPr>
            <a:r>
              <a:rPr lang="en-IN" b="1" i="1" dirty="0">
                <a:solidFill>
                  <a:schemeClr val="tx2">
                    <a:lumMod val="50000"/>
                  </a:schemeClr>
                </a:solidFill>
              </a:rPr>
              <a:t>At this point of my academic career, I realize that my undergraduate education has provided me with what is only a glimpse of this field. A careful perusal of the web pages of your University has convinced me that my academic career will receive the much-required exposure which will help  me to pursue extensive research and excel at it, if given admission. Not only does the University’s distinguished faculty, excellent laboratory facilities and high reputation attract me but also does the on-going researches by eminent faculty. My choice of this specialization is motivated by its multidisciplinary nature, which will broaden my horizons and give me flexibility in professional practice.</a:t>
            </a:r>
          </a:p>
          <a:p>
            <a:pPr marL="0" indent="0">
              <a:buNone/>
            </a:pPr>
            <a:endParaRPr lang="en-US" dirty="0"/>
          </a:p>
        </p:txBody>
      </p:sp>
    </p:spTree>
    <p:extLst>
      <p:ext uri="{BB962C8B-B14F-4D97-AF65-F5344CB8AC3E}">
        <p14:creationId xmlns:p14="http://schemas.microsoft.com/office/powerpoint/2010/main" val="389231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Long-term:</a:t>
            </a:r>
            <a:endParaRPr lang="en-US" dirty="0"/>
          </a:p>
        </p:txBody>
      </p:sp>
      <p:sp>
        <p:nvSpPr>
          <p:cNvPr id="3" name="Content Placeholder 2"/>
          <p:cNvSpPr>
            <a:spLocks noGrp="1"/>
          </p:cNvSpPr>
          <p:nvPr>
            <p:ph idx="1"/>
          </p:nvPr>
        </p:nvSpPr>
        <p:spPr/>
        <p:txBody>
          <a:bodyPr>
            <a:normAutofit/>
          </a:bodyPr>
          <a:lstStyle/>
          <a:p>
            <a:pPr marL="0" indent="0" fontAlgn="base">
              <a:lnSpc>
                <a:spcPct val="150000"/>
              </a:lnSpc>
              <a:buNone/>
            </a:pPr>
            <a:r>
              <a:rPr lang="en-IN" b="1" i="1" dirty="0">
                <a:solidFill>
                  <a:schemeClr val="tx2">
                    <a:lumMod val="50000"/>
                  </a:schemeClr>
                </a:solidFill>
              </a:rPr>
              <a:t> Given the confluence of my personal and professional interests, my goal is to obtain a master's degree and then to work in an IT-related industry. When I have gathered enough experience and skills, I plan to launch a consulting company of my own. Attending a Master of Science </a:t>
            </a:r>
            <a:r>
              <a:rPr lang="en-IN" b="1" i="1" dirty="0" smtClean="0">
                <a:solidFill>
                  <a:schemeClr val="tx2">
                    <a:lumMod val="50000"/>
                  </a:schemeClr>
                </a:solidFill>
              </a:rPr>
              <a:t>program </a:t>
            </a:r>
            <a:r>
              <a:rPr lang="en-IN" b="1" i="1" dirty="0">
                <a:solidFill>
                  <a:schemeClr val="tx2">
                    <a:lumMod val="50000"/>
                  </a:schemeClr>
                </a:solidFill>
              </a:rPr>
              <a:t>will enable me to carve a niche for myself in the industry along with deepening my expertise and broadening my perspectives. Thus, I sincerely request the esteemed Admission Committee to </a:t>
            </a:r>
            <a:r>
              <a:rPr lang="en-IN" b="1" i="1" dirty="0" err="1">
                <a:solidFill>
                  <a:schemeClr val="tx2">
                    <a:lumMod val="50000"/>
                  </a:schemeClr>
                </a:solidFill>
              </a:rPr>
              <a:t>favorably</a:t>
            </a:r>
            <a:r>
              <a:rPr lang="en-IN" b="1" i="1" dirty="0">
                <a:solidFill>
                  <a:schemeClr val="tx2">
                    <a:lumMod val="50000"/>
                  </a:schemeClr>
                </a:solidFill>
              </a:rPr>
              <a:t> consider my application and provide me with a suitable platform for the attainment of success in my desired field.</a:t>
            </a:r>
          </a:p>
        </p:txBody>
      </p:sp>
    </p:spTree>
    <p:extLst>
      <p:ext uri="{BB962C8B-B14F-4D97-AF65-F5344CB8AC3E}">
        <p14:creationId xmlns:p14="http://schemas.microsoft.com/office/powerpoint/2010/main" val="167705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a:t>
            </a:r>
            <a:endParaRPr lang="en-US" dirty="0"/>
          </a:p>
        </p:txBody>
      </p:sp>
      <p:sp>
        <p:nvSpPr>
          <p:cNvPr id="3" name="Content Placeholder 2"/>
          <p:cNvSpPr>
            <a:spLocks noGrp="1"/>
          </p:cNvSpPr>
          <p:nvPr>
            <p:ph idx="1"/>
          </p:nvPr>
        </p:nvSpPr>
        <p:spPr/>
        <p:txBody>
          <a:bodyPr/>
          <a:lstStyle/>
          <a:p>
            <a:r>
              <a:rPr lang="en-IN" dirty="0" smtClean="0"/>
              <a:t>Unnecessary and irrelevant information</a:t>
            </a:r>
          </a:p>
          <a:p>
            <a:r>
              <a:rPr lang="en-IN" dirty="0" smtClean="0"/>
              <a:t>All accomplishments</a:t>
            </a:r>
          </a:p>
          <a:p>
            <a:r>
              <a:rPr lang="en-IN" dirty="0" smtClean="0"/>
              <a:t>Grammatical and spelling errors</a:t>
            </a:r>
          </a:p>
          <a:p>
            <a:r>
              <a:rPr lang="en-IN" dirty="0" smtClean="0"/>
              <a:t>Family history</a:t>
            </a:r>
          </a:p>
          <a:p>
            <a:r>
              <a:rPr lang="en-IN" dirty="0" smtClean="0"/>
              <a:t>Financial status</a:t>
            </a:r>
            <a:endParaRPr lang="en-US" dirty="0"/>
          </a:p>
        </p:txBody>
      </p:sp>
    </p:spTree>
    <p:extLst>
      <p:ext uri="{BB962C8B-B14F-4D97-AF65-F5344CB8AC3E}">
        <p14:creationId xmlns:p14="http://schemas.microsoft.com/office/powerpoint/2010/main" val="240912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Cover letter</a:t>
            </a:r>
            <a:endParaRPr lang="en-US" dirty="0"/>
          </a:p>
        </p:txBody>
      </p:sp>
      <p:sp>
        <p:nvSpPr>
          <p:cNvPr id="3" name="Content Placeholder 2"/>
          <p:cNvSpPr>
            <a:spLocks noGrp="1"/>
          </p:cNvSpPr>
          <p:nvPr>
            <p:ph idx="1"/>
          </p:nvPr>
        </p:nvSpPr>
        <p:spPr/>
        <p:txBody>
          <a:bodyPr/>
          <a:lstStyle/>
          <a:p>
            <a:r>
              <a:rPr lang="en-IN" dirty="0" smtClean="0"/>
              <a:t>Letter should be professional and crisp</a:t>
            </a:r>
          </a:p>
          <a:p>
            <a:r>
              <a:rPr lang="en-IN" dirty="0" smtClean="0"/>
              <a:t>Convey name and necessary details</a:t>
            </a:r>
          </a:p>
          <a:p>
            <a:r>
              <a:rPr lang="en-IN" dirty="0" smtClean="0"/>
              <a:t>Do not summarise your CV</a:t>
            </a:r>
            <a:endParaRPr lang="en-IN" dirty="0" smtClean="0"/>
          </a:p>
          <a:p>
            <a:r>
              <a:rPr lang="en-IN" dirty="0" smtClean="0"/>
              <a:t>What you are applying for</a:t>
            </a:r>
          </a:p>
          <a:p>
            <a:r>
              <a:rPr lang="en-IN" dirty="0" smtClean="0"/>
              <a:t>List of enclosures</a:t>
            </a:r>
            <a:endParaRPr lang="en-US" dirty="0"/>
          </a:p>
        </p:txBody>
      </p:sp>
    </p:spTree>
    <p:extLst>
      <p:ext uri="{BB962C8B-B14F-4D97-AF65-F5344CB8AC3E}">
        <p14:creationId xmlns:p14="http://schemas.microsoft.com/office/powerpoint/2010/main" val="130959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IN" dirty="0" smtClean="0"/>
              <a:t>What is a Statement of Purpose (SOP)?</a:t>
            </a:r>
            <a:endParaRPr lang="en-US" dirty="0"/>
          </a:p>
        </p:txBody>
      </p:sp>
      <p:sp>
        <p:nvSpPr>
          <p:cNvPr id="14" name="Content Placeholder 2"/>
          <p:cNvSpPr>
            <a:spLocks noGrp="1"/>
          </p:cNvSpPr>
          <p:nvPr>
            <p:ph idx="1"/>
          </p:nvPr>
        </p:nvSpPr>
        <p:spPr/>
        <p:txBody>
          <a:bodyPr/>
          <a:lstStyle/>
          <a:p>
            <a:r>
              <a:rPr lang="en-US" dirty="0" smtClean="0"/>
              <a:t>Also known as Letter of Intent or Research Statement</a:t>
            </a:r>
          </a:p>
          <a:p>
            <a:r>
              <a:rPr lang="en-IN" dirty="0" smtClean="0"/>
              <a:t>Most important document of the application</a:t>
            </a:r>
            <a:endParaRPr lang="en-US" dirty="0" smtClean="0"/>
          </a:p>
          <a:p>
            <a:r>
              <a:rPr lang="en-IN" dirty="0" smtClean="0"/>
              <a:t>States your interests and experience</a:t>
            </a:r>
            <a:endParaRPr lang="en-US" dirty="0"/>
          </a:p>
          <a:p>
            <a:r>
              <a:rPr lang="en-IN" dirty="0" smtClean="0"/>
              <a:t>Why you would fit into the programme</a:t>
            </a:r>
            <a:endParaRPr lang="en-US" dirty="0"/>
          </a:p>
          <a:p>
            <a:r>
              <a:rPr lang="en-IN" dirty="0" smtClean="0"/>
              <a:t>Long-term and short-term goals</a:t>
            </a:r>
          </a:p>
          <a:p>
            <a:endParaRPr 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a:t>
            </a:r>
            <a:endParaRPr lang="en-US" dirty="0"/>
          </a:p>
        </p:txBody>
      </p:sp>
      <p:sp>
        <p:nvSpPr>
          <p:cNvPr id="3" name="Content Placeholder 2"/>
          <p:cNvSpPr>
            <a:spLocks noGrp="1"/>
          </p:cNvSpPr>
          <p:nvPr>
            <p:ph idx="1"/>
          </p:nvPr>
        </p:nvSpPr>
        <p:spPr/>
        <p:txBody>
          <a:bodyPr/>
          <a:lstStyle/>
          <a:p>
            <a:r>
              <a:rPr lang="en-IN" dirty="0" smtClean="0"/>
              <a:t>Make a list of details</a:t>
            </a:r>
          </a:p>
          <a:p>
            <a:r>
              <a:rPr lang="en-IN" dirty="0" smtClean="0"/>
              <a:t>Identify a theme</a:t>
            </a:r>
          </a:p>
          <a:p>
            <a:r>
              <a:rPr lang="en-IN" dirty="0" smtClean="0"/>
              <a:t>Basic research about the university and programme</a:t>
            </a:r>
          </a:p>
          <a:p>
            <a:r>
              <a:rPr lang="en-IN" dirty="0" smtClean="0"/>
              <a:t>Identify faculty members / research areas</a:t>
            </a:r>
          </a:p>
          <a:p>
            <a:r>
              <a:rPr lang="en-IN" dirty="0" smtClean="0"/>
              <a:t>Write the </a:t>
            </a:r>
            <a:r>
              <a:rPr lang="en-US" dirty="0" smtClean="0"/>
              <a:t>SOP accordingly</a:t>
            </a:r>
            <a:endParaRPr lang="en-IN" dirty="0" smtClean="0"/>
          </a:p>
        </p:txBody>
      </p:sp>
    </p:spTree>
    <p:extLst>
      <p:ext uri="{BB962C8B-B14F-4D97-AF65-F5344CB8AC3E}">
        <p14:creationId xmlns:p14="http://schemas.microsoft.com/office/powerpoint/2010/main" val="32767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a:t>
            </a:r>
            <a:endParaRPr lang="en-US" dirty="0"/>
          </a:p>
        </p:txBody>
      </p:sp>
      <p:sp>
        <p:nvSpPr>
          <p:cNvPr id="3" name="Content Placeholder 2"/>
          <p:cNvSpPr>
            <a:spLocks noGrp="1"/>
          </p:cNvSpPr>
          <p:nvPr>
            <p:ph idx="1"/>
          </p:nvPr>
        </p:nvSpPr>
        <p:spPr/>
        <p:txBody>
          <a:bodyPr/>
          <a:lstStyle/>
          <a:p>
            <a:r>
              <a:rPr lang="en-IN" dirty="0" smtClean="0"/>
              <a:t>Introduction</a:t>
            </a:r>
          </a:p>
          <a:p>
            <a:r>
              <a:rPr lang="en-IN" dirty="0" smtClean="0"/>
              <a:t>Education </a:t>
            </a:r>
          </a:p>
          <a:p>
            <a:r>
              <a:rPr lang="en-IN" dirty="0" smtClean="0"/>
              <a:t>Professional Experience, if any</a:t>
            </a:r>
          </a:p>
          <a:p>
            <a:r>
              <a:rPr lang="en-IN" dirty="0" smtClean="0"/>
              <a:t>Reasons for choosing the course</a:t>
            </a:r>
          </a:p>
          <a:p>
            <a:r>
              <a:rPr lang="en-IN" dirty="0" smtClean="0"/>
              <a:t>Goals and objectives</a:t>
            </a:r>
          </a:p>
          <a:p>
            <a:r>
              <a:rPr lang="en-IN" dirty="0" smtClean="0"/>
              <a:t>Reasons for choosing the university</a:t>
            </a:r>
          </a:p>
          <a:p>
            <a:r>
              <a:rPr lang="en-IN" dirty="0" smtClean="0"/>
              <a:t>Conclusion</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US" dirty="0"/>
          </a:p>
        </p:txBody>
      </p:sp>
    </p:spTree>
    <p:extLst>
      <p:ext uri="{BB962C8B-B14F-4D97-AF65-F5344CB8AC3E}">
        <p14:creationId xmlns:p14="http://schemas.microsoft.com/office/powerpoint/2010/main" val="386387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r>
              <a:rPr lang="en-IN" dirty="0" smtClean="0"/>
              <a:t>Explains the reason for opting for the programme </a:t>
            </a:r>
          </a:p>
          <a:p>
            <a:pPr marL="0" indent="0">
              <a:lnSpc>
                <a:spcPct val="150000"/>
              </a:lnSpc>
              <a:buNone/>
            </a:pPr>
            <a:r>
              <a:rPr lang="en-IN" b="1" i="1" dirty="0">
                <a:solidFill>
                  <a:schemeClr val="tx2">
                    <a:lumMod val="50000"/>
                  </a:schemeClr>
                </a:solidFill>
              </a:rPr>
              <a:t>I’d always possessed an affinity for storytelling—my other major was English, after all—but I’d never considered integrating my passion for Japanese with my love of literature until my junior year of college. While studying abroad at Sophia University in Tokyo, I enrolled in an introductory course on Japanese literature through which I discovered an array of acclaimed Japanese writers, including Kawabata </a:t>
            </a:r>
            <a:r>
              <a:rPr lang="en-IN" b="1" i="1" dirty="0" err="1">
                <a:solidFill>
                  <a:schemeClr val="tx2">
                    <a:lumMod val="50000"/>
                  </a:schemeClr>
                </a:solidFill>
              </a:rPr>
              <a:t>Yasunari</a:t>
            </a:r>
            <a:r>
              <a:rPr lang="en-IN" b="1" i="1" dirty="0">
                <a:solidFill>
                  <a:schemeClr val="tx2">
                    <a:lumMod val="50000"/>
                  </a:schemeClr>
                </a:solidFill>
              </a:rPr>
              <a:t>, </a:t>
            </a:r>
            <a:r>
              <a:rPr lang="en-IN" b="1" i="1" dirty="0" err="1">
                <a:solidFill>
                  <a:schemeClr val="tx2">
                    <a:lumMod val="50000"/>
                  </a:schemeClr>
                </a:solidFill>
              </a:rPr>
              <a:t>Tanizaki</a:t>
            </a:r>
            <a:r>
              <a:rPr lang="en-IN" b="1" i="1" dirty="0">
                <a:solidFill>
                  <a:schemeClr val="tx2">
                    <a:lumMod val="50000"/>
                  </a:schemeClr>
                </a:solidFill>
              </a:rPr>
              <a:t> </a:t>
            </a:r>
            <a:r>
              <a:rPr lang="en-IN" b="1" i="1" dirty="0" err="1">
                <a:solidFill>
                  <a:schemeClr val="tx2">
                    <a:lumMod val="50000"/>
                  </a:schemeClr>
                </a:solidFill>
              </a:rPr>
              <a:t>Jun’ichirō</a:t>
            </a:r>
            <a:r>
              <a:rPr lang="en-IN" b="1" i="1" dirty="0">
                <a:solidFill>
                  <a:schemeClr val="tx2">
                    <a:lumMod val="50000"/>
                  </a:schemeClr>
                </a:solidFill>
              </a:rPr>
              <a:t>, </a:t>
            </a:r>
            <a:r>
              <a:rPr lang="en-IN" b="1" i="1" dirty="0" err="1">
                <a:solidFill>
                  <a:schemeClr val="tx2">
                    <a:lumMod val="50000"/>
                  </a:schemeClr>
                </a:solidFill>
              </a:rPr>
              <a:t>Mishima</a:t>
            </a:r>
            <a:r>
              <a:rPr lang="en-IN" b="1" i="1" dirty="0">
                <a:solidFill>
                  <a:schemeClr val="tx2">
                    <a:lumMod val="50000"/>
                  </a:schemeClr>
                </a:solidFill>
              </a:rPr>
              <a:t> Yukio, and </a:t>
            </a:r>
            <a:r>
              <a:rPr lang="en-IN" b="1" i="1" dirty="0" err="1">
                <a:solidFill>
                  <a:schemeClr val="tx2">
                    <a:lumMod val="50000"/>
                  </a:schemeClr>
                </a:solidFill>
              </a:rPr>
              <a:t>Enchi</a:t>
            </a:r>
            <a:r>
              <a:rPr lang="en-IN" b="1" i="1" dirty="0">
                <a:solidFill>
                  <a:schemeClr val="tx2">
                    <a:lumMod val="50000"/>
                  </a:schemeClr>
                </a:solidFill>
              </a:rPr>
              <a:t> Fumiko. </a:t>
            </a:r>
            <a:endParaRPr lang="en-US" b="1" i="1" dirty="0">
              <a:solidFill>
                <a:schemeClr val="tx2">
                  <a:lumMod val="50000"/>
                </a:schemeClr>
              </a:solidFill>
            </a:endParaRPr>
          </a:p>
        </p:txBody>
      </p:sp>
    </p:spTree>
    <p:extLst>
      <p:ext uri="{BB962C8B-B14F-4D97-AF65-F5344CB8AC3E}">
        <p14:creationId xmlns:p14="http://schemas.microsoft.com/office/powerpoint/2010/main" val="45100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Academic Background</a:t>
            </a:r>
            <a:endParaRPr lang="en-US" dirty="0"/>
          </a:p>
        </p:txBody>
      </p:sp>
      <p:sp>
        <p:nvSpPr>
          <p:cNvPr id="3" name="Content Placeholder 2"/>
          <p:cNvSpPr>
            <a:spLocks noGrp="1"/>
          </p:cNvSpPr>
          <p:nvPr>
            <p:ph idx="1"/>
          </p:nvPr>
        </p:nvSpPr>
        <p:spPr/>
        <p:txBody>
          <a:bodyPr/>
          <a:lstStyle/>
          <a:p>
            <a:r>
              <a:rPr lang="en-IN" dirty="0" smtClean="0"/>
              <a:t>The subject you specialized in, name of college / university, year</a:t>
            </a:r>
          </a:p>
          <a:p>
            <a:r>
              <a:rPr lang="en-IN" dirty="0" smtClean="0"/>
              <a:t>Your academic achievements</a:t>
            </a:r>
          </a:p>
          <a:p>
            <a:r>
              <a:rPr lang="en-IN" dirty="0" smtClean="0"/>
              <a:t>Projects / Term papers that you did</a:t>
            </a:r>
          </a:p>
          <a:p>
            <a:r>
              <a:rPr lang="en-IN" dirty="0" smtClean="0"/>
              <a:t>Internships / Industrial experience</a:t>
            </a:r>
          </a:p>
          <a:p>
            <a:r>
              <a:rPr lang="en-IN" dirty="0" smtClean="0"/>
              <a:t>Conferences or seminars</a:t>
            </a:r>
            <a:endParaRPr lang="en-US" dirty="0"/>
          </a:p>
        </p:txBody>
      </p:sp>
    </p:spTree>
    <p:extLst>
      <p:ext uri="{BB962C8B-B14F-4D97-AF65-F5344CB8AC3E}">
        <p14:creationId xmlns:p14="http://schemas.microsoft.com/office/powerpoint/2010/main" val="17406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Professional Experience</a:t>
            </a:r>
            <a:endParaRPr lang="en-US" dirty="0"/>
          </a:p>
        </p:txBody>
      </p:sp>
      <p:sp>
        <p:nvSpPr>
          <p:cNvPr id="3" name="Content Placeholder 2"/>
          <p:cNvSpPr>
            <a:spLocks noGrp="1"/>
          </p:cNvSpPr>
          <p:nvPr>
            <p:ph idx="1"/>
          </p:nvPr>
        </p:nvSpPr>
        <p:spPr/>
        <p:txBody>
          <a:bodyPr/>
          <a:lstStyle/>
          <a:p>
            <a:r>
              <a:rPr lang="en-IN" dirty="0" smtClean="0"/>
              <a:t>Details of present job</a:t>
            </a:r>
          </a:p>
          <a:p>
            <a:r>
              <a:rPr lang="en-IN" dirty="0" smtClean="0"/>
              <a:t>How it connects to your interests</a:t>
            </a:r>
          </a:p>
          <a:p>
            <a:r>
              <a:rPr lang="en-IN" dirty="0" smtClean="0"/>
              <a:t>Any successfully completed project</a:t>
            </a:r>
          </a:p>
          <a:p>
            <a:pPr marL="0" indent="0">
              <a:lnSpc>
                <a:spcPct val="150000"/>
              </a:lnSpc>
              <a:buNone/>
            </a:pPr>
            <a:r>
              <a:rPr lang="en-IN" b="1" i="1" dirty="0">
                <a:solidFill>
                  <a:schemeClr val="tx2">
                    <a:lumMod val="50000"/>
                  </a:schemeClr>
                </a:solidFill>
              </a:rPr>
              <a:t>Working as a Project Manager, I was constantly coordinating with other teams. Working across domains I realized that while my technical skill set was sound, my understanding of the functional domains still need a lot of work.</a:t>
            </a:r>
            <a:endParaRPr lang="en-US" b="1" dirty="0">
              <a:solidFill>
                <a:schemeClr val="tx2">
                  <a:lumMod val="50000"/>
                </a:schemeClr>
              </a:solidFill>
            </a:endParaRPr>
          </a:p>
        </p:txBody>
      </p:sp>
    </p:spTree>
    <p:extLst>
      <p:ext uri="{BB962C8B-B14F-4D97-AF65-F5344CB8AC3E}">
        <p14:creationId xmlns:p14="http://schemas.microsoft.com/office/powerpoint/2010/main" val="4914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a:t>
            </a:r>
            <a:endParaRPr lang="en-US" dirty="0"/>
          </a:p>
        </p:txBody>
      </p:sp>
      <p:sp>
        <p:nvSpPr>
          <p:cNvPr id="3" name="Content Placeholder 2"/>
          <p:cNvSpPr>
            <a:spLocks noGrp="1"/>
          </p:cNvSpPr>
          <p:nvPr>
            <p:ph idx="1"/>
          </p:nvPr>
        </p:nvSpPr>
        <p:spPr/>
        <p:txBody>
          <a:bodyPr>
            <a:normAutofit lnSpcReduction="10000"/>
          </a:bodyPr>
          <a:lstStyle/>
          <a:p>
            <a:r>
              <a:rPr lang="en-IN" dirty="0" smtClean="0"/>
              <a:t>Why do you opt for the course / college / university?</a:t>
            </a:r>
          </a:p>
          <a:p>
            <a:pPr marL="0" indent="0">
              <a:lnSpc>
                <a:spcPct val="150000"/>
              </a:lnSpc>
              <a:buNone/>
            </a:pPr>
            <a:r>
              <a:rPr lang="en-IN" b="1" i="1" dirty="0">
                <a:solidFill>
                  <a:schemeClr val="tx2">
                    <a:lumMod val="50000"/>
                  </a:schemeClr>
                </a:solidFill>
              </a:rPr>
              <a:t>A master’s degree will also assist me significantly in my career. For the past year I’ve worked as a freelance writer and editor, but my overarching goal is to break into Japanese-English translation, preferably in the literary sector. Despite my holding JLPT N2 certification, I lack both basic knowledge of translation methods and sufficient exposure to the Japanese literary canon; thus, I believe the University of Michigan’s program in Japanese studies will not only improve my Japanese but also provide me with the tools, support, and foundation necessary for ultimately becoming a successful literary translator.</a:t>
            </a:r>
            <a:endParaRPr lang="en-IN" b="1" i="1" dirty="0" smtClean="0">
              <a:solidFill>
                <a:schemeClr val="tx2">
                  <a:lumMod val="50000"/>
                </a:schemeClr>
              </a:solidFill>
            </a:endParaRPr>
          </a:p>
          <a:p>
            <a:endParaRPr lang="en-US" dirty="0"/>
          </a:p>
        </p:txBody>
      </p:sp>
    </p:spTree>
    <p:extLst>
      <p:ext uri="{BB962C8B-B14F-4D97-AF65-F5344CB8AC3E}">
        <p14:creationId xmlns:p14="http://schemas.microsoft.com/office/powerpoint/2010/main" val="312072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nSpc>
                <a:spcPct val="150000"/>
              </a:lnSpc>
              <a:buNone/>
            </a:pPr>
            <a:r>
              <a:rPr lang="en-IN" b="1" i="1" dirty="0">
                <a:solidFill>
                  <a:schemeClr val="tx2">
                    <a:lumMod val="50000"/>
                  </a:schemeClr>
                </a:solidFill>
              </a:rPr>
              <a:t>I am applying to your University because of the excellent reputation of your school. In addition, your splendid facilities are also a major attraction to me. In my experience as a student, I know for certain that good facilities can make a difference in a student's life and learning experience. I hope you will grant me the privilege of pursuing my Master’s Degree in your prestigious University. I look forward to a long and fruitful association with XXX University.</a:t>
            </a:r>
            <a:endParaRPr lang="en-US" b="1" i="1" dirty="0">
              <a:solidFill>
                <a:schemeClr val="tx2">
                  <a:lumMod val="50000"/>
                </a:schemeClr>
              </a:solidFill>
            </a:endParaRPr>
          </a:p>
        </p:txBody>
      </p:sp>
    </p:spTree>
    <p:extLst>
      <p:ext uri="{BB962C8B-B14F-4D97-AF65-F5344CB8AC3E}">
        <p14:creationId xmlns:p14="http://schemas.microsoft.com/office/powerpoint/2010/main" val="34485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Watercolor presentation (widescreen)</Template>
  <TotalTime>324</TotalTime>
  <Words>648</Words>
  <Application>Microsoft Office PowerPoint</Application>
  <PresentationFormat>Custom</PresentationFormat>
  <Paragraphs>67</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Palatino Linotype</vt:lpstr>
      <vt:lpstr>Watercolor_16x9</vt:lpstr>
      <vt:lpstr>Statement of Purpose</vt:lpstr>
      <vt:lpstr>What is a Statement of Purpose (SOP)?</vt:lpstr>
      <vt:lpstr>How</vt:lpstr>
      <vt:lpstr>Structure</vt:lpstr>
      <vt:lpstr>Introduction</vt:lpstr>
      <vt:lpstr>Academic Background</vt:lpstr>
      <vt:lpstr>Professional Experience</vt:lpstr>
      <vt:lpstr>Reasons</vt:lpstr>
      <vt:lpstr>PowerPoint Presentation</vt:lpstr>
      <vt:lpstr>Goals</vt:lpstr>
      <vt:lpstr>Long-term:</vt:lpstr>
      <vt:lpstr>Avoid:</vt:lpstr>
      <vt:lpstr>Cover letter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of Purpose</dc:title>
  <dc:creator>Windows User</dc:creator>
  <cp:lastModifiedBy>Windows User</cp:lastModifiedBy>
  <cp:revision>15</cp:revision>
  <dcterms:created xsi:type="dcterms:W3CDTF">2018-11-03T10:45:21Z</dcterms:created>
  <dcterms:modified xsi:type="dcterms:W3CDTF">2018-11-06T11:17:15Z</dcterms:modified>
</cp:coreProperties>
</file>