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7" r:id="rId5"/>
    <p:sldId id="268" r:id="rId6"/>
    <p:sldId id="262" r:id="rId7"/>
    <p:sldId id="263" r:id="rId8"/>
    <p:sldId id="257" r:id="rId9"/>
    <p:sldId id="260" r:id="rId10"/>
    <p:sldId id="261" r:id="rId11"/>
    <p:sldId id="266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151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2858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5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699B6A-BC4D-4AFE-800D-3D083881CB8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02FBCD-F19D-4552-8284-334B6DB08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62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Final draft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Editing and Peer Review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Peer Review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Request a friend / colleague to read your paper</a:t>
            </a:r>
          </a:p>
          <a:p>
            <a:endParaRPr lang="en-IN" sz="3200" dirty="0" smtClean="0">
              <a:solidFill>
                <a:srgbClr val="C00000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</a:rPr>
              <a:t>Gives a reader’s perspective</a:t>
            </a:r>
          </a:p>
          <a:p>
            <a:endParaRPr lang="en-IN" sz="3200" dirty="0" smtClean="0">
              <a:solidFill>
                <a:srgbClr val="C00000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</a:rPr>
              <a:t>Prepare a final draft after this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Formatting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Use of headings and subheadings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r>
              <a:rPr lang="en-IN" sz="3600" dirty="0" smtClean="0">
                <a:solidFill>
                  <a:srgbClr val="C00000"/>
                </a:solidFill>
              </a:rPr>
              <a:t>Use of white space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r>
              <a:rPr lang="en-IN" sz="3600" dirty="0" smtClean="0">
                <a:solidFill>
                  <a:srgbClr val="C00000"/>
                </a:solidFill>
              </a:rPr>
              <a:t>Use of lists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132644"/>
            <a:ext cx="9601200" cy="14859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White space - Margins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518356"/>
            <a:ext cx="9601200" cy="4272844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One or one and a half inch margins on all sides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Judicious use of white space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Do not clutter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Leave space after headings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Indent paragraphs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Do not justify unless asked to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dirty="0" smtClean="0">
                <a:solidFill>
                  <a:srgbClr val="C00000"/>
                </a:solidFill>
              </a:rPr>
              <a:t>ists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Used in technical writing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Helps in conveying facts and figures succinctly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Do not have more than nine items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Make grouped lists if it has more than nine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Use bullets or numbers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Graphics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Use pictures or illustrations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Helps to simplify technical information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Effective to emphasise points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Captures reader’s attention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88" y="245534"/>
            <a:ext cx="9572977" cy="1109133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Checklist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3" y="1258710"/>
            <a:ext cx="9595556" cy="4588933"/>
          </a:xfrm>
        </p:spPr>
        <p:txBody>
          <a:bodyPr/>
          <a:lstStyle/>
          <a:p>
            <a:r>
              <a:rPr lang="en-IN" sz="2400" dirty="0" smtClean="0">
                <a:solidFill>
                  <a:srgbClr val="C00000"/>
                </a:solidFill>
              </a:rPr>
              <a:t>Do you have a thesis statement?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Does your conclusion agree with your introduction?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Is the language appropriate?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Are the headings clear?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Have you acknowledged all quotes?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Does the paper have coherence and unity?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Is the title apt and clear?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268111"/>
            <a:ext cx="9601200" cy="14859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What </a:t>
            </a:r>
            <a:r>
              <a:rPr lang="en-IN" dirty="0" smtClean="0">
                <a:solidFill>
                  <a:srgbClr val="C00000"/>
                </a:solidFill>
              </a:rPr>
              <a:t>is a draft?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533" y="2060222"/>
            <a:ext cx="9601200" cy="3581400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sz="2800" dirty="0" smtClean="0">
                <a:solidFill>
                  <a:srgbClr val="C00000"/>
                </a:solidFill>
              </a:rPr>
              <a:t>Very </a:t>
            </a:r>
            <a:r>
              <a:rPr lang="en-IN" sz="2800" dirty="0" smtClean="0">
                <a:solidFill>
                  <a:srgbClr val="C00000"/>
                </a:solidFill>
              </a:rPr>
              <a:t>preliminary form of your essay</a:t>
            </a:r>
          </a:p>
          <a:p>
            <a:endParaRPr lang="en-IN" sz="2800" dirty="0" smtClean="0">
              <a:solidFill>
                <a:srgbClr val="C00000"/>
              </a:solidFill>
            </a:endParaRPr>
          </a:p>
          <a:p>
            <a:r>
              <a:rPr lang="en-IN" sz="2800" dirty="0" smtClean="0">
                <a:solidFill>
                  <a:srgbClr val="C00000"/>
                </a:solidFill>
              </a:rPr>
              <a:t>It will have numerous faults</a:t>
            </a:r>
          </a:p>
          <a:p>
            <a:endParaRPr lang="en-IN" sz="2800" dirty="0">
              <a:solidFill>
                <a:srgbClr val="C00000"/>
              </a:solidFill>
            </a:endParaRPr>
          </a:p>
          <a:p>
            <a:r>
              <a:rPr lang="en-IN" sz="2800" dirty="0" smtClean="0">
                <a:solidFill>
                  <a:srgbClr val="C00000"/>
                </a:solidFill>
              </a:rPr>
              <a:t>Check </a:t>
            </a:r>
            <a:r>
              <a:rPr lang="en-IN" sz="2800" dirty="0" smtClean="0">
                <a:solidFill>
                  <a:srgbClr val="C00000"/>
                </a:solidFill>
              </a:rPr>
              <a:t>for coherence and </a:t>
            </a:r>
            <a:r>
              <a:rPr lang="en-IN" sz="2800" dirty="0" smtClean="0">
                <a:solidFill>
                  <a:srgbClr val="C00000"/>
                </a:solidFill>
              </a:rPr>
              <a:t>unity</a:t>
            </a:r>
            <a:endParaRPr lang="en-IN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r>
              <a:rPr lang="en-IN" sz="2800" dirty="0" smtClean="0">
                <a:solidFill>
                  <a:srgbClr val="C00000"/>
                </a:solidFill>
              </a:rPr>
              <a:t>Check for spelling errors and other typos</a:t>
            </a:r>
            <a:endParaRPr lang="en-IN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12" y="-127000"/>
            <a:ext cx="9601200" cy="1485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112" y="773289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Multiple drafts before final version</a:t>
            </a:r>
          </a:p>
          <a:p>
            <a:endParaRPr lang="en-IN" sz="3200" dirty="0" smtClean="0">
              <a:solidFill>
                <a:srgbClr val="C00000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</a:rPr>
              <a:t>Number your drafts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Keep your brainstormed ideas</a:t>
            </a:r>
          </a:p>
          <a:p>
            <a:endParaRPr lang="en-IN" sz="3200" dirty="0" smtClean="0">
              <a:solidFill>
                <a:srgbClr val="C00000"/>
              </a:solidFill>
            </a:endParaRPr>
          </a:p>
          <a:p>
            <a:r>
              <a:rPr lang="en-IN" sz="3200" dirty="0" smtClean="0">
                <a:solidFill>
                  <a:srgbClr val="C00000"/>
                </a:solidFill>
              </a:rPr>
              <a:t>Check if you have covered all points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78" y="0"/>
            <a:ext cx="9601200" cy="14859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10" y="1123244"/>
            <a:ext cx="9595555" cy="4340578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Write short and simple sentences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Avoid flowery language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Introduction should indicate content and methodology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Specific findings, recommendations in conclusion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Repeat key points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Think of an impatient reader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6" y="132645"/>
            <a:ext cx="9601200" cy="14859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Do not plagiarise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599" y="1371600"/>
            <a:ext cx="9482667" cy="46228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Acknowledge all quotes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Do not pass off ideas / thoughts as your own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Plagiarism is  a serious academic offence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Indicate a quote using inverted commas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What is time? While most people think of time as a constant, physicist Albert </a:t>
            </a:r>
            <a:r>
              <a:rPr lang="en-IN" dirty="0" smtClean="0">
                <a:solidFill>
                  <a:schemeClr val="tx1"/>
                </a:solidFill>
              </a:rPr>
              <a:t>Einstein</a:t>
            </a:r>
            <a:r>
              <a:rPr lang="en-IN" dirty="0">
                <a:solidFill>
                  <a:schemeClr val="tx1"/>
                </a:solidFill>
              </a:rPr>
              <a:t> showed that time is an illusion; it is relative — it can vary for different observers </a:t>
            </a:r>
            <a:r>
              <a:rPr lang="en-IN" dirty="0" smtClean="0">
                <a:solidFill>
                  <a:schemeClr val="tx1"/>
                </a:solidFill>
              </a:rPr>
              <a:t>depending </a:t>
            </a:r>
            <a:r>
              <a:rPr lang="en-IN" dirty="0">
                <a:solidFill>
                  <a:schemeClr val="tx1"/>
                </a:solidFill>
              </a:rPr>
              <a:t>on your speed through space. To Einstein, time is the "fourth dimension." 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Genette</a:t>
            </a:r>
            <a:r>
              <a:rPr lang="en-IN" dirty="0" smtClean="0">
                <a:solidFill>
                  <a:schemeClr val="tx1"/>
                </a:solidFill>
              </a:rPr>
              <a:t> identified three “levels” of narrative (</a:t>
            </a:r>
            <a:r>
              <a:rPr lang="en-IN" i="1" dirty="0" smtClean="0">
                <a:solidFill>
                  <a:schemeClr val="tx1"/>
                </a:solidFill>
              </a:rPr>
              <a:t>Narrative Discourse: An Essay in Method</a:t>
            </a:r>
            <a:r>
              <a:rPr lang="en-IN" dirty="0" smtClean="0">
                <a:solidFill>
                  <a:schemeClr val="tx1"/>
                </a:solidFill>
              </a:rPr>
              <a:t>, 27).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Headings and Subheadings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>
                <a:solidFill>
                  <a:srgbClr val="C00000"/>
                </a:solidFill>
              </a:rPr>
              <a:t>Headings indicate the order of your essay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Introduce new sections using subheadings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Arrange them in order of importance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They should indicate the content that follows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Use prosaic language</a:t>
            </a:r>
          </a:p>
          <a:p>
            <a:r>
              <a:rPr lang="en-IN" sz="3200" dirty="0" smtClean="0">
                <a:solidFill>
                  <a:srgbClr val="C00000"/>
                </a:solidFill>
              </a:rPr>
              <a:t>Provide visual relief to monotony of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Appropriate Title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Title should indicate content</a:t>
            </a:r>
          </a:p>
          <a:p>
            <a:r>
              <a:rPr lang="en-IN" sz="3600" dirty="0" smtClean="0">
                <a:solidFill>
                  <a:srgbClr val="C00000"/>
                </a:solidFill>
              </a:rPr>
              <a:t>Should match the tone of your essay</a:t>
            </a:r>
          </a:p>
          <a:p>
            <a:r>
              <a:rPr lang="en-IN" sz="3600" dirty="0" smtClean="0">
                <a:solidFill>
                  <a:srgbClr val="C00000"/>
                </a:solidFill>
              </a:rPr>
              <a:t>Prosaic titles for academic papers</a:t>
            </a:r>
          </a:p>
          <a:p>
            <a:pPr marL="0" indent="0">
              <a:buNone/>
            </a:pPr>
            <a:r>
              <a:rPr lang="en-IN" sz="3600" i="1" dirty="0" smtClean="0">
                <a:solidFill>
                  <a:schemeClr val="tx1"/>
                </a:solidFill>
              </a:rPr>
              <a:t>Representations of the Tribal </a:t>
            </a:r>
            <a:r>
              <a:rPr lang="en-IN" sz="3600" i="1" dirty="0" smtClean="0">
                <a:solidFill>
                  <a:schemeClr val="tx1"/>
                </a:solidFill>
              </a:rPr>
              <a:t>in Indian English Fiction</a:t>
            </a:r>
          </a:p>
          <a:p>
            <a:pPr marL="0" indent="0">
              <a:buNone/>
            </a:pPr>
            <a:r>
              <a:rPr lang="en-IN" sz="3600" i="1" dirty="0" smtClean="0">
                <a:solidFill>
                  <a:schemeClr val="tx1"/>
                </a:solidFill>
              </a:rPr>
              <a:t>Listening to Grasshoppers</a:t>
            </a:r>
          </a:p>
          <a:p>
            <a:pPr marL="0" indent="0">
              <a:buNone/>
            </a:pPr>
            <a:endParaRPr lang="en-IN" sz="3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Revise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711" y="1698977"/>
            <a:ext cx="9601200" cy="35814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Read your essay carefully after writing it</a:t>
            </a:r>
          </a:p>
          <a:p>
            <a:r>
              <a:rPr lang="en-IN" sz="3600" dirty="0" smtClean="0">
                <a:solidFill>
                  <a:srgbClr val="C00000"/>
                </a:solidFill>
              </a:rPr>
              <a:t>If time allows, keep it aside for two days</a:t>
            </a:r>
          </a:p>
          <a:p>
            <a:r>
              <a:rPr lang="en-IN" sz="3600" dirty="0" smtClean="0">
                <a:solidFill>
                  <a:srgbClr val="C00000"/>
                </a:solidFill>
              </a:rPr>
              <a:t>Re-reading after a gap allows you to have a different perspective</a:t>
            </a:r>
          </a:p>
          <a:p>
            <a:r>
              <a:rPr lang="en-IN" sz="3600" dirty="0" smtClean="0">
                <a:solidFill>
                  <a:srgbClr val="C00000"/>
                </a:solidFill>
              </a:rPr>
              <a:t>Have you expanded on / answered your thesis statement?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22" y="0"/>
            <a:ext cx="9601200" cy="1485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045" y="942622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Any extraneous statement / point will have to go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r>
              <a:rPr lang="en-IN" sz="3600" dirty="0" smtClean="0">
                <a:solidFill>
                  <a:srgbClr val="C00000"/>
                </a:solidFill>
              </a:rPr>
              <a:t>Learn to be merciless with yourself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r>
              <a:rPr lang="en-IN" sz="3600" dirty="0" smtClean="0">
                <a:solidFill>
                  <a:srgbClr val="C00000"/>
                </a:solidFill>
              </a:rPr>
              <a:t>Check for coherence</a:t>
            </a:r>
          </a:p>
          <a:p>
            <a:endParaRPr lang="en-IN" sz="3600" dirty="0" smtClean="0">
              <a:solidFill>
                <a:srgbClr val="C00000"/>
              </a:solidFill>
            </a:endParaRPr>
          </a:p>
          <a:p>
            <a:r>
              <a:rPr lang="en-IN" sz="3600" dirty="0" smtClean="0">
                <a:solidFill>
                  <a:srgbClr val="C00000"/>
                </a:solidFill>
              </a:rPr>
              <a:t>Check for language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139</TotalTime>
  <Words>414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Final draft</vt:lpstr>
      <vt:lpstr> What is a draft?</vt:lpstr>
      <vt:lpstr>PowerPoint Presentation</vt:lpstr>
      <vt:lpstr>Writing</vt:lpstr>
      <vt:lpstr>Do not plagiarise</vt:lpstr>
      <vt:lpstr>Headings and Subheadings</vt:lpstr>
      <vt:lpstr>Appropriate Title</vt:lpstr>
      <vt:lpstr>Revise</vt:lpstr>
      <vt:lpstr>PowerPoint Presentation</vt:lpstr>
      <vt:lpstr>Peer Review</vt:lpstr>
      <vt:lpstr>Formatting</vt:lpstr>
      <vt:lpstr>White space - Margins</vt:lpstr>
      <vt:lpstr>Lists</vt:lpstr>
      <vt:lpstr>Graphics</vt:lpstr>
      <vt:lpstr>Checklist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draft</dc:title>
  <dc:creator>Windows User</dc:creator>
  <cp:lastModifiedBy>Windows User</cp:lastModifiedBy>
  <cp:revision>18</cp:revision>
  <dcterms:created xsi:type="dcterms:W3CDTF">2018-10-05T06:32:53Z</dcterms:created>
  <dcterms:modified xsi:type="dcterms:W3CDTF">2018-10-10T15:32:37Z</dcterms:modified>
</cp:coreProperties>
</file>