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6" r:id="rId9"/>
    <p:sldId id="263" r:id="rId10"/>
    <p:sldId id="267" r:id="rId11"/>
    <p:sldId id="264" r:id="rId12"/>
    <p:sldId id="268" r:id="rId13"/>
    <p:sldId id="269" r:id="rId14"/>
    <p:sldId id="270" r:id="rId15"/>
    <p:sldId id="271" r:id="rId16"/>
    <p:sldId id="274"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5" autoAdjust="0"/>
    <p:restoredTop sz="94660"/>
  </p:normalViewPr>
  <p:slideViewPr>
    <p:cSldViewPr snapToGrid="0">
      <p:cViewPr varScale="1">
        <p:scale>
          <a:sx n="116" d="100"/>
          <a:sy n="116" d="100"/>
        </p:scale>
        <p:origin x="-276"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8/9/2018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chemeClr val="tx1"/>
                </a:solidFill>
                <a:latin typeface="Arial Black" panose="020B0A04020102020204" pitchFamily="34" charset="0"/>
              </a:rPr>
              <a:t>SYNTAX</a:t>
            </a:r>
            <a:endParaRPr lang="en-US" dirty="0">
              <a:solidFill>
                <a:schemeClr val="tx1"/>
              </a:solidFill>
              <a:latin typeface="Arial Black" panose="020B0A04020102020204" pitchFamily="34" charset="0"/>
            </a:endParaRPr>
          </a:p>
        </p:txBody>
      </p:sp>
      <p:sp>
        <p:nvSpPr>
          <p:cNvPr id="3" name="Subtitle 2"/>
          <p:cNvSpPr>
            <a:spLocks noGrp="1"/>
          </p:cNvSpPr>
          <p:nvPr>
            <p:ph type="subTitle" idx="1"/>
          </p:nvPr>
        </p:nvSpPr>
        <p:spPr/>
        <p:txBody>
          <a:bodyPr>
            <a:normAutofit/>
          </a:bodyPr>
          <a:lstStyle/>
          <a:p>
            <a:r>
              <a:rPr lang="en-IN" sz="2800" dirty="0" smtClean="0">
                <a:solidFill>
                  <a:schemeClr val="tx1"/>
                </a:solidFill>
                <a:latin typeface="Arial Black" panose="020B0A04020102020204" pitchFamily="34" charset="0"/>
              </a:rPr>
              <a:t>Sentence Construction</a:t>
            </a:r>
            <a:endParaRPr lang="en-US" sz="2800" dirty="0">
              <a:solidFill>
                <a:schemeClr val="tx1"/>
              </a:solidFill>
              <a:latin typeface="Arial Black" panose="020B0A04020102020204" pitchFamily="34" charset="0"/>
            </a:endParaRPr>
          </a:p>
        </p:txBody>
      </p:sp>
    </p:spTree>
    <p:extLst>
      <p:ext uri="{BB962C8B-B14F-4D97-AF65-F5344CB8AC3E}">
        <p14:creationId xmlns="" xmlns:p14="http://schemas.microsoft.com/office/powerpoint/2010/main" val="2744009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69156" y="1377245"/>
            <a:ext cx="9245600" cy="4431983"/>
          </a:xfrm>
          <a:prstGeom prst="rect">
            <a:avLst/>
          </a:prstGeom>
          <a:noFill/>
        </p:spPr>
        <p:txBody>
          <a:bodyPr wrap="square" rtlCol="0">
            <a:spAutoFit/>
          </a:bodyPr>
          <a:lstStyle/>
          <a:p>
            <a:r>
              <a:rPr lang="en-IN" sz="2400" dirty="0">
                <a:solidFill>
                  <a:srgbClr val="0070C0"/>
                </a:solidFill>
                <a:latin typeface="Arial Black" panose="020B0A04020102020204" pitchFamily="34" charset="0"/>
              </a:rPr>
              <a:t>Everybody should go to </a:t>
            </a:r>
            <a:r>
              <a:rPr lang="en-IN" sz="2400" dirty="0" smtClean="0">
                <a:solidFill>
                  <a:srgbClr val="0070C0"/>
                </a:solidFill>
                <a:latin typeface="Arial Black" panose="020B0A04020102020204" pitchFamily="34" charset="0"/>
              </a:rPr>
              <a:t>his / her room</a:t>
            </a:r>
            <a:r>
              <a:rPr lang="en-IN" sz="2400" dirty="0">
                <a:solidFill>
                  <a:srgbClr val="0070C0"/>
                </a:solidFill>
                <a:latin typeface="Arial Black" panose="020B0A04020102020204" pitchFamily="34" charset="0"/>
              </a:rPr>
              <a:t>. </a:t>
            </a:r>
            <a:endParaRPr lang="en-IN" sz="2400" dirty="0" smtClean="0">
              <a:solidFill>
                <a:srgbClr val="0070C0"/>
              </a:solidFill>
              <a:latin typeface="Arial Black" panose="020B0A04020102020204" pitchFamily="34" charset="0"/>
            </a:endParaRPr>
          </a:p>
          <a:p>
            <a:endParaRPr lang="en-IN" sz="2400" dirty="0" smtClean="0">
              <a:latin typeface="Arial Black" panose="020B0A04020102020204" pitchFamily="34" charset="0"/>
            </a:endParaRPr>
          </a:p>
          <a:p>
            <a:r>
              <a:rPr lang="en-IN" sz="2400" dirty="0" smtClean="0">
                <a:latin typeface="Arial Black" panose="020B0A04020102020204" pitchFamily="34" charset="0"/>
              </a:rPr>
              <a:t>Gender-neutral language can be used; so it can also be:</a:t>
            </a:r>
          </a:p>
          <a:p>
            <a:r>
              <a:rPr lang="en-IN" sz="2400" dirty="0" smtClean="0">
                <a:solidFill>
                  <a:srgbClr val="0070C0"/>
                </a:solidFill>
                <a:latin typeface="Arial Black" panose="020B0A04020102020204" pitchFamily="34" charset="0"/>
              </a:rPr>
              <a:t>Everybody should go to their room.</a:t>
            </a:r>
          </a:p>
          <a:p>
            <a:endParaRPr lang="en-US" sz="2400" dirty="0">
              <a:latin typeface="Arial Black" panose="020B0A04020102020204" pitchFamily="34" charset="0"/>
            </a:endParaRPr>
          </a:p>
          <a:p>
            <a:r>
              <a:rPr lang="en-IN" sz="2400" dirty="0">
                <a:solidFill>
                  <a:srgbClr val="0070C0"/>
                </a:solidFill>
                <a:latin typeface="Arial Black" panose="020B0A04020102020204" pitchFamily="34" charset="0"/>
              </a:rPr>
              <a:t>The audience expressed </a:t>
            </a:r>
            <a:r>
              <a:rPr lang="en-IN" sz="2400" dirty="0" smtClean="0">
                <a:solidFill>
                  <a:srgbClr val="0070C0"/>
                </a:solidFill>
                <a:latin typeface="Arial Black" panose="020B0A04020102020204" pitchFamily="34" charset="0"/>
              </a:rPr>
              <a:t>its </a:t>
            </a:r>
            <a:r>
              <a:rPr lang="en-IN" sz="2400" dirty="0">
                <a:solidFill>
                  <a:srgbClr val="0070C0"/>
                </a:solidFill>
                <a:latin typeface="Arial Black" panose="020B0A04020102020204" pitchFamily="34" charset="0"/>
              </a:rPr>
              <a:t>displeasure by </a:t>
            </a:r>
            <a:r>
              <a:rPr lang="en-IN" sz="2400" dirty="0" smtClean="0">
                <a:solidFill>
                  <a:srgbClr val="0070C0"/>
                </a:solidFill>
                <a:latin typeface="Arial Black" panose="020B0A04020102020204" pitchFamily="34" charset="0"/>
              </a:rPr>
              <a:t>walking out of the theatre.</a:t>
            </a:r>
          </a:p>
          <a:p>
            <a:endParaRPr lang="en-US" sz="2400" dirty="0">
              <a:solidFill>
                <a:srgbClr val="0070C0"/>
              </a:solidFill>
              <a:latin typeface="Arial Black" panose="020B0A04020102020204" pitchFamily="34" charset="0"/>
            </a:endParaRPr>
          </a:p>
          <a:p>
            <a:r>
              <a:rPr lang="en-IN" sz="2400" dirty="0">
                <a:solidFill>
                  <a:srgbClr val="0070C0"/>
                </a:solidFill>
                <a:latin typeface="Arial Black" panose="020B0A04020102020204" pitchFamily="34" charset="0"/>
              </a:rPr>
              <a:t>Neither the coach nor the players were happy about the </a:t>
            </a:r>
            <a:r>
              <a:rPr lang="en-IN" sz="2400" dirty="0" smtClean="0">
                <a:solidFill>
                  <a:srgbClr val="0070C0"/>
                </a:solidFill>
                <a:latin typeface="Arial Black" panose="020B0A04020102020204" pitchFamily="34" charset="0"/>
              </a:rPr>
              <a:t>defeat.</a:t>
            </a:r>
            <a:endParaRPr lang="en-US" sz="2400" dirty="0">
              <a:solidFill>
                <a:srgbClr val="0070C0"/>
              </a:solidFill>
              <a:latin typeface="Arial Black" panose="020B0A04020102020204" pitchFamily="34" charset="0"/>
            </a:endParaRPr>
          </a:p>
          <a:p>
            <a:endParaRPr lang="en-US" dirty="0"/>
          </a:p>
        </p:txBody>
      </p:sp>
    </p:spTree>
    <p:extLst>
      <p:ext uri="{BB962C8B-B14F-4D97-AF65-F5344CB8AC3E}">
        <p14:creationId xmlns="" xmlns:p14="http://schemas.microsoft.com/office/powerpoint/2010/main" val="1792755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Black" panose="020B0A04020102020204" pitchFamily="34" charset="0"/>
              </a:rPr>
              <a:t>Error of Reference </a:t>
            </a:r>
            <a:endParaRPr lang="en-US"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IN" sz="2000" dirty="0" smtClean="0">
                <a:solidFill>
                  <a:schemeClr val="tx1"/>
                </a:solidFill>
                <a:latin typeface="Arial Black" panose="020B0A04020102020204" pitchFamily="34" charset="0"/>
              </a:rPr>
              <a:t>Ambiguous reference</a:t>
            </a:r>
          </a:p>
          <a:p>
            <a:pPr marL="0" indent="0">
              <a:buNone/>
            </a:pPr>
            <a:r>
              <a:rPr lang="en-IN" sz="2000" dirty="0">
                <a:solidFill>
                  <a:srgbClr val="0070C0"/>
                </a:solidFill>
                <a:latin typeface="Arial Black" panose="020B0A04020102020204" pitchFamily="34" charset="0"/>
              </a:rPr>
              <a:t>Claiming to have faced “immense pressure” during the two years of her alliance with the BJP, she said, “</a:t>
            </a:r>
            <a:r>
              <a:rPr lang="en-IN" sz="2000" u="sng" dirty="0">
                <a:solidFill>
                  <a:srgbClr val="0070C0"/>
                </a:solidFill>
                <a:latin typeface="Arial Black" panose="020B0A04020102020204" pitchFamily="34" charset="0"/>
              </a:rPr>
              <a:t>It </a:t>
            </a:r>
            <a:r>
              <a:rPr lang="en-IN" sz="2000" dirty="0" smtClean="0">
                <a:solidFill>
                  <a:srgbClr val="0070C0"/>
                </a:solidFill>
                <a:latin typeface="Arial Black" panose="020B0A04020102020204" pitchFamily="34" charset="0"/>
              </a:rPr>
              <a:t>was </a:t>
            </a:r>
            <a:r>
              <a:rPr lang="en-IN" sz="2000" dirty="0">
                <a:solidFill>
                  <a:srgbClr val="0070C0"/>
                </a:solidFill>
                <a:latin typeface="Arial Black" panose="020B0A04020102020204" pitchFamily="34" charset="0"/>
              </a:rPr>
              <a:t>like drinking a cup of </a:t>
            </a:r>
            <a:r>
              <a:rPr lang="en-IN" sz="2000" dirty="0" smtClean="0">
                <a:solidFill>
                  <a:srgbClr val="0070C0"/>
                </a:solidFill>
                <a:latin typeface="Arial Black" panose="020B0A04020102020204" pitchFamily="34" charset="0"/>
              </a:rPr>
              <a:t>poison”.</a:t>
            </a:r>
          </a:p>
          <a:p>
            <a:pPr marL="0" indent="0">
              <a:buNone/>
            </a:pPr>
            <a:r>
              <a:rPr lang="en-IN" sz="2000" dirty="0" smtClean="0">
                <a:solidFill>
                  <a:srgbClr val="0070C0"/>
                </a:solidFill>
                <a:latin typeface="Arial Black" panose="020B0A04020102020204" pitchFamily="34" charset="0"/>
              </a:rPr>
              <a:t>When Mary dropped the glass on the table</a:t>
            </a:r>
            <a:r>
              <a:rPr lang="en-IN" sz="2000" u="sng" dirty="0" smtClean="0">
                <a:solidFill>
                  <a:srgbClr val="0070C0"/>
                </a:solidFill>
                <a:latin typeface="Arial Black" panose="020B0A04020102020204" pitchFamily="34" charset="0"/>
              </a:rPr>
              <a:t>, it </a:t>
            </a:r>
            <a:r>
              <a:rPr lang="en-IN" sz="2000" dirty="0" smtClean="0">
                <a:solidFill>
                  <a:srgbClr val="0070C0"/>
                </a:solidFill>
                <a:latin typeface="Arial Black" panose="020B0A04020102020204" pitchFamily="34" charset="0"/>
              </a:rPr>
              <a:t>broke.</a:t>
            </a:r>
          </a:p>
          <a:p>
            <a:pPr marL="0" indent="0">
              <a:buNone/>
            </a:pPr>
            <a:r>
              <a:rPr lang="en-IN" sz="2000" dirty="0" smtClean="0">
                <a:solidFill>
                  <a:srgbClr val="0070C0"/>
                </a:solidFill>
                <a:latin typeface="Arial Black" panose="020B0A04020102020204" pitchFamily="34" charset="0"/>
              </a:rPr>
              <a:t>She had an internship at Dell; </a:t>
            </a:r>
            <a:r>
              <a:rPr lang="en-IN" sz="2000" u="sng" dirty="0" smtClean="0">
                <a:solidFill>
                  <a:srgbClr val="0070C0"/>
                </a:solidFill>
                <a:latin typeface="Arial Black" panose="020B0A04020102020204" pitchFamily="34" charset="0"/>
              </a:rPr>
              <a:t>this</a:t>
            </a:r>
            <a:r>
              <a:rPr lang="en-IN" sz="2000" dirty="0" smtClean="0">
                <a:solidFill>
                  <a:srgbClr val="0070C0"/>
                </a:solidFill>
                <a:latin typeface="Arial Black" panose="020B0A04020102020204" pitchFamily="34" charset="0"/>
              </a:rPr>
              <a:t> will make her career.</a:t>
            </a:r>
          </a:p>
          <a:p>
            <a:pPr marL="0" indent="0">
              <a:buNone/>
            </a:pPr>
            <a:r>
              <a:rPr lang="en-IN" sz="2000" dirty="0" smtClean="0">
                <a:solidFill>
                  <a:srgbClr val="0070C0"/>
                </a:solidFill>
                <a:latin typeface="Arial Black" panose="020B0A04020102020204" pitchFamily="34" charset="0"/>
              </a:rPr>
              <a:t>Lucy told her mother that </a:t>
            </a:r>
            <a:r>
              <a:rPr lang="en-IN" sz="2000" u="sng" dirty="0" smtClean="0">
                <a:solidFill>
                  <a:srgbClr val="0070C0"/>
                </a:solidFill>
                <a:latin typeface="Arial Black" panose="020B0A04020102020204" pitchFamily="34" charset="0"/>
              </a:rPr>
              <a:t>her</a:t>
            </a:r>
            <a:r>
              <a:rPr lang="en-IN" sz="2000" dirty="0" smtClean="0">
                <a:solidFill>
                  <a:srgbClr val="0070C0"/>
                </a:solidFill>
                <a:latin typeface="Arial Black" panose="020B0A04020102020204" pitchFamily="34" charset="0"/>
              </a:rPr>
              <a:t> sweater had a hole in it.</a:t>
            </a:r>
          </a:p>
          <a:p>
            <a:pPr marL="0" indent="0">
              <a:buNone/>
            </a:pPr>
            <a:r>
              <a:rPr lang="en-IN" sz="2000" dirty="0" smtClean="0">
                <a:solidFill>
                  <a:srgbClr val="0070C0"/>
                </a:solidFill>
                <a:latin typeface="Arial Black" panose="020B0A04020102020204" pitchFamily="34" charset="0"/>
              </a:rPr>
              <a:t>Remove the socks from your feet and wash </a:t>
            </a:r>
            <a:r>
              <a:rPr lang="en-IN" sz="2000" u="sng" dirty="0" smtClean="0">
                <a:solidFill>
                  <a:srgbClr val="0070C0"/>
                </a:solidFill>
                <a:latin typeface="Arial Black" panose="020B0A04020102020204" pitchFamily="34" charset="0"/>
              </a:rPr>
              <a:t>them</a:t>
            </a:r>
            <a:r>
              <a:rPr lang="en-IN" sz="2000" dirty="0" smtClean="0">
                <a:solidFill>
                  <a:srgbClr val="0070C0"/>
                </a:solidFill>
                <a:latin typeface="Arial Black" panose="020B0A04020102020204" pitchFamily="34" charset="0"/>
              </a:rPr>
              <a:t>.</a:t>
            </a:r>
          </a:p>
          <a:p>
            <a:pPr marL="0" indent="0">
              <a:buNone/>
            </a:pPr>
            <a:endParaRPr lang="en-US" sz="2000" dirty="0">
              <a:solidFill>
                <a:srgbClr val="0070C0"/>
              </a:solidFill>
              <a:latin typeface="Arial Black" panose="020B0A04020102020204" pitchFamily="34" charset="0"/>
            </a:endParaRPr>
          </a:p>
        </p:txBody>
      </p:sp>
    </p:spTree>
    <p:extLst>
      <p:ext uri="{BB962C8B-B14F-4D97-AF65-F5344CB8AC3E}">
        <p14:creationId xmlns="" xmlns:p14="http://schemas.microsoft.com/office/powerpoint/2010/main" val="3295049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latin typeface="Arial Black" panose="020B0A04020102020204" pitchFamily="34" charset="0"/>
              </a:rPr>
              <a:t>Vague Pronouns</a:t>
            </a:r>
            <a:endParaRPr lang="en-US" dirty="0">
              <a:solidFill>
                <a:schemeClr val="tx1"/>
              </a:solidFill>
              <a:latin typeface="Arial Black" panose="020B0A04020102020204" pitchFamily="34" charset="0"/>
            </a:endParaRPr>
          </a:p>
        </p:txBody>
      </p:sp>
      <p:sp>
        <p:nvSpPr>
          <p:cNvPr id="3" name="Content Placeholder 2"/>
          <p:cNvSpPr>
            <a:spLocks noGrp="1"/>
          </p:cNvSpPr>
          <p:nvPr>
            <p:ph idx="1"/>
          </p:nvPr>
        </p:nvSpPr>
        <p:spPr/>
        <p:txBody>
          <a:bodyPr/>
          <a:lstStyle/>
          <a:p>
            <a:pPr marL="0" indent="0">
              <a:buNone/>
            </a:pPr>
            <a:r>
              <a:rPr lang="en-IN" sz="2400" dirty="0" smtClean="0">
                <a:solidFill>
                  <a:srgbClr val="0070C0"/>
                </a:solidFill>
                <a:latin typeface="Arial Black" panose="020B0A04020102020204" pitchFamily="34" charset="0"/>
              </a:rPr>
              <a:t>They say that it is difficult to mend your ways once you are old.</a:t>
            </a:r>
          </a:p>
          <a:p>
            <a:pPr marL="0" indent="0">
              <a:buNone/>
            </a:pPr>
            <a:endParaRPr lang="en-IN" sz="2400" dirty="0" smtClean="0">
              <a:solidFill>
                <a:srgbClr val="0070C0"/>
              </a:solidFill>
              <a:latin typeface="Arial Black" panose="020B0A04020102020204" pitchFamily="34" charset="0"/>
            </a:endParaRPr>
          </a:p>
          <a:p>
            <a:pPr marL="0" indent="0">
              <a:buNone/>
            </a:pPr>
            <a:r>
              <a:rPr lang="en-IN" sz="2400" dirty="0" smtClean="0">
                <a:solidFill>
                  <a:srgbClr val="0070C0"/>
                </a:solidFill>
                <a:latin typeface="Arial Black" panose="020B0A04020102020204" pitchFamily="34" charset="0"/>
              </a:rPr>
              <a:t>It is said that the weather will worsen over the week.</a:t>
            </a:r>
          </a:p>
          <a:p>
            <a:pPr marL="0" indent="0">
              <a:buNone/>
            </a:pPr>
            <a:endParaRPr lang="en-IN" sz="2400" dirty="0" smtClean="0">
              <a:solidFill>
                <a:srgbClr val="0070C0"/>
              </a:solidFill>
              <a:latin typeface="Arial Black" panose="020B0A04020102020204" pitchFamily="34" charset="0"/>
            </a:endParaRPr>
          </a:p>
          <a:p>
            <a:pPr marL="0" indent="0">
              <a:buNone/>
            </a:pPr>
            <a:r>
              <a:rPr lang="en-IN" sz="2400" dirty="0" smtClean="0">
                <a:solidFill>
                  <a:srgbClr val="0070C0"/>
                </a:solidFill>
                <a:latin typeface="Arial Black" panose="020B0A04020102020204" pitchFamily="34" charset="0"/>
              </a:rPr>
              <a:t>Someone told me that he is a notorious man. </a:t>
            </a:r>
          </a:p>
          <a:p>
            <a:pPr marL="0" indent="0">
              <a:buNone/>
            </a:pPr>
            <a:endParaRPr lang="en-IN" dirty="0" smtClean="0"/>
          </a:p>
        </p:txBody>
      </p:sp>
    </p:spTree>
    <p:extLst>
      <p:ext uri="{BB962C8B-B14F-4D97-AF65-F5344CB8AC3E}">
        <p14:creationId xmlns="" xmlns:p14="http://schemas.microsoft.com/office/powerpoint/2010/main" val="12110851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latin typeface="Arial Black" panose="020B0A04020102020204" pitchFamily="34" charset="0"/>
              </a:rPr>
              <a:t>Error of Shifts</a:t>
            </a:r>
            <a:endParaRPr lang="en-US" dirty="0">
              <a:solidFill>
                <a:schemeClr val="tx1"/>
              </a:solidFill>
              <a:latin typeface="Arial Black" panose="020B0A04020102020204" pitchFamily="34" charset="0"/>
            </a:endParaRPr>
          </a:p>
        </p:txBody>
      </p:sp>
      <p:sp>
        <p:nvSpPr>
          <p:cNvPr id="3" name="Content Placeholder 2"/>
          <p:cNvSpPr>
            <a:spLocks noGrp="1"/>
          </p:cNvSpPr>
          <p:nvPr>
            <p:ph idx="1"/>
          </p:nvPr>
        </p:nvSpPr>
        <p:spPr/>
        <p:txBody>
          <a:bodyPr>
            <a:normAutofit lnSpcReduction="10000"/>
          </a:bodyPr>
          <a:lstStyle/>
          <a:p>
            <a:endParaRPr lang="en-IN" sz="2400" dirty="0" smtClean="0">
              <a:solidFill>
                <a:schemeClr val="tx1"/>
              </a:solidFill>
              <a:latin typeface="Arial Black" panose="020B0A04020102020204" pitchFamily="34" charset="0"/>
            </a:endParaRPr>
          </a:p>
          <a:p>
            <a:r>
              <a:rPr lang="en-IN" sz="2400" dirty="0" smtClean="0">
                <a:solidFill>
                  <a:schemeClr val="tx1"/>
                </a:solidFill>
                <a:latin typeface="Arial Black" panose="020B0A04020102020204" pitchFamily="34" charset="0"/>
              </a:rPr>
              <a:t>Shift in tense</a:t>
            </a:r>
          </a:p>
          <a:p>
            <a:pPr marL="0" indent="0">
              <a:buNone/>
            </a:pPr>
            <a:endParaRPr lang="en-IN" sz="2400" dirty="0" smtClean="0">
              <a:solidFill>
                <a:schemeClr val="tx1"/>
              </a:solidFill>
              <a:latin typeface="Arial Black" panose="020B0A04020102020204" pitchFamily="34" charset="0"/>
            </a:endParaRPr>
          </a:p>
          <a:p>
            <a:r>
              <a:rPr lang="en-IN" sz="2400" dirty="0" smtClean="0">
                <a:solidFill>
                  <a:schemeClr val="tx1"/>
                </a:solidFill>
                <a:latin typeface="Arial Black" panose="020B0A04020102020204" pitchFamily="34" charset="0"/>
              </a:rPr>
              <a:t>Shift in voice</a:t>
            </a:r>
          </a:p>
          <a:p>
            <a:endParaRPr lang="en-IN" sz="2400" dirty="0" smtClean="0">
              <a:solidFill>
                <a:schemeClr val="tx1"/>
              </a:solidFill>
              <a:latin typeface="Arial Black" panose="020B0A04020102020204" pitchFamily="34" charset="0"/>
            </a:endParaRPr>
          </a:p>
          <a:p>
            <a:r>
              <a:rPr lang="en-IN" sz="2400" dirty="0" smtClean="0">
                <a:solidFill>
                  <a:schemeClr val="tx1"/>
                </a:solidFill>
                <a:latin typeface="Arial Black" panose="020B0A04020102020204" pitchFamily="34" charset="0"/>
              </a:rPr>
              <a:t>Shift in mood</a:t>
            </a:r>
          </a:p>
          <a:p>
            <a:pPr marL="0" indent="0">
              <a:buNone/>
            </a:pPr>
            <a:endParaRPr lang="en-IN" sz="2400" dirty="0" smtClean="0">
              <a:solidFill>
                <a:schemeClr val="tx1"/>
              </a:solidFill>
              <a:latin typeface="Arial Black" panose="020B0A04020102020204" pitchFamily="34" charset="0"/>
            </a:endParaRPr>
          </a:p>
          <a:p>
            <a:r>
              <a:rPr lang="en-IN" sz="2400" dirty="0" smtClean="0">
                <a:solidFill>
                  <a:schemeClr val="tx1"/>
                </a:solidFill>
                <a:latin typeface="Arial Black" panose="020B0A04020102020204" pitchFamily="34" charset="0"/>
              </a:rPr>
              <a:t>Shift from direct to indirect speech</a:t>
            </a:r>
            <a:endParaRPr lang="en-US" sz="2400" dirty="0">
              <a:solidFill>
                <a:schemeClr val="tx1"/>
              </a:solidFill>
              <a:latin typeface="Arial Black" panose="020B0A04020102020204" pitchFamily="34" charset="0"/>
            </a:endParaRPr>
          </a:p>
        </p:txBody>
      </p:sp>
    </p:spTree>
    <p:extLst>
      <p:ext uri="{BB962C8B-B14F-4D97-AF65-F5344CB8AC3E}">
        <p14:creationId xmlns="" xmlns:p14="http://schemas.microsoft.com/office/powerpoint/2010/main" val="30577135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latin typeface="Arial Black" panose="020B0A04020102020204" pitchFamily="34" charset="0"/>
              </a:rPr>
              <a:t>Shift in tense</a:t>
            </a:r>
            <a:endParaRPr lang="en-US" dirty="0">
              <a:solidFill>
                <a:schemeClr val="tx1"/>
              </a:solidFill>
              <a:latin typeface="Arial Black" panose="020B0A04020102020204" pitchFamily="34" charset="0"/>
            </a:endParaRPr>
          </a:p>
        </p:txBody>
      </p:sp>
      <p:sp>
        <p:nvSpPr>
          <p:cNvPr id="3" name="Content Placeholder 2"/>
          <p:cNvSpPr>
            <a:spLocks noGrp="1"/>
          </p:cNvSpPr>
          <p:nvPr>
            <p:ph idx="1"/>
          </p:nvPr>
        </p:nvSpPr>
        <p:spPr/>
        <p:txBody>
          <a:bodyPr/>
          <a:lstStyle/>
          <a:p>
            <a:r>
              <a:rPr lang="en-IN" sz="2400" dirty="0" smtClean="0">
                <a:solidFill>
                  <a:schemeClr val="tx1"/>
                </a:solidFill>
                <a:latin typeface="Arial Black" panose="020B0A04020102020204" pitchFamily="34" charset="0"/>
              </a:rPr>
              <a:t>Use tenses consistently.</a:t>
            </a:r>
          </a:p>
          <a:p>
            <a:pPr marL="0" indent="0">
              <a:buNone/>
            </a:pPr>
            <a:r>
              <a:rPr lang="en-IN" sz="2400" dirty="0" smtClean="0">
                <a:solidFill>
                  <a:srgbClr val="0070C0"/>
                </a:solidFill>
                <a:latin typeface="Arial Black" panose="020B0A04020102020204" pitchFamily="34" charset="0"/>
              </a:rPr>
              <a:t>She listened to the lecture and asks questions.</a:t>
            </a:r>
          </a:p>
          <a:p>
            <a:pPr marL="0" indent="0">
              <a:buNone/>
            </a:pPr>
            <a:endParaRPr lang="en-IN" sz="2400" dirty="0" smtClean="0">
              <a:solidFill>
                <a:schemeClr val="tx1"/>
              </a:solidFill>
              <a:latin typeface="Arial Black" panose="020B0A04020102020204" pitchFamily="34" charset="0"/>
            </a:endParaRPr>
          </a:p>
          <a:p>
            <a:r>
              <a:rPr lang="en-IN" sz="2400" dirty="0" smtClean="0">
                <a:solidFill>
                  <a:schemeClr val="tx1"/>
                </a:solidFill>
                <a:latin typeface="Arial Black" panose="020B0A04020102020204" pitchFamily="34" charset="0"/>
              </a:rPr>
              <a:t>Two actions in the past</a:t>
            </a:r>
            <a:r>
              <a:rPr lang="en-US" sz="2400" dirty="0" smtClean="0">
                <a:solidFill>
                  <a:schemeClr val="tx1"/>
                </a:solidFill>
                <a:latin typeface="Arial Black" panose="020B0A04020102020204" pitchFamily="34" charset="0"/>
              </a:rPr>
              <a:t> – earlier one should be in the past perfect</a:t>
            </a:r>
          </a:p>
          <a:p>
            <a:pPr marL="0" indent="0">
              <a:buNone/>
            </a:pPr>
            <a:r>
              <a:rPr lang="en-IN" sz="2400" dirty="0" smtClean="0">
                <a:solidFill>
                  <a:srgbClr val="0070C0"/>
                </a:solidFill>
                <a:latin typeface="Arial Black" panose="020B0A04020102020204" pitchFamily="34" charset="0"/>
              </a:rPr>
              <a:t>By the time I arrived, the train had left.</a:t>
            </a:r>
          </a:p>
          <a:p>
            <a:pPr marL="0" indent="0">
              <a:buNone/>
            </a:pPr>
            <a:endParaRPr lang="en-US" sz="2400" dirty="0" smtClean="0">
              <a:solidFill>
                <a:srgbClr val="0070C0"/>
              </a:solidFill>
              <a:latin typeface="Arial Black" panose="020B0A04020102020204" pitchFamily="34" charset="0"/>
            </a:endParaRPr>
          </a:p>
          <a:p>
            <a:endParaRPr lang="en-IN" dirty="0" smtClean="0"/>
          </a:p>
        </p:txBody>
      </p:sp>
    </p:spTree>
    <p:extLst>
      <p:ext uri="{BB962C8B-B14F-4D97-AF65-F5344CB8AC3E}">
        <p14:creationId xmlns="" xmlns:p14="http://schemas.microsoft.com/office/powerpoint/2010/main" val="464858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1911" y="1727200"/>
            <a:ext cx="7145867" cy="4062651"/>
          </a:xfrm>
          <a:prstGeom prst="rect">
            <a:avLst/>
          </a:prstGeom>
          <a:noFill/>
        </p:spPr>
        <p:txBody>
          <a:bodyPr wrap="square" rtlCol="0">
            <a:spAutoFit/>
          </a:bodyPr>
          <a:lstStyle/>
          <a:p>
            <a:r>
              <a:rPr lang="en-IN" sz="2000" dirty="0">
                <a:latin typeface="Arial Black" panose="020B0A04020102020204" pitchFamily="34" charset="0"/>
              </a:rPr>
              <a:t>Shift in voice</a:t>
            </a:r>
            <a:endParaRPr lang="en-US" sz="2000" dirty="0">
              <a:latin typeface="Arial Black" panose="020B0A04020102020204" pitchFamily="34" charset="0"/>
            </a:endParaRPr>
          </a:p>
          <a:p>
            <a:r>
              <a:rPr lang="en-IN" sz="2000" dirty="0">
                <a:solidFill>
                  <a:srgbClr val="0070C0"/>
                </a:solidFill>
                <a:latin typeface="Arial Black" panose="020B0A04020102020204" pitchFamily="34" charset="0"/>
              </a:rPr>
              <a:t>They opened the door of the castle and a weird sound was heard</a:t>
            </a:r>
            <a:r>
              <a:rPr lang="en-IN" sz="2000" dirty="0" smtClean="0">
                <a:solidFill>
                  <a:srgbClr val="0070C0"/>
                </a:solidFill>
                <a:latin typeface="Arial Black" panose="020B0A04020102020204" pitchFamily="34" charset="0"/>
              </a:rPr>
              <a:t>.</a:t>
            </a:r>
          </a:p>
          <a:p>
            <a:endParaRPr lang="en-US" sz="2000" dirty="0">
              <a:latin typeface="Arial Black" panose="020B0A04020102020204" pitchFamily="34" charset="0"/>
            </a:endParaRPr>
          </a:p>
          <a:p>
            <a:r>
              <a:rPr lang="en-IN" sz="2000" dirty="0">
                <a:latin typeface="Arial Black" panose="020B0A04020102020204" pitchFamily="34" charset="0"/>
              </a:rPr>
              <a:t>Shift in </a:t>
            </a:r>
            <a:r>
              <a:rPr lang="en-IN" sz="2000" dirty="0" smtClean="0">
                <a:latin typeface="Arial Black" panose="020B0A04020102020204" pitchFamily="34" charset="0"/>
              </a:rPr>
              <a:t>mood</a:t>
            </a:r>
          </a:p>
          <a:p>
            <a:r>
              <a:rPr lang="en-IN" sz="2000" dirty="0" smtClean="0">
                <a:latin typeface="Arial Black" panose="020B0A04020102020204" pitchFamily="34" charset="0"/>
              </a:rPr>
              <a:t>Indicative, Interrogative, Imperative, Subjunctive</a:t>
            </a:r>
            <a:endParaRPr lang="en-US" sz="2000" dirty="0">
              <a:latin typeface="Arial Black" panose="020B0A04020102020204" pitchFamily="34" charset="0"/>
            </a:endParaRPr>
          </a:p>
          <a:p>
            <a:r>
              <a:rPr lang="en-IN" sz="2000" dirty="0" smtClean="0">
                <a:solidFill>
                  <a:srgbClr val="0070C0"/>
                </a:solidFill>
                <a:latin typeface="Arial Black" panose="020B0A04020102020204" pitchFamily="34" charset="0"/>
              </a:rPr>
              <a:t>The </a:t>
            </a:r>
            <a:r>
              <a:rPr lang="en-IN" sz="2000" dirty="0" smtClean="0">
                <a:solidFill>
                  <a:srgbClr val="0070C0"/>
                </a:solidFill>
                <a:latin typeface="Arial Black" panose="020B0A04020102020204" pitchFamily="34" charset="0"/>
              </a:rPr>
              <a:t>book is good </a:t>
            </a:r>
            <a:r>
              <a:rPr lang="en-IN" sz="2000" dirty="0" smtClean="0">
                <a:solidFill>
                  <a:srgbClr val="0070C0"/>
                </a:solidFill>
                <a:latin typeface="Arial Black" panose="020B0A04020102020204" pitchFamily="34" charset="0"/>
              </a:rPr>
              <a:t>and please write </a:t>
            </a:r>
            <a:r>
              <a:rPr lang="en-IN" sz="2000" dirty="0">
                <a:solidFill>
                  <a:srgbClr val="0070C0"/>
                </a:solidFill>
                <a:latin typeface="Arial Black" panose="020B0A04020102020204" pitchFamily="34" charset="0"/>
              </a:rPr>
              <a:t>an essay based on it</a:t>
            </a:r>
            <a:r>
              <a:rPr lang="en-IN" sz="2000" dirty="0" smtClean="0">
                <a:solidFill>
                  <a:srgbClr val="0070C0"/>
                </a:solidFill>
                <a:latin typeface="Arial Black" panose="020B0A04020102020204" pitchFamily="34" charset="0"/>
              </a:rPr>
              <a:t>.</a:t>
            </a:r>
          </a:p>
          <a:p>
            <a:endParaRPr lang="en-US" sz="2000" dirty="0">
              <a:latin typeface="Arial Black" panose="020B0A04020102020204" pitchFamily="34" charset="0"/>
            </a:endParaRPr>
          </a:p>
          <a:p>
            <a:r>
              <a:rPr lang="en-IN" sz="2000" dirty="0">
                <a:latin typeface="Arial Black" panose="020B0A04020102020204" pitchFamily="34" charset="0"/>
              </a:rPr>
              <a:t>Shift from direct to indirect</a:t>
            </a:r>
            <a:endParaRPr lang="en-US" sz="2000" dirty="0">
              <a:latin typeface="Arial Black" panose="020B0A04020102020204" pitchFamily="34" charset="0"/>
            </a:endParaRPr>
          </a:p>
          <a:p>
            <a:r>
              <a:rPr lang="en-IN" sz="2000" dirty="0">
                <a:solidFill>
                  <a:srgbClr val="0070C0"/>
                </a:solidFill>
                <a:latin typeface="Arial Black" panose="020B0A04020102020204" pitchFamily="34" charset="0"/>
              </a:rPr>
              <a:t>She asked if she could take the course and </a:t>
            </a:r>
            <a:r>
              <a:rPr lang="en-IN" sz="2000" dirty="0" smtClean="0">
                <a:solidFill>
                  <a:srgbClr val="0070C0"/>
                </a:solidFill>
                <a:latin typeface="Arial Black" panose="020B0A04020102020204" pitchFamily="34" charset="0"/>
              </a:rPr>
              <a:t>are there any prerequisites?</a:t>
            </a:r>
            <a:endParaRPr lang="en-US" sz="2000" dirty="0">
              <a:solidFill>
                <a:srgbClr val="0070C0"/>
              </a:solidFill>
              <a:latin typeface="Arial Black" panose="020B0A04020102020204" pitchFamily="34" charset="0"/>
            </a:endParaRPr>
          </a:p>
          <a:p>
            <a:endParaRPr lang="en-US" dirty="0"/>
          </a:p>
        </p:txBody>
      </p:sp>
    </p:spTree>
    <p:extLst>
      <p:ext uri="{BB962C8B-B14F-4D97-AF65-F5344CB8AC3E}">
        <p14:creationId xmlns="" xmlns:p14="http://schemas.microsoft.com/office/powerpoint/2010/main" val="33594821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86466" y="2059459"/>
            <a:ext cx="8097794" cy="369332"/>
          </a:xfrm>
          <a:prstGeom prst="rect">
            <a:avLst/>
          </a:prstGeom>
          <a:noFill/>
        </p:spPr>
        <p:txBody>
          <a:bodyPr wrap="square" rtlCol="0">
            <a:spAutoFit/>
          </a:bodyPr>
          <a:lstStyle/>
          <a:p>
            <a:endParaRPr lang="en-IN" dirty="0"/>
          </a:p>
        </p:txBody>
      </p:sp>
      <p:sp>
        <p:nvSpPr>
          <p:cNvPr id="8" name="TextBox 7"/>
          <p:cNvSpPr txBox="1"/>
          <p:nvPr/>
        </p:nvSpPr>
        <p:spPr>
          <a:xfrm>
            <a:off x="2038866" y="2211859"/>
            <a:ext cx="8097794" cy="369332"/>
          </a:xfrm>
          <a:prstGeom prst="rect">
            <a:avLst/>
          </a:prstGeom>
          <a:noFill/>
        </p:spPr>
        <p:txBody>
          <a:bodyPr wrap="square" rtlCol="0">
            <a:spAutoFit/>
          </a:bodyPr>
          <a:lstStyle/>
          <a:p>
            <a:endParaRPr lang="en-IN" dirty="0"/>
          </a:p>
        </p:txBody>
      </p:sp>
      <p:sp>
        <p:nvSpPr>
          <p:cNvPr id="9" name="TextBox 8"/>
          <p:cNvSpPr txBox="1"/>
          <p:nvPr/>
        </p:nvSpPr>
        <p:spPr>
          <a:xfrm>
            <a:off x="2191266" y="2364259"/>
            <a:ext cx="8097794" cy="369332"/>
          </a:xfrm>
          <a:prstGeom prst="rect">
            <a:avLst/>
          </a:prstGeom>
          <a:noFill/>
        </p:spPr>
        <p:txBody>
          <a:bodyPr wrap="square" rtlCol="0">
            <a:spAutoFit/>
          </a:bodyPr>
          <a:lstStyle/>
          <a:p>
            <a:endParaRPr lang="en-IN" dirty="0"/>
          </a:p>
        </p:txBody>
      </p:sp>
      <p:sp>
        <p:nvSpPr>
          <p:cNvPr id="1026" name="Rectangle 2"/>
          <p:cNvSpPr>
            <a:spLocks noChangeArrowheads="1"/>
          </p:cNvSpPr>
          <p:nvPr/>
        </p:nvSpPr>
        <p:spPr bwMode="auto">
          <a:xfrm>
            <a:off x="1433384" y="1556951"/>
            <a:ext cx="9176951"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70C0"/>
                </a:solidFill>
                <a:effectLst/>
                <a:latin typeface="Arial Black" pitchFamily="34" charset="0"/>
                <a:ea typeface="Calibri" pitchFamily="34" charset="0"/>
                <a:cs typeface="Times New Roman" pitchFamily="18" charset="0"/>
              </a:rPr>
              <a:t>Kindly accept my request as the Add/Drop period is ending soon.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70C0"/>
              </a:solidFill>
              <a:effectLst/>
              <a:latin typeface="Arial Black"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70C0"/>
                </a:solidFill>
                <a:effectLst/>
                <a:latin typeface="Arial Black" pitchFamily="34" charset="0"/>
                <a:ea typeface="Calibri" pitchFamily="34" charset="0"/>
                <a:cs typeface="Times New Roman" pitchFamily="18" charset="0"/>
              </a:rPr>
              <a:t>Is it by any chance possible to register for this now ? I am really enthusiastic about this and assure you to be regular and give my best if given a chance. Please do inform if seats are still available.</a:t>
            </a:r>
            <a:endParaRPr kumimoji="0" lang="en-US" sz="2400" b="0" i="0" u="none" strike="noStrike" cap="none" normalizeH="0" baseline="0" dirty="0" smtClean="0">
              <a:ln>
                <a:noFill/>
              </a:ln>
              <a:solidFill>
                <a:srgbClr val="0070C0"/>
              </a:solidFill>
              <a:effectLst/>
              <a:latin typeface="Arial Black"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4880" y="725710"/>
            <a:ext cx="8911687" cy="1280890"/>
          </a:xfrm>
        </p:spPr>
        <p:txBody>
          <a:bodyPr/>
          <a:lstStyle/>
          <a:p>
            <a:r>
              <a:rPr lang="en-IN" dirty="0" smtClean="0">
                <a:solidFill>
                  <a:schemeClr val="tx1"/>
                </a:solidFill>
                <a:latin typeface="Arial Black" panose="020B0A04020102020204" pitchFamily="34" charset="0"/>
              </a:rPr>
              <a:t>Points to remember</a:t>
            </a:r>
            <a:endParaRPr lang="en-US" dirty="0">
              <a:solidFill>
                <a:schemeClr val="tx1"/>
              </a:solidFill>
              <a:latin typeface="Arial Black" panose="020B0A04020102020204" pitchFamily="34" charset="0"/>
            </a:endParaRPr>
          </a:p>
        </p:txBody>
      </p:sp>
      <p:sp>
        <p:nvSpPr>
          <p:cNvPr id="3" name="Content Placeholder 2"/>
          <p:cNvSpPr>
            <a:spLocks noGrp="1"/>
          </p:cNvSpPr>
          <p:nvPr>
            <p:ph idx="1"/>
          </p:nvPr>
        </p:nvSpPr>
        <p:spPr/>
        <p:txBody>
          <a:bodyPr/>
          <a:lstStyle/>
          <a:p>
            <a:r>
              <a:rPr lang="en-IN" sz="2400" dirty="0" smtClean="0">
                <a:solidFill>
                  <a:schemeClr val="tx1"/>
                </a:solidFill>
                <a:latin typeface="Arial Black" panose="020B0A04020102020204" pitchFamily="34" charset="0"/>
              </a:rPr>
              <a:t>Writing should be grammatically correct</a:t>
            </a:r>
          </a:p>
          <a:p>
            <a:pPr marL="0" indent="0">
              <a:buNone/>
            </a:pPr>
            <a:endParaRPr lang="en-IN" sz="2400" dirty="0" smtClean="0">
              <a:solidFill>
                <a:schemeClr val="tx1"/>
              </a:solidFill>
              <a:latin typeface="Arial Black" panose="020B0A04020102020204" pitchFamily="34" charset="0"/>
            </a:endParaRPr>
          </a:p>
          <a:p>
            <a:r>
              <a:rPr lang="en-IN" sz="2400" dirty="0" smtClean="0">
                <a:solidFill>
                  <a:schemeClr val="tx1"/>
                </a:solidFill>
                <a:latin typeface="Arial Black" panose="020B0A04020102020204" pitchFamily="34" charset="0"/>
              </a:rPr>
              <a:t>It should not have</a:t>
            </a:r>
          </a:p>
          <a:p>
            <a:pPr>
              <a:buFont typeface="Wingdings" panose="05000000000000000000" pitchFamily="2" charset="2"/>
              <a:buChar char="§"/>
            </a:pPr>
            <a:r>
              <a:rPr lang="en-IN" sz="2400" dirty="0" smtClean="0">
                <a:solidFill>
                  <a:schemeClr val="tx1"/>
                </a:solidFill>
                <a:latin typeface="Arial Black" panose="020B0A04020102020204" pitchFamily="34" charset="0"/>
              </a:rPr>
              <a:t>Subject – verb agreement problems</a:t>
            </a:r>
          </a:p>
          <a:p>
            <a:pPr>
              <a:buFont typeface="Wingdings" panose="05000000000000000000" pitchFamily="2" charset="2"/>
              <a:buChar char="§"/>
            </a:pPr>
            <a:r>
              <a:rPr lang="en-IN" sz="2400" dirty="0" smtClean="0">
                <a:solidFill>
                  <a:schemeClr val="tx1"/>
                </a:solidFill>
                <a:latin typeface="Arial Black" panose="020B0A04020102020204" pitchFamily="34" charset="0"/>
              </a:rPr>
              <a:t>Pronoun – antecedent agreement problems</a:t>
            </a:r>
          </a:p>
          <a:p>
            <a:pPr marL="0" indent="0">
              <a:buNone/>
            </a:pPr>
            <a:endParaRPr lang="en-IN" sz="2400" dirty="0" smtClean="0">
              <a:solidFill>
                <a:schemeClr val="tx1"/>
              </a:solidFill>
              <a:latin typeface="Arial Black" panose="020B0A04020102020204" pitchFamily="34" charset="0"/>
            </a:endParaRPr>
          </a:p>
          <a:p>
            <a:pPr marL="0" indent="0">
              <a:buNone/>
            </a:pPr>
            <a:endParaRPr lang="en-US" dirty="0"/>
          </a:p>
        </p:txBody>
      </p:sp>
    </p:spTree>
    <p:extLst>
      <p:ext uri="{BB962C8B-B14F-4D97-AF65-F5344CB8AC3E}">
        <p14:creationId xmlns="" xmlns:p14="http://schemas.microsoft.com/office/powerpoint/2010/main" val="12088739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latin typeface="Arial Black" panose="020B0A04020102020204" pitchFamily="34" charset="0"/>
              </a:rPr>
              <a:t>Writing should be consistent</a:t>
            </a:r>
            <a:endParaRPr lang="en-US" dirty="0">
              <a:solidFill>
                <a:schemeClr val="tx1"/>
              </a:solidFill>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IN" sz="2400" dirty="0" smtClean="0">
                <a:solidFill>
                  <a:schemeClr val="tx1"/>
                </a:solidFill>
                <a:latin typeface="Arial Black" panose="020B0A04020102020204" pitchFamily="34" charset="0"/>
              </a:rPr>
              <a:t>It should not have</a:t>
            </a:r>
          </a:p>
          <a:p>
            <a:pPr>
              <a:buFont typeface="Wingdings" panose="05000000000000000000" pitchFamily="2" charset="2"/>
              <a:buChar char="§"/>
            </a:pPr>
            <a:r>
              <a:rPr lang="en-IN" sz="2400" dirty="0" smtClean="0">
                <a:solidFill>
                  <a:schemeClr val="tx1"/>
                </a:solidFill>
                <a:latin typeface="Arial Black" panose="020B0A04020102020204" pitchFamily="34" charset="0"/>
              </a:rPr>
              <a:t>Shift in tenses</a:t>
            </a:r>
          </a:p>
          <a:p>
            <a:pPr>
              <a:buFont typeface="Wingdings" panose="05000000000000000000" pitchFamily="2" charset="2"/>
              <a:buChar char="§"/>
            </a:pPr>
            <a:r>
              <a:rPr lang="en-IN" sz="2400" dirty="0" smtClean="0">
                <a:solidFill>
                  <a:schemeClr val="tx1"/>
                </a:solidFill>
                <a:latin typeface="Arial Black" panose="020B0A04020102020204" pitchFamily="34" charset="0"/>
              </a:rPr>
              <a:t>Shift in voice</a:t>
            </a:r>
          </a:p>
          <a:p>
            <a:pPr>
              <a:buFont typeface="Wingdings" panose="05000000000000000000" pitchFamily="2" charset="2"/>
              <a:buChar char="§"/>
            </a:pPr>
            <a:r>
              <a:rPr lang="en-IN" sz="2400" dirty="0" smtClean="0">
                <a:solidFill>
                  <a:schemeClr val="tx1"/>
                </a:solidFill>
                <a:latin typeface="Arial Black" panose="020B0A04020102020204" pitchFamily="34" charset="0"/>
              </a:rPr>
              <a:t>Shift in mood</a:t>
            </a:r>
          </a:p>
          <a:p>
            <a:pPr>
              <a:buFont typeface="Wingdings" panose="05000000000000000000" pitchFamily="2" charset="2"/>
              <a:buChar char="§"/>
            </a:pPr>
            <a:r>
              <a:rPr lang="en-IN" sz="2400" dirty="0" smtClean="0">
                <a:solidFill>
                  <a:schemeClr val="tx1"/>
                </a:solidFill>
                <a:latin typeface="Arial Black" panose="020B0A04020102020204" pitchFamily="34" charset="0"/>
              </a:rPr>
              <a:t>Shift from direct to indirect speech</a:t>
            </a:r>
            <a:endParaRPr lang="en-US" sz="2400" dirty="0">
              <a:solidFill>
                <a:schemeClr val="tx1"/>
              </a:solidFill>
              <a:latin typeface="Arial Black" panose="020B0A04020102020204" pitchFamily="34" charset="0"/>
            </a:endParaRPr>
          </a:p>
        </p:txBody>
      </p:sp>
    </p:spTree>
    <p:extLst>
      <p:ext uri="{BB962C8B-B14F-4D97-AF65-F5344CB8AC3E}">
        <p14:creationId xmlns="" xmlns:p14="http://schemas.microsoft.com/office/powerpoint/2010/main" val="8092254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latin typeface="Arial Black" panose="020B0A04020102020204" pitchFamily="34" charset="0"/>
              </a:rPr>
              <a:t>What is a sentence?</a:t>
            </a:r>
            <a:endParaRPr lang="en-US" dirty="0">
              <a:solidFill>
                <a:schemeClr val="tx1"/>
              </a:solidFill>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IN" sz="2400" dirty="0" smtClean="0">
                <a:solidFill>
                  <a:schemeClr val="tx1"/>
                </a:solidFill>
                <a:latin typeface="Arial Black" panose="020B0A04020102020204" pitchFamily="34" charset="0"/>
              </a:rPr>
              <a:t>Basic unit </a:t>
            </a:r>
            <a:r>
              <a:rPr lang="en-IN" sz="2400" dirty="0">
                <a:solidFill>
                  <a:schemeClr val="tx1"/>
                </a:solidFill>
                <a:latin typeface="Arial Black" panose="020B0A04020102020204" pitchFamily="34" charset="0"/>
              </a:rPr>
              <a:t>of language which expresses a complete thought</a:t>
            </a:r>
            <a:r>
              <a:rPr lang="en-IN" sz="2400" dirty="0" smtClean="0">
                <a:solidFill>
                  <a:schemeClr val="tx1"/>
                </a:solidFill>
                <a:latin typeface="Arial Black" panose="020B0A04020102020204" pitchFamily="34" charset="0"/>
              </a:rPr>
              <a:t>.</a:t>
            </a:r>
          </a:p>
          <a:p>
            <a:r>
              <a:rPr lang="en-IN" sz="2400" dirty="0" smtClean="0">
                <a:solidFill>
                  <a:schemeClr val="tx1"/>
                </a:solidFill>
                <a:latin typeface="Arial Black" panose="020B0A04020102020204" pitchFamily="34" charset="0"/>
              </a:rPr>
              <a:t>Consists of subject and predicate</a:t>
            </a:r>
          </a:p>
          <a:p>
            <a:pPr marL="0" indent="0">
              <a:buNone/>
            </a:pPr>
            <a:r>
              <a:rPr lang="en-IN" sz="2400" dirty="0" smtClean="0">
                <a:solidFill>
                  <a:schemeClr val="tx1"/>
                </a:solidFill>
                <a:latin typeface="Arial Black" panose="020B0A04020102020204" pitchFamily="34" charset="0"/>
              </a:rPr>
              <a:t>Example: </a:t>
            </a:r>
            <a:r>
              <a:rPr lang="en-IN" sz="2400" dirty="0" smtClean="0">
                <a:solidFill>
                  <a:srgbClr val="0070C0"/>
                </a:solidFill>
                <a:latin typeface="Arial Black" panose="020B0A04020102020204" pitchFamily="34" charset="0"/>
              </a:rPr>
              <a:t>Akbar was a great Indian emperor.</a:t>
            </a:r>
          </a:p>
          <a:p>
            <a:r>
              <a:rPr lang="en-IN" sz="2400" dirty="0" smtClean="0">
                <a:solidFill>
                  <a:schemeClr val="tx1"/>
                </a:solidFill>
                <a:latin typeface="Arial Black" panose="020B0A04020102020204" pitchFamily="34" charset="0"/>
              </a:rPr>
              <a:t>Errors occur when subject is joined with predicate</a:t>
            </a:r>
          </a:p>
          <a:p>
            <a:r>
              <a:rPr lang="en-IN" sz="2400" dirty="0" smtClean="0">
                <a:solidFill>
                  <a:schemeClr val="tx1"/>
                </a:solidFill>
                <a:latin typeface="Arial Black" panose="020B0A04020102020204" pitchFamily="34" charset="0"/>
              </a:rPr>
              <a:t>English </a:t>
            </a:r>
            <a:r>
              <a:rPr lang="en-IN" sz="2400" dirty="0">
                <a:solidFill>
                  <a:schemeClr val="tx1"/>
                </a:solidFill>
                <a:latin typeface="Arial Black" panose="020B0A04020102020204" pitchFamily="34" charset="0"/>
              </a:rPr>
              <a:t>follows the subject-verb-object structure</a:t>
            </a:r>
          </a:p>
          <a:p>
            <a:pPr marL="0" indent="0">
              <a:buNone/>
            </a:pPr>
            <a:endParaRPr lang="en-US" sz="2400" dirty="0">
              <a:solidFill>
                <a:schemeClr val="tx1"/>
              </a:solidFill>
            </a:endParaRPr>
          </a:p>
        </p:txBody>
      </p:sp>
    </p:spTree>
    <p:extLst>
      <p:ext uri="{BB962C8B-B14F-4D97-AF65-F5344CB8AC3E}">
        <p14:creationId xmlns="" xmlns:p14="http://schemas.microsoft.com/office/powerpoint/2010/main" val="2673628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latin typeface="Arial Black" panose="020B0A04020102020204" pitchFamily="34" charset="0"/>
              </a:rPr>
              <a:t>Common Errors</a:t>
            </a:r>
            <a:endParaRPr lang="en-US" dirty="0">
              <a:solidFill>
                <a:schemeClr val="tx1"/>
              </a:solidFill>
              <a:latin typeface="Arial Black" panose="020B0A04020102020204" pitchFamily="34" charset="0"/>
            </a:endParaRPr>
          </a:p>
        </p:txBody>
      </p:sp>
      <p:sp>
        <p:nvSpPr>
          <p:cNvPr id="3" name="Content Placeholder 2"/>
          <p:cNvSpPr>
            <a:spLocks noGrp="1"/>
          </p:cNvSpPr>
          <p:nvPr>
            <p:ph idx="1"/>
          </p:nvPr>
        </p:nvSpPr>
        <p:spPr/>
        <p:txBody>
          <a:bodyPr>
            <a:normAutofit/>
          </a:bodyPr>
          <a:lstStyle/>
          <a:p>
            <a:endParaRPr lang="en-IN" sz="2400" dirty="0" smtClean="0">
              <a:latin typeface="Arial Black" panose="020B0A04020102020204" pitchFamily="34" charset="0"/>
            </a:endParaRPr>
          </a:p>
          <a:p>
            <a:r>
              <a:rPr lang="en-IN" sz="2400" dirty="0" smtClean="0">
                <a:solidFill>
                  <a:schemeClr val="tx1"/>
                </a:solidFill>
                <a:latin typeface="Arial Black" panose="020B0A04020102020204" pitchFamily="34" charset="0"/>
              </a:rPr>
              <a:t>Error of agreement</a:t>
            </a:r>
          </a:p>
          <a:p>
            <a:pPr marL="0" indent="0">
              <a:buNone/>
            </a:pPr>
            <a:r>
              <a:rPr lang="en-IN" sz="2400" dirty="0" smtClean="0">
                <a:solidFill>
                  <a:schemeClr val="tx1"/>
                </a:solidFill>
                <a:latin typeface="Arial Black" panose="020B0A04020102020204" pitchFamily="34" charset="0"/>
              </a:rPr>
              <a:t>Subject – verb agreement</a:t>
            </a:r>
          </a:p>
          <a:p>
            <a:pPr marL="0" indent="0">
              <a:buNone/>
            </a:pPr>
            <a:r>
              <a:rPr lang="en-IN" sz="2400" dirty="0" smtClean="0">
                <a:solidFill>
                  <a:schemeClr val="tx1"/>
                </a:solidFill>
                <a:latin typeface="Arial Black" panose="020B0A04020102020204" pitchFamily="34" charset="0"/>
              </a:rPr>
              <a:t>Pronoun – antecedent agreement</a:t>
            </a:r>
          </a:p>
          <a:p>
            <a:r>
              <a:rPr lang="en-IN" sz="2400" dirty="0" smtClean="0">
                <a:solidFill>
                  <a:schemeClr val="tx1"/>
                </a:solidFill>
                <a:latin typeface="Arial Black" panose="020B0A04020102020204" pitchFamily="34" charset="0"/>
              </a:rPr>
              <a:t>Error of reference</a:t>
            </a:r>
          </a:p>
          <a:p>
            <a:r>
              <a:rPr lang="en-IN" sz="2400" dirty="0" smtClean="0">
                <a:solidFill>
                  <a:schemeClr val="tx1"/>
                </a:solidFill>
                <a:latin typeface="Arial Black" panose="020B0A04020102020204" pitchFamily="34" charset="0"/>
              </a:rPr>
              <a:t>Error caused by shifts</a:t>
            </a:r>
            <a:endParaRPr lang="en-US" sz="2400" dirty="0">
              <a:solidFill>
                <a:schemeClr val="tx1"/>
              </a:solidFill>
              <a:latin typeface="Arial Black" panose="020B0A04020102020204" pitchFamily="34" charset="0"/>
            </a:endParaRPr>
          </a:p>
        </p:txBody>
      </p:sp>
    </p:spTree>
    <p:extLst>
      <p:ext uri="{BB962C8B-B14F-4D97-AF65-F5344CB8AC3E}">
        <p14:creationId xmlns="" xmlns:p14="http://schemas.microsoft.com/office/powerpoint/2010/main" val="2565341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latin typeface="Arial Black" panose="020B0A04020102020204" pitchFamily="34" charset="0"/>
              </a:rPr>
              <a:t>Subject – verb </a:t>
            </a:r>
            <a:endParaRPr lang="en-US" dirty="0">
              <a:solidFill>
                <a:schemeClr val="tx1"/>
              </a:solidFill>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IN" sz="2400" dirty="0" smtClean="0">
                <a:solidFill>
                  <a:schemeClr val="tx1"/>
                </a:solidFill>
                <a:latin typeface="Arial Black" panose="020B0A04020102020204" pitchFamily="34" charset="0"/>
              </a:rPr>
              <a:t>Should agree in person (I, You, S/he, We, They)</a:t>
            </a:r>
          </a:p>
          <a:p>
            <a:pPr marL="0" indent="0">
              <a:buNone/>
            </a:pPr>
            <a:r>
              <a:rPr lang="en-IN" sz="2400" dirty="0" smtClean="0">
                <a:solidFill>
                  <a:schemeClr val="tx1"/>
                </a:solidFill>
                <a:latin typeface="Arial Black" panose="020B0A04020102020204" pitchFamily="34" charset="0"/>
              </a:rPr>
              <a:t>I laugh; She laughs</a:t>
            </a:r>
          </a:p>
          <a:p>
            <a:pPr marL="0" indent="0">
              <a:buNone/>
            </a:pPr>
            <a:endParaRPr lang="en-IN" sz="2400" dirty="0" smtClean="0">
              <a:solidFill>
                <a:schemeClr val="tx1"/>
              </a:solidFill>
              <a:latin typeface="Arial Black" panose="020B0A04020102020204" pitchFamily="34" charset="0"/>
            </a:endParaRPr>
          </a:p>
          <a:p>
            <a:r>
              <a:rPr lang="en-IN" sz="2400" dirty="0" smtClean="0">
                <a:solidFill>
                  <a:schemeClr val="tx1"/>
                </a:solidFill>
                <a:latin typeface="Arial Black" panose="020B0A04020102020204" pitchFamily="34" charset="0"/>
              </a:rPr>
              <a:t>Should agree in number (Singular or plural)</a:t>
            </a:r>
          </a:p>
          <a:p>
            <a:pPr marL="0" indent="0">
              <a:buNone/>
            </a:pPr>
            <a:r>
              <a:rPr lang="en-IN" sz="2400" dirty="0" smtClean="0">
                <a:solidFill>
                  <a:schemeClr val="tx1"/>
                </a:solidFill>
                <a:latin typeface="Arial Black" panose="020B0A04020102020204" pitchFamily="34" charset="0"/>
              </a:rPr>
              <a:t>She laughs: They laugh</a:t>
            </a:r>
            <a:endParaRPr lang="en-US" sz="2400" dirty="0">
              <a:solidFill>
                <a:schemeClr val="tx1"/>
              </a:solidFill>
              <a:latin typeface="Arial Black" panose="020B0A04020102020204" pitchFamily="34" charset="0"/>
            </a:endParaRPr>
          </a:p>
        </p:txBody>
      </p:sp>
    </p:spTree>
    <p:extLst>
      <p:ext uri="{BB962C8B-B14F-4D97-AF65-F5344CB8AC3E}">
        <p14:creationId xmlns="" xmlns:p14="http://schemas.microsoft.com/office/powerpoint/2010/main" val="3074730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latin typeface="Arial Black" panose="020B0A04020102020204" pitchFamily="34" charset="0"/>
              </a:rPr>
              <a:t>Identify the subject</a:t>
            </a:r>
            <a:endParaRPr lang="en-US" dirty="0">
              <a:solidFill>
                <a:schemeClr val="tx1"/>
              </a:solidFill>
              <a:latin typeface="Arial Black" panose="020B0A04020102020204" pitchFamily="34" charset="0"/>
            </a:endParaRPr>
          </a:p>
        </p:txBody>
      </p:sp>
      <p:sp>
        <p:nvSpPr>
          <p:cNvPr id="3" name="Content Placeholder 2"/>
          <p:cNvSpPr>
            <a:spLocks noGrp="1"/>
          </p:cNvSpPr>
          <p:nvPr>
            <p:ph idx="1"/>
          </p:nvPr>
        </p:nvSpPr>
        <p:spPr>
          <a:xfrm>
            <a:off x="2239257" y="1399821"/>
            <a:ext cx="9027054" cy="4402667"/>
          </a:xfrm>
        </p:spPr>
        <p:txBody>
          <a:bodyPr>
            <a:normAutofit/>
          </a:bodyPr>
          <a:lstStyle/>
          <a:p>
            <a:pPr marL="0" indent="0">
              <a:buNone/>
            </a:pPr>
            <a:endParaRPr lang="en-IN" dirty="0" smtClean="0">
              <a:latin typeface="Lucida Handwriting" panose="03010101010101010101" pitchFamily="66" charset="0"/>
            </a:endParaRPr>
          </a:p>
          <a:p>
            <a:r>
              <a:rPr lang="en-IN" dirty="0" smtClean="0">
                <a:solidFill>
                  <a:schemeClr val="tx1"/>
                </a:solidFill>
                <a:latin typeface="Arial Black" panose="020B0A04020102020204" pitchFamily="34" charset="0"/>
              </a:rPr>
              <a:t>Delhi, with the glitz and glamour of shopping malls, the grinding poverty of its slums, the calm and tranquillity of its green parks, the maddening crowds that jostle for space on narrow alleys, </a:t>
            </a:r>
            <a:r>
              <a:rPr lang="en-IN" b="1" u="sng" dirty="0" smtClean="0">
                <a:solidFill>
                  <a:srgbClr val="0070C0"/>
                </a:solidFill>
                <a:latin typeface="Arial Black" panose="020B0A04020102020204" pitchFamily="34" charset="0"/>
              </a:rPr>
              <a:t>is </a:t>
            </a:r>
            <a:r>
              <a:rPr lang="en-IN" dirty="0" smtClean="0">
                <a:solidFill>
                  <a:schemeClr val="tx1"/>
                </a:solidFill>
                <a:latin typeface="Arial Black" panose="020B0A04020102020204" pitchFamily="34" charset="0"/>
              </a:rPr>
              <a:t>representative of India in her wealth and squalor.</a:t>
            </a:r>
          </a:p>
          <a:p>
            <a:pPr marL="0" indent="0">
              <a:buNone/>
            </a:pPr>
            <a:endParaRPr lang="en-IN" dirty="0" smtClean="0">
              <a:solidFill>
                <a:schemeClr val="tx1"/>
              </a:solidFill>
              <a:latin typeface="Arial Black" panose="020B0A04020102020204" pitchFamily="34" charset="0"/>
            </a:endParaRPr>
          </a:p>
          <a:p>
            <a:r>
              <a:rPr lang="en-IN" dirty="0" smtClean="0">
                <a:solidFill>
                  <a:schemeClr val="tx1"/>
                </a:solidFill>
                <a:latin typeface="Arial Black" panose="020B0A04020102020204" pitchFamily="34" charset="0"/>
              </a:rPr>
              <a:t> Those days of my youth seem far away now, not merely because of the passage of years but far more so because of the ocean of experience and painful thought that </a:t>
            </a:r>
            <a:r>
              <a:rPr lang="en-IN" b="1" u="sng" dirty="0" smtClean="0">
                <a:solidFill>
                  <a:srgbClr val="0070C0"/>
                </a:solidFill>
                <a:latin typeface="Arial Black" panose="020B0A04020102020204" pitchFamily="34" charset="0"/>
              </a:rPr>
              <a:t>separates</a:t>
            </a:r>
            <a:r>
              <a:rPr lang="en-IN" b="1" u="sng" dirty="0" smtClean="0">
                <a:solidFill>
                  <a:schemeClr val="tx1"/>
                </a:solidFill>
                <a:latin typeface="Arial Black" panose="020B0A04020102020204" pitchFamily="34" charset="0"/>
              </a:rPr>
              <a:t> </a:t>
            </a:r>
            <a:r>
              <a:rPr lang="en-IN" dirty="0" smtClean="0">
                <a:solidFill>
                  <a:schemeClr val="tx1"/>
                </a:solidFill>
                <a:latin typeface="Arial Black" panose="020B0A04020102020204" pitchFamily="34" charset="0"/>
              </a:rPr>
              <a:t>them from today.</a:t>
            </a:r>
          </a:p>
          <a:p>
            <a:pPr marL="0" indent="0">
              <a:buNone/>
            </a:pPr>
            <a:endParaRPr lang="en-IN" dirty="0" smtClean="0">
              <a:solidFill>
                <a:schemeClr val="tx1"/>
              </a:solidFill>
              <a:latin typeface="Arial Black" panose="020B0A04020102020204" pitchFamily="34" charset="0"/>
            </a:endParaRPr>
          </a:p>
          <a:p>
            <a:r>
              <a:rPr lang="en-IN" dirty="0">
                <a:solidFill>
                  <a:schemeClr val="tx1"/>
                </a:solidFill>
                <a:latin typeface="Arial Black" panose="020B0A04020102020204" pitchFamily="34" charset="0"/>
              </a:rPr>
              <a:t>One of the most remarkable characteristics of literary influence, of these useful streams of other people’s consciousness, </a:t>
            </a:r>
            <a:r>
              <a:rPr lang="en-IN" b="1" u="sng" dirty="0">
                <a:solidFill>
                  <a:srgbClr val="0070C0"/>
                </a:solidFill>
                <a:latin typeface="Arial Black" panose="020B0A04020102020204" pitchFamily="34" charset="0"/>
              </a:rPr>
              <a:t>is </a:t>
            </a:r>
            <a:r>
              <a:rPr lang="en-IN" dirty="0">
                <a:solidFill>
                  <a:schemeClr val="tx1"/>
                </a:solidFill>
                <a:latin typeface="Arial Black" panose="020B0A04020102020204" pitchFamily="34" charset="0"/>
              </a:rPr>
              <a:t>that they can flow toward the writer from almost anywhere.</a:t>
            </a:r>
            <a:r>
              <a:rPr lang="en-IN" dirty="0">
                <a:solidFill>
                  <a:schemeClr val="tx1"/>
                </a:solidFill>
              </a:rPr>
              <a:t> </a:t>
            </a:r>
            <a:endParaRPr lang="en-US" dirty="0">
              <a:solidFill>
                <a:schemeClr val="tx1"/>
              </a:solidFill>
              <a:latin typeface="Lucida Handwriting" panose="03010101010101010101" pitchFamily="66" charset="0"/>
            </a:endParaRPr>
          </a:p>
        </p:txBody>
      </p:sp>
    </p:spTree>
    <p:extLst>
      <p:ext uri="{BB962C8B-B14F-4D97-AF65-F5344CB8AC3E}">
        <p14:creationId xmlns="" xmlns:p14="http://schemas.microsoft.com/office/powerpoint/2010/main" val="3077734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770" y="657976"/>
            <a:ext cx="8911687" cy="1280890"/>
          </a:xfrm>
        </p:spPr>
        <p:txBody>
          <a:bodyPr/>
          <a:lstStyle/>
          <a:p>
            <a:r>
              <a:rPr lang="en-IN" dirty="0" smtClean="0">
                <a:solidFill>
                  <a:schemeClr val="tx1"/>
                </a:solidFill>
                <a:latin typeface="Arial Black" panose="020B0A04020102020204" pitchFamily="34" charset="0"/>
              </a:rPr>
              <a:t>Singular or plural?</a:t>
            </a:r>
            <a:endParaRPr lang="en-US" dirty="0">
              <a:solidFill>
                <a:schemeClr val="tx1"/>
              </a:solidFill>
              <a:latin typeface="Arial Black" panose="020B0A04020102020204" pitchFamily="34" charset="0"/>
            </a:endParaRPr>
          </a:p>
        </p:txBody>
      </p:sp>
      <p:sp>
        <p:nvSpPr>
          <p:cNvPr id="3" name="Content Placeholder 2"/>
          <p:cNvSpPr>
            <a:spLocks noGrp="1"/>
          </p:cNvSpPr>
          <p:nvPr>
            <p:ph idx="1"/>
          </p:nvPr>
        </p:nvSpPr>
        <p:spPr/>
        <p:txBody>
          <a:bodyPr/>
          <a:lstStyle/>
          <a:p>
            <a:r>
              <a:rPr lang="en-IN" sz="2000" dirty="0" smtClean="0">
                <a:solidFill>
                  <a:schemeClr val="tx1"/>
                </a:solidFill>
                <a:latin typeface="Arial Black" panose="020B0A04020102020204" pitchFamily="34" charset="0"/>
              </a:rPr>
              <a:t>Nouns joined by ‘and’ are plural</a:t>
            </a:r>
          </a:p>
          <a:p>
            <a:pPr marL="0" indent="0">
              <a:buNone/>
            </a:pPr>
            <a:r>
              <a:rPr lang="en-IN" sz="2000" dirty="0" smtClean="0">
                <a:solidFill>
                  <a:srgbClr val="0070C0"/>
                </a:solidFill>
                <a:latin typeface="Arial Black" panose="020B0A04020102020204" pitchFamily="34" charset="0"/>
              </a:rPr>
              <a:t>India and Pakistan have to agree to bilateral talks.</a:t>
            </a:r>
          </a:p>
          <a:p>
            <a:r>
              <a:rPr lang="en-IN" sz="2000" dirty="0" smtClean="0">
                <a:solidFill>
                  <a:schemeClr val="tx1"/>
                </a:solidFill>
                <a:latin typeface="Arial Black" panose="020B0A04020102020204" pitchFamily="34" charset="0"/>
              </a:rPr>
              <a:t>Nouns joined by ‘either…or’ ‘neither…nor’, the verb is singular, or agrees with the subject closest to it</a:t>
            </a:r>
          </a:p>
          <a:p>
            <a:pPr marL="0" indent="0">
              <a:buNone/>
            </a:pPr>
            <a:r>
              <a:rPr lang="en-IN" sz="2000" dirty="0" smtClean="0">
                <a:solidFill>
                  <a:srgbClr val="0070C0"/>
                </a:solidFill>
                <a:latin typeface="Arial Black" panose="020B0A04020102020204" pitchFamily="34" charset="0"/>
              </a:rPr>
              <a:t>Neither Ronaldo nor Messi is eligible for the best player award.</a:t>
            </a:r>
          </a:p>
          <a:p>
            <a:pPr marL="0" indent="0">
              <a:buNone/>
            </a:pPr>
            <a:r>
              <a:rPr lang="en-IN" sz="2000" dirty="0" smtClean="0">
                <a:solidFill>
                  <a:srgbClr val="0070C0"/>
                </a:solidFill>
                <a:latin typeface="Arial Black" panose="020B0A04020102020204" pitchFamily="34" charset="0"/>
              </a:rPr>
              <a:t>It is either Luka </a:t>
            </a:r>
            <a:r>
              <a:rPr lang="en-IN" sz="2000" dirty="0" err="1" smtClean="0">
                <a:solidFill>
                  <a:srgbClr val="0070C0"/>
                </a:solidFill>
                <a:latin typeface="Arial Black" panose="020B0A04020102020204" pitchFamily="34" charset="0"/>
              </a:rPr>
              <a:t>Modric</a:t>
            </a:r>
            <a:r>
              <a:rPr lang="en-IN" sz="2000" dirty="0" smtClean="0">
                <a:solidFill>
                  <a:srgbClr val="0070C0"/>
                </a:solidFill>
                <a:latin typeface="Arial Black" panose="020B0A04020102020204" pitchFamily="34" charset="0"/>
              </a:rPr>
              <a:t> or the Belgian players who are eligible for the trophy.  </a:t>
            </a:r>
          </a:p>
          <a:p>
            <a:pPr marL="0" indent="0">
              <a:buNone/>
            </a:pPr>
            <a:r>
              <a:rPr lang="en-IN" sz="2000" dirty="0" err="1" smtClean="0">
                <a:solidFill>
                  <a:srgbClr val="0070C0"/>
                </a:solidFill>
                <a:latin typeface="Arial Black" panose="020B0A04020102020204" pitchFamily="34" charset="0"/>
              </a:rPr>
              <a:t>Mbappe</a:t>
            </a:r>
            <a:r>
              <a:rPr lang="en-IN" sz="2000" dirty="0" smtClean="0">
                <a:solidFill>
                  <a:srgbClr val="0070C0"/>
                </a:solidFill>
                <a:latin typeface="Arial Black" panose="020B0A04020102020204" pitchFamily="34" charset="0"/>
              </a:rPr>
              <a:t>, as well as </a:t>
            </a:r>
            <a:r>
              <a:rPr lang="en-IN" sz="2000" dirty="0" err="1" smtClean="0">
                <a:solidFill>
                  <a:srgbClr val="0070C0"/>
                </a:solidFill>
                <a:latin typeface="Arial Black" panose="020B0A04020102020204" pitchFamily="34" charset="0"/>
              </a:rPr>
              <a:t>Pavard</a:t>
            </a:r>
            <a:r>
              <a:rPr lang="en-IN" sz="2000" dirty="0" smtClean="0">
                <a:solidFill>
                  <a:srgbClr val="0070C0"/>
                </a:solidFill>
                <a:latin typeface="Arial Black" panose="020B0A04020102020204" pitchFamily="34" charset="0"/>
              </a:rPr>
              <a:t>, was honoured for the victory.</a:t>
            </a:r>
          </a:p>
          <a:p>
            <a:pPr marL="0" indent="0">
              <a:buNone/>
            </a:pPr>
            <a:endParaRPr lang="en-US" dirty="0">
              <a:solidFill>
                <a:schemeClr val="tx1"/>
              </a:solidFill>
            </a:endParaRPr>
          </a:p>
        </p:txBody>
      </p:sp>
    </p:spTree>
    <p:extLst>
      <p:ext uri="{BB962C8B-B14F-4D97-AF65-F5344CB8AC3E}">
        <p14:creationId xmlns="" xmlns:p14="http://schemas.microsoft.com/office/powerpoint/2010/main" val="2233791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latin typeface="Arial Black" panose="020B0A04020102020204" pitchFamily="34" charset="0"/>
              </a:rPr>
              <a:t>Indefinite Pronouns</a:t>
            </a:r>
            <a:endParaRPr lang="en-US" dirty="0">
              <a:solidFill>
                <a:schemeClr val="tx1"/>
              </a:solidFill>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400" dirty="0">
                <a:solidFill>
                  <a:schemeClr val="tx1"/>
                </a:solidFill>
                <a:latin typeface="Arial Black" panose="020B0A04020102020204" pitchFamily="34" charset="0"/>
              </a:rPr>
              <a:t>A</a:t>
            </a:r>
            <a:r>
              <a:rPr lang="en-US" sz="2400" dirty="0" smtClean="0">
                <a:solidFill>
                  <a:schemeClr val="tx1"/>
                </a:solidFill>
                <a:latin typeface="Arial Black" panose="020B0A04020102020204" pitchFamily="34" charset="0"/>
              </a:rPr>
              <a:t>nybody</a:t>
            </a:r>
            <a:r>
              <a:rPr lang="en-US" sz="2400" dirty="0">
                <a:solidFill>
                  <a:schemeClr val="tx1"/>
                </a:solidFill>
                <a:latin typeface="Arial Black" panose="020B0A04020102020204" pitchFamily="34" charset="0"/>
              </a:rPr>
              <a:t>, anyone, anything, each, either, everybody, everyone, everything, neither, nobody, none, no one, somebody, someone, </a:t>
            </a:r>
            <a:r>
              <a:rPr lang="en-US" sz="2400" dirty="0" smtClean="0">
                <a:solidFill>
                  <a:schemeClr val="tx1"/>
                </a:solidFill>
                <a:latin typeface="Arial Black" panose="020B0A04020102020204" pitchFamily="34" charset="0"/>
              </a:rPr>
              <a:t>something:  </a:t>
            </a:r>
            <a:r>
              <a:rPr lang="en-US" sz="2400" dirty="0">
                <a:solidFill>
                  <a:schemeClr val="tx1"/>
                </a:solidFill>
                <a:latin typeface="Arial Black" panose="020B0A04020102020204" pitchFamily="34" charset="0"/>
              </a:rPr>
              <a:t>take the third-person singular form of the verb.  </a:t>
            </a:r>
            <a:endParaRPr lang="en-US" sz="2400" dirty="0" smtClean="0">
              <a:solidFill>
                <a:schemeClr val="tx1"/>
              </a:solidFill>
              <a:latin typeface="Arial Black" panose="020B0A04020102020204" pitchFamily="34" charset="0"/>
            </a:endParaRPr>
          </a:p>
          <a:p>
            <a:pPr marL="0" indent="0">
              <a:buNone/>
            </a:pPr>
            <a:r>
              <a:rPr lang="en-IN" sz="2400" dirty="0" smtClean="0">
                <a:solidFill>
                  <a:srgbClr val="0070C0"/>
                </a:solidFill>
                <a:latin typeface="Arial Black" panose="020B0A04020102020204" pitchFamily="34" charset="0"/>
              </a:rPr>
              <a:t>Everybody loves a good rain that comes after summer’s scorching heat.</a:t>
            </a:r>
          </a:p>
          <a:p>
            <a:pPr marL="0" indent="0">
              <a:buNone/>
            </a:pPr>
            <a:r>
              <a:rPr lang="en-IN" sz="2400" dirty="0" smtClean="0">
                <a:solidFill>
                  <a:srgbClr val="0070C0"/>
                </a:solidFill>
                <a:latin typeface="Arial Black" panose="020B0A04020102020204" pitchFamily="34" charset="0"/>
              </a:rPr>
              <a:t>Everything is under control. Nothing is out of order. </a:t>
            </a:r>
          </a:p>
          <a:p>
            <a:r>
              <a:rPr lang="en-IN" sz="2400" dirty="0" smtClean="0">
                <a:solidFill>
                  <a:schemeClr val="tx1"/>
                </a:solidFill>
                <a:latin typeface="Arial Black" panose="020B0A04020102020204" pitchFamily="34" charset="0"/>
              </a:rPr>
              <a:t>Pronouns like all, many, some, few take the plural verb.</a:t>
            </a:r>
            <a:endParaRPr lang="en-US" sz="2400" dirty="0">
              <a:solidFill>
                <a:schemeClr val="tx1"/>
              </a:solidFill>
              <a:latin typeface="Arial Black" panose="020B0A04020102020204" pitchFamily="34" charset="0"/>
            </a:endParaRPr>
          </a:p>
        </p:txBody>
      </p:sp>
    </p:spTree>
    <p:extLst>
      <p:ext uri="{BB962C8B-B14F-4D97-AF65-F5344CB8AC3E}">
        <p14:creationId xmlns="" xmlns:p14="http://schemas.microsoft.com/office/powerpoint/2010/main" val="3569646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0044" y="1332089"/>
            <a:ext cx="8523111" cy="4801314"/>
          </a:xfrm>
          <a:prstGeom prst="rect">
            <a:avLst/>
          </a:prstGeom>
          <a:noFill/>
        </p:spPr>
        <p:txBody>
          <a:bodyPr wrap="square" rtlCol="0">
            <a:spAutoFit/>
          </a:bodyPr>
          <a:lstStyle/>
          <a:p>
            <a:r>
              <a:rPr lang="en-IN" dirty="0">
                <a:latin typeface="Arial Black" panose="020B0A04020102020204" pitchFamily="34" charset="0"/>
              </a:rPr>
              <a:t>The books </a:t>
            </a:r>
            <a:r>
              <a:rPr lang="en-IN" u="sng" dirty="0">
                <a:solidFill>
                  <a:srgbClr val="0070C0"/>
                </a:solidFill>
                <a:latin typeface="Arial Black" panose="020B0A04020102020204" pitchFamily="34" charset="0"/>
              </a:rPr>
              <a:t>are </a:t>
            </a:r>
            <a:r>
              <a:rPr lang="en-IN" dirty="0" smtClean="0">
                <a:latin typeface="Arial Black" panose="020B0A04020102020204" pitchFamily="34" charset="0"/>
              </a:rPr>
              <a:t>very good.</a:t>
            </a:r>
          </a:p>
          <a:p>
            <a:endParaRPr lang="en-IN" dirty="0">
              <a:latin typeface="Arial Black" panose="020B0A04020102020204" pitchFamily="34" charset="0"/>
            </a:endParaRPr>
          </a:p>
          <a:p>
            <a:r>
              <a:rPr lang="en-IN" dirty="0" smtClean="0">
                <a:latin typeface="Arial Black" panose="020B0A04020102020204" pitchFamily="34" charset="0"/>
              </a:rPr>
              <a:t>The author’s style in </a:t>
            </a:r>
            <a:r>
              <a:rPr lang="en-IN" dirty="0">
                <a:latin typeface="Arial Black" panose="020B0A04020102020204" pitchFamily="34" charset="0"/>
              </a:rPr>
              <a:t>those books </a:t>
            </a:r>
            <a:r>
              <a:rPr lang="en-IN" u="sng" dirty="0">
                <a:solidFill>
                  <a:srgbClr val="0070C0"/>
                </a:solidFill>
                <a:latin typeface="Arial Black" panose="020B0A04020102020204" pitchFamily="34" charset="0"/>
              </a:rPr>
              <a:t>is</a:t>
            </a:r>
            <a:r>
              <a:rPr lang="en-IN" dirty="0">
                <a:latin typeface="Arial Black" panose="020B0A04020102020204" pitchFamily="34" charset="0"/>
              </a:rPr>
              <a:t> </a:t>
            </a:r>
            <a:r>
              <a:rPr lang="en-IN" dirty="0" smtClean="0">
                <a:latin typeface="Arial Black" panose="020B0A04020102020204" pitchFamily="34" charset="0"/>
              </a:rPr>
              <a:t>good.</a:t>
            </a:r>
          </a:p>
          <a:p>
            <a:endParaRPr lang="en-US" dirty="0">
              <a:latin typeface="Arial Black" panose="020B0A04020102020204" pitchFamily="34" charset="0"/>
            </a:endParaRPr>
          </a:p>
          <a:p>
            <a:r>
              <a:rPr lang="en-IN" dirty="0">
                <a:latin typeface="Arial Black" panose="020B0A04020102020204" pitchFamily="34" charset="0"/>
              </a:rPr>
              <a:t>You should read books which </a:t>
            </a:r>
            <a:r>
              <a:rPr lang="en-IN" u="sng" dirty="0">
                <a:solidFill>
                  <a:srgbClr val="0070C0"/>
                </a:solidFill>
                <a:latin typeface="Arial Black" panose="020B0A04020102020204" pitchFamily="34" charset="0"/>
              </a:rPr>
              <a:t>are</a:t>
            </a:r>
            <a:r>
              <a:rPr lang="en-IN" dirty="0">
                <a:latin typeface="Arial Black" panose="020B0A04020102020204" pitchFamily="34" charset="0"/>
              </a:rPr>
              <a:t> good</a:t>
            </a:r>
            <a:r>
              <a:rPr lang="en-IN" dirty="0" smtClean="0">
                <a:latin typeface="Arial Black" panose="020B0A04020102020204" pitchFamily="34" charset="0"/>
              </a:rPr>
              <a:t>.</a:t>
            </a:r>
          </a:p>
          <a:p>
            <a:endParaRPr lang="en-US" dirty="0">
              <a:latin typeface="Arial Black" panose="020B0A04020102020204" pitchFamily="34" charset="0"/>
            </a:endParaRPr>
          </a:p>
          <a:p>
            <a:r>
              <a:rPr lang="en-IN" dirty="0">
                <a:latin typeface="Arial Black" panose="020B0A04020102020204" pitchFamily="34" charset="0"/>
              </a:rPr>
              <a:t>There </a:t>
            </a:r>
            <a:r>
              <a:rPr lang="en-IN" u="sng" dirty="0">
                <a:solidFill>
                  <a:srgbClr val="0070C0"/>
                </a:solidFill>
                <a:latin typeface="Arial Black" panose="020B0A04020102020204" pitchFamily="34" charset="0"/>
              </a:rPr>
              <a:t>were</a:t>
            </a:r>
            <a:r>
              <a:rPr lang="en-IN" dirty="0">
                <a:latin typeface="Arial Black" panose="020B0A04020102020204" pitchFamily="34" charset="0"/>
              </a:rPr>
              <a:t> an author and his friend at the awards ceremony</a:t>
            </a:r>
            <a:r>
              <a:rPr lang="en-IN" dirty="0" smtClean="0">
                <a:latin typeface="Arial Black" panose="020B0A04020102020204" pitchFamily="34" charset="0"/>
              </a:rPr>
              <a:t>.</a:t>
            </a:r>
          </a:p>
          <a:p>
            <a:endParaRPr lang="en-US" dirty="0">
              <a:latin typeface="Arial Black" panose="020B0A04020102020204" pitchFamily="34" charset="0"/>
            </a:endParaRPr>
          </a:p>
          <a:p>
            <a:r>
              <a:rPr lang="en-IN" dirty="0">
                <a:latin typeface="Arial Black" panose="020B0A04020102020204" pitchFamily="34" charset="0"/>
              </a:rPr>
              <a:t>A chair to curl up in and a good book </a:t>
            </a:r>
            <a:r>
              <a:rPr lang="en-IN" u="sng" dirty="0">
                <a:solidFill>
                  <a:srgbClr val="0070C0"/>
                </a:solidFill>
                <a:latin typeface="Arial Black" panose="020B0A04020102020204" pitchFamily="34" charset="0"/>
              </a:rPr>
              <a:t>are </a:t>
            </a:r>
            <a:r>
              <a:rPr lang="en-IN" dirty="0">
                <a:latin typeface="Arial Black" panose="020B0A04020102020204" pitchFamily="34" charset="0"/>
              </a:rPr>
              <a:t>all that I need on a rainy day</a:t>
            </a:r>
            <a:r>
              <a:rPr lang="en-IN" dirty="0" smtClean="0">
                <a:latin typeface="Arial Black" panose="020B0A04020102020204" pitchFamily="34" charset="0"/>
              </a:rPr>
              <a:t>.</a:t>
            </a:r>
          </a:p>
          <a:p>
            <a:endParaRPr lang="en-US" dirty="0">
              <a:latin typeface="Arial Black" panose="020B0A04020102020204" pitchFamily="34" charset="0"/>
            </a:endParaRPr>
          </a:p>
          <a:p>
            <a:r>
              <a:rPr lang="en-IN" dirty="0">
                <a:latin typeface="Arial Black" panose="020B0A04020102020204" pitchFamily="34" charset="0"/>
              </a:rPr>
              <a:t>Neither the book nor the author </a:t>
            </a:r>
            <a:r>
              <a:rPr lang="en-IN" u="sng" dirty="0">
                <a:solidFill>
                  <a:srgbClr val="0070C0"/>
                </a:solidFill>
                <a:latin typeface="Arial Black" panose="020B0A04020102020204" pitchFamily="34" charset="0"/>
              </a:rPr>
              <a:t>was</a:t>
            </a:r>
            <a:r>
              <a:rPr lang="en-IN" dirty="0">
                <a:latin typeface="Arial Black" panose="020B0A04020102020204" pitchFamily="34" charset="0"/>
              </a:rPr>
              <a:t> introduced to the audience</a:t>
            </a:r>
            <a:r>
              <a:rPr lang="en-IN" dirty="0" smtClean="0">
                <a:latin typeface="Arial Black" panose="020B0A04020102020204" pitchFamily="34" charset="0"/>
              </a:rPr>
              <a:t>.</a:t>
            </a:r>
          </a:p>
          <a:p>
            <a:endParaRPr lang="en-IN" dirty="0">
              <a:latin typeface="Arial Black" panose="020B0A04020102020204" pitchFamily="34" charset="0"/>
            </a:endParaRPr>
          </a:p>
          <a:p>
            <a:r>
              <a:rPr lang="en-IN" dirty="0" smtClean="0">
                <a:latin typeface="Arial Black" panose="020B0A04020102020204" pitchFamily="34" charset="0"/>
              </a:rPr>
              <a:t>Neither the book nor the stories </a:t>
            </a:r>
            <a:r>
              <a:rPr lang="en-IN" u="sng" dirty="0" smtClean="0">
                <a:solidFill>
                  <a:srgbClr val="0070C0"/>
                </a:solidFill>
                <a:latin typeface="Arial Black" panose="020B0A04020102020204" pitchFamily="34" charset="0"/>
              </a:rPr>
              <a:t>are</a:t>
            </a:r>
            <a:r>
              <a:rPr lang="en-IN" dirty="0" smtClean="0">
                <a:latin typeface="Arial Black" panose="020B0A04020102020204" pitchFamily="34" charset="0"/>
              </a:rPr>
              <a:t> meant for children.</a:t>
            </a:r>
          </a:p>
          <a:p>
            <a:endParaRPr lang="en-US" dirty="0">
              <a:latin typeface="Arial Black" panose="020B0A04020102020204" pitchFamily="34" charset="0"/>
            </a:endParaRPr>
          </a:p>
          <a:p>
            <a:r>
              <a:rPr lang="en-IN" dirty="0">
                <a:latin typeface="Arial Black" panose="020B0A04020102020204" pitchFamily="34" charset="0"/>
              </a:rPr>
              <a:t>Reading newspapers </a:t>
            </a:r>
            <a:r>
              <a:rPr lang="en-IN" u="sng" dirty="0">
                <a:solidFill>
                  <a:srgbClr val="0070C0"/>
                </a:solidFill>
                <a:latin typeface="Arial Black" panose="020B0A04020102020204" pitchFamily="34" charset="0"/>
              </a:rPr>
              <a:t>is </a:t>
            </a:r>
            <a:r>
              <a:rPr lang="en-IN" dirty="0">
                <a:latin typeface="Arial Black" panose="020B0A04020102020204" pitchFamily="34" charset="0"/>
              </a:rPr>
              <a:t>a good habit.</a:t>
            </a:r>
            <a:endParaRPr lang="en-US" dirty="0">
              <a:latin typeface="Arial Black" panose="020B0A04020102020204" pitchFamily="34" charset="0"/>
            </a:endParaRPr>
          </a:p>
          <a:p>
            <a:endParaRPr lang="en-US" dirty="0">
              <a:latin typeface="Arial Black" panose="020B0A04020102020204" pitchFamily="34" charset="0"/>
            </a:endParaRPr>
          </a:p>
        </p:txBody>
      </p:sp>
    </p:spTree>
    <p:extLst>
      <p:ext uri="{BB962C8B-B14F-4D97-AF65-F5344CB8AC3E}">
        <p14:creationId xmlns="" xmlns:p14="http://schemas.microsoft.com/office/powerpoint/2010/main" val="1776915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latin typeface="Arial Black" panose="020B0A04020102020204" pitchFamily="34" charset="0"/>
              </a:rPr>
              <a:t>Pronouns and antecedents</a:t>
            </a:r>
            <a:endParaRPr lang="en-US" dirty="0">
              <a:solidFill>
                <a:schemeClr val="tx1"/>
              </a:solidFill>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000" dirty="0">
                <a:solidFill>
                  <a:schemeClr val="tx1"/>
                </a:solidFill>
                <a:latin typeface="Arial Black" panose="020B0A04020102020204" pitchFamily="34" charset="0"/>
              </a:rPr>
              <a:t>The antecedent of a pronoun is the word the pronoun refers </a:t>
            </a:r>
            <a:r>
              <a:rPr lang="en-US" sz="2000" dirty="0" smtClean="0">
                <a:solidFill>
                  <a:schemeClr val="tx1"/>
                </a:solidFill>
                <a:latin typeface="Arial Black" panose="020B0A04020102020204" pitchFamily="34" charset="0"/>
              </a:rPr>
              <a:t>to.</a:t>
            </a:r>
          </a:p>
          <a:p>
            <a:pPr marL="0" indent="0">
              <a:buNone/>
            </a:pPr>
            <a:r>
              <a:rPr lang="en-IN" sz="2000" dirty="0" smtClean="0">
                <a:solidFill>
                  <a:srgbClr val="0070C0"/>
                </a:solidFill>
                <a:latin typeface="Arial Black" panose="020B0A04020102020204" pitchFamily="34" charset="0"/>
              </a:rPr>
              <a:t>The writer, </a:t>
            </a:r>
            <a:r>
              <a:rPr lang="en-IN" sz="2000" u="sng" dirty="0" smtClean="0">
                <a:solidFill>
                  <a:srgbClr val="0070C0"/>
                </a:solidFill>
                <a:latin typeface="Arial Black" panose="020B0A04020102020204" pitchFamily="34" charset="0"/>
              </a:rPr>
              <a:t>who</a:t>
            </a:r>
            <a:r>
              <a:rPr lang="en-IN" sz="2000" dirty="0" smtClean="0">
                <a:solidFill>
                  <a:srgbClr val="0070C0"/>
                </a:solidFill>
                <a:latin typeface="Arial Black" panose="020B0A04020102020204" pitchFamily="34" charset="0"/>
              </a:rPr>
              <a:t> must spin straw into gold, attempts a task of magical metamorphosis.</a:t>
            </a:r>
            <a:endParaRPr lang="en-US" sz="2000" dirty="0">
              <a:solidFill>
                <a:srgbClr val="0070C0"/>
              </a:solidFill>
              <a:latin typeface="Arial Black" panose="020B0A04020102020204" pitchFamily="34" charset="0"/>
            </a:endParaRPr>
          </a:p>
          <a:p>
            <a:pPr marL="0" indent="0">
              <a:buNone/>
            </a:pPr>
            <a:r>
              <a:rPr lang="en-IN" sz="2000" dirty="0">
                <a:solidFill>
                  <a:srgbClr val="0070C0"/>
                </a:solidFill>
                <a:latin typeface="Arial Black" panose="020B0A04020102020204" pitchFamily="34" charset="0"/>
              </a:rPr>
              <a:t>The book, </a:t>
            </a:r>
            <a:r>
              <a:rPr lang="en-IN" sz="2000" b="1" u="sng" dirty="0">
                <a:solidFill>
                  <a:srgbClr val="0070C0"/>
                </a:solidFill>
                <a:latin typeface="Arial Black" panose="020B0A04020102020204" pitchFamily="34" charset="0"/>
              </a:rPr>
              <a:t>whose</a:t>
            </a:r>
            <a:r>
              <a:rPr lang="en-IN" sz="2000" dirty="0">
                <a:solidFill>
                  <a:srgbClr val="0070C0"/>
                </a:solidFill>
                <a:latin typeface="Arial Black" panose="020B0A04020102020204" pitchFamily="34" charset="0"/>
              </a:rPr>
              <a:t> author is no longer alive, is still read widely.</a:t>
            </a:r>
            <a:endParaRPr lang="en-US" sz="2000" dirty="0">
              <a:solidFill>
                <a:srgbClr val="0070C0"/>
              </a:solidFill>
              <a:latin typeface="Arial Black" panose="020B0A04020102020204" pitchFamily="34" charset="0"/>
            </a:endParaRPr>
          </a:p>
          <a:p>
            <a:r>
              <a:rPr lang="en-IN" sz="2000" dirty="0" smtClean="0">
                <a:solidFill>
                  <a:schemeClr val="tx1"/>
                </a:solidFill>
                <a:latin typeface="Arial Black" panose="020B0A04020102020204" pitchFamily="34" charset="0"/>
              </a:rPr>
              <a:t>The pronoun and antecedent must agree in person, number, and gender.</a:t>
            </a:r>
          </a:p>
          <a:p>
            <a:pPr marL="0" indent="0">
              <a:buNone/>
            </a:pPr>
            <a:r>
              <a:rPr lang="en-IN" sz="2000" dirty="0" smtClean="0">
                <a:solidFill>
                  <a:srgbClr val="0070C0"/>
                </a:solidFill>
                <a:latin typeface="Arial Black" panose="020B0A04020102020204" pitchFamily="34" charset="0"/>
              </a:rPr>
              <a:t>Uma and Huma are friends. </a:t>
            </a:r>
            <a:r>
              <a:rPr lang="en-IN" sz="2000" u="sng" dirty="0" smtClean="0">
                <a:solidFill>
                  <a:srgbClr val="0070C0"/>
                </a:solidFill>
                <a:latin typeface="Arial Black" panose="020B0A04020102020204" pitchFamily="34" charset="0"/>
              </a:rPr>
              <a:t>They</a:t>
            </a:r>
            <a:r>
              <a:rPr lang="en-IN" sz="2000" dirty="0" smtClean="0">
                <a:solidFill>
                  <a:srgbClr val="0070C0"/>
                </a:solidFill>
                <a:latin typeface="Arial Black" panose="020B0A04020102020204" pitchFamily="34" charset="0"/>
              </a:rPr>
              <a:t> study together.</a:t>
            </a:r>
          </a:p>
          <a:p>
            <a:pPr marL="0" indent="0">
              <a:buNone/>
            </a:pPr>
            <a:r>
              <a:rPr lang="en-IN" sz="2000" dirty="0" smtClean="0">
                <a:solidFill>
                  <a:srgbClr val="0070C0"/>
                </a:solidFill>
                <a:latin typeface="Arial Black" panose="020B0A04020102020204" pitchFamily="34" charset="0"/>
              </a:rPr>
              <a:t>Huma is a very good student. </a:t>
            </a:r>
            <a:r>
              <a:rPr lang="en-IN" sz="2000" u="sng" dirty="0" smtClean="0">
                <a:solidFill>
                  <a:srgbClr val="0070C0"/>
                </a:solidFill>
                <a:latin typeface="Arial Black" panose="020B0A04020102020204" pitchFamily="34" charset="0"/>
              </a:rPr>
              <a:t>She</a:t>
            </a:r>
            <a:r>
              <a:rPr lang="en-IN" sz="2000" dirty="0" smtClean="0">
                <a:solidFill>
                  <a:srgbClr val="0070C0"/>
                </a:solidFill>
                <a:latin typeface="Arial Black" panose="020B0A04020102020204" pitchFamily="34" charset="0"/>
              </a:rPr>
              <a:t> stands first in class.</a:t>
            </a:r>
          </a:p>
        </p:txBody>
      </p:sp>
    </p:spTree>
    <p:extLst>
      <p:ext uri="{BB962C8B-B14F-4D97-AF65-F5344CB8AC3E}">
        <p14:creationId xmlns="" xmlns:p14="http://schemas.microsoft.com/office/powerpoint/2010/main" val="275208624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447</TotalTime>
  <Words>949</Words>
  <Application>Microsoft Office PowerPoint</Application>
  <PresentationFormat>Custom</PresentationFormat>
  <Paragraphs>122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Wisp</vt:lpstr>
      <vt:lpstr>SYNTAX</vt:lpstr>
      <vt:lpstr>What is a sentence?</vt:lpstr>
      <vt:lpstr>Common Errors</vt:lpstr>
      <vt:lpstr>Subject – verb </vt:lpstr>
      <vt:lpstr>Identify the subject</vt:lpstr>
      <vt:lpstr>Singular or plural?</vt:lpstr>
      <vt:lpstr>Indefinite Pronouns</vt:lpstr>
      <vt:lpstr>Slide 8</vt:lpstr>
      <vt:lpstr>Pronouns and antecedents</vt:lpstr>
      <vt:lpstr>Slide 10</vt:lpstr>
      <vt:lpstr>Error of Reference </vt:lpstr>
      <vt:lpstr>Vague Pronouns</vt:lpstr>
      <vt:lpstr>Error of Shifts</vt:lpstr>
      <vt:lpstr>Shift in tense</vt:lpstr>
      <vt:lpstr>Slide 15</vt:lpstr>
      <vt:lpstr>Slide 16</vt:lpstr>
      <vt:lpstr>Points to remember</vt:lpstr>
      <vt:lpstr>Writing should be consistent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dc:title>
  <dc:creator>Windows User</dc:creator>
  <cp:lastModifiedBy>Dr. Mini Chandran</cp:lastModifiedBy>
  <cp:revision>35</cp:revision>
  <dcterms:created xsi:type="dcterms:W3CDTF">2018-07-27T10:28:32Z</dcterms:created>
  <dcterms:modified xsi:type="dcterms:W3CDTF">2018-08-09T04:39:11Z</dcterms:modified>
</cp:coreProperties>
</file>