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72" r:id="rId4"/>
    <p:sldId id="273" r:id="rId5"/>
    <p:sldId id="275"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408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293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691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153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806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620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9/6/2018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3381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971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9595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40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975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9/6/2018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7659624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Arial Black" panose="020B0A04020102020204" pitchFamily="34" charset="0"/>
              </a:rPr>
              <a:t>Composition</a:t>
            </a:r>
            <a:endParaRPr lang="en-US" dirty="0">
              <a:latin typeface="Arial Black" panose="020B0A04020102020204" pitchFamily="34" charset="0"/>
            </a:endParaRPr>
          </a:p>
        </p:txBody>
      </p:sp>
      <p:sp>
        <p:nvSpPr>
          <p:cNvPr id="3" name="Subtitle 2"/>
          <p:cNvSpPr>
            <a:spLocks noGrp="1"/>
          </p:cNvSpPr>
          <p:nvPr>
            <p:ph type="subTitle" idx="1"/>
          </p:nvPr>
        </p:nvSpPr>
        <p:spPr/>
        <p:txBody>
          <a:bodyPr>
            <a:normAutofit/>
          </a:bodyPr>
          <a:lstStyle/>
          <a:p>
            <a:r>
              <a:rPr lang="en-IN" sz="3200" dirty="0" smtClean="0">
                <a:latin typeface="Arial Black" panose="020B0A04020102020204" pitchFamily="34" charset="0"/>
              </a:rPr>
              <a:t>Preliminary steps</a:t>
            </a:r>
            <a:endParaRPr lang="en-US" sz="3200" dirty="0">
              <a:latin typeface="Arial Black" panose="020B0A04020102020204" pitchFamily="34" charset="0"/>
            </a:endParaRPr>
          </a:p>
        </p:txBody>
      </p:sp>
    </p:spTree>
    <p:extLst>
      <p:ext uri="{BB962C8B-B14F-4D97-AF65-F5344CB8AC3E}">
        <p14:creationId xmlns:p14="http://schemas.microsoft.com/office/powerpoint/2010/main" val="3294063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Narrative</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latin typeface="Arial Black" panose="020B0A04020102020204" pitchFamily="34" charset="0"/>
              </a:rPr>
              <a:t>Narrate sequentially</a:t>
            </a:r>
          </a:p>
          <a:p>
            <a:r>
              <a:rPr lang="en-IN" dirty="0" smtClean="0">
                <a:latin typeface="Arial Black" panose="020B0A04020102020204" pitchFamily="34" charset="0"/>
              </a:rPr>
              <a:t>What happened next?</a:t>
            </a:r>
          </a:p>
          <a:p>
            <a:pPr marL="0" indent="0">
              <a:buNone/>
            </a:pPr>
            <a:endParaRPr lang="en-IN" dirty="0" smtClean="0">
              <a:latin typeface="Arial Black" panose="020B0A04020102020204" pitchFamily="34" charset="0"/>
            </a:endParaRPr>
          </a:p>
          <a:p>
            <a:pPr marL="0" indent="0">
              <a:buNone/>
            </a:pPr>
            <a:r>
              <a:rPr lang="en-IN" b="1" i="1" dirty="0" smtClean="0">
                <a:solidFill>
                  <a:srgbClr val="002060"/>
                </a:solidFill>
                <a:latin typeface="Times New Roman" panose="02020603050405020304" pitchFamily="18" charset="0"/>
                <a:cs typeface="Times New Roman" panose="02020603050405020304" pitchFamily="18" charset="0"/>
              </a:rPr>
              <a:t>It was a dark and stormy night. The wind sounded like a wail of lost souls among the trees. Suddenly there appeared on the village road, a man riding his horse at a furious pace. His face looked grim in the dim light and he appeared to be in a hurry to reach somewhere. In his single-minded aim to get to his destination, he did not notice </a:t>
            </a:r>
            <a:r>
              <a:rPr lang="en-IN" b="1" i="1" smtClean="0">
                <a:solidFill>
                  <a:srgbClr val="002060"/>
                </a:solidFill>
                <a:latin typeface="Times New Roman" panose="02020603050405020304" pitchFamily="18" charset="0"/>
                <a:cs typeface="Times New Roman" panose="02020603050405020304" pitchFamily="18" charset="0"/>
              </a:rPr>
              <a:t>the </a:t>
            </a:r>
            <a:r>
              <a:rPr lang="en-IN" b="1" i="1" smtClean="0">
                <a:solidFill>
                  <a:srgbClr val="002060"/>
                </a:solidFill>
                <a:latin typeface="Times New Roman" panose="02020603050405020304" pitchFamily="18" charset="0"/>
                <a:cs typeface="Times New Roman" panose="02020603050405020304" pitchFamily="18" charset="0"/>
              </a:rPr>
              <a:t>gun</a:t>
            </a:r>
            <a:r>
              <a:rPr lang="en-IN" b="1" i="1" smtClean="0">
                <a:solidFill>
                  <a:srgbClr val="002060"/>
                </a:solidFill>
                <a:latin typeface="Times New Roman" panose="02020603050405020304" pitchFamily="18" charset="0"/>
                <a:cs typeface="Times New Roman" panose="02020603050405020304" pitchFamily="18" charset="0"/>
              </a:rPr>
              <a:t> </a:t>
            </a:r>
            <a:r>
              <a:rPr lang="en-IN" b="1" i="1" dirty="0" smtClean="0">
                <a:solidFill>
                  <a:srgbClr val="002060"/>
                </a:solidFill>
                <a:latin typeface="Times New Roman" panose="02020603050405020304" pitchFamily="18" charset="0"/>
                <a:cs typeface="Times New Roman" panose="02020603050405020304" pitchFamily="18" charset="0"/>
              </a:rPr>
              <a:t>that was trained on him.</a:t>
            </a:r>
            <a:endParaRPr lang="en-US"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398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Narrative need not be a story</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IN" b="1" i="1" dirty="0" smtClean="0">
                <a:solidFill>
                  <a:srgbClr val="002060"/>
                </a:solidFill>
                <a:latin typeface="Times New Roman" panose="02020603050405020304" pitchFamily="18" charset="0"/>
                <a:cs typeface="Times New Roman" panose="02020603050405020304" pitchFamily="18" charset="0"/>
              </a:rPr>
              <a:t>Growing frustrated by his inability to home in on the target as early as the first round, </a:t>
            </a:r>
            <a:r>
              <a:rPr lang="en-IN" b="1" i="1" dirty="0" err="1" smtClean="0">
                <a:solidFill>
                  <a:srgbClr val="002060"/>
                </a:solidFill>
                <a:latin typeface="Times New Roman" panose="02020603050405020304" pitchFamily="18" charset="0"/>
                <a:cs typeface="Times New Roman" panose="02020603050405020304" pitchFamily="18" charset="0"/>
              </a:rPr>
              <a:t>Hasanboy</a:t>
            </a:r>
            <a:r>
              <a:rPr lang="en-IN" b="1" i="1" dirty="0" smtClean="0">
                <a:solidFill>
                  <a:srgbClr val="002060"/>
                </a:solidFill>
                <a:latin typeface="Times New Roman" panose="02020603050405020304" pitchFamily="18" charset="0"/>
                <a:cs typeface="Times New Roman" panose="02020603050405020304" pitchFamily="18" charset="0"/>
              </a:rPr>
              <a:t> </a:t>
            </a:r>
            <a:r>
              <a:rPr lang="en-IN" b="1" i="1" dirty="0" err="1" smtClean="0">
                <a:solidFill>
                  <a:srgbClr val="002060"/>
                </a:solidFill>
                <a:latin typeface="Times New Roman" panose="02020603050405020304" pitchFamily="18" charset="0"/>
                <a:cs typeface="Times New Roman" panose="02020603050405020304" pitchFamily="18" charset="0"/>
              </a:rPr>
              <a:t>Dusmatov</a:t>
            </a:r>
            <a:r>
              <a:rPr lang="en-IN" b="1" i="1" dirty="0" smtClean="0">
                <a:solidFill>
                  <a:srgbClr val="002060"/>
                </a:solidFill>
                <a:latin typeface="Times New Roman" panose="02020603050405020304" pitchFamily="18" charset="0"/>
                <a:cs typeface="Times New Roman" panose="02020603050405020304" pitchFamily="18" charset="0"/>
              </a:rPr>
              <a:t> held Amit </a:t>
            </a:r>
            <a:r>
              <a:rPr lang="en-IN" b="1" i="1" dirty="0" err="1" smtClean="0">
                <a:solidFill>
                  <a:srgbClr val="002060"/>
                </a:solidFill>
                <a:latin typeface="Times New Roman" panose="02020603050405020304" pitchFamily="18" charset="0"/>
                <a:cs typeface="Times New Roman" panose="02020603050405020304" pitchFamily="18" charset="0"/>
              </a:rPr>
              <a:t>Phangal’s</a:t>
            </a:r>
            <a:r>
              <a:rPr lang="en-IN" b="1" i="1" dirty="0" smtClean="0">
                <a:solidFill>
                  <a:srgbClr val="002060"/>
                </a:solidFill>
                <a:latin typeface="Times New Roman" panose="02020603050405020304" pitchFamily="18" charset="0"/>
                <a:cs typeface="Times New Roman" panose="02020603050405020304" pitchFamily="18" charset="0"/>
              </a:rPr>
              <a:t> head down, before putting it in a vice-like grip. </a:t>
            </a:r>
            <a:r>
              <a:rPr lang="en-IN" b="1" i="1" dirty="0" err="1" smtClean="0">
                <a:solidFill>
                  <a:srgbClr val="002060"/>
                </a:solidFill>
                <a:latin typeface="Times New Roman" panose="02020603050405020304" pitchFamily="18" charset="0"/>
                <a:cs typeface="Times New Roman" panose="02020603050405020304" pitchFamily="18" charset="0"/>
              </a:rPr>
              <a:t>Phangal</a:t>
            </a:r>
            <a:r>
              <a:rPr lang="en-IN" b="1" i="1" dirty="0" smtClean="0">
                <a:solidFill>
                  <a:srgbClr val="002060"/>
                </a:solidFill>
                <a:latin typeface="Times New Roman" panose="02020603050405020304" pitchFamily="18" charset="0"/>
                <a:cs typeface="Times New Roman" panose="02020603050405020304" pitchFamily="18" charset="0"/>
              </a:rPr>
              <a:t> responded by pushing the reigning Olympic champion down to the mat.</a:t>
            </a:r>
          </a:p>
          <a:p>
            <a:pPr marL="0" indent="0">
              <a:buNone/>
            </a:pPr>
            <a:endParaRPr lang="en-IN" b="1" i="1" dirty="0" smtClean="0">
              <a:solidFill>
                <a:srgbClr val="002060"/>
              </a:solidFill>
              <a:latin typeface="Times New Roman" panose="02020603050405020304" pitchFamily="18" charset="0"/>
              <a:cs typeface="Times New Roman" panose="02020603050405020304" pitchFamily="18" charset="0"/>
            </a:endParaRPr>
          </a:p>
          <a:p>
            <a:r>
              <a:rPr lang="en-IN" b="1" i="1" dirty="0" smtClean="0">
                <a:solidFill>
                  <a:srgbClr val="002060"/>
                </a:solidFill>
                <a:latin typeface="Times New Roman" panose="02020603050405020304" pitchFamily="18" charset="0"/>
                <a:cs typeface="Times New Roman" panose="02020603050405020304" pitchFamily="18" charset="0"/>
              </a:rPr>
              <a:t>I woke up late today morning and did not have the time to have breakfast. I rushed for the nine o’clock class and attended all the lectures till one. I was famished by the time I reached the mess at 1:15.</a:t>
            </a:r>
            <a:endParaRPr lang="en-US"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68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IN" b="1" i="1" dirty="0">
                <a:solidFill>
                  <a:srgbClr val="002060"/>
                </a:solidFill>
                <a:latin typeface="Times New Roman" panose="02020603050405020304" pitchFamily="18" charset="0"/>
                <a:cs typeface="Times New Roman" panose="02020603050405020304" pitchFamily="18" charset="0"/>
              </a:rPr>
              <a:t>The Mars Exploration Program (MEP) is a long-term </a:t>
            </a:r>
            <a:r>
              <a:rPr lang="en-IN" b="1" i="1" dirty="0" smtClean="0">
                <a:solidFill>
                  <a:srgbClr val="002060"/>
                </a:solidFill>
                <a:latin typeface="Times New Roman" panose="02020603050405020304" pitchFamily="18" charset="0"/>
                <a:cs typeface="Times New Roman" panose="02020603050405020304" pitchFamily="18" charset="0"/>
              </a:rPr>
              <a:t>effort to explore the planet Mars, funded </a:t>
            </a:r>
            <a:r>
              <a:rPr lang="en-IN" b="1" i="1" dirty="0">
                <a:solidFill>
                  <a:srgbClr val="002060"/>
                </a:solidFill>
                <a:latin typeface="Times New Roman" panose="02020603050405020304" pitchFamily="18" charset="0"/>
                <a:cs typeface="Times New Roman" panose="02020603050405020304" pitchFamily="18" charset="0"/>
              </a:rPr>
              <a:t>and led </a:t>
            </a:r>
            <a:r>
              <a:rPr lang="en-IN" b="1" i="1" dirty="0" smtClean="0">
                <a:solidFill>
                  <a:srgbClr val="002060"/>
                </a:solidFill>
                <a:latin typeface="Times New Roman" panose="02020603050405020304" pitchFamily="18" charset="0"/>
                <a:cs typeface="Times New Roman" panose="02020603050405020304" pitchFamily="18" charset="0"/>
              </a:rPr>
              <a:t>by NASA. </a:t>
            </a:r>
            <a:r>
              <a:rPr lang="en-IN" b="1" i="1" dirty="0">
                <a:solidFill>
                  <a:srgbClr val="002060"/>
                </a:solidFill>
                <a:latin typeface="Times New Roman" panose="02020603050405020304" pitchFamily="18" charset="0"/>
                <a:cs typeface="Times New Roman" panose="02020603050405020304" pitchFamily="18" charset="0"/>
              </a:rPr>
              <a:t>Formed in 1993, MEP has made use of orbital </a:t>
            </a:r>
            <a:r>
              <a:rPr lang="en-IN" b="1" i="1" dirty="0" smtClean="0">
                <a:solidFill>
                  <a:srgbClr val="002060"/>
                </a:solidFill>
                <a:latin typeface="Times New Roman" panose="02020603050405020304" pitchFamily="18" charset="0"/>
                <a:cs typeface="Times New Roman" panose="02020603050405020304" pitchFamily="18" charset="0"/>
              </a:rPr>
              <a:t>spacecraft, landers and Mars rovers to </a:t>
            </a:r>
            <a:r>
              <a:rPr lang="en-IN" b="1" i="1" dirty="0">
                <a:solidFill>
                  <a:srgbClr val="002060"/>
                </a:solidFill>
                <a:latin typeface="Times New Roman" panose="02020603050405020304" pitchFamily="18" charset="0"/>
                <a:cs typeface="Times New Roman" panose="02020603050405020304" pitchFamily="18" charset="0"/>
              </a:rPr>
              <a:t>explore the possibilities </a:t>
            </a:r>
            <a:r>
              <a:rPr lang="en-IN" b="1" i="1" dirty="0" smtClean="0">
                <a:solidFill>
                  <a:srgbClr val="002060"/>
                </a:solidFill>
                <a:latin typeface="Times New Roman" panose="02020603050405020304" pitchFamily="18" charset="0"/>
                <a:cs typeface="Times New Roman" panose="02020603050405020304" pitchFamily="18" charset="0"/>
              </a:rPr>
              <a:t>of life on Mars,  </a:t>
            </a:r>
            <a:r>
              <a:rPr lang="en-IN" b="1" i="1" dirty="0">
                <a:solidFill>
                  <a:srgbClr val="002060"/>
                </a:solidFill>
                <a:latin typeface="Times New Roman" panose="02020603050405020304" pitchFamily="18" charset="0"/>
                <a:cs typeface="Times New Roman" panose="02020603050405020304" pitchFamily="18" charset="0"/>
              </a:rPr>
              <a:t>as well </a:t>
            </a:r>
            <a:r>
              <a:rPr lang="en-IN" b="1" i="1" dirty="0" smtClean="0">
                <a:solidFill>
                  <a:srgbClr val="002060"/>
                </a:solidFill>
                <a:latin typeface="Times New Roman" panose="02020603050405020304" pitchFamily="18" charset="0"/>
                <a:cs typeface="Times New Roman" panose="02020603050405020304" pitchFamily="18" charset="0"/>
              </a:rPr>
              <a:t>as the planet’s climate and natural resources. The </a:t>
            </a:r>
            <a:r>
              <a:rPr lang="en-IN" b="1" i="1" dirty="0">
                <a:solidFill>
                  <a:srgbClr val="002060"/>
                </a:solidFill>
                <a:latin typeface="Times New Roman" panose="02020603050405020304" pitchFamily="18" charset="0"/>
                <a:cs typeface="Times New Roman" panose="02020603050405020304" pitchFamily="18" charset="0"/>
              </a:rPr>
              <a:t>program is managed by NASA's </a:t>
            </a:r>
            <a:r>
              <a:rPr lang="en-IN" b="1" i="1" dirty="0" smtClean="0">
                <a:solidFill>
                  <a:srgbClr val="002060"/>
                </a:solidFill>
                <a:latin typeface="Times New Roman" panose="02020603050405020304" pitchFamily="18" charset="0"/>
                <a:cs typeface="Times New Roman" panose="02020603050405020304" pitchFamily="18" charset="0"/>
              </a:rPr>
              <a:t>Science Mission Directorate by Doug </a:t>
            </a:r>
            <a:r>
              <a:rPr lang="en-IN" b="1" i="1" dirty="0" err="1" smtClean="0">
                <a:solidFill>
                  <a:srgbClr val="002060"/>
                </a:solidFill>
                <a:latin typeface="Times New Roman" panose="02020603050405020304" pitchFamily="18" charset="0"/>
                <a:cs typeface="Times New Roman" panose="02020603050405020304" pitchFamily="18" charset="0"/>
              </a:rPr>
              <a:t>McCuistion</a:t>
            </a:r>
            <a:r>
              <a:rPr lang="en-IN" b="1" i="1" dirty="0" smtClean="0">
                <a:solidFill>
                  <a:srgbClr val="002060"/>
                </a:solidFill>
                <a:latin typeface="Times New Roman" panose="02020603050405020304" pitchFamily="18" charset="0"/>
                <a:cs typeface="Times New Roman" panose="02020603050405020304" pitchFamily="18" charset="0"/>
              </a:rPr>
              <a:t> of the Planetary Science Division. </a:t>
            </a:r>
            <a:endParaRPr lang="en-US"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68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Descriptive</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latin typeface="Arial Black" panose="020B0A04020102020204" pitchFamily="34" charset="0"/>
              </a:rPr>
              <a:t>Objective or Subjective</a:t>
            </a:r>
          </a:p>
          <a:p>
            <a:r>
              <a:rPr lang="en-IN" dirty="0" smtClean="0">
                <a:latin typeface="Arial Black" panose="020B0A04020102020204" pitchFamily="34" charset="0"/>
              </a:rPr>
              <a:t>Objective description informs</a:t>
            </a:r>
          </a:p>
          <a:p>
            <a:r>
              <a:rPr lang="en-IN" dirty="0" smtClean="0">
                <a:latin typeface="Arial Black" panose="020B0A04020102020204" pitchFamily="34" charset="0"/>
              </a:rPr>
              <a:t>Subjective description establishes an emotional bond</a:t>
            </a:r>
          </a:p>
          <a:p>
            <a:r>
              <a:rPr lang="en-IN" dirty="0" smtClean="0">
                <a:latin typeface="Arial Black" panose="020B0A04020102020204" pitchFamily="34" charset="0"/>
              </a:rPr>
              <a:t>Subjective writing can be very persuasive</a:t>
            </a:r>
          </a:p>
          <a:p>
            <a:endParaRPr lang="en-US" dirty="0"/>
          </a:p>
        </p:txBody>
      </p:sp>
    </p:spTree>
    <p:extLst>
      <p:ext uri="{BB962C8B-B14F-4D97-AF65-F5344CB8AC3E}">
        <p14:creationId xmlns:p14="http://schemas.microsoft.com/office/powerpoint/2010/main" val="18194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lnSpc>
                <a:spcPct val="150000"/>
              </a:lnSpc>
              <a:buNone/>
            </a:pPr>
            <a:r>
              <a:rPr lang="en-IN" b="1" i="1" dirty="0" smtClean="0">
                <a:solidFill>
                  <a:srgbClr val="002060"/>
                </a:solidFill>
                <a:latin typeface="Times New Roman" panose="02020603050405020304" pitchFamily="18" charset="0"/>
                <a:cs typeface="Times New Roman" panose="02020603050405020304" pitchFamily="18" charset="0"/>
              </a:rPr>
              <a:t>There are two species of pangolin in India out of eight in the world. The Indian, found nearly everywhere though you will have to look hard for it, and the Chinese, found in the northeast, and not very common. About 2 to 2.5 feet long, with a 1.5 foot long tail, it is sloping in profile, with a pine cone-like face, long muzzle and tail, all of which are covered with a plating of scales which look like an armour. </a:t>
            </a:r>
            <a:endParaRPr lang="en-US"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059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nSpc>
                <a:spcPct val="150000"/>
              </a:lnSpc>
              <a:buNone/>
            </a:pPr>
            <a:r>
              <a:rPr lang="en-IN" b="1" i="1" dirty="0" smtClean="0">
                <a:solidFill>
                  <a:srgbClr val="002060"/>
                </a:solidFill>
                <a:latin typeface="Times New Roman" panose="02020603050405020304" pitchFamily="18" charset="0"/>
                <a:cs typeface="Times New Roman" panose="02020603050405020304" pitchFamily="18" charset="0"/>
              </a:rPr>
              <a:t>It’s these very scales that are the pangolin’s undoing. The chief ‘villain’, as usual, is Chinese traditional medicine – responsible for the downfall of many other innocent animals, from tigers to beetles. That apart, pangolin meat is regarded as a delicacy in China and Vietnam. As a result, the animals have been massacred wholesale – not only in India, but the world over.</a:t>
            </a:r>
            <a:endParaRPr lang="en-US"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230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Argumentative</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endParaRPr lang="en-IN" dirty="0" smtClean="0">
              <a:latin typeface="Arial Black" panose="020B0A04020102020204" pitchFamily="34" charset="0"/>
            </a:endParaRPr>
          </a:p>
          <a:p>
            <a:r>
              <a:rPr lang="en-IN" dirty="0" smtClean="0">
                <a:latin typeface="Arial Black" panose="020B0A04020102020204" pitchFamily="34" charset="0"/>
              </a:rPr>
              <a:t>Proves a point</a:t>
            </a:r>
          </a:p>
          <a:p>
            <a:r>
              <a:rPr lang="en-IN" dirty="0" smtClean="0">
                <a:latin typeface="Arial Black" panose="020B0A04020102020204" pitchFamily="34" charset="0"/>
              </a:rPr>
              <a:t>Puts forward a claim</a:t>
            </a:r>
          </a:p>
          <a:p>
            <a:r>
              <a:rPr lang="en-IN" dirty="0" smtClean="0">
                <a:latin typeface="Arial Black" panose="020B0A04020102020204" pitchFamily="34" charset="0"/>
              </a:rPr>
              <a:t>Evidence to support / refute</a:t>
            </a:r>
          </a:p>
          <a:p>
            <a:r>
              <a:rPr lang="en-IN" dirty="0" smtClean="0">
                <a:latin typeface="Arial Black" panose="020B0A04020102020204" pitchFamily="34" charset="0"/>
              </a:rPr>
              <a:t>Logical and rational</a:t>
            </a:r>
          </a:p>
          <a:p>
            <a:r>
              <a:rPr lang="en-IN" dirty="0" smtClean="0">
                <a:latin typeface="Arial Black" panose="020B0A04020102020204" pitchFamily="34" charset="0"/>
              </a:rPr>
              <a:t>No appeal to emotions</a:t>
            </a:r>
            <a:endParaRPr lang="en-US" dirty="0">
              <a:latin typeface="Arial Black" panose="020B0A04020102020204" pitchFamily="34" charset="0"/>
            </a:endParaRPr>
          </a:p>
        </p:txBody>
      </p:sp>
    </p:spTree>
    <p:extLst>
      <p:ext uri="{BB962C8B-B14F-4D97-AF65-F5344CB8AC3E}">
        <p14:creationId xmlns:p14="http://schemas.microsoft.com/office/powerpoint/2010/main" val="2142471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Expository</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endParaRPr lang="en-IN" dirty="0" smtClean="0">
              <a:latin typeface="Arial Black" panose="020B0A04020102020204" pitchFamily="34" charset="0"/>
            </a:endParaRPr>
          </a:p>
          <a:p>
            <a:r>
              <a:rPr lang="en-IN" dirty="0" smtClean="0">
                <a:latin typeface="Arial Black" panose="020B0A04020102020204" pitchFamily="34" charset="0"/>
              </a:rPr>
              <a:t>Explains</a:t>
            </a:r>
          </a:p>
          <a:p>
            <a:r>
              <a:rPr lang="en-IN" dirty="0" err="1" smtClean="0">
                <a:latin typeface="Arial Black" panose="020B0A04020102020204" pitchFamily="34" charset="0"/>
              </a:rPr>
              <a:t>Analyzes</a:t>
            </a:r>
            <a:endParaRPr lang="en-IN" dirty="0" smtClean="0">
              <a:latin typeface="Arial Black" panose="020B0A04020102020204" pitchFamily="34" charset="0"/>
            </a:endParaRPr>
          </a:p>
          <a:p>
            <a:r>
              <a:rPr lang="en-IN" dirty="0" smtClean="0">
                <a:latin typeface="Arial Black" panose="020B0A04020102020204" pitchFamily="34" charset="0"/>
              </a:rPr>
              <a:t>Provides objective information</a:t>
            </a:r>
          </a:p>
          <a:p>
            <a:r>
              <a:rPr lang="en-IN" dirty="0" smtClean="0">
                <a:latin typeface="Arial Black" panose="020B0A04020102020204" pitchFamily="34" charset="0"/>
              </a:rPr>
              <a:t>Very rarely personal</a:t>
            </a:r>
            <a:endParaRPr lang="en-US" dirty="0">
              <a:latin typeface="Arial Black" panose="020B0A04020102020204" pitchFamily="34" charset="0"/>
            </a:endParaRPr>
          </a:p>
        </p:txBody>
      </p:sp>
    </p:spTree>
    <p:extLst>
      <p:ext uri="{BB962C8B-B14F-4D97-AF65-F5344CB8AC3E}">
        <p14:creationId xmlns:p14="http://schemas.microsoft.com/office/powerpoint/2010/main" val="1111616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Points to remember</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endParaRPr lang="en-IN" dirty="0" smtClean="0"/>
          </a:p>
          <a:p>
            <a:r>
              <a:rPr lang="en-IN" dirty="0" smtClean="0">
                <a:latin typeface="Arial Black" panose="020B0A04020102020204" pitchFamily="34" charset="0"/>
              </a:rPr>
              <a:t>Writing is  a process that involves various steps</a:t>
            </a:r>
          </a:p>
          <a:p>
            <a:r>
              <a:rPr lang="en-IN" dirty="0" smtClean="0">
                <a:latin typeface="Arial Black" panose="020B0A04020102020204" pitchFamily="34" charset="0"/>
              </a:rPr>
              <a:t>Think and plan carefully before putting pen to paper</a:t>
            </a:r>
          </a:p>
          <a:p>
            <a:r>
              <a:rPr lang="en-IN" dirty="0" smtClean="0">
                <a:latin typeface="Arial Black" panose="020B0A04020102020204" pitchFamily="34" charset="0"/>
              </a:rPr>
              <a:t>Have a clear idea of the reader and the purpose</a:t>
            </a:r>
          </a:p>
          <a:p>
            <a:r>
              <a:rPr lang="en-IN" dirty="0">
                <a:latin typeface="Arial Black" panose="020B0A04020102020204" pitchFamily="34" charset="0"/>
              </a:rPr>
              <a:t>Be armed with </a:t>
            </a:r>
            <a:r>
              <a:rPr lang="en-IN" dirty="0" smtClean="0">
                <a:latin typeface="Arial Black" panose="020B0A04020102020204" pitchFamily="34" charset="0"/>
              </a:rPr>
              <a:t>facts</a:t>
            </a:r>
            <a:endParaRPr lang="en-IN" dirty="0">
              <a:latin typeface="Arial Black" panose="020B0A04020102020204" pitchFamily="34" charset="0"/>
            </a:endParaRPr>
          </a:p>
          <a:p>
            <a:r>
              <a:rPr lang="en-IN" dirty="0" smtClean="0">
                <a:latin typeface="Arial Black" panose="020B0A04020102020204" pitchFamily="34" charset="0"/>
              </a:rPr>
              <a:t>Think of an appropriate writing strategy</a:t>
            </a:r>
          </a:p>
          <a:p>
            <a:endParaRPr lang="en-US" dirty="0">
              <a:latin typeface="Arial Black" panose="020B0A04020102020204" pitchFamily="34" charset="0"/>
            </a:endParaRPr>
          </a:p>
        </p:txBody>
      </p:sp>
    </p:spTree>
    <p:extLst>
      <p:ext uri="{BB962C8B-B14F-4D97-AF65-F5344CB8AC3E}">
        <p14:creationId xmlns:p14="http://schemas.microsoft.com/office/powerpoint/2010/main" val="155662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Writing is a Complex Process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endParaRPr lang="en-IN" dirty="0">
              <a:latin typeface="Arial Black" panose="020B0A04020102020204" pitchFamily="34" charset="0"/>
            </a:endParaRPr>
          </a:p>
          <a:p>
            <a:r>
              <a:rPr lang="en-IN" dirty="0" smtClean="0">
                <a:latin typeface="Arial Black" panose="020B0A04020102020204" pitchFamily="34" charset="0"/>
              </a:rPr>
              <a:t>Pre-writing</a:t>
            </a:r>
          </a:p>
          <a:p>
            <a:pPr marL="0" indent="0">
              <a:buNone/>
            </a:pPr>
            <a:endParaRPr lang="en-IN" dirty="0" smtClean="0">
              <a:latin typeface="Arial Black" panose="020B0A04020102020204" pitchFamily="34" charset="0"/>
            </a:endParaRPr>
          </a:p>
          <a:p>
            <a:r>
              <a:rPr lang="en-IN" dirty="0" smtClean="0">
                <a:latin typeface="Arial Black" panose="020B0A04020102020204" pitchFamily="34" charset="0"/>
              </a:rPr>
              <a:t>Drafting</a:t>
            </a:r>
          </a:p>
          <a:p>
            <a:pPr marL="0" indent="0">
              <a:buNone/>
            </a:pPr>
            <a:endParaRPr lang="en-IN" dirty="0" smtClean="0">
              <a:latin typeface="Arial Black" panose="020B0A04020102020204" pitchFamily="34" charset="0"/>
            </a:endParaRPr>
          </a:p>
          <a:p>
            <a:r>
              <a:rPr lang="en-IN" dirty="0" smtClean="0">
                <a:latin typeface="Arial Black" panose="020B0A04020102020204" pitchFamily="34" charset="0"/>
              </a:rPr>
              <a:t>Revising</a:t>
            </a:r>
          </a:p>
          <a:p>
            <a:pPr marL="0" indent="0">
              <a:buNone/>
            </a:pPr>
            <a:r>
              <a:rPr lang="en-IN" dirty="0" smtClean="0">
                <a:latin typeface="Arial Black" panose="020B0A04020102020204" pitchFamily="34" charset="0"/>
              </a:rPr>
              <a:t> </a:t>
            </a:r>
          </a:p>
          <a:p>
            <a:r>
              <a:rPr lang="en-IN" dirty="0" smtClean="0">
                <a:latin typeface="Arial Black" panose="020B0A04020102020204" pitchFamily="34" charset="0"/>
              </a:rPr>
              <a:t>Editing</a:t>
            </a:r>
          </a:p>
        </p:txBody>
      </p:sp>
    </p:spTree>
    <p:extLst>
      <p:ext uri="{BB962C8B-B14F-4D97-AF65-F5344CB8AC3E}">
        <p14:creationId xmlns:p14="http://schemas.microsoft.com/office/powerpoint/2010/main" val="2423692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Pre-writing</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IN" dirty="0">
                <a:latin typeface="Arial Black" panose="020B0A04020102020204" pitchFamily="34" charset="0"/>
              </a:rPr>
              <a:t>Think before you write</a:t>
            </a:r>
          </a:p>
          <a:p>
            <a:pPr marL="0" indent="0">
              <a:buNone/>
            </a:pPr>
            <a:endParaRPr lang="en-IN" dirty="0">
              <a:latin typeface="Arial Black" panose="020B0A04020102020204" pitchFamily="34" charset="0"/>
            </a:endParaRPr>
          </a:p>
          <a:p>
            <a:r>
              <a:rPr lang="en-IN" dirty="0">
                <a:latin typeface="Arial Black" panose="020B0A04020102020204" pitchFamily="34" charset="0"/>
              </a:rPr>
              <a:t>Plan before you write:</a:t>
            </a:r>
          </a:p>
          <a:p>
            <a:pPr>
              <a:buFont typeface="Wingdings" panose="05000000000000000000" pitchFamily="2" charset="2"/>
              <a:buChar char="ü"/>
            </a:pPr>
            <a:r>
              <a:rPr lang="en-IN" dirty="0">
                <a:latin typeface="Arial Black" panose="020B0A04020102020204" pitchFamily="34" charset="0"/>
              </a:rPr>
              <a:t>What is the subject?</a:t>
            </a:r>
          </a:p>
          <a:p>
            <a:pPr>
              <a:buFont typeface="Wingdings" panose="05000000000000000000" pitchFamily="2" charset="2"/>
              <a:buChar char="ü"/>
            </a:pPr>
            <a:r>
              <a:rPr lang="en-IN" dirty="0">
                <a:latin typeface="Arial Black" panose="020B0A04020102020204" pitchFamily="34" charset="0"/>
              </a:rPr>
              <a:t>Who is the reader?</a:t>
            </a:r>
          </a:p>
          <a:p>
            <a:pPr>
              <a:buFont typeface="Wingdings" panose="05000000000000000000" pitchFamily="2" charset="2"/>
              <a:buChar char="ü"/>
            </a:pPr>
            <a:r>
              <a:rPr lang="en-IN" dirty="0">
                <a:latin typeface="Arial Black" panose="020B0A04020102020204" pitchFamily="34" charset="0"/>
              </a:rPr>
              <a:t>Why are your writing?</a:t>
            </a:r>
          </a:p>
          <a:p>
            <a:pPr>
              <a:buFont typeface="Wingdings" panose="05000000000000000000" pitchFamily="2" charset="2"/>
              <a:buChar char="ü"/>
            </a:pPr>
            <a:r>
              <a:rPr lang="en-IN" dirty="0">
                <a:latin typeface="Arial Black" panose="020B0A04020102020204" pitchFamily="34" charset="0"/>
              </a:rPr>
              <a:t>How should you write?</a:t>
            </a:r>
            <a:endParaRPr lang="en-US" dirty="0">
              <a:latin typeface="Arial Black" panose="020B0A04020102020204" pitchFamily="34" charset="0"/>
            </a:endParaRPr>
          </a:p>
          <a:p>
            <a:endParaRPr lang="en-US" dirty="0"/>
          </a:p>
        </p:txBody>
      </p:sp>
    </p:spTree>
    <p:extLst>
      <p:ext uri="{BB962C8B-B14F-4D97-AF65-F5344CB8AC3E}">
        <p14:creationId xmlns:p14="http://schemas.microsoft.com/office/powerpoint/2010/main" val="1202882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Research</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latin typeface="Arial Black" panose="020B0A04020102020204" pitchFamily="34" charset="0"/>
              </a:rPr>
              <a:t>Groundwork necessary before writing:</a:t>
            </a:r>
          </a:p>
          <a:p>
            <a:pPr marL="0" indent="0">
              <a:buNone/>
            </a:pPr>
            <a:endParaRPr lang="en-IN" dirty="0" smtClean="0">
              <a:latin typeface="Arial Black" panose="020B0A04020102020204" pitchFamily="34" charset="0"/>
            </a:endParaRPr>
          </a:p>
          <a:p>
            <a:pPr>
              <a:buFont typeface="Wingdings" panose="05000000000000000000" pitchFamily="2" charset="2"/>
              <a:buChar char="ü"/>
            </a:pPr>
            <a:r>
              <a:rPr lang="en-IN" dirty="0" smtClean="0">
                <a:latin typeface="Arial Black" panose="020B0A04020102020204" pitchFamily="34" charset="0"/>
              </a:rPr>
              <a:t>Read</a:t>
            </a:r>
          </a:p>
          <a:p>
            <a:pPr>
              <a:buFont typeface="Wingdings" panose="05000000000000000000" pitchFamily="2" charset="2"/>
              <a:buChar char="ü"/>
            </a:pPr>
            <a:r>
              <a:rPr lang="en-IN" dirty="0" smtClean="0">
                <a:latin typeface="Arial Black" panose="020B0A04020102020204" pitchFamily="34" charset="0"/>
              </a:rPr>
              <a:t>Take notes</a:t>
            </a:r>
          </a:p>
          <a:p>
            <a:pPr>
              <a:buFont typeface="Wingdings" panose="05000000000000000000" pitchFamily="2" charset="2"/>
              <a:buChar char="ü"/>
            </a:pPr>
            <a:r>
              <a:rPr lang="en-IN" dirty="0" smtClean="0">
                <a:latin typeface="Arial Black" panose="020B0A04020102020204" pitchFamily="34" charset="0"/>
              </a:rPr>
              <a:t>Talk to people</a:t>
            </a:r>
          </a:p>
          <a:p>
            <a:pPr>
              <a:buFont typeface="Wingdings" panose="05000000000000000000" pitchFamily="2" charset="2"/>
              <a:buChar char="ü"/>
            </a:pPr>
            <a:r>
              <a:rPr lang="en-IN" dirty="0" smtClean="0">
                <a:latin typeface="Arial Black" panose="020B0A04020102020204" pitchFamily="34" charset="0"/>
              </a:rPr>
              <a:t>Outline</a:t>
            </a:r>
          </a:p>
          <a:p>
            <a:endParaRPr lang="en-US" dirty="0"/>
          </a:p>
        </p:txBody>
      </p:sp>
    </p:spTree>
    <p:extLst>
      <p:ext uri="{BB962C8B-B14F-4D97-AF65-F5344CB8AC3E}">
        <p14:creationId xmlns:p14="http://schemas.microsoft.com/office/powerpoint/2010/main" val="213169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Identify your main argument</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IN" dirty="0" smtClean="0">
                <a:latin typeface="Arial Black" panose="020B0A04020102020204" pitchFamily="34" charset="0"/>
              </a:rPr>
              <a:t>What do you wish to say through the writing?</a:t>
            </a:r>
          </a:p>
          <a:p>
            <a:r>
              <a:rPr lang="en-IN" dirty="0" smtClean="0">
                <a:latin typeface="Arial Black" panose="020B0A04020102020204" pitchFamily="34" charset="0"/>
              </a:rPr>
              <a:t>Sum up in one ‘thesis statement’</a:t>
            </a:r>
          </a:p>
          <a:p>
            <a:pPr marL="0" indent="0">
              <a:buNone/>
            </a:pPr>
            <a:endParaRPr lang="en-IN" dirty="0" smtClean="0">
              <a:latin typeface="Arial Black" panose="020B0A04020102020204" pitchFamily="34" charset="0"/>
            </a:endParaRPr>
          </a:p>
          <a:p>
            <a:pPr marL="0" indent="0">
              <a:buNone/>
            </a:pPr>
            <a:r>
              <a:rPr lang="en-IN" b="1" i="1" dirty="0">
                <a:solidFill>
                  <a:srgbClr val="002060"/>
                </a:solidFill>
                <a:latin typeface="Times New Roman" panose="02020603050405020304" pitchFamily="18" charset="0"/>
                <a:cs typeface="Times New Roman" panose="02020603050405020304" pitchFamily="18" charset="0"/>
              </a:rPr>
              <a:t>The organizational structure of the United Nations, namely consensus voting in the Security Council, makes it incapable of preventing war between major </a:t>
            </a:r>
            <a:r>
              <a:rPr lang="en-IN" b="1" i="1" dirty="0" smtClean="0">
                <a:solidFill>
                  <a:srgbClr val="002060"/>
                </a:solidFill>
                <a:latin typeface="Times New Roman" panose="02020603050405020304" pitchFamily="18" charset="0"/>
                <a:cs typeface="Times New Roman" panose="02020603050405020304" pitchFamily="18" charset="0"/>
              </a:rPr>
              <a:t>powers.</a:t>
            </a:r>
          </a:p>
          <a:p>
            <a:pPr marL="0" indent="0">
              <a:buNone/>
            </a:pPr>
            <a:endParaRPr lang="en-US" b="1" i="1"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IN" b="1" i="1" dirty="0" smtClean="0">
                <a:solidFill>
                  <a:srgbClr val="002060"/>
                </a:solidFill>
                <a:latin typeface="Times New Roman" panose="02020603050405020304" pitchFamily="18" charset="0"/>
                <a:cs typeface="Times New Roman" panose="02020603050405020304" pitchFamily="18" charset="0"/>
              </a:rPr>
              <a:t>Shakespeare’s major tragedies are sexist and racist in outlook.</a:t>
            </a:r>
          </a:p>
        </p:txBody>
      </p:sp>
    </p:spTree>
    <p:extLst>
      <p:ext uri="{BB962C8B-B14F-4D97-AF65-F5344CB8AC3E}">
        <p14:creationId xmlns:p14="http://schemas.microsoft.com/office/powerpoint/2010/main" val="75831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Before you start the process</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buNone/>
            </a:pPr>
            <a:r>
              <a:rPr lang="en-IN" dirty="0" smtClean="0">
                <a:latin typeface="Arial Black" panose="020B0A04020102020204" pitchFamily="34" charset="0"/>
              </a:rPr>
              <a:t>About the subject:</a:t>
            </a:r>
          </a:p>
          <a:p>
            <a:r>
              <a:rPr lang="en-IN" dirty="0" smtClean="0">
                <a:latin typeface="Arial Black" panose="020B0A04020102020204" pitchFamily="34" charset="0"/>
              </a:rPr>
              <a:t>Brainstorm – Jot down points randomly, as the thought strikes you</a:t>
            </a:r>
          </a:p>
          <a:p>
            <a:r>
              <a:rPr lang="en-IN" dirty="0" smtClean="0">
                <a:latin typeface="Arial Black" panose="020B0A04020102020204" pitchFamily="34" charset="0"/>
              </a:rPr>
              <a:t>No logical order or reason</a:t>
            </a:r>
          </a:p>
          <a:p>
            <a:pPr marL="0" indent="0">
              <a:buNone/>
            </a:pPr>
            <a:r>
              <a:rPr lang="en-IN" b="1" i="1" dirty="0" smtClean="0">
                <a:solidFill>
                  <a:srgbClr val="002060"/>
                </a:solidFill>
                <a:latin typeface="Times New Roman" panose="02020603050405020304" pitchFamily="18" charset="0"/>
                <a:cs typeface="Times New Roman" panose="02020603050405020304" pitchFamily="18" charset="0"/>
              </a:rPr>
              <a:t>Four tragedies – weak women Ophelia, Desdemona, Gertrude – Lady Macbeth is villain – Othello weak and vulnerable – Shylock – Lear’s daughters – Cordelia an exception? – three witches – Hamlet, Lear are emotional – critics’ opinion </a:t>
            </a:r>
          </a:p>
        </p:txBody>
      </p:sp>
    </p:spTree>
    <p:extLst>
      <p:ext uri="{BB962C8B-B14F-4D97-AF65-F5344CB8AC3E}">
        <p14:creationId xmlns:p14="http://schemas.microsoft.com/office/powerpoint/2010/main" val="2295055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Think about reader</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latin typeface="Arial Black" panose="020B0A04020102020204" pitchFamily="34" charset="0"/>
              </a:rPr>
              <a:t>Who is it for?</a:t>
            </a:r>
          </a:p>
          <a:p>
            <a:pPr marL="0" indent="0">
              <a:buNone/>
            </a:pPr>
            <a:endParaRPr lang="en-IN" dirty="0" smtClean="0">
              <a:latin typeface="Arial Black" panose="020B0A04020102020204" pitchFamily="34" charset="0"/>
            </a:endParaRPr>
          </a:p>
          <a:p>
            <a:pPr>
              <a:buFont typeface="Wingdings" panose="05000000000000000000" pitchFamily="2" charset="2"/>
              <a:buChar char="ü"/>
            </a:pPr>
            <a:r>
              <a:rPr lang="en-IN" dirty="0" smtClean="0">
                <a:latin typeface="Arial Black" panose="020B0A04020102020204" pitchFamily="34" charset="0"/>
              </a:rPr>
              <a:t>Fellow students? Article in </a:t>
            </a:r>
            <a:r>
              <a:rPr lang="en-IN" dirty="0" err="1" smtClean="0">
                <a:latin typeface="Arial Black" panose="020B0A04020102020204" pitchFamily="34" charset="0"/>
              </a:rPr>
              <a:t>Vox</a:t>
            </a:r>
            <a:r>
              <a:rPr lang="en-IN" dirty="0" smtClean="0">
                <a:latin typeface="Arial Black" panose="020B0A04020102020204" pitchFamily="34" charset="0"/>
              </a:rPr>
              <a:t> </a:t>
            </a:r>
            <a:r>
              <a:rPr lang="en-IN" dirty="0" err="1" smtClean="0">
                <a:latin typeface="Arial Black" panose="020B0A04020102020204" pitchFamily="34" charset="0"/>
              </a:rPr>
              <a:t>Populi</a:t>
            </a:r>
            <a:r>
              <a:rPr lang="en-IN" dirty="0" smtClean="0">
                <a:latin typeface="Arial Black" panose="020B0A04020102020204" pitchFamily="34" charset="0"/>
              </a:rPr>
              <a:t>?</a:t>
            </a:r>
          </a:p>
          <a:p>
            <a:pPr>
              <a:buFont typeface="Wingdings" panose="05000000000000000000" pitchFamily="2" charset="2"/>
              <a:buChar char="ü"/>
            </a:pPr>
            <a:r>
              <a:rPr lang="en-IN" dirty="0" smtClean="0">
                <a:latin typeface="Arial Black" panose="020B0A04020102020204" pitchFamily="34" charset="0"/>
              </a:rPr>
              <a:t>Email?</a:t>
            </a:r>
          </a:p>
          <a:p>
            <a:pPr>
              <a:buFont typeface="Wingdings" panose="05000000000000000000" pitchFamily="2" charset="2"/>
              <a:buChar char="ü"/>
            </a:pPr>
            <a:r>
              <a:rPr lang="en-IN" dirty="0" smtClean="0">
                <a:latin typeface="Arial Black" panose="020B0A04020102020204" pitchFamily="34" charset="0"/>
              </a:rPr>
              <a:t>Article for general campus community in Eyes?</a:t>
            </a:r>
          </a:p>
          <a:p>
            <a:pPr>
              <a:buFont typeface="Wingdings" panose="05000000000000000000" pitchFamily="2" charset="2"/>
              <a:buChar char="ü"/>
            </a:pPr>
            <a:r>
              <a:rPr lang="en-IN" dirty="0" smtClean="0">
                <a:latin typeface="Arial Black" panose="020B0A04020102020204" pitchFamily="34" charset="0"/>
              </a:rPr>
              <a:t>Newspaper?</a:t>
            </a:r>
          </a:p>
          <a:p>
            <a:pPr>
              <a:buFont typeface="Wingdings" panose="05000000000000000000" pitchFamily="2" charset="2"/>
              <a:buChar char="ü"/>
            </a:pPr>
            <a:r>
              <a:rPr lang="en-IN" dirty="0" smtClean="0">
                <a:latin typeface="Arial Black" panose="020B0A04020102020204" pitchFamily="34" charset="0"/>
              </a:rPr>
              <a:t>Children?</a:t>
            </a:r>
            <a:endParaRPr lang="en-US" dirty="0">
              <a:latin typeface="Arial Black" panose="020B0A04020102020204" pitchFamily="34" charset="0"/>
            </a:endParaRPr>
          </a:p>
        </p:txBody>
      </p:sp>
    </p:spTree>
    <p:extLst>
      <p:ext uri="{BB962C8B-B14F-4D97-AF65-F5344CB8AC3E}">
        <p14:creationId xmlns:p14="http://schemas.microsoft.com/office/powerpoint/2010/main" val="4128097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Purpose</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latin typeface="Arial Black" panose="020B0A04020102020204" pitchFamily="34" charset="0"/>
              </a:rPr>
              <a:t>To inform:</a:t>
            </a:r>
          </a:p>
          <a:p>
            <a:pPr marL="0" indent="0">
              <a:buNone/>
            </a:pPr>
            <a:r>
              <a:rPr lang="en-IN" dirty="0" smtClean="0">
                <a:latin typeface="Arial Black" panose="020B0A04020102020204" pitchFamily="34" charset="0"/>
              </a:rPr>
              <a:t>Narrate</a:t>
            </a:r>
          </a:p>
          <a:p>
            <a:pPr marL="0" indent="0">
              <a:buNone/>
            </a:pPr>
            <a:r>
              <a:rPr lang="en-IN" dirty="0" smtClean="0">
                <a:latin typeface="Arial Black" panose="020B0A04020102020204" pitchFamily="34" charset="0"/>
              </a:rPr>
              <a:t>Describe</a:t>
            </a:r>
          </a:p>
          <a:p>
            <a:endParaRPr lang="en-IN" dirty="0" smtClean="0">
              <a:latin typeface="Arial Black" panose="020B0A04020102020204" pitchFamily="34" charset="0"/>
            </a:endParaRPr>
          </a:p>
          <a:p>
            <a:r>
              <a:rPr lang="en-IN" dirty="0" smtClean="0">
                <a:latin typeface="Arial Black" panose="020B0A04020102020204" pitchFamily="34" charset="0"/>
              </a:rPr>
              <a:t>To persuade:</a:t>
            </a:r>
          </a:p>
          <a:p>
            <a:pPr marL="0" indent="0">
              <a:buNone/>
            </a:pPr>
            <a:r>
              <a:rPr lang="en-IN" dirty="0" smtClean="0">
                <a:latin typeface="Arial Black" panose="020B0A04020102020204" pitchFamily="34" charset="0"/>
              </a:rPr>
              <a:t>Argue</a:t>
            </a:r>
          </a:p>
          <a:p>
            <a:pPr marL="0" indent="0">
              <a:buNone/>
            </a:pPr>
            <a:r>
              <a:rPr lang="en-IN" dirty="0" smtClean="0">
                <a:latin typeface="Arial Black" panose="020B0A04020102020204" pitchFamily="34" charset="0"/>
              </a:rPr>
              <a:t>Explain</a:t>
            </a:r>
            <a:endParaRPr lang="en-US" dirty="0">
              <a:latin typeface="Arial Black" panose="020B0A04020102020204" pitchFamily="34" charset="0"/>
            </a:endParaRPr>
          </a:p>
        </p:txBody>
      </p:sp>
    </p:spTree>
    <p:extLst>
      <p:ext uri="{BB962C8B-B14F-4D97-AF65-F5344CB8AC3E}">
        <p14:creationId xmlns:p14="http://schemas.microsoft.com/office/powerpoint/2010/main" val="2032096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anose="020B0A04020102020204" pitchFamily="34" charset="0"/>
              </a:rPr>
              <a:t>Four types of writing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IN" sz="3600" dirty="0" smtClean="0">
                <a:latin typeface="Arial Black" panose="020B0A04020102020204" pitchFamily="34" charset="0"/>
              </a:rPr>
              <a:t>Narrative</a:t>
            </a:r>
          </a:p>
          <a:p>
            <a:endParaRPr lang="en-IN" sz="3600" dirty="0" smtClean="0">
              <a:latin typeface="Arial Black" panose="020B0A04020102020204" pitchFamily="34" charset="0"/>
            </a:endParaRPr>
          </a:p>
          <a:p>
            <a:r>
              <a:rPr lang="en-IN" sz="3600" dirty="0" smtClean="0">
                <a:latin typeface="Arial Black" panose="020B0A04020102020204" pitchFamily="34" charset="0"/>
              </a:rPr>
              <a:t>Descriptive</a:t>
            </a:r>
          </a:p>
          <a:p>
            <a:endParaRPr lang="en-IN" sz="3600" dirty="0" smtClean="0">
              <a:latin typeface="Arial Black" panose="020B0A04020102020204" pitchFamily="34" charset="0"/>
            </a:endParaRPr>
          </a:p>
          <a:p>
            <a:r>
              <a:rPr lang="en-IN" sz="3600" dirty="0" smtClean="0">
                <a:latin typeface="Arial Black" panose="020B0A04020102020204" pitchFamily="34" charset="0"/>
              </a:rPr>
              <a:t>Argumentative: cause – effect</a:t>
            </a:r>
          </a:p>
          <a:p>
            <a:endParaRPr lang="en-IN" sz="3600" dirty="0" smtClean="0">
              <a:latin typeface="Arial Black" panose="020B0A04020102020204" pitchFamily="34" charset="0"/>
            </a:endParaRPr>
          </a:p>
          <a:p>
            <a:r>
              <a:rPr lang="en-IN" sz="3600" dirty="0" smtClean="0">
                <a:latin typeface="Arial Black" panose="020B0A04020102020204" pitchFamily="34" charset="0"/>
              </a:rPr>
              <a:t>Expository: comparative</a:t>
            </a:r>
          </a:p>
          <a:p>
            <a:endParaRPr lang="en-US" dirty="0"/>
          </a:p>
        </p:txBody>
      </p:sp>
    </p:spTree>
    <p:extLst>
      <p:ext uri="{BB962C8B-B14F-4D97-AF65-F5344CB8AC3E}">
        <p14:creationId xmlns:p14="http://schemas.microsoft.com/office/powerpoint/2010/main" val="988103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TotalTime>
  <Words>681</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Calibri Light</vt:lpstr>
      <vt:lpstr>Times New Roman</vt:lpstr>
      <vt:lpstr>Wingdings</vt:lpstr>
      <vt:lpstr>Office Theme</vt:lpstr>
      <vt:lpstr>Composition</vt:lpstr>
      <vt:lpstr>Writing is a Complex Process</vt:lpstr>
      <vt:lpstr>Pre-writing</vt:lpstr>
      <vt:lpstr>Research</vt:lpstr>
      <vt:lpstr>Identify your main argument</vt:lpstr>
      <vt:lpstr>Before you start the process</vt:lpstr>
      <vt:lpstr>Think about reader</vt:lpstr>
      <vt:lpstr>Purpose</vt:lpstr>
      <vt:lpstr>Four types of writing </vt:lpstr>
      <vt:lpstr>Narrative</vt:lpstr>
      <vt:lpstr>Narrative need not be a story</vt:lpstr>
      <vt:lpstr>PowerPoint Presentation</vt:lpstr>
      <vt:lpstr>Descriptive</vt:lpstr>
      <vt:lpstr>PowerPoint Presentation</vt:lpstr>
      <vt:lpstr>PowerPoint Presentation</vt:lpstr>
      <vt:lpstr>Argumentative</vt:lpstr>
      <vt:lpstr>Expository</vt:lpstr>
      <vt:lpstr>Points to remember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dc:title>
  <dc:creator>Windows User</dc:creator>
  <cp:lastModifiedBy>Windows User</cp:lastModifiedBy>
  <cp:revision>22</cp:revision>
  <dcterms:created xsi:type="dcterms:W3CDTF">2018-09-03T05:07:05Z</dcterms:created>
  <dcterms:modified xsi:type="dcterms:W3CDTF">2018-09-06T09:14:30Z</dcterms:modified>
</cp:coreProperties>
</file>