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2" r:id="rId6"/>
    <p:sldId id="263" r:id="rId7"/>
    <p:sldId id="264" r:id="rId8"/>
    <p:sldId id="265" r:id="rId9"/>
    <p:sldId id="261" r:id="rId10"/>
    <p:sldId id="267" r:id="rId11"/>
    <p:sldId id="268" r:id="rId12"/>
    <p:sldId id="266" r:id="rId13"/>
    <p:sldId id="273" r:id="rId14"/>
    <p:sldId id="274" r:id="rId15"/>
    <p:sldId id="270"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5" autoAdjust="0"/>
    <p:restoredTop sz="94660"/>
  </p:normalViewPr>
  <p:slideViewPr>
    <p:cSldViewPr snapToGrid="0">
      <p:cViewPr varScale="1">
        <p:scale>
          <a:sx n="116" d="100"/>
          <a:sy n="116" d="100"/>
        </p:scale>
        <p:origin x="-276" y="15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1987C-B593-444D-8F81-44863BBC9386}"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6CDC0-4139-4D24-93ED-2BB668A4383D}" type="slidenum">
              <a:rPr lang="en-US" smtClean="0"/>
              <a:pPr/>
              <a:t>‹#›</a:t>
            </a:fld>
            <a:endParaRPr lang="en-US"/>
          </a:p>
        </p:txBody>
      </p:sp>
    </p:spTree>
    <p:extLst>
      <p:ext uri="{BB962C8B-B14F-4D97-AF65-F5344CB8AC3E}">
        <p14:creationId xmlns:p14="http://schemas.microsoft.com/office/powerpoint/2010/main" xmlns="" val="178475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1987C-B593-444D-8F81-44863BBC9386}"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6CDC0-4139-4D24-93ED-2BB668A4383D}" type="slidenum">
              <a:rPr lang="en-US" smtClean="0"/>
              <a:pPr/>
              <a:t>‹#›</a:t>
            </a:fld>
            <a:endParaRPr lang="en-US"/>
          </a:p>
        </p:txBody>
      </p:sp>
    </p:spTree>
    <p:extLst>
      <p:ext uri="{BB962C8B-B14F-4D97-AF65-F5344CB8AC3E}">
        <p14:creationId xmlns:p14="http://schemas.microsoft.com/office/powerpoint/2010/main" xmlns="" val="1726123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1987C-B593-444D-8F81-44863BBC9386}"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6CDC0-4139-4D24-93ED-2BB668A4383D}" type="slidenum">
              <a:rPr lang="en-US" smtClean="0"/>
              <a:pPr/>
              <a:t>‹#›</a:t>
            </a:fld>
            <a:endParaRPr lang="en-US"/>
          </a:p>
        </p:txBody>
      </p:sp>
    </p:spTree>
    <p:extLst>
      <p:ext uri="{BB962C8B-B14F-4D97-AF65-F5344CB8AC3E}">
        <p14:creationId xmlns:p14="http://schemas.microsoft.com/office/powerpoint/2010/main" xmlns="" val="1139694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1987C-B593-444D-8F81-44863BBC9386}"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6CDC0-4139-4D24-93ED-2BB668A4383D}" type="slidenum">
              <a:rPr lang="en-US" smtClean="0"/>
              <a:pPr/>
              <a:t>‹#›</a:t>
            </a:fld>
            <a:endParaRPr lang="en-US"/>
          </a:p>
        </p:txBody>
      </p:sp>
    </p:spTree>
    <p:extLst>
      <p:ext uri="{BB962C8B-B14F-4D97-AF65-F5344CB8AC3E}">
        <p14:creationId xmlns:p14="http://schemas.microsoft.com/office/powerpoint/2010/main" xmlns="" val="526181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51987C-B593-444D-8F81-44863BBC9386}"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6CDC0-4139-4D24-93ED-2BB668A4383D}" type="slidenum">
              <a:rPr lang="en-US" smtClean="0"/>
              <a:pPr/>
              <a:t>‹#›</a:t>
            </a:fld>
            <a:endParaRPr lang="en-US"/>
          </a:p>
        </p:txBody>
      </p:sp>
    </p:spTree>
    <p:extLst>
      <p:ext uri="{BB962C8B-B14F-4D97-AF65-F5344CB8AC3E}">
        <p14:creationId xmlns:p14="http://schemas.microsoft.com/office/powerpoint/2010/main" xmlns="" val="2820871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1987C-B593-444D-8F81-44863BBC9386}" type="datetimeFigureOut">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6CDC0-4139-4D24-93ED-2BB668A4383D}" type="slidenum">
              <a:rPr lang="en-US" smtClean="0"/>
              <a:pPr/>
              <a:t>‹#›</a:t>
            </a:fld>
            <a:endParaRPr lang="en-US"/>
          </a:p>
        </p:txBody>
      </p:sp>
    </p:spTree>
    <p:extLst>
      <p:ext uri="{BB962C8B-B14F-4D97-AF65-F5344CB8AC3E}">
        <p14:creationId xmlns:p14="http://schemas.microsoft.com/office/powerpoint/2010/main" xmlns="" val="215474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1987C-B593-444D-8F81-44863BBC9386}" type="datetimeFigureOut">
              <a:rPr lang="en-US" smtClean="0"/>
              <a:pPr/>
              <a:t>9/13/2018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16CDC0-4139-4D24-93ED-2BB668A4383D}" type="slidenum">
              <a:rPr lang="en-US" smtClean="0"/>
              <a:pPr/>
              <a:t>‹#›</a:t>
            </a:fld>
            <a:endParaRPr lang="en-US"/>
          </a:p>
        </p:txBody>
      </p:sp>
    </p:spTree>
    <p:extLst>
      <p:ext uri="{BB962C8B-B14F-4D97-AF65-F5344CB8AC3E}">
        <p14:creationId xmlns:p14="http://schemas.microsoft.com/office/powerpoint/2010/main" xmlns="" val="295344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1987C-B593-444D-8F81-44863BBC9386}" type="datetimeFigureOut">
              <a:rPr lang="en-US" smtClean="0"/>
              <a:pPr/>
              <a:t>9/13/2018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16CDC0-4139-4D24-93ED-2BB668A4383D}" type="slidenum">
              <a:rPr lang="en-US" smtClean="0"/>
              <a:pPr/>
              <a:t>‹#›</a:t>
            </a:fld>
            <a:endParaRPr lang="en-US"/>
          </a:p>
        </p:txBody>
      </p:sp>
    </p:spTree>
    <p:extLst>
      <p:ext uri="{BB962C8B-B14F-4D97-AF65-F5344CB8AC3E}">
        <p14:creationId xmlns:p14="http://schemas.microsoft.com/office/powerpoint/2010/main" xmlns="" val="352682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1987C-B593-444D-8F81-44863BBC9386}" type="datetimeFigureOut">
              <a:rPr lang="en-US" smtClean="0"/>
              <a:pPr/>
              <a:t>9/13/2018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16CDC0-4139-4D24-93ED-2BB668A4383D}" type="slidenum">
              <a:rPr lang="en-US" smtClean="0"/>
              <a:pPr/>
              <a:t>‹#›</a:t>
            </a:fld>
            <a:endParaRPr lang="en-US"/>
          </a:p>
        </p:txBody>
      </p:sp>
    </p:spTree>
    <p:extLst>
      <p:ext uri="{BB962C8B-B14F-4D97-AF65-F5344CB8AC3E}">
        <p14:creationId xmlns:p14="http://schemas.microsoft.com/office/powerpoint/2010/main" xmlns="" val="469800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1987C-B593-444D-8F81-44863BBC9386}" type="datetimeFigureOut">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6CDC0-4139-4D24-93ED-2BB668A4383D}" type="slidenum">
              <a:rPr lang="en-US" smtClean="0"/>
              <a:pPr/>
              <a:t>‹#›</a:t>
            </a:fld>
            <a:endParaRPr lang="en-US"/>
          </a:p>
        </p:txBody>
      </p:sp>
    </p:spTree>
    <p:extLst>
      <p:ext uri="{BB962C8B-B14F-4D97-AF65-F5344CB8AC3E}">
        <p14:creationId xmlns:p14="http://schemas.microsoft.com/office/powerpoint/2010/main" xmlns="" val="2563724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1987C-B593-444D-8F81-44863BBC9386}" type="datetimeFigureOut">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6CDC0-4139-4D24-93ED-2BB668A4383D}" type="slidenum">
              <a:rPr lang="en-US" smtClean="0"/>
              <a:pPr/>
              <a:t>‹#›</a:t>
            </a:fld>
            <a:endParaRPr lang="en-US"/>
          </a:p>
        </p:txBody>
      </p:sp>
    </p:spTree>
    <p:extLst>
      <p:ext uri="{BB962C8B-B14F-4D97-AF65-F5344CB8AC3E}">
        <p14:creationId xmlns:p14="http://schemas.microsoft.com/office/powerpoint/2010/main" xmlns="" val="1842051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1987C-B593-444D-8F81-44863BBC9386}" type="datetimeFigureOut">
              <a:rPr lang="en-US" smtClean="0"/>
              <a:pPr/>
              <a:t>9/13/2018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6CDC0-4139-4D24-93ED-2BB668A4383D}" type="slidenum">
              <a:rPr lang="en-US" smtClean="0"/>
              <a:pPr/>
              <a:t>‹#›</a:t>
            </a:fld>
            <a:endParaRPr lang="en-US"/>
          </a:p>
        </p:txBody>
      </p:sp>
    </p:spTree>
    <p:extLst>
      <p:ext uri="{BB962C8B-B14F-4D97-AF65-F5344CB8AC3E}">
        <p14:creationId xmlns:p14="http://schemas.microsoft.com/office/powerpoint/2010/main" xmlns="" val="2687766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0070C0"/>
                </a:solidFill>
                <a:latin typeface="Arial Black" panose="020B0A04020102020204" pitchFamily="34" charset="0"/>
              </a:rPr>
              <a:t>Compositio</a:t>
            </a:r>
            <a:r>
              <a:rPr lang="en-IN" dirty="0">
                <a:solidFill>
                  <a:srgbClr val="0070C0"/>
                </a:solidFill>
                <a:latin typeface="Arial Black" panose="020B0A04020102020204" pitchFamily="34" charset="0"/>
              </a:rPr>
              <a:t>n</a:t>
            </a:r>
            <a:endParaRPr lang="en-US" dirty="0">
              <a:solidFill>
                <a:srgbClr val="0070C0"/>
              </a:solidFill>
              <a:latin typeface="Arial Black" panose="020B0A04020102020204" pitchFamily="34" charset="0"/>
            </a:endParaRPr>
          </a:p>
        </p:txBody>
      </p:sp>
      <p:sp>
        <p:nvSpPr>
          <p:cNvPr id="3" name="Subtitle 2"/>
          <p:cNvSpPr>
            <a:spLocks noGrp="1"/>
          </p:cNvSpPr>
          <p:nvPr>
            <p:ph type="subTitle" idx="1"/>
          </p:nvPr>
        </p:nvSpPr>
        <p:spPr/>
        <p:txBody>
          <a:bodyPr/>
          <a:lstStyle/>
          <a:p>
            <a:r>
              <a:rPr lang="en-IN" dirty="0" smtClean="0">
                <a:solidFill>
                  <a:srgbClr val="0070C0"/>
                </a:solidFill>
                <a:latin typeface="Arial Black" panose="020B0A04020102020204" pitchFamily="34" charset="0"/>
              </a:rPr>
              <a:t>Drafting</a:t>
            </a:r>
            <a:endParaRPr lang="en-US"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xmlns="" val="199388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latin typeface="Arial Black" panose="020B0A04020102020204" pitchFamily="34" charset="0"/>
              </a:rPr>
              <a:t>Expository</a:t>
            </a:r>
            <a:endParaRPr lang="en-US" dirty="0">
              <a:solidFill>
                <a:srgbClr val="0070C0"/>
              </a:solidFill>
              <a:latin typeface="Arial Black" panose="020B0A04020102020204" pitchFamily="34" charset="0"/>
            </a:endParaRPr>
          </a:p>
        </p:txBody>
      </p:sp>
      <p:sp>
        <p:nvSpPr>
          <p:cNvPr id="3" name="Content Placeholder 2"/>
          <p:cNvSpPr>
            <a:spLocks noGrp="1"/>
          </p:cNvSpPr>
          <p:nvPr>
            <p:ph idx="1"/>
          </p:nvPr>
        </p:nvSpPr>
        <p:spPr/>
        <p:txBody>
          <a:bodyPr/>
          <a:lstStyle/>
          <a:p>
            <a:endParaRPr lang="en-IN" dirty="0" smtClean="0">
              <a:solidFill>
                <a:srgbClr val="0070C0"/>
              </a:solidFill>
              <a:latin typeface="Arial Black" panose="020B0A04020102020204" pitchFamily="34" charset="0"/>
            </a:endParaRPr>
          </a:p>
          <a:p>
            <a:r>
              <a:rPr lang="en-IN" dirty="0" smtClean="0">
                <a:solidFill>
                  <a:srgbClr val="0070C0"/>
                </a:solidFill>
                <a:latin typeface="Arial Black" panose="020B0A04020102020204" pitchFamily="34" charset="0"/>
              </a:rPr>
              <a:t>Explains concepts, phenomena</a:t>
            </a:r>
          </a:p>
          <a:p>
            <a:r>
              <a:rPr lang="en-IN" dirty="0" smtClean="0">
                <a:solidFill>
                  <a:srgbClr val="0070C0"/>
                </a:solidFill>
                <a:latin typeface="Arial Black" panose="020B0A04020102020204" pitchFamily="34" charset="0"/>
              </a:rPr>
              <a:t>Comparison or contrast</a:t>
            </a:r>
          </a:p>
          <a:p>
            <a:r>
              <a:rPr lang="en-IN" dirty="0" smtClean="0">
                <a:solidFill>
                  <a:srgbClr val="0070C0"/>
                </a:solidFill>
                <a:latin typeface="Arial Black" panose="020B0A04020102020204" pitchFamily="34" charset="0"/>
              </a:rPr>
              <a:t>Used mostly in scientific writing</a:t>
            </a:r>
          </a:p>
          <a:p>
            <a:r>
              <a:rPr lang="en-IN" dirty="0" smtClean="0">
                <a:solidFill>
                  <a:srgbClr val="0070C0"/>
                </a:solidFill>
                <a:latin typeface="Arial Black" panose="020B0A04020102020204" pitchFamily="34" charset="0"/>
              </a:rPr>
              <a:t>Transition words (Likewise, Similarly, On the other hand…)</a:t>
            </a:r>
          </a:p>
          <a:p>
            <a:r>
              <a:rPr lang="en-IN" dirty="0" smtClean="0">
                <a:solidFill>
                  <a:srgbClr val="0070C0"/>
                </a:solidFill>
                <a:latin typeface="Arial Black" panose="020B0A04020102020204" pitchFamily="34" charset="0"/>
              </a:rPr>
              <a:t>Formal language</a:t>
            </a:r>
            <a:endParaRPr lang="en-US"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xmlns="" val="3429186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IN" dirty="0">
                <a:solidFill>
                  <a:srgbClr val="00B050"/>
                </a:solidFill>
              </a:rPr>
              <a:t>An expository paragraph explains something; its purpose is to help the reader understand. In order to ensure that the purpose is achieved, the writer of the paragraph may utilize a number of </a:t>
            </a:r>
            <a:r>
              <a:rPr lang="en-IN" dirty="0" smtClean="0">
                <a:solidFill>
                  <a:srgbClr val="00B050"/>
                </a:solidFill>
              </a:rPr>
              <a:t>features </a:t>
            </a:r>
            <a:r>
              <a:rPr lang="en-IN" dirty="0">
                <a:solidFill>
                  <a:srgbClr val="00B050"/>
                </a:solidFill>
              </a:rPr>
              <a:t>and language techniques. One essential feature is logical organization. This may take a number of forms, including demonstrating cause and effect or following a chronological order. Another important feature is providing support for the explanation being made. This support may consist of </a:t>
            </a:r>
            <a:r>
              <a:rPr lang="en-IN" dirty="0" smtClean="0">
                <a:solidFill>
                  <a:srgbClr val="00B050"/>
                </a:solidFill>
              </a:rPr>
              <a:t>examples or illustrations. </a:t>
            </a:r>
            <a:r>
              <a:rPr lang="en-IN" dirty="0">
                <a:solidFill>
                  <a:srgbClr val="00B050"/>
                </a:solidFill>
              </a:rPr>
              <a:t>A final critical feature is clarity of language. The paragraph </a:t>
            </a:r>
            <a:r>
              <a:rPr lang="en-IN" dirty="0" smtClean="0">
                <a:solidFill>
                  <a:srgbClr val="00B050"/>
                </a:solidFill>
              </a:rPr>
              <a:t>may use language </a:t>
            </a:r>
            <a:r>
              <a:rPr lang="en-IN" dirty="0">
                <a:solidFill>
                  <a:srgbClr val="00B050"/>
                </a:solidFill>
              </a:rPr>
              <a:t>devices such as metaphors or allusions to help illustrate its points, but they must be relatively straight forward and easy to </a:t>
            </a:r>
            <a:r>
              <a:rPr lang="en-IN" dirty="0" smtClean="0">
                <a:solidFill>
                  <a:srgbClr val="00B050"/>
                </a:solidFill>
              </a:rPr>
              <a:t>follow. </a:t>
            </a:r>
            <a:r>
              <a:rPr lang="en-IN" dirty="0">
                <a:solidFill>
                  <a:srgbClr val="00B050"/>
                </a:solidFill>
              </a:rPr>
              <a:t>By employing these kinds of features and techniques, the writer of an expository paragraph will ensure that the paragraph’s meaning is clear to the reader.</a:t>
            </a:r>
            <a:endParaRPr lang="en-US" dirty="0">
              <a:solidFill>
                <a:srgbClr val="00B050"/>
              </a:solidFill>
            </a:endParaRPr>
          </a:p>
        </p:txBody>
      </p:sp>
    </p:spTree>
    <p:extLst>
      <p:ext uri="{BB962C8B-B14F-4D97-AF65-F5344CB8AC3E}">
        <p14:creationId xmlns:p14="http://schemas.microsoft.com/office/powerpoint/2010/main" xmlns="" val="1672658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latin typeface="Arial Black" panose="020B0A04020102020204" pitchFamily="34" charset="0"/>
              </a:rPr>
              <a:t>Argumentative paragraph</a:t>
            </a:r>
            <a:endParaRPr lang="en-US" dirty="0">
              <a:solidFill>
                <a:srgbClr val="0070C0"/>
              </a:solidFill>
              <a:latin typeface="Arial Black" panose="020B0A04020102020204" pitchFamily="34" charset="0"/>
            </a:endParaRPr>
          </a:p>
        </p:txBody>
      </p:sp>
      <p:sp>
        <p:nvSpPr>
          <p:cNvPr id="3" name="Content Placeholder 2"/>
          <p:cNvSpPr>
            <a:spLocks noGrp="1"/>
          </p:cNvSpPr>
          <p:nvPr>
            <p:ph idx="1"/>
          </p:nvPr>
        </p:nvSpPr>
        <p:spPr/>
        <p:txBody>
          <a:bodyPr>
            <a:normAutofit lnSpcReduction="10000"/>
          </a:bodyPr>
          <a:lstStyle/>
          <a:p>
            <a:r>
              <a:rPr lang="en-IN" dirty="0" smtClean="0">
                <a:solidFill>
                  <a:srgbClr val="0070C0"/>
                </a:solidFill>
                <a:latin typeface="Arial Black" panose="020B0A04020102020204" pitchFamily="34" charset="0"/>
              </a:rPr>
              <a:t>The purpose is to persuade the reader to consider your point of view</a:t>
            </a:r>
          </a:p>
          <a:p>
            <a:r>
              <a:rPr lang="en-IN" dirty="0" smtClean="0">
                <a:solidFill>
                  <a:srgbClr val="0070C0"/>
                </a:solidFill>
                <a:latin typeface="Arial Black" panose="020B0A04020102020204" pitchFamily="34" charset="0"/>
              </a:rPr>
              <a:t>You have to take a clear stand</a:t>
            </a:r>
          </a:p>
          <a:p>
            <a:r>
              <a:rPr lang="en-IN" dirty="0" smtClean="0">
                <a:solidFill>
                  <a:srgbClr val="0070C0"/>
                </a:solidFill>
                <a:latin typeface="Arial Black" panose="020B0A04020102020204" pitchFamily="34" charset="0"/>
              </a:rPr>
              <a:t>Should be logical and linear</a:t>
            </a:r>
          </a:p>
          <a:p>
            <a:r>
              <a:rPr lang="en-IN" dirty="0" smtClean="0">
                <a:solidFill>
                  <a:srgbClr val="0070C0"/>
                </a:solidFill>
                <a:latin typeface="Arial Black" panose="020B0A04020102020204" pitchFamily="34" charset="0"/>
              </a:rPr>
              <a:t>Topic sentence states a premise (I believe, I argue,…)</a:t>
            </a:r>
          </a:p>
          <a:p>
            <a:r>
              <a:rPr lang="en-IN" dirty="0" smtClean="0">
                <a:solidFill>
                  <a:srgbClr val="0070C0"/>
                </a:solidFill>
                <a:latin typeface="Arial Black" panose="020B0A04020102020204" pitchFamily="34" charset="0"/>
              </a:rPr>
              <a:t>Counter arguments or favourable evidence (Firstly, In support of …) </a:t>
            </a:r>
          </a:p>
          <a:p>
            <a:r>
              <a:rPr lang="en-IN" dirty="0" smtClean="0">
                <a:solidFill>
                  <a:srgbClr val="0070C0"/>
                </a:solidFill>
                <a:latin typeface="Arial Black" panose="020B0A04020102020204" pitchFamily="34" charset="0"/>
              </a:rPr>
              <a:t>Connectors (Moreover, However,…)</a:t>
            </a:r>
          </a:p>
          <a:p>
            <a:r>
              <a:rPr lang="en-IN" dirty="0" smtClean="0">
                <a:solidFill>
                  <a:srgbClr val="0070C0"/>
                </a:solidFill>
                <a:latin typeface="Arial Black" panose="020B0A04020102020204" pitchFamily="34" charset="0"/>
              </a:rPr>
              <a:t>Conclusion (Finally, In conclusion…)</a:t>
            </a:r>
            <a:endParaRPr lang="en-US"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xmlns="" val="1527062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688621" y="587022"/>
            <a:ext cx="9155289" cy="5016758"/>
          </a:xfrm>
          <a:prstGeom prst="rect">
            <a:avLst/>
          </a:prstGeom>
          <a:noFill/>
        </p:spPr>
        <p:txBody>
          <a:bodyPr wrap="square" rtlCol="0">
            <a:spAutoFit/>
          </a:bodyPr>
          <a:lstStyle/>
          <a:p>
            <a:r>
              <a:rPr lang="en-IN" sz="2000" dirty="0">
                <a:solidFill>
                  <a:srgbClr val="00B050"/>
                </a:solidFill>
              </a:rPr>
              <a:t>The English have not taken India; we have given it to them. They are not in India because of their strength, but because we keep them. Let us now see whether these propositions can be sustained. They came to our country originally for purposes of trade. Recall the Company Bahadur. Who made it Bahadur? They had not the slightest intention at the time of establishing a kingdom. Who assisted the Company's officers? Who was tempted at the sight of their silver? </a:t>
            </a:r>
            <a:endParaRPr lang="en-IN" sz="2000" dirty="0" smtClean="0">
              <a:solidFill>
                <a:srgbClr val="00B050"/>
              </a:solidFill>
            </a:endParaRPr>
          </a:p>
          <a:p>
            <a:endParaRPr lang="en-IN" sz="2000" dirty="0" smtClean="0">
              <a:solidFill>
                <a:srgbClr val="00B050"/>
              </a:solidFill>
            </a:endParaRPr>
          </a:p>
          <a:p>
            <a:r>
              <a:rPr lang="en-IN" sz="2000" dirty="0">
                <a:solidFill>
                  <a:srgbClr val="00B050"/>
                </a:solidFill>
              </a:rPr>
              <a:t>Who bought their goods? History testifies that we did all this. In order to become rich all at once we welcomed the Company's officers with open arms. We assisted them. If I am in the habit of drinking bhang and a seller thereof sells it to me, am I to blame him or myself? By blaming the seller shall I be able to avoid the habit? And, if a particular retailer is driven away will not another take his place? A true servant of India will have to go to the root of the matter. If an excess of food has caused me indigestion, I shall certainly not avoid it by blaming water. He is a true physician who probes the cause of disease, and if you pose as a physician for the disease of India, you will have to find out its true cause. </a:t>
            </a:r>
            <a:r>
              <a:rPr lang="en-IN" sz="2000" dirty="0" smtClean="0">
                <a:solidFill>
                  <a:srgbClr val="00B050"/>
                </a:solidFill>
              </a:rPr>
              <a:t> - M. K. Gandhi</a:t>
            </a:r>
            <a:endParaRPr lang="en-US" sz="2000" dirty="0">
              <a:solidFill>
                <a:srgbClr val="00B050"/>
              </a:solidFill>
            </a:endParaRPr>
          </a:p>
        </p:txBody>
      </p:sp>
    </p:spTree>
    <p:extLst>
      <p:ext uri="{BB962C8B-B14F-4D97-AF65-F5344CB8AC3E}">
        <p14:creationId xmlns:p14="http://schemas.microsoft.com/office/powerpoint/2010/main" xmlns="" val="617702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9289" y="383823"/>
            <a:ext cx="9121421" cy="5324535"/>
          </a:xfrm>
          <a:prstGeom prst="rect">
            <a:avLst/>
          </a:prstGeom>
          <a:noFill/>
        </p:spPr>
        <p:txBody>
          <a:bodyPr wrap="square" rtlCol="0">
            <a:spAutoFit/>
          </a:bodyPr>
          <a:lstStyle/>
          <a:p>
            <a:r>
              <a:rPr lang="en-IN" sz="2000" dirty="0">
                <a:solidFill>
                  <a:srgbClr val="00B050"/>
                </a:solidFill>
              </a:rPr>
              <a:t>History bears out the proposition that political revolutions have always been preceded by social and religious revolutions. The religious Reformation started by Luther was the precursor of the political emancipation of the European people. In England, Puritanism led to the establishment of political liberty. Puritanism founded the new world. It was Puritanism that won the war of American Independence, and Puritanism was a religious movement. </a:t>
            </a:r>
            <a:endParaRPr lang="en-IN" sz="2000" dirty="0" smtClean="0">
              <a:solidFill>
                <a:srgbClr val="00B050"/>
              </a:solidFill>
            </a:endParaRPr>
          </a:p>
          <a:p>
            <a:endParaRPr lang="en-IN" sz="2000" dirty="0">
              <a:solidFill>
                <a:srgbClr val="00B050"/>
              </a:solidFill>
            </a:endParaRPr>
          </a:p>
          <a:p>
            <a:r>
              <a:rPr lang="en-IN" sz="2000" dirty="0" smtClean="0">
                <a:solidFill>
                  <a:srgbClr val="00B050"/>
                </a:solidFill>
              </a:rPr>
              <a:t>The </a:t>
            </a:r>
            <a:r>
              <a:rPr lang="en-IN" sz="2000" dirty="0">
                <a:solidFill>
                  <a:srgbClr val="00B050"/>
                </a:solidFill>
              </a:rPr>
              <a:t>same is true of the Muslim Empire. Before the Arabs became a political power, they had undergone a thorough religious revolution started by the Prophet Mohammad. Even Indian History supports the same conclusion. The political revolution led by Chandragupta was preceded by the religious and social revolution of Buddha. The political revolution led by </a:t>
            </a:r>
            <a:r>
              <a:rPr lang="en-IN" sz="2000" dirty="0" err="1">
                <a:solidFill>
                  <a:srgbClr val="00B050"/>
                </a:solidFill>
              </a:rPr>
              <a:t>Shivaji</a:t>
            </a:r>
            <a:r>
              <a:rPr lang="en-IN" sz="2000" dirty="0">
                <a:solidFill>
                  <a:srgbClr val="00B050"/>
                </a:solidFill>
              </a:rPr>
              <a:t> was preceded by the religious and social reform brought about by the saints of Maharashtra. The political revolution of the Sikhs was preceded by the religious and social revolution led by Guru Nanak. It is unnecessary to add more illustrations. These will suffice to show that the emancipation of the mind and the soul is a necessary preliminary for the political expansion of the people. – B. R. </a:t>
            </a:r>
            <a:r>
              <a:rPr lang="en-IN" sz="2000" dirty="0" err="1">
                <a:solidFill>
                  <a:srgbClr val="00B050"/>
                </a:solidFill>
              </a:rPr>
              <a:t>Ambedkar</a:t>
            </a:r>
            <a:endParaRPr lang="en-US" sz="2000" dirty="0">
              <a:solidFill>
                <a:srgbClr val="00B050"/>
              </a:solidFill>
            </a:endParaRPr>
          </a:p>
        </p:txBody>
      </p:sp>
    </p:spTree>
    <p:extLst>
      <p:ext uri="{BB962C8B-B14F-4D97-AF65-F5344CB8AC3E}">
        <p14:creationId xmlns:p14="http://schemas.microsoft.com/office/powerpoint/2010/main" xmlns="" val="3561530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IN" dirty="0" smtClean="0">
                <a:solidFill>
                  <a:srgbClr val="00B050"/>
                </a:solidFill>
              </a:rPr>
              <a:t>Even with extensive planning and preparation the evacuation of a vast city when it is hit by a cyclone, is a formidable task. This is not just for logistical reasons. The experience of New Orleans in the days before Hurricane Katrina, or New York before Sandy, tells us that despite the most dire warnings large numbers of people will stay behind; even mandatory evacuation orders will be disregarded by many. In the case of a megacity like Mumbai this means that hundreds of thousands, if not millions, will find themselves in harm’s way when a cyclone makes a landfall. Many will, no doubt, assume that having dealt with the floods of the recent past they will also be able to ride out a storm. – 										</a:t>
            </a:r>
            <a:r>
              <a:rPr lang="en-IN" dirty="0" err="1" smtClean="0">
                <a:solidFill>
                  <a:srgbClr val="00B050"/>
                </a:solidFill>
              </a:rPr>
              <a:t>Amitav</a:t>
            </a:r>
            <a:r>
              <a:rPr lang="en-IN" dirty="0" smtClean="0">
                <a:solidFill>
                  <a:srgbClr val="00B050"/>
                </a:solidFill>
              </a:rPr>
              <a:t> Ghosh</a:t>
            </a:r>
            <a:endParaRPr lang="en-US" dirty="0">
              <a:solidFill>
                <a:srgbClr val="00B050"/>
              </a:solidFill>
            </a:endParaRPr>
          </a:p>
        </p:txBody>
      </p:sp>
    </p:spTree>
    <p:extLst>
      <p:ext uri="{BB962C8B-B14F-4D97-AF65-F5344CB8AC3E}">
        <p14:creationId xmlns:p14="http://schemas.microsoft.com/office/powerpoint/2010/main" xmlns="" val="1456019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latin typeface="Arial Black" pitchFamily="34" charset="0"/>
              </a:rPr>
              <a:t>Points to remember</a:t>
            </a:r>
            <a:endParaRPr lang="en-IN" dirty="0">
              <a:solidFill>
                <a:srgbClr val="0070C0"/>
              </a:solidFill>
              <a:latin typeface="Arial Black" pitchFamily="34" charset="0"/>
            </a:endParaRPr>
          </a:p>
        </p:txBody>
      </p:sp>
      <p:sp>
        <p:nvSpPr>
          <p:cNvPr id="3" name="Content Placeholder 2"/>
          <p:cNvSpPr>
            <a:spLocks noGrp="1"/>
          </p:cNvSpPr>
          <p:nvPr>
            <p:ph idx="1"/>
          </p:nvPr>
        </p:nvSpPr>
        <p:spPr/>
        <p:txBody>
          <a:bodyPr/>
          <a:lstStyle/>
          <a:p>
            <a:r>
              <a:rPr lang="en-IN" dirty="0" smtClean="0">
                <a:solidFill>
                  <a:srgbClr val="0070C0"/>
                </a:solidFill>
                <a:latin typeface="Arial Black" pitchFamily="34" charset="0"/>
              </a:rPr>
              <a:t>A paragraph consists of sentences connected in a logical manner</a:t>
            </a:r>
          </a:p>
          <a:p>
            <a:r>
              <a:rPr lang="en-IN" dirty="0" smtClean="0">
                <a:solidFill>
                  <a:srgbClr val="0070C0"/>
                </a:solidFill>
                <a:latin typeface="Arial Black" pitchFamily="34" charset="0"/>
              </a:rPr>
              <a:t>It should have unity, order, coherence and completeness</a:t>
            </a:r>
          </a:p>
          <a:p>
            <a:r>
              <a:rPr lang="en-IN" dirty="0" smtClean="0">
                <a:solidFill>
                  <a:srgbClr val="0070C0"/>
                </a:solidFill>
                <a:latin typeface="Arial Black" pitchFamily="34" charset="0"/>
              </a:rPr>
              <a:t>There should be a topic sentence and supporting sentences</a:t>
            </a:r>
          </a:p>
          <a:p>
            <a:r>
              <a:rPr lang="en-IN" dirty="0" smtClean="0">
                <a:solidFill>
                  <a:srgbClr val="0070C0"/>
                </a:solidFill>
                <a:latin typeface="Arial Black" pitchFamily="34" charset="0"/>
              </a:rPr>
              <a:t>Supporting sentences should be relevant</a:t>
            </a:r>
          </a:p>
          <a:p>
            <a:r>
              <a:rPr lang="en-IN" dirty="0" smtClean="0">
                <a:solidFill>
                  <a:srgbClr val="0070C0"/>
                </a:solidFill>
                <a:latin typeface="Arial Black" pitchFamily="34" charset="0"/>
              </a:rPr>
              <a:t>Use of transition words helps in clarifying thought processes</a:t>
            </a:r>
          </a:p>
          <a:p>
            <a:endParaRPr lang="en-IN" dirty="0" smtClean="0">
              <a:solidFill>
                <a:srgbClr val="0070C0"/>
              </a:solidFill>
              <a:latin typeface="Arial Black" pitchFamily="34"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smtClean="0">
                <a:solidFill>
                  <a:srgbClr val="0070C0"/>
                </a:solidFill>
                <a:latin typeface="Arial Black" panose="020B0A04020102020204" pitchFamily="34" charset="0"/>
              </a:rPr>
              <a:t>Your essay has to be composed of paragraphs</a:t>
            </a:r>
          </a:p>
          <a:p>
            <a:pPr marL="0" indent="0">
              <a:buNone/>
            </a:pPr>
            <a:endParaRPr lang="en-IN" dirty="0" smtClean="0">
              <a:solidFill>
                <a:srgbClr val="0070C0"/>
              </a:solidFill>
              <a:latin typeface="Arial Black" panose="020B0A04020102020204" pitchFamily="34" charset="0"/>
            </a:endParaRPr>
          </a:p>
          <a:p>
            <a:r>
              <a:rPr lang="en-IN" dirty="0" smtClean="0">
                <a:solidFill>
                  <a:srgbClr val="0070C0"/>
                </a:solidFill>
                <a:latin typeface="Arial Black" panose="020B0A04020102020204" pitchFamily="34" charset="0"/>
              </a:rPr>
              <a:t>One paragraph contains one idea</a:t>
            </a:r>
          </a:p>
          <a:p>
            <a:endParaRPr lang="en-IN" dirty="0" smtClean="0">
              <a:solidFill>
                <a:srgbClr val="0070C0"/>
              </a:solidFill>
              <a:latin typeface="Arial Black" panose="020B0A04020102020204" pitchFamily="34" charset="0"/>
            </a:endParaRPr>
          </a:p>
          <a:p>
            <a:r>
              <a:rPr lang="en-IN" dirty="0" smtClean="0">
                <a:solidFill>
                  <a:srgbClr val="0070C0"/>
                </a:solidFill>
                <a:latin typeface="Arial Black" panose="020B0A04020102020204" pitchFamily="34" charset="0"/>
              </a:rPr>
              <a:t>It can have one or more sentences</a:t>
            </a:r>
          </a:p>
          <a:p>
            <a:endParaRPr lang="en-IN" dirty="0" smtClean="0">
              <a:solidFill>
                <a:srgbClr val="0070C0"/>
              </a:solidFill>
              <a:latin typeface="Arial Black" panose="020B0A04020102020204" pitchFamily="34" charset="0"/>
            </a:endParaRPr>
          </a:p>
          <a:p>
            <a:r>
              <a:rPr lang="en-IN" dirty="0" smtClean="0">
                <a:solidFill>
                  <a:srgbClr val="0070C0"/>
                </a:solidFill>
                <a:latin typeface="Arial Black" panose="020B0A04020102020204" pitchFamily="34" charset="0"/>
              </a:rPr>
              <a:t>Sentences should be connected logically</a:t>
            </a:r>
            <a:endParaRPr lang="en-US"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xmlns="" val="147651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latin typeface="Arial Black" panose="020B0A04020102020204" pitchFamily="34" charset="0"/>
              </a:rPr>
              <a:t>Structure</a:t>
            </a:r>
            <a:endParaRPr lang="en-US" dirty="0">
              <a:solidFill>
                <a:srgbClr val="0070C0"/>
              </a:solidFill>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IN" dirty="0" smtClean="0">
                <a:solidFill>
                  <a:srgbClr val="0070C0"/>
                </a:solidFill>
                <a:latin typeface="Arial Black" panose="020B0A04020102020204" pitchFamily="34" charset="0"/>
              </a:rPr>
              <a:t>Your writing should be organized in a linear and logical manner.</a:t>
            </a:r>
          </a:p>
          <a:p>
            <a:pPr marL="0" indent="0">
              <a:buNone/>
            </a:pPr>
            <a:r>
              <a:rPr lang="en-IN" dirty="0" smtClean="0">
                <a:solidFill>
                  <a:srgbClr val="0070C0"/>
                </a:solidFill>
                <a:latin typeface="Arial Black" panose="020B0A04020102020204" pitchFamily="34" charset="0"/>
              </a:rPr>
              <a:t>It should have:</a:t>
            </a:r>
          </a:p>
          <a:p>
            <a:endParaRPr lang="en-IN" dirty="0">
              <a:solidFill>
                <a:srgbClr val="0070C0"/>
              </a:solidFill>
              <a:latin typeface="Arial Black" panose="020B0A04020102020204" pitchFamily="34" charset="0"/>
            </a:endParaRPr>
          </a:p>
          <a:p>
            <a:r>
              <a:rPr lang="en-IN" dirty="0" smtClean="0">
                <a:solidFill>
                  <a:srgbClr val="0070C0"/>
                </a:solidFill>
                <a:latin typeface="Arial Black" panose="020B0A04020102020204" pitchFamily="34" charset="0"/>
              </a:rPr>
              <a:t>Introduction – Topic sentence</a:t>
            </a:r>
          </a:p>
          <a:p>
            <a:r>
              <a:rPr lang="en-IN" dirty="0" smtClean="0">
                <a:solidFill>
                  <a:srgbClr val="0070C0"/>
                </a:solidFill>
                <a:latin typeface="Arial Black" panose="020B0A04020102020204" pitchFamily="34" charset="0"/>
              </a:rPr>
              <a:t>Body – Supporting sentences</a:t>
            </a:r>
          </a:p>
          <a:p>
            <a:r>
              <a:rPr lang="en-IN" dirty="0" smtClean="0">
                <a:solidFill>
                  <a:srgbClr val="0070C0"/>
                </a:solidFill>
                <a:latin typeface="Arial Black" panose="020B0A04020102020204" pitchFamily="34" charset="0"/>
              </a:rPr>
              <a:t>Conclusion – Concluding sentence</a:t>
            </a:r>
            <a:endParaRPr lang="en-US"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xmlns="" val="810506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solidFill>
                <a:srgbClr val="0070C0"/>
              </a:solidFill>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IN" dirty="0" smtClean="0">
                <a:solidFill>
                  <a:srgbClr val="0070C0"/>
                </a:solidFill>
                <a:latin typeface="Arial Black" panose="020B0A04020102020204" pitchFamily="34" charset="0"/>
              </a:rPr>
              <a:t>First sentence is usually, but not always, the topic sentence</a:t>
            </a:r>
          </a:p>
          <a:p>
            <a:r>
              <a:rPr lang="en-IN" dirty="0" smtClean="0">
                <a:solidFill>
                  <a:srgbClr val="0070C0"/>
                </a:solidFill>
                <a:latin typeface="Arial Black" panose="020B0A04020102020204" pitchFamily="34" charset="0"/>
              </a:rPr>
              <a:t>The topic sentence gives the main idea, as well as the focus</a:t>
            </a:r>
          </a:p>
          <a:p>
            <a:r>
              <a:rPr lang="en-IN" dirty="0" smtClean="0">
                <a:solidFill>
                  <a:srgbClr val="0070C0"/>
                </a:solidFill>
                <a:latin typeface="Arial Black" panose="020B0A04020102020204" pitchFamily="34" charset="0"/>
              </a:rPr>
              <a:t>Focus is what you wish to say about the topic</a:t>
            </a:r>
          </a:p>
          <a:p>
            <a:r>
              <a:rPr lang="en-IN" dirty="0" smtClean="0">
                <a:solidFill>
                  <a:srgbClr val="0070C0"/>
                </a:solidFill>
                <a:latin typeface="Arial Black" panose="020B0A04020102020204" pitchFamily="34" charset="0"/>
              </a:rPr>
              <a:t>Other sentences should develop the idea</a:t>
            </a:r>
          </a:p>
          <a:p>
            <a:r>
              <a:rPr lang="en-IN" dirty="0" smtClean="0">
                <a:solidFill>
                  <a:srgbClr val="0070C0"/>
                </a:solidFill>
                <a:latin typeface="Arial Black" panose="020B0A04020102020204" pitchFamily="34" charset="0"/>
              </a:rPr>
              <a:t>The last sentence should echo the first sentence</a:t>
            </a:r>
            <a:endParaRPr lang="en-US"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xmlns="" val="4236711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latin typeface="Arial Black" panose="020B0A04020102020204" pitchFamily="34" charset="0"/>
              </a:rPr>
              <a:t>Four qualities</a:t>
            </a:r>
            <a:endParaRPr lang="en-US" dirty="0">
              <a:solidFill>
                <a:srgbClr val="0070C0"/>
              </a:solidFill>
              <a:latin typeface="Arial Black" panose="020B0A04020102020204" pitchFamily="34" charset="0"/>
            </a:endParaRPr>
          </a:p>
        </p:txBody>
      </p:sp>
      <p:sp>
        <p:nvSpPr>
          <p:cNvPr id="3" name="Content Placeholder 2"/>
          <p:cNvSpPr>
            <a:spLocks noGrp="1"/>
          </p:cNvSpPr>
          <p:nvPr>
            <p:ph idx="1"/>
          </p:nvPr>
        </p:nvSpPr>
        <p:spPr/>
        <p:txBody>
          <a:bodyPr/>
          <a:lstStyle/>
          <a:p>
            <a:r>
              <a:rPr lang="en-IN" dirty="0" smtClean="0">
                <a:solidFill>
                  <a:srgbClr val="0070C0"/>
                </a:solidFill>
                <a:latin typeface="Arial Black" panose="020B0A04020102020204" pitchFamily="34" charset="0"/>
              </a:rPr>
              <a:t>Unity</a:t>
            </a:r>
          </a:p>
          <a:p>
            <a:endParaRPr lang="en-IN" dirty="0" smtClean="0">
              <a:solidFill>
                <a:srgbClr val="0070C0"/>
              </a:solidFill>
              <a:latin typeface="Arial Black" panose="020B0A04020102020204" pitchFamily="34" charset="0"/>
            </a:endParaRPr>
          </a:p>
          <a:p>
            <a:r>
              <a:rPr lang="en-IN" dirty="0" smtClean="0">
                <a:solidFill>
                  <a:srgbClr val="0070C0"/>
                </a:solidFill>
                <a:latin typeface="Arial Black" panose="020B0A04020102020204" pitchFamily="34" charset="0"/>
              </a:rPr>
              <a:t>Order</a:t>
            </a:r>
          </a:p>
          <a:p>
            <a:endParaRPr lang="en-IN" dirty="0" smtClean="0">
              <a:solidFill>
                <a:srgbClr val="0070C0"/>
              </a:solidFill>
              <a:latin typeface="Arial Black" panose="020B0A04020102020204" pitchFamily="34" charset="0"/>
            </a:endParaRPr>
          </a:p>
          <a:p>
            <a:r>
              <a:rPr lang="en-IN" dirty="0" smtClean="0">
                <a:solidFill>
                  <a:srgbClr val="0070C0"/>
                </a:solidFill>
                <a:latin typeface="Arial Black" panose="020B0A04020102020204" pitchFamily="34" charset="0"/>
              </a:rPr>
              <a:t>Coherence</a:t>
            </a:r>
          </a:p>
          <a:p>
            <a:endParaRPr lang="en-IN" dirty="0" smtClean="0">
              <a:solidFill>
                <a:srgbClr val="0070C0"/>
              </a:solidFill>
              <a:latin typeface="Arial Black" panose="020B0A04020102020204" pitchFamily="34" charset="0"/>
            </a:endParaRPr>
          </a:p>
          <a:p>
            <a:r>
              <a:rPr lang="en-IN" dirty="0" smtClean="0">
                <a:solidFill>
                  <a:srgbClr val="0070C0"/>
                </a:solidFill>
                <a:latin typeface="Arial Black" panose="020B0A04020102020204" pitchFamily="34" charset="0"/>
              </a:rPr>
              <a:t>Completeness</a:t>
            </a:r>
            <a:endParaRPr lang="en-US"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xmlns="" val="2189109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latin typeface="Arial Black" panose="020B0A04020102020204" pitchFamily="34" charset="0"/>
              </a:rPr>
              <a:t>Unity and Order</a:t>
            </a:r>
            <a:endParaRPr lang="en-US" dirty="0">
              <a:solidFill>
                <a:srgbClr val="0070C0"/>
              </a:solidFill>
              <a:latin typeface="Arial Black" panose="020B0A04020102020204" pitchFamily="34" charset="0"/>
            </a:endParaRPr>
          </a:p>
        </p:txBody>
      </p:sp>
      <p:sp>
        <p:nvSpPr>
          <p:cNvPr id="3" name="Content Placeholder 2"/>
          <p:cNvSpPr>
            <a:spLocks noGrp="1"/>
          </p:cNvSpPr>
          <p:nvPr>
            <p:ph idx="1"/>
          </p:nvPr>
        </p:nvSpPr>
        <p:spPr/>
        <p:txBody>
          <a:bodyPr>
            <a:normAutofit lnSpcReduction="10000"/>
          </a:bodyPr>
          <a:lstStyle/>
          <a:p>
            <a:r>
              <a:rPr lang="en-IN" dirty="0" smtClean="0">
                <a:solidFill>
                  <a:srgbClr val="0070C0"/>
                </a:solidFill>
                <a:latin typeface="Arial Black" panose="020B0A04020102020204" pitchFamily="34" charset="0"/>
              </a:rPr>
              <a:t>The topic sentence decides the subject matter</a:t>
            </a:r>
          </a:p>
          <a:p>
            <a:endParaRPr lang="en-IN" dirty="0" smtClean="0">
              <a:solidFill>
                <a:srgbClr val="0070C0"/>
              </a:solidFill>
              <a:latin typeface="Arial Black" panose="020B0A04020102020204" pitchFamily="34" charset="0"/>
            </a:endParaRPr>
          </a:p>
          <a:p>
            <a:r>
              <a:rPr lang="en-IN" dirty="0" smtClean="0">
                <a:solidFill>
                  <a:srgbClr val="0070C0"/>
                </a:solidFill>
                <a:latin typeface="Arial Black" panose="020B0A04020102020204" pitchFamily="34" charset="0"/>
              </a:rPr>
              <a:t>Supporting sentences should be about this topic</a:t>
            </a:r>
          </a:p>
          <a:p>
            <a:endParaRPr lang="en-IN" dirty="0" smtClean="0">
              <a:solidFill>
                <a:srgbClr val="0070C0"/>
              </a:solidFill>
              <a:latin typeface="Arial Black" panose="020B0A04020102020204" pitchFamily="34" charset="0"/>
            </a:endParaRPr>
          </a:p>
          <a:p>
            <a:r>
              <a:rPr lang="en-IN" dirty="0" smtClean="0">
                <a:solidFill>
                  <a:srgbClr val="0070C0"/>
                </a:solidFill>
                <a:latin typeface="Arial Black" panose="020B0A04020102020204" pitchFamily="34" charset="0"/>
              </a:rPr>
              <a:t>The way you organize sentences constitute order</a:t>
            </a:r>
          </a:p>
          <a:p>
            <a:endParaRPr lang="en-IN" dirty="0" smtClean="0">
              <a:solidFill>
                <a:srgbClr val="0070C0"/>
              </a:solidFill>
              <a:latin typeface="Arial Black" panose="020B0A04020102020204" pitchFamily="34" charset="0"/>
            </a:endParaRPr>
          </a:p>
          <a:p>
            <a:r>
              <a:rPr lang="en-IN" dirty="0" smtClean="0">
                <a:solidFill>
                  <a:srgbClr val="0070C0"/>
                </a:solidFill>
                <a:latin typeface="Arial Black" panose="020B0A04020102020204" pitchFamily="34" charset="0"/>
              </a:rPr>
              <a:t>It is the pattern of the paragraph</a:t>
            </a:r>
          </a:p>
          <a:p>
            <a:endParaRPr lang="en-IN" dirty="0" smtClean="0">
              <a:solidFill>
                <a:srgbClr val="0070C0"/>
              </a:solidFill>
              <a:latin typeface="Arial Black" panose="020B0A04020102020204" pitchFamily="34" charset="0"/>
            </a:endParaRPr>
          </a:p>
          <a:p>
            <a:r>
              <a:rPr lang="en-IN" dirty="0" smtClean="0">
                <a:solidFill>
                  <a:srgbClr val="0070C0"/>
                </a:solidFill>
                <a:latin typeface="Arial Black" panose="020B0A04020102020204" pitchFamily="34" charset="0"/>
              </a:rPr>
              <a:t>Sentences should be relevant</a:t>
            </a:r>
            <a:endParaRPr lang="en-US"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xmlns="" val="3867488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latin typeface="Arial Black" panose="020B0A04020102020204" pitchFamily="34" charset="0"/>
              </a:rPr>
              <a:t>Coherence and Completeness</a:t>
            </a:r>
            <a:endParaRPr lang="en-US" dirty="0">
              <a:solidFill>
                <a:srgbClr val="0070C0"/>
              </a:solidFill>
              <a:latin typeface="Arial Black" panose="020B0A04020102020204" pitchFamily="34" charset="0"/>
            </a:endParaRPr>
          </a:p>
        </p:txBody>
      </p:sp>
      <p:sp>
        <p:nvSpPr>
          <p:cNvPr id="3" name="Content Placeholder 2"/>
          <p:cNvSpPr>
            <a:spLocks noGrp="1"/>
          </p:cNvSpPr>
          <p:nvPr>
            <p:ph idx="1"/>
          </p:nvPr>
        </p:nvSpPr>
        <p:spPr/>
        <p:txBody>
          <a:bodyPr/>
          <a:lstStyle/>
          <a:p>
            <a:endParaRPr lang="en-IN" dirty="0" smtClean="0">
              <a:solidFill>
                <a:srgbClr val="0070C0"/>
              </a:solidFill>
              <a:latin typeface="Arial Black" panose="020B0A04020102020204" pitchFamily="34" charset="0"/>
            </a:endParaRPr>
          </a:p>
          <a:p>
            <a:r>
              <a:rPr lang="en-IN" dirty="0" smtClean="0">
                <a:solidFill>
                  <a:srgbClr val="0070C0"/>
                </a:solidFill>
                <a:latin typeface="Arial Black" panose="020B0A04020102020204" pitchFamily="34" charset="0"/>
              </a:rPr>
              <a:t>Sentences should be connected to each other</a:t>
            </a:r>
          </a:p>
          <a:p>
            <a:r>
              <a:rPr lang="en-IN" dirty="0" smtClean="0">
                <a:solidFill>
                  <a:srgbClr val="0070C0"/>
                </a:solidFill>
                <a:latin typeface="Arial Black" panose="020B0A04020102020204" pitchFamily="34" charset="0"/>
              </a:rPr>
              <a:t>Helps the reader understand your thought process</a:t>
            </a:r>
          </a:p>
          <a:p>
            <a:r>
              <a:rPr lang="en-IN" dirty="0" smtClean="0">
                <a:solidFill>
                  <a:srgbClr val="0070C0"/>
                </a:solidFill>
                <a:latin typeface="Arial Black" panose="020B0A04020102020204" pitchFamily="34" charset="0"/>
              </a:rPr>
              <a:t>Use transition words to indicate the flow of thoughts</a:t>
            </a:r>
          </a:p>
          <a:p>
            <a:r>
              <a:rPr lang="en-IN" dirty="0" smtClean="0">
                <a:solidFill>
                  <a:srgbClr val="0070C0"/>
                </a:solidFill>
                <a:latin typeface="Arial Black" panose="020B0A04020102020204" pitchFamily="34" charset="0"/>
              </a:rPr>
              <a:t>Paragraph with full information is complete</a:t>
            </a:r>
          </a:p>
          <a:p>
            <a:r>
              <a:rPr lang="en-IN" dirty="0" smtClean="0">
                <a:solidFill>
                  <a:srgbClr val="0070C0"/>
                </a:solidFill>
                <a:latin typeface="Arial Black" panose="020B0A04020102020204" pitchFamily="34" charset="0"/>
              </a:rPr>
              <a:t>There should be no irrelevant information</a:t>
            </a:r>
          </a:p>
        </p:txBody>
      </p:sp>
    </p:spTree>
    <p:extLst>
      <p:ext uri="{BB962C8B-B14F-4D97-AF65-F5344CB8AC3E}">
        <p14:creationId xmlns:p14="http://schemas.microsoft.com/office/powerpoint/2010/main" xmlns="" val="3679586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latin typeface="Arial Black" panose="020B0A04020102020204" pitchFamily="34" charset="0"/>
              </a:rPr>
              <a:t>Example</a:t>
            </a:r>
            <a:endParaRPr lang="en-US" dirty="0">
              <a:solidFill>
                <a:srgbClr val="0070C0"/>
              </a:solidFill>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IN" dirty="0" smtClean="0">
                <a:solidFill>
                  <a:srgbClr val="00B050"/>
                </a:solidFill>
                <a:latin typeface="Book Antiqua" panose="02040602050305030304" pitchFamily="18" charset="0"/>
              </a:rPr>
              <a:t>Friendship is a real asset in your life because a good friend </a:t>
            </a:r>
            <a:r>
              <a:rPr lang="en-IN" dirty="0">
                <a:solidFill>
                  <a:srgbClr val="00B050"/>
                </a:solidFill>
                <a:latin typeface="Book Antiqua" panose="02040602050305030304" pitchFamily="18" charset="0"/>
              </a:rPr>
              <a:t>can change your </a:t>
            </a:r>
            <a:r>
              <a:rPr lang="en-IN" dirty="0" smtClean="0">
                <a:solidFill>
                  <a:srgbClr val="00B050"/>
                </a:solidFill>
                <a:latin typeface="Book Antiqua" panose="02040602050305030304" pitchFamily="18" charset="0"/>
              </a:rPr>
              <a:t>life</a:t>
            </a:r>
            <a:r>
              <a:rPr lang="en-IN" dirty="0">
                <a:solidFill>
                  <a:srgbClr val="00B050"/>
                </a:solidFill>
                <a:latin typeface="Book Antiqua" panose="02040602050305030304" pitchFamily="18" charset="0"/>
              </a:rPr>
              <a:t> </a:t>
            </a:r>
            <a:r>
              <a:rPr lang="en-IN" dirty="0" smtClean="0">
                <a:solidFill>
                  <a:srgbClr val="00B050"/>
                </a:solidFill>
                <a:latin typeface="Book Antiqua" panose="02040602050305030304" pitchFamily="18" charset="0"/>
              </a:rPr>
              <a:t>– </a:t>
            </a:r>
            <a:r>
              <a:rPr lang="en-IN" dirty="0" smtClean="0">
                <a:solidFill>
                  <a:srgbClr val="0070C0"/>
                </a:solidFill>
                <a:latin typeface="Arial Black" panose="020B0A04020102020204" pitchFamily="34" charset="0"/>
              </a:rPr>
              <a:t>topic sentence </a:t>
            </a:r>
          </a:p>
          <a:p>
            <a:pPr marL="0" indent="0">
              <a:buNone/>
            </a:pPr>
            <a:r>
              <a:rPr lang="en-IN" dirty="0" smtClean="0">
                <a:solidFill>
                  <a:srgbClr val="00B050"/>
                </a:solidFill>
                <a:latin typeface="Book Antiqua" panose="02040602050305030304" pitchFamily="18" charset="0"/>
              </a:rPr>
              <a:t>So </a:t>
            </a:r>
            <a:r>
              <a:rPr lang="en-IN" dirty="0" smtClean="0">
                <a:solidFill>
                  <a:srgbClr val="0070C0"/>
                </a:solidFill>
                <a:latin typeface="Arial Black" panose="020B0A04020102020204" pitchFamily="34" charset="0"/>
              </a:rPr>
              <a:t>(transition word) </a:t>
            </a:r>
            <a:r>
              <a:rPr lang="en-IN" dirty="0" smtClean="0">
                <a:solidFill>
                  <a:srgbClr val="00B050"/>
                </a:solidFill>
                <a:latin typeface="Book Antiqua" panose="02040602050305030304" pitchFamily="18" charset="0"/>
              </a:rPr>
              <a:t>it is important to know who a </a:t>
            </a:r>
            <a:r>
              <a:rPr lang="en-IN" dirty="0">
                <a:solidFill>
                  <a:srgbClr val="00B050"/>
                </a:solidFill>
                <a:latin typeface="Book Antiqua" panose="02040602050305030304" pitchFamily="18" charset="0"/>
              </a:rPr>
              <a:t>real </a:t>
            </a:r>
            <a:r>
              <a:rPr lang="en-IN" dirty="0" smtClean="0">
                <a:solidFill>
                  <a:srgbClr val="00B050"/>
                </a:solidFill>
                <a:latin typeface="Book Antiqua" panose="02040602050305030304" pitchFamily="18" charset="0"/>
              </a:rPr>
              <a:t>friend is. </a:t>
            </a:r>
            <a:r>
              <a:rPr lang="en-IN" dirty="0">
                <a:solidFill>
                  <a:srgbClr val="00B050"/>
                </a:solidFill>
                <a:latin typeface="Book Antiqua" panose="02040602050305030304" pitchFamily="18" charset="0"/>
              </a:rPr>
              <a:t>Firstly, your friend must understand you and of course, you must understand </a:t>
            </a:r>
            <a:r>
              <a:rPr lang="en-IN" dirty="0" smtClean="0">
                <a:solidFill>
                  <a:srgbClr val="00B050"/>
                </a:solidFill>
                <a:latin typeface="Book Antiqua" panose="02040602050305030304" pitchFamily="18" charset="0"/>
              </a:rPr>
              <a:t>her </a:t>
            </a:r>
            <a:r>
              <a:rPr lang="en-IN" dirty="0">
                <a:solidFill>
                  <a:srgbClr val="00B050"/>
                </a:solidFill>
                <a:latin typeface="Book Antiqua" panose="02040602050305030304" pitchFamily="18" charset="0"/>
              </a:rPr>
              <a:t>too. A</a:t>
            </a:r>
            <a:r>
              <a:rPr lang="en-IN" dirty="0" smtClean="0">
                <a:solidFill>
                  <a:srgbClr val="00B050"/>
                </a:solidFill>
                <a:latin typeface="Book Antiqua" panose="02040602050305030304" pitchFamily="18" charset="0"/>
              </a:rPr>
              <a:t>nother </a:t>
            </a:r>
            <a:r>
              <a:rPr lang="en-IN" dirty="0">
                <a:solidFill>
                  <a:srgbClr val="00B050"/>
                </a:solidFill>
                <a:latin typeface="Book Antiqua" panose="02040602050305030304" pitchFamily="18" charset="0"/>
              </a:rPr>
              <a:t>important point in a friendship is confidence. You </a:t>
            </a:r>
            <a:r>
              <a:rPr lang="en-IN" dirty="0" smtClean="0">
                <a:solidFill>
                  <a:srgbClr val="00B050"/>
                </a:solidFill>
                <a:latin typeface="Book Antiqua" panose="02040602050305030304" pitchFamily="18" charset="0"/>
              </a:rPr>
              <a:t>must not </a:t>
            </a:r>
            <a:r>
              <a:rPr lang="en-IN" dirty="0">
                <a:solidFill>
                  <a:srgbClr val="00B050"/>
                </a:solidFill>
                <a:latin typeface="Book Antiqua" panose="02040602050305030304" pitchFamily="18" charset="0"/>
              </a:rPr>
              <a:t>tell lies to each other. In addition, you must say everything about yourself. T</a:t>
            </a:r>
            <a:r>
              <a:rPr lang="en-IN" dirty="0" smtClean="0">
                <a:solidFill>
                  <a:srgbClr val="00B050"/>
                </a:solidFill>
                <a:latin typeface="Book Antiqua" panose="02040602050305030304" pitchFamily="18" charset="0"/>
              </a:rPr>
              <a:t>hese </a:t>
            </a:r>
            <a:r>
              <a:rPr lang="en-IN" dirty="0">
                <a:solidFill>
                  <a:srgbClr val="00B050"/>
                </a:solidFill>
                <a:latin typeface="Book Antiqua" panose="02040602050305030304" pitchFamily="18" charset="0"/>
              </a:rPr>
              <a:t>are important for a friendship. If you have a friend like this, you </a:t>
            </a:r>
            <a:r>
              <a:rPr lang="en-IN" dirty="0" smtClean="0">
                <a:solidFill>
                  <a:srgbClr val="00B050"/>
                </a:solidFill>
                <a:latin typeface="Book Antiqua" panose="02040602050305030304" pitchFamily="18" charset="0"/>
              </a:rPr>
              <a:t>will not </a:t>
            </a:r>
            <a:r>
              <a:rPr lang="en-IN" dirty="0">
                <a:solidFill>
                  <a:srgbClr val="00B050"/>
                </a:solidFill>
                <a:latin typeface="Book Antiqua" panose="02040602050305030304" pitchFamily="18" charset="0"/>
              </a:rPr>
              <a:t>break up with her because a real friend is not found easily.</a:t>
            </a:r>
            <a:endParaRPr lang="en-US" dirty="0">
              <a:solidFill>
                <a:srgbClr val="00B050"/>
              </a:solidFill>
              <a:latin typeface="Book Antiqua" panose="02040602050305030304" pitchFamily="18" charset="0"/>
            </a:endParaRPr>
          </a:p>
        </p:txBody>
      </p:sp>
    </p:spTree>
    <p:extLst>
      <p:ext uri="{BB962C8B-B14F-4D97-AF65-F5344CB8AC3E}">
        <p14:creationId xmlns:p14="http://schemas.microsoft.com/office/powerpoint/2010/main" xmlns="" val="145046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latin typeface="Arial Black" panose="020B0A04020102020204" pitchFamily="34" charset="0"/>
              </a:rPr>
              <a:t>Supporting sentences</a:t>
            </a:r>
            <a:endParaRPr lang="en-US" dirty="0">
              <a:solidFill>
                <a:srgbClr val="0070C0"/>
              </a:solidFill>
              <a:latin typeface="Arial Black" panose="020B0A04020102020204" pitchFamily="34" charset="0"/>
            </a:endParaRPr>
          </a:p>
        </p:txBody>
      </p:sp>
      <p:sp>
        <p:nvSpPr>
          <p:cNvPr id="3" name="Content Placeholder 2"/>
          <p:cNvSpPr>
            <a:spLocks noGrp="1"/>
          </p:cNvSpPr>
          <p:nvPr>
            <p:ph idx="1"/>
          </p:nvPr>
        </p:nvSpPr>
        <p:spPr/>
        <p:txBody>
          <a:bodyPr>
            <a:normAutofit lnSpcReduction="10000"/>
          </a:bodyPr>
          <a:lstStyle/>
          <a:p>
            <a:endParaRPr lang="en-IN" dirty="0" smtClean="0">
              <a:solidFill>
                <a:srgbClr val="0070C0"/>
              </a:solidFill>
              <a:latin typeface="Arial Black" panose="020B0A04020102020204" pitchFamily="34" charset="0"/>
            </a:endParaRPr>
          </a:p>
          <a:p>
            <a:r>
              <a:rPr lang="en-IN" dirty="0" smtClean="0">
                <a:solidFill>
                  <a:srgbClr val="0070C0"/>
                </a:solidFill>
                <a:latin typeface="Arial Black" panose="020B0A04020102020204" pitchFamily="34" charset="0"/>
              </a:rPr>
              <a:t>They develop the idea in the topic sentence</a:t>
            </a:r>
          </a:p>
          <a:p>
            <a:pPr marL="0" indent="0">
              <a:buNone/>
            </a:pPr>
            <a:endParaRPr lang="en-IN" dirty="0">
              <a:solidFill>
                <a:srgbClr val="0070C0"/>
              </a:solidFill>
              <a:latin typeface="Arial Black" panose="020B0A04020102020204" pitchFamily="34" charset="0"/>
            </a:endParaRPr>
          </a:p>
          <a:p>
            <a:r>
              <a:rPr lang="en-IN" dirty="0" smtClean="0">
                <a:solidFill>
                  <a:srgbClr val="0070C0"/>
                </a:solidFill>
                <a:latin typeface="Arial Black" panose="020B0A04020102020204" pitchFamily="34" charset="0"/>
              </a:rPr>
              <a:t>Information is given in a sequence</a:t>
            </a:r>
          </a:p>
          <a:p>
            <a:endParaRPr lang="en-IN" dirty="0" smtClean="0">
              <a:solidFill>
                <a:srgbClr val="0070C0"/>
              </a:solidFill>
              <a:latin typeface="Arial Black" panose="020B0A04020102020204" pitchFamily="34" charset="0"/>
            </a:endParaRPr>
          </a:p>
          <a:p>
            <a:r>
              <a:rPr lang="en-IN" dirty="0" smtClean="0">
                <a:solidFill>
                  <a:srgbClr val="0070C0"/>
                </a:solidFill>
                <a:latin typeface="Arial Black" panose="020B0A04020102020204" pitchFamily="34" charset="0"/>
              </a:rPr>
              <a:t>Transition words like ‘after’, ‘firstly’, or ‘secondly’, indicate the flow of events</a:t>
            </a:r>
          </a:p>
          <a:p>
            <a:endParaRPr lang="en-IN" dirty="0" smtClean="0">
              <a:solidFill>
                <a:srgbClr val="0070C0"/>
              </a:solidFill>
              <a:latin typeface="Arial Black" panose="020B0A04020102020204" pitchFamily="34" charset="0"/>
            </a:endParaRPr>
          </a:p>
          <a:p>
            <a:r>
              <a:rPr lang="en-IN" dirty="0" smtClean="0">
                <a:solidFill>
                  <a:srgbClr val="0070C0"/>
                </a:solidFill>
                <a:latin typeface="Arial Black" panose="020B0A04020102020204" pitchFamily="34" charset="0"/>
              </a:rPr>
              <a:t> Concluding sentence should emphasize the topic</a:t>
            </a:r>
            <a:endParaRPr lang="en-US"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xmlns="" val="121932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1230</Words>
  <Application>Microsoft Office PowerPoint</Application>
  <PresentationFormat>Custom</PresentationFormat>
  <Paragraphs>87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Composition</vt:lpstr>
      <vt:lpstr>Slide 2</vt:lpstr>
      <vt:lpstr>Structure</vt:lpstr>
      <vt:lpstr>Slide 4</vt:lpstr>
      <vt:lpstr>Four qualities</vt:lpstr>
      <vt:lpstr>Unity and Order</vt:lpstr>
      <vt:lpstr>Coherence and Completeness</vt:lpstr>
      <vt:lpstr>Example</vt:lpstr>
      <vt:lpstr>Supporting sentences</vt:lpstr>
      <vt:lpstr>Expository</vt:lpstr>
      <vt:lpstr>Slide 11</vt:lpstr>
      <vt:lpstr>Argumentative paragraph</vt:lpstr>
      <vt:lpstr>Slide 13</vt:lpstr>
      <vt:lpstr>Slide 14</vt:lpstr>
      <vt:lpstr>Slide 15</vt:lpstr>
      <vt:lpstr>Points to remember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Composition</dc:title>
  <dc:creator>Windows User</dc:creator>
  <cp:lastModifiedBy>Dr. Mini Chandran</cp:lastModifiedBy>
  <cp:revision>27</cp:revision>
  <dcterms:created xsi:type="dcterms:W3CDTF">2018-09-08T10:56:03Z</dcterms:created>
  <dcterms:modified xsi:type="dcterms:W3CDTF">2018-09-13T07:02:57Z</dcterms:modified>
</cp:coreProperties>
</file>