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8" r:id="rId6"/>
    <p:sldId id="269" r:id="rId7"/>
    <p:sldId id="260" r:id="rId8"/>
    <p:sldId id="261" r:id="rId9"/>
    <p:sldId id="265" r:id="rId10"/>
    <p:sldId id="266" r:id="rId11"/>
    <p:sldId id="262" r:id="rId12"/>
    <p:sldId id="267" r:id="rId13"/>
    <p:sldId id="263" r:id="rId14"/>
    <p:sldId id="264"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varScale="1">
        <p:scale>
          <a:sx n="116" d="100"/>
          <a:sy n="116" d="100"/>
        </p:scale>
        <p:origin x="-276" y="-23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pPr/>
              <a:t>9/27/2018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pPr/>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pPr/>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pPr/>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pPr/>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pPr/>
              <a:t>9/27/2018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pPr/>
              <a:t>9/27/2018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pPr/>
              <a:t>9/27/2018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composition</a:t>
            </a:r>
            <a:endParaRPr lang="en-US" dirty="0"/>
          </a:p>
        </p:txBody>
      </p:sp>
      <p:sp>
        <p:nvSpPr>
          <p:cNvPr id="3" name="Subtitle 2"/>
          <p:cNvSpPr>
            <a:spLocks noGrp="1"/>
          </p:cNvSpPr>
          <p:nvPr>
            <p:ph type="subTitle" idx="1"/>
          </p:nvPr>
        </p:nvSpPr>
        <p:spPr/>
        <p:txBody>
          <a:bodyPr/>
          <a:lstStyle/>
          <a:p>
            <a:r>
              <a:rPr lang="en-IN" dirty="0" smtClean="0"/>
              <a:t>Essays</a:t>
            </a:r>
            <a:endParaRPr lang="en-US" dirty="0"/>
          </a:p>
        </p:txBody>
      </p:sp>
    </p:spTree>
    <p:extLst>
      <p:ext uri="{BB962C8B-B14F-4D97-AF65-F5344CB8AC3E}">
        <p14:creationId xmlns:p14="http://schemas.microsoft.com/office/powerpoint/2010/main" xmlns="" val="1192451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1155" y="835378"/>
            <a:ext cx="10182577" cy="4247317"/>
          </a:xfrm>
          <a:prstGeom prst="rect">
            <a:avLst/>
          </a:prstGeom>
          <a:noFill/>
        </p:spPr>
        <p:txBody>
          <a:bodyPr wrap="square" rtlCol="0">
            <a:spAutoFit/>
          </a:bodyPr>
          <a:lstStyle/>
          <a:p>
            <a:pPr fontAlgn="base">
              <a:lnSpc>
                <a:spcPct val="150000"/>
              </a:lnSpc>
            </a:pPr>
            <a:r>
              <a:rPr lang="en-IN" dirty="0" smtClean="0">
                <a:solidFill>
                  <a:srgbClr val="C00000"/>
                </a:solidFill>
              </a:rPr>
              <a:t>eminence</a:t>
            </a:r>
            <a:r>
              <a:rPr lang="en-IN" dirty="0">
                <a:solidFill>
                  <a:srgbClr val="C00000"/>
                </a:solidFill>
              </a:rPr>
              <a:t>, alongside contemporaries such as Mira Nair. </a:t>
            </a:r>
            <a:r>
              <a:rPr lang="en-IN" dirty="0" err="1">
                <a:solidFill>
                  <a:srgbClr val="C00000"/>
                </a:solidFill>
              </a:rPr>
              <a:t>Lajmi’s</a:t>
            </a:r>
            <a:r>
              <a:rPr lang="en-IN" dirty="0">
                <a:solidFill>
                  <a:srgbClr val="C00000"/>
                </a:solidFill>
              </a:rPr>
              <a:t> </a:t>
            </a:r>
            <a:r>
              <a:rPr lang="en-IN" dirty="0" err="1">
                <a:solidFill>
                  <a:srgbClr val="C00000"/>
                </a:solidFill>
              </a:rPr>
              <a:t>Darmiyaan</a:t>
            </a:r>
            <a:r>
              <a:rPr lang="en-IN" dirty="0">
                <a:solidFill>
                  <a:srgbClr val="C00000"/>
                </a:solidFill>
              </a:rPr>
              <a:t> (1997) was prescient in the way it addressed the problems faced by the third gender — with empathy rather than ridicule — at a time when queer politics was far from mainstream. Likewise, Daman (2001) addressed the darkness of domestic violence, facets of which continue to be legally unrecognised in India</a:t>
            </a:r>
            <a:r>
              <a:rPr lang="en-IN" dirty="0" smtClean="0">
                <a:solidFill>
                  <a:srgbClr val="C00000"/>
                </a:solidFill>
              </a:rPr>
              <a:t>.</a:t>
            </a:r>
          </a:p>
          <a:p>
            <a:pPr fontAlgn="base">
              <a:lnSpc>
                <a:spcPct val="150000"/>
              </a:lnSpc>
            </a:pPr>
            <a:endParaRPr lang="en-IN" dirty="0">
              <a:solidFill>
                <a:srgbClr val="C00000"/>
              </a:solidFill>
            </a:endParaRPr>
          </a:p>
          <a:p>
            <a:pPr fontAlgn="base">
              <a:lnSpc>
                <a:spcPct val="150000"/>
              </a:lnSpc>
            </a:pPr>
            <a:r>
              <a:rPr lang="en-IN" dirty="0" err="1">
                <a:solidFill>
                  <a:srgbClr val="C00000"/>
                </a:solidFill>
              </a:rPr>
              <a:t>Lajmi’s</a:t>
            </a:r>
            <a:r>
              <a:rPr lang="en-IN" dirty="0">
                <a:solidFill>
                  <a:srgbClr val="C00000"/>
                </a:solidFill>
              </a:rPr>
              <a:t> last directorial outing, </a:t>
            </a:r>
            <a:r>
              <a:rPr lang="en-IN" dirty="0" err="1">
                <a:solidFill>
                  <a:srgbClr val="C00000"/>
                </a:solidFill>
              </a:rPr>
              <a:t>Chingaari</a:t>
            </a:r>
            <a:r>
              <a:rPr lang="en-IN" dirty="0">
                <a:solidFill>
                  <a:srgbClr val="C00000"/>
                </a:solidFill>
              </a:rPr>
              <a:t> (2006), that tackled the theme of abuse of power by priests in an Indian village, did not meet with critical or commercial success. But it established once more her keen understanding of contemporary India and its politics, and, the urgency of translating that on celluloid. That is the legacy that she leaves behind.</a:t>
            </a:r>
          </a:p>
        </p:txBody>
      </p:sp>
    </p:spTree>
    <p:extLst>
      <p:ext uri="{BB962C8B-B14F-4D97-AF65-F5344CB8AC3E}">
        <p14:creationId xmlns:p14="http://schemas.microsoft.com/office/powerpoint/2010/main" xmlns="" val="4102150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67" y="1061157"/>
            <a:ext cx="10789581" cy="5111044"/>
          </a:xfrm>
        </p:spPr>
        <p:txBody>
          <a:bodyPr>
            <a:noAutofit/>
          </a:bodyPr>
          <a:lstStyle/>
          <a:p>
            <a:pPr marL="0" indent="0" fontAlgn="base">
              <a:lnSpc>
                <a:spcPct val="160000"/>
              </a:lnSpc>
              <a:buNone/>
            </a:pPr>
            <a:r>
              <a:rPr lang="en-US" sz="1800" dirty="0" smtClean="0">
                <a:solidFill>
                  <a:srgbClr val="C00000"/>
                </a:solidFill>
              </a:rPr>
              <a:t>I </a:t>
            </a:r>
            <a:r>
              <a:rPr lang="en-US" sz="1800" dirty="0">
                <a:solidFill>
                  <a:srgbClr val="C00000"/>
                </a:solidFill>
              </a:rPr>
              <a:t>am not sure Imran Khan knows himself; he has come to mean many things to many people. But more than ideological labels, there are three things that are going to stand out in his tenure as Prime Minister.</a:t>
            </a:r>
          </a:p>
          <a:p>
            <a:pPr marL="0" indent="0" fontAlgn="base">
              <a:lnSpc>
                <a:spcPct val="160000"/>
              </a:lnSpc>
              <a:buNone/>
            </a:pPr>
            <a:r>
              <a:rPr lang="en-US" sz="1800" dirty="0">
                <a:solidFill>
                  <a:srgbClr val="C00000"/>
                </a:solidFill>
              </a:rPr>
              <a:t>First, his strong belief in an Islamic welfare state — according to him, Pakistan’s problems stem from the fact that it has been unable to devise a political system to implement the egalitarian, democratic, ethical principles of Islam, which include the rule of law, justice, compassion, and welfare. But given the sectarianism and </a:t>
            </a:r>
            <a:r>
              <a:rPr lang="en-US" sz="1800" dirty="0" err="1">
                <a:solidFill>
                  <a:srgbClr val="C00000"/>
                </a:solidFill>
              </a:rPr>
              <a:t>radicalisation</a:t>
            </a:r>
            <a:r>
              <a:rPr lang="en-US" sz="1800" dirty="0">
                <a:solidFill>
                  <a:srgbClr val="C00000"/>
                </a:solidFill>
              </a:rPr>
              <a:t> in Pakistan today, this seems like a very simplistic and ambitious idea.</a:t>
            </a:r>
          </a:p>
          <a:p>
            <a:pPr marL="0" indent="0" fontAlgn="base">
              <a:lnSpc>
                <a:spcPct val="160000"/>
              </a:lnSpc>
              <a:buNone/>
            </a:pPr>
            <a:r>
              <a:rPr lang="en-US" sz="1800" dirty="0">
                <a:solidFill>
                  <a:srgbClr val="C00000"/>
                </a:solidFill>
              </a:rPr>
              <a:t>Second, his fight against corruption. According to him, Pakistanis began to lose hope from the 1990s on, when the country was plunged into semi-anarchy, with corruption destroying every </a:t>
            </a:r>
            <a:r>
              <a:rPr lang="en-US" sz="1800" dirty="0" smtClean="0">
                <a:solidFill>
                  <a:srgbClr val="C00000"/>
                </a:solidFill>
              </a:rPr>
              <a:t>institution.</a:t>
            </a:r>
            <a:endParaRPr lang="en-US" sz="1800" dirty="0">
              <a:solidFill>
                <a:srgbClr val="C00000"/>
              </a:solidFill>
            </a:endParaRPr>
          </a:p>
        </p:txBody>
      </p:sp>
      <p:sp>
        <p:nvSpPr>
          <p:cNvPr id="4" name="Title 3"/>
          <p:cNvSpPr>
            <a:spLocks noGrp="1"/>
          </p:cNvSpPr>
          <p:nvPr>
            <p:ph type="title"/>
          </p:nvPr>
        </p:nvSpPr>
        <p:spPr>
          <a:xfrm>
            <a:off x="248355" y="0"/>
            <a:ext cx="9830025" cy="891822"/>
          </a:xfrm>
        </p:spPr>
        <p:txBody>
          <a:bodyPr/>
          <a:lstStyle/>
          <a:p>
            <a:r>
              <a:rPr lang="en-IN" dirty="0" smtClean="0"/>
              <a:t>Expository essay</a:t>
            </a:r>
            <a:endParaRPr lang="en-US" dirty="0"/>
          </a:p>
        </p:txBody>
      </p:sp>
    </p:spTree>
    <p:extLst>
      <p:ext uri="{BB962C8B-B14F-4D97-AF65-F5344CB8AC3E}">
        <p14:creationId xmlns:p14="http://schemas.microsoft.com/office/powerpoint/2010/main" xmlns="" val="2151292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533" y="304801"/>
            <a:ext cx="10848623" cy="6324808"/>
          </a:xfrm>
          <a:prstGeom prst="rect">
            <a:avLst/>
          </a:prstGeom>
          <a:noFill/>
        </p:spPr>
        <p:txBody>
          <a:bodyPr wrap="square" rtlCol="0">
            <a:spAutoFit/>
          </a:bodyPr>
          <a:lstStyle/>
          <a:p>
            <a:pPr fontAlgn="base">
              <a:lnSpc>
                <a:spcPct val="150000"/>
              </a:lnSpc>
            </a:pPr>
            <a:r>
              <a:rPr lang="en-US" dirty="0" smtClean="0">
                <a:solidFill>
                  <a:srgbClr val="C00000"/>
                </a:solidFill>
              </a:rPr>
              <a:t>He set up </a:t>
            </a:r>
            <a:r>
              <a:rPr lang="en-US" dirty="0" err="1" smtClean="0">
                <a:solidFill>
                  <a:srgbClr val="C00000"/>
                </a:solidFill>
              </a:rPr>
              <a:t>Tehreek</a:t>
            </a:r>
            <a:r>
              <a:rPr lang="en-US" dirty="0" smtClean="0">
                <a:solidFill>
                  <a:srgbClr val="C00000"/>
                </a:solidFill>
              </a:rPr>
              <a:t>-e-</a:t>
            </a:r>
            <a:r>
              <a:rPr lang="en-US" dirty="0" err="1" smtClean="0">
                <a:solidFill>
                  <a:srgbClr val="C00000"/>
                </a:solidFill>
              </a:rPr>
              <a:t>Insaaf</a:t>
            </a:r>
            <a:r>
              <a:rPr lang="en-US" dirty="0" smtClean="0">
                <a:solidFill>
                  <a:srgbClr val="C00000"/>
                </a:solidFill>
              </a:rPr>
              <a:t> in 1996 to fight for justice, and </a:t>
            </a:r>
            <a:r>
              <a:rPr lang="en-US" dirty="0">
                <a:solidFill>
                  <a:srgbClr val="C00000"/>
                </a:solidFill>
              </a:rPr>
              <a:t>it was his efforts that ultimately led to the dismissal of Nawaz Sharif as Prime Minister. But to come into power, Imran Khan has had to co-opt the so-called </a:t>
            </a:r>
            <a:r>
              <a:rPr lang="en-US" dirty="0" err="1">
                <a:solidFill>
                  <a:srgbClr val="C00000"/>
                </a:solidFill>
              </a:rPr>
              <a:t>electables</a:t>
            </a:r>
            <a:r>
              <a:rPr lang="en-US" dirty="0">
                <a:solidFill>
                  <a:srgbClr val="C00000"/>
                </a:solidFill>
              </a:rPr>
              <a:t>, the important people in the various districts, who come with the baggage of corruption. It’ll be interesting to see how far Imran Khan will go with his fight for justice</a:t>
            </a:r>
            <a:r>
              <a:rPr lang="en-US" dirty="0" smtClean="0">
                <a:solidFill>
                  <a:srgbClr val="C00000"/>
                </a:solidFill>
              </a:rPr>
              <a:t>.</a:t>
            </a:r>
          </a:p>
          <a:p>
            <a:pPr fontAlgn="base">
              <a:lnSpc>
                <a:spcPct val="150000"/>
              </a:lnSpc>
            </a:pPr>
            <a:endParaRPr lang="en-US" dirty="0">
              <a:solidFill>
                <a:srgbClr val="C00000"/>
              </a:solidFill>
            </a:endParaRPr>
          </a:p>
          <a:p>
            <a:pPr fontAlgn="base">
              <a:lnSpc>
                <a:spcPct val="150000"/>
              </a:lnSpc>
            </a:pPr>
            <a:r>
              <a:rPr lang="en-US" dirty="0">
                <a:solidFill>
                  <a:srgbClr val="C00000"/>
                </a:solidFill>
              </a:rPr>
              <a:t>The third obvious element is his personality — his determination, </a:t>
            </a:r>
            <a:r>
              <a:rPr lang="en-US" dirty="0" smtClean="0">
                <a:solidFill>
                  <a:srgbClr val="C00000"/>
                </a:solidFill>
              </a:rPr>
              <a:t>single-minded </a:t>
            </a:r>
            <a:r>
              <a:rPr lang="en-US" dirty="0">
                <a:solidFill>
                  <a:srgbClr val="C00000"/>
                </a:solidFill>
              </a:rPr>
              <a:t>focus, and his belief that he can achieve things. In his first address, he said he had the power to do </a:t>
            </a:r>
            <a:r>
              <a:rPr lang="en-US" dirty="0" err="1">
                <a:solidFill>
                  <a:srgbClr val="C00000"/>
                </a:solidFill>
              </a:rPr>
              <a:t>muqabla</a:t>
            </a:r>
            <a:r>
              <a:rPr lang="en-US" dirty="0">
                <a:solidFill>
                  <a:srgbClr val="C00000"/>
                </a:solidFill>
              </a:rPr>
              <a:t>, he could fight over any issue and emerge successful. As a cricketer, he was dropped after his first Test [in June 1971], and the press used to call him Imran Can’t rather than Imran Khan. It took him a long time [until July 1974] to get back into the side, and the rest is history. Likewise with the </a:t>
            </a:r>
            <a:r>
              <a:rPr lang="en-US" dirty="0" err="1">
                <a:solidFill>
                  <a:srgbClr val="C00000"/>
                </a:solidFill>
              </a:rPr>
              <a:t>Shaukat</a:t>
            </a:r>
            <a:r>
              <a:rPr lang="en-US" dirty="0">
                <a:solidFill>
                  <a:srgbClr val="C00000"/>
                </a:solidFill>
              </a:rPr>
              <a:t> </a:t>
            </a:r>
            <a:r>
              <a:rPr lang="en-US" dirty="0" err="1">
                <a:solidFill>
                  <a:srgbClr val="C00000"/>
                </a:solidFill>
              </a:rPr>
              <a:t>Khanum</a:t>
            </a:r>
            <a:r>
              <a:rPr lang="en-US" dirty="0">
                <a:solidFill>
                  <a:srgbClr val="C00000"/>
                </a:solidFill>
              </a:rPr>
              <a:t> Hospital. People scoffed at him, saying you can’t set up a free cancer hospital, but he showed that he could. The same happened with the educational institution he set up in </a:t>
            </a:r>
            <a:r>
              <a:rPr lang="en-US" dirty="0" err="1">
                <a:solidFill>
                  <a:srgbClr val="C00000"/>
                </a:solidFill>
              </a:rPr>
              <a:t>Mianwali</a:t>
            </a:r>
            <a:r>
              <a:rPr lang="en-US" dirty="0">
                <a:solidFill>
                  <a:srgbClr val="C00000"/>
                </a:solidFill>
              </a:rPr>
              <a:t>. He has tremendous determination and will power. The flip side is that such a strong belief in yourself can also lead to arrogance, and to a feeling that he alone knows what needs to be done, he alone can achieve the impossible.</a:t>
            </a:r>
          </a:p>
        </p:txBody>
      </p:sp>
    </p:spTree>
    <p:extLst>
      <p:ext uri="{BB962C8B-B14F-4D97-AF65-F5344CB8AC3E}">
        <p14:creationId xmlns:p14="http://schemas.microsoft.com/office/powerpoint/2010/main" xmlns="" val="1716235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r>
              <a:rPr lang="en-IN" sz="2400" dirty="0"/>
              <a:t>Conclusion should agree with your </a:t>
            </a:r>
            <a:r>
              <a:rPr lang="en-IN" sz="2400" dirty="0" smtClean="0"/>
              <a:t>introduction</a:t>
            </a:r>
          </a:p>
          <a:p>
            <a:endParaRPr lang="en-IN" sz="2400" dirty="0" smtClean="0"/>
          </a:p>
          <a:p>
            <a:r>
              <a:rPr lang="en-IN" sz="2400" dirty="0" smtClean="0"/>
              <a:t>Has it done what it says it would do?</a:t>
            </a:r>
          </a:p>
          <a:p>
            <a:pPr marL="0" indent="0">
              <a:buNone/>
            </a:pPr>
            <a:endParaRPr lang="en-IN" sz="2400" dirty="0" smtClean="0"/>
          </a:p>
          <a:p>
            <a:r>
              <a:rPr lang="en-IN" sz="2400" dirty="0" smtClean="0"/>
              <a:t>Summarize and end the discussion</a:t>
            </a:r>
          </a:p>
          <a:p>
            <a:pPr marL="0" indent="0">
              <a:buNone/>
            </a:pPr>
            <a:endParaRPr lang="en-IN" sz="2400" dirty="0" smtClean="0"/>
          </a:p>
          <a:p>
            <a:r>
              <a:rPr lang="en-IN" sz="2400" dirty="0" smtClean="0"/>
              <a:t>Leave pointers for the future</a:t>
            </a:r>
          </a:p>
          <a:p>
            <a:endParaRPr lang="en-IN" sz="2400" dirty="0" smtClean="0"/>
          </a:p>
        </p:txBody>
      </p:sp>
    </p:spTree>
    <p:extLst>
      <p:ext uri="{BB962C8B-B14F-4D97-AF65-F5344CB8AC3E}">
        <p14:creationId xmlns:p14="http://schemas.microsoft.com/office/powerpoint/2010/main" xmlns="" val="1190301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283" y="562062"/>
            <a:ext cx="10058400" cy="1049867"/>
          </a:xfrm>
        </p:spPr>
        <p:txBody>
          <a:bodyPr/>
          <a:lstStyle/>
          <a:p>
            <a:r>
              <a:rPr lang="en-IN" dirty="0" smtClean="0"/>
              <a:t>Effective conclusions</a:t>
            </a:r>
            <a:endParaRPr lang="en-US" dirty="0"/>
          </a:p>
        </p:txBody>
      </p:sp>
      <p:sp>
        <p:nvSpPr>
          <p:cNvPr id="3" name="Content Placeholder 2"/>
          <p:cNvSpPr>
            <a:spLocks noGrp="1"/>
          </p:cNvSpPr>
          <p:nvPr>
            <p:ph idx="1"/>
          </p:nvPr>
        </p:nvSpPr>
        <p:spPr>
          <a:xfrm>
            <a:off x="203200" y="1049867"/>
            <a:ext cx="10925048" cy="5122333"/>
          </a:xfrm>
        </p:spPr>
        <p:txBody>
          <a:bodyPr numCol="1">
            <a:normAutofit/>
          </a:bodyPr>
          <a:lstStyle/>
          <a:p>
            <a:pPr marL="0" indent="0">
              <a:lnSpc>
                <a:spcPct val="150000"/>
              </a:lnSpc>
              <a:buNone/>
            </a:pPr>
            <a:endParaRPr lang="en-IN" dirty="0" smtClean="0">
              <a:solidFill>
                <a:srgbClr val="C00000"/>
              </a:solidFill>
            </a:endParaRPr>
          </a:p>
          <a:p>
            <a:pPr marL="0" indent="0">
              <a:lnSpc>
                <a:spcPct val="150000"/>
              </a:lnSpc>
              <a:buNone/>
            </a:pPr>
            <a:r>
              <a:rPr lang="en-IN" dirty="0" smtClean="0">
                <a:solidFill>
                  <a:srgbClr val="C00000"/>
                </a:solidFill>
              </a:rPr>
              <a:t>We </a:t>
            </a:r>
            <a:r>
              <a:rPr lang="en-IN" dirty="0">
                <a:solidFill>
                  <a:srgbClr val="C00000"/>
                </a:solidFill>
              </a:rPr>
              <a:t>live on a small planet of an unimportant star. Life is not easy for anyone here. Loss and fear, failure and disappointment, pain and ill-health, doubt and </a:t>
            </a:r>
            <a:r>
              <a:rPr lang="en-IN" dirty="0" smtClean="0">
                <a:solidFill>
                  <a:srgbClr val="C00000"/>
                </a:solidFill>
              </a:rPr>
              <a:t>death – even </a:t>
            </a:r>
            <a:r>
              <a:rPr lang="en-IN" dirty="0">
                <a:solidFill>
                  <a:srgbClr val="C00000"/>
                </a:solidFill>
              </a:rPr>
              <a:t>those who have escaped from poverty have no escape from </a:t>
            </a:r>
            <a:r>
              <a:rPr lang="en-IN" dirty="0" smtClean="0">
                <a:solidFill>
                  <a:srgbClr val="C00000"/>
                </a:solidFill>
              </a:rPr>
              <a:t>these. What </a:t>
            </a:r>
            <a:r>
              <a:rPr lang="en-IN" dirty="0">
                <a:solidFill>
                  <a:srgbClr val="C00000"/>
                </a:solidFill>
              </a:rPr>
              <a:t>makes life bearable is </a:t>
            </a:r>
            <a:r>
              <a:rPr lang="en-IN" dirty="0" smtClean="0">
                <a:solidFill>
                  <a:srgbClr val="C00000"/>
                </a:solidFill>
              </a:rPr>
              <a:t>love —to </a:t>
            </a:r>
            <a:r>
              <a:rPr lang="en-IN" dirty="0">
                <a:solidFill>
                  <a:srgbClr val="C00000"/>
                </a:solidFill>
              </a:rPr>
              <a:t>love, to be loved, and even after death or </a:t>
            </a:r>
            <a:r>
              <a:rPr lang="en-IN" dirty="0" smtClean="0">
                <a:solidFill>
                  <a:srgbClr val="C00000"/>
                </a:solidFill>
              </a:rPr>
              <a:t>parting—to </a:t>
            </a:r>
            <a:r>
              <a:rPr lang="en-IN" dirty="0">
                <a:solidFill>
                  <a:srgbClr val="C00000"/>
                </a:solidFill>
              </a:rPr>
              <a:t>know that you have loved and been </a:t>
            </a:r>
            <a:r>
              <a:rPr lang="en-IN" dirty="0" smtClean="0">
                <a:solidFill>
                  <a:srgbClr val="C00000"/>
                </a:solidFill>
              </a:rPr>
              <a:t>loved. To </a:t>
            </a:r>
            <a:r>
              <a:rPr lang="en-IN" dirty="0">
                <a:solidFill>
                  <a:srgbClr val="C00000"/>
                </a:solidFill>
              </a:rPr>
              <a:t>not be able to love the one you love is to have your life wrenched away. To do this to someone else is to murder their </a:t>
            </a:r>
            <a:r>
              <a:rPr lang="en-IN" dirty="0" smtClean="0">
                <a:solidFill>
                  <a:srgbClr val="C00000"/>
                </a:solidFill>
              </a:rPr>
              <a:t>soul. No </a:t>
            </a:r>
            <a:r>
              <a:rPr lang="en-IN" dirty="0">
                <a:solidFill>
                  <a:srgbClr val="C00000"/>
                </a:solidFill>
              </a:rPr>
              <a:t>one who thinks about </a:t>
            </a:r>
            <a:r>
              <a:rPr lang="en-IN" dirty="0" smtClean="0">
                <a:solidFill>
                  <a:srgbClr val="C00000"/>
                </a:solidFill>
              </a:rPr>
              <a:t>this — free </a:t>
            </a:r>
            <a:r>
              <a:rPr lang="en-IN" dirty="0">
                <a:solidFill>
                  <a:srgbClr val="C00000"/>
                </a:solidFill>
              </a:rPr>
              <a:t>from extraneous voices in their </a:t>
            </a:r>
            <a:r>
              <a:rPr lang="en-IN" dirty="0" smtClean="0">
                <a:solidFill>
                  <a:srgbClr val="C00000"/>
                </a:solidFill>
              </a:rPr>
              <a:t>head — would </a:t>
            </a:r>
            <a:r>
              <a:rPr lang="en-IN" dirty="0">
                <a:solidFill>
                  <a:srgbClr val="C00000"/>
                </a:solidFill>
              </a:rPr>
              <a:t>ever, if they are human, dream of being so cruel</a:t>
            </a:r>
            <a:r>
              <a:rPr lang="en-IN" dirty="0" smtClean="0">
                <a:solidFill>
                  <a:srgbClr val="C00000"/>
                </a:solidFill>
              </a:rPr>
              <a:t>. </a:t>
            </a:r>
          </a:p>
          <a:p>
            <a:pPr marL="0" indent="0">
              <a:lnSpc>
                <a:spcPct val="150000"/>
              </a:lnSpc>
              <a:buNone/>
            </a:pPr>
            <a:r>
              <a:rPr lang="en-IN" dirty="0">
                <a:solidFill>
                  <a:srgbClr val="C00000"/>
                </a:solidFill>
              </a:rPr>
              <a:t>	</a:t>
            </a:r>
            <a:r>
              <a:rPr lang="en-IN" dirty="0" smtClean="0">
                <a:solidFill>
                  <a:srgbClr val="C00000"/>
                </a:solidFill>
              </a:rPr>
              <a:t>								–</a:t>
            </a:r>
            <a:r>
              <a:rPr lang="en-IN" dirty="0" err="1" smtClean="0">
                <a:solidFill>
                  <a:srgbClr val="C00000"/>
                </a:solidFill>
              </a:rPr>
              <a:t>Vikram</a:t>
            </a:r>
            <a:r>
              <a:rPr lang="en-IN" dirty="0" smtClean="0">
                <a:solidFill>
                  <a:srgbClr val="C00000"/>
                </a:solidFill>
              </a:rPr>
              <a:t> Seth</a:t>
            </a:r>
            <a:endParaRPr lang="en-US" dirty="0">
              <a:solidFill>
                <a:srgbClr val="C00000"/>
              </a:solidFill>
            </a:endParaRPr>
          </a:p>
        </p:txBody>
      </p:sp>
    </p:spTree>
    <p:extLst>
      <p:ext uri="{BB962C8B-B14F-4D97-AF65-F5344CB8AC3E}">
        <p14:creationId xmlns:p14="http://schemas.microsoft.com/office/powerpoint/2010/main" xmlns="" val="1027615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Points to remember</a:t>
            </a:r>
            <a:endParaRPr lang="en-IN" dirty="0"/>
          </a:p>
        </p:txBody>
      </p:sp>
      <p:sp>
        <p:nvSpPr>
          <p:cNvPr id="3" name="Content Placeholder 2"/>
          <p:cNvSpPr>
            <a:spLocks noGrp="1"/>
          </p:cNvSpPr>
          <p:nvPr>
            <p:ph idx="1"/>
          </p:nvPr>
        </p:nvSpPr>
        <p:spPr/>
        <p:txBody>
          <a:bodyPr>
            <a:normAutofit/>
          </a:bodyPr>
          <a:lstStyle/>
          <a:p>
            <a:r>
              <a:rPr lang="en-IN" dirty="0" smtClean="0"/>
              <a:t>The essay should have coherent and well-organized paragraphs</a:t>
            </a:r>
          </a:p>
          <a:p>
            <a:endParaRPr lang="en-IN" dirty="0" smtClean="0"/>
          </a:p>
          <a:p>
            <a:r>
              <a:rPr lang="en-IN" dirty="0" smtClean="0"/>
              <a:t>The first paragraph should have your thesis statement</a:t>
            </a:r>
          </a:p>
          <a:p>
            <a:endParaRPr lang="en-IN" dirty="0" smtClean="0"/>
          </a:p>
          <a:p>
            <a:r>
              <a:rPr lang="en-IN" dirty="0" smtClean="0"/>
              <a:t>Effective beginnings help to capture the reader’s attention</a:t>
            </a:r>
          </a:p>
          <a:p>
            <a:endParaRPr lang="en-IN" dirty="0" smtClean="0"/>
          </a:p>
          <a:p>
            <a:r>
              <a:rPr lang="en-IN" dirty="0" smtClean="0"/>
              <a:t>Each of the supporting paragraphs should be the expansion of an idea</a:t>
            </a:r>
          </a:p>
          <a:p>
            <a:endParaRPr lang="en-IN" dirty="0" smtClean="0"/>
          </a:p>
          <a:p>
            <a:r>
              <a:rPr lang="en-IN" dirty="0" smtClean="0"/>
              <a:t>Concluding paragraph should re-state and wrap up the ideas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of writing</a:t>
            </a:r>
            <a:endParaRPr lang="en-US" dirty="0"/>
          </a:p>
        </p:txBody>
      </p:sp>
      <p:sp>
        <p:nvSpPr>
          <p:cNvPr id="3" name="Content Placeholder 2"/>
          <p:cNvSpPr>
            <a:spLocks noGrp="1"/>
          </p:cNvSpPr>
          <p:nvPr>
            <p:ph idx="1"/>
          </p:nvPr>
        </p:nvSpPr>
        <p:spPr/>
        <p:txBody>
          <a:bodyPr/>
          <a:lstStyle/>
          <a:p>
            <a:r>
              <a:rPr lang="en-IN" dirty="0" smtClean="0"/>
              <a:t>Prewriting</a:t>
            </a:r>
          </a:p>
          <a:p>
            <a:r>
              <a:rPr lang="en-IN" dirty="0" smtClean="0"/>
              <a:t>Brainstorm</a:t>
            </a:r>
          </a:p>
          <a:p>
            <a:pPr>
              <a:buFont typeface="Wingdings" panose="05000000000000000000" pitchFamily="2" charset="2"/>
              <a:buChar char="ü"/>
            </a:pPr>
            <a:r>
              <a:rPr lang="en-IN" dirty="0" smtClean="0"/>
              <a:t>Who is it for?</a:t>
            </a:r>
          </a:p>
          <a:p>
            <a:pPr>
              <a:buFont typeface="Wingdings" panose="05000000000000000000" pitchFamily="2" charset="2"/>
              <a:buChar char="ü"/>
            </a:pPr>
            <a:r>
              <a:rPr lang="en-IN" dirty="0" smtClean="0"/>
              <a:t>Why are you writing?</a:t>
            </a:r>
          </a:p>
          <a:p>
            <a:pPr>
              <a:buFont typeface="Wingdings" panose="05000000000000000000" pitchFamily="2" charset="2"/>
              <a:buChar char="ü"/>
            </a:pPr>
            <a:r>
              <a:rPr lang="en-IN" dirty="0" smtClean="0"/>
              <a:t>How should you write?</a:t>
            </a:r>
          </a:p>
          <a:p>
            <a:r>
              <a:rPr lang="en-IN" dirty="0" smtClean="0"/>
              <a:t>Thesis statement</a:t>
            </a:r>
          </a:p>
        </p:txBody>
      </p:sp>
    </p:spTree>
    <p:extLst>
      <p:ext uri="{BB962C8B-B14F-4D97-AF65-F5344CB8AC3E}">
        <p14:creationId xmlns:p14="http://schemas.microsoft.com/office/powerpoint/2010/main" xmlns="" val="2409288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the essay</a:t>
            </a:r>
            <a:endParaRPr lang="en-US" dirty="0"/>
          </a:p>
        </p:txBody>
      </p:sp>
      <p:sp>
        <p:nvSpPr>
          <p:cNvPr id="3" name="Content Placeholder 2"/>
          <p:cNvSpPr>
            <a:spLocks noGrp="1"/>
          </p:cNvSpPr>
          <p:nvPr>
            <p:ph idx="1"/>
          </p:nvPr>
        </p:nvSpPr>
        <p:spPr/>
        <p:txBody>
          <a:bodyPr/>
          <a:lstStyle/>
          <a:p>
            <a:r>
              <a:rPr lang="en-IN" dirty="0" smtClean="0"/>
              <a:t>Essay should be divided into paragraphs</a:t>
            </a:r>
          </a:p>
          <a:p>
            <a:r>
              <a:rPr lang="en-IN" dirty="0" smtClean="0"/>
              <a:t>They should be linked together</a:t>
            </a:r>
          </a:p>
          <a:p>
            <a:r>
              <a:rPr lang="en-IN" dirty="0" smtClean="0"/>
              <a:t>Essay also should have</a:t>
            </a:r>
          </a:p>
          <a:p>
            <a:pPr>
              <a:buFont typeface="Wingdings" panose="05000000000000000000" pitchFamily="2" charset="2"/>
              <a:buChar char="ü"/>
            </a:pPr>
            <a:r>
              <a:rPr lang="en-IN" dirty="0" smtClean="0"/>
              <a:t>Unity</a:t>
            </a:r>
          </a:p>
          <a:p>
            <a:pPr>
              <a:buFont typeface="Wingdings" panose="05000000000000000000" pitchFamily="2" charset="2"/>
              <a:buChar char="ü"/>
            </a:pPr>
            <a:r>
              <a:rPr lang="en-IN" dirty="0" smtClean="0"/>
              <a:t>Order</a:t>
            </a:r>
          </a:p>
          <a:p>
            <a:pPr>
              <a:buFont typeface="Wingdings" panose="05000000000000000000" pitchFamily="2" charset="2"/>
              <a:buChar char="ü"/>
            </a:pPr>
            <a:r>
              <a:rPr lang="en-IN" dirty="0" smtClean="0"/>
              <a:t>Coherence </a:t>
            </a:r>
          </a:p>
          <a:p>
            <a:pPr>
              <a:buFont typeface="Wingdings" panose="05000000000000000000" pitchFamily="2" charset="2"/>
              <a:buChar char="ü"/>
            </a:pPr>
            <a:r>
              <a:rPr lang="en-IN" dirty="0" smtClean="0"/>
              <a:t>Completeness</a:t>
            </a:r>
            <a:endParaRPr lang="en-US" dirty="0"/>
          </a:p>
        </p:txBody>
      </p:sp>
    </p:spTree>
    <p:extLst>
      <p:ext uri="{BB962C8B-B14F-4D97-AF65-F5344CB8AC3E}">
        <p14:creationId xmlns:p14="http://schemas.microsoft.com/office/powerpoint/2010/main" xmlns="" val="366804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5" y="0"/>
            <a:ext cx="10058400" cy="1609344"/>
          </a:xfrm>
        </p:spPr>
        <p:txBody>
          <a:bodyPr/>
          <a:lstStyle/>
          <a:p>
            <a:endParaRPr lang="en-US" dirty="0"/>
          </a:p>
        </p:txBody>
      </p:sp>
      <p:sp>
        <p:nvSpPr>
          <p:cNvPr id="3" name="Content Placeholder 2"/>
          <p:cNvSpPr>
            <a:spLocks noGrp="1"/>
          </p:cNvSpPr>
          <p:nvPr>
            <p:ph idx="1"/>
          </p:nvPr>
        </p:nvSpPr>
        <p:spPr>
          <a:xfrm>
            <a:off x="654756" y="1609344"/>
            <a:ext cx="10473492" cy="4562856"/>
          </a:xfrm>
        </p:spPr>
        <p:txBody>
          <a:bodyPr/>
          <a:lstStyle/>
          <a:p>
            <a:r>
              <a:rPr lang="en-IN" dirty="0" smtClean="0"/>
              <a:t>Introduction:</a:t>
            </a:r>
          </a:p>
          <a:p>
            <a:pPr>
              <a:buFont typeface="Wingdings" panose="05000000000000000000" pitchFamily="2" charset="2"/>
              <a:buChar char="ü"/>
            </a:pPr>
            <a:r>
              <a:rPr lang="en-IN" dirty="0" smtClean="0">
                <a:solidFill>
                  <a:srgbClr val="C00000"/>
                </a:solidFill>
              </a:rPr>
              <a:t>The introductory paragraph should have your thesis statement</a:t>
            </a:r>
          </a:p>
          <a:p>
            <a:pPr>
              <a:buFont typeface="Wingdings" panose="05000000000000000000" pitchFamily="2" charset="2"/>
              <a:buChar char="ü"/>
            </a:pPr>
            <a:r>
              <a:rPr lang="en-IN" dirty="0" smtClean="0">
                <a:solidFill>
                  <a:srgbClr val="C00000"/>
                </a:solidFill>
              </a:rPr>
              <a:t>It should tell the reader what your essay is going to be about</a:t>
            </a:r>
          </a:p>
          <a:p>
            <a:r>
              <a:rPr lang="en-IN" dirty="0" smtClean="0"/>
              <a:t>Body</a:t>
            </a:r>
          </a:p>
          <a:p>
            <a:pPr>
              <a:buFont typeface="Wingdings" panose="05000000000000000000" pitchFamily="2" charset="2"/>
              <a:buChar char="ü"/>
            </a:pPr>
            <a:r>
              <a:rPr lang="en-IN" dirty="0" smtClean="0">
                <a:solidFill>
                  <a:srgbClr val="C00000"/>
                </a:solidFill>
              </a:rPr>
              <a:t>The next paragraphs should contain supporting arguments</a:t>
            </a:r>
          </a:p>
          <a:p>
            <a:r>
              <a:rPr lang="en-IN" dirty="0" smtClean="0"/>
              <a:t>Conclusion</a:t>
            </a:r>
          </a:p>
          <a:p>
            <a:pPr>
              <a:buFont typeface="Wingdings" panose="05000000000000000000" pitchFamily="2" charset="2"/>
              <a:buChar char="ü"/>
            </a:pPr>
            <a:r>
              <a:rPr lang="en-IN" dirty="0" smtClean="0">
                <a:solidFill>
                  <a:srgbClr val="C00000"/>
                </a:solidFill>
              </a:rPr>
              <a:t>Wrap up the points in the preceding paragraphs</a:t>
            </a:r>
            <a:endParaRPr lang="en-US" dirty="0">
              <a:solidFill>
                <a:srgbClr val="C00000"/>
              </a:solidFill>
            </a:endParaRPr>
          </a:p>
        </p:txBody>
      </p:sp>
    </p:spTree>
    <p:extLst>
      <p:ext uri="{BB962C8B-B14F-4D97-AF65-F5344CB8AC3E}">
        <p14:creationId xmlns:p14="http://schemas.microsoft.com/office/powerpoint/2010/main" xmlns="" val="4001263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21" y="247135"/>
            <a:ext cx="9942915" cy="1106311"/>
          </a:xfrm>
        </p:spPr>
        <p:txBody>
          <a:bodyPr/>
          <a:lstStyle/>
          <a:p>
            <a:r>
              <a:rPr lang="en-IN" dirty="0" smtClean="0"/>
              <a:t>Good beginnings</a:t>
            </a:r>
            <a:endParaRPr lang="en-US" dirty="0"/>
          </a:p>
        </p:txBody>
      </p:sp>
      <p:sp>
        <p:nvSpPr>
          <p:cNvPr id="3" name="Content Placeholder 2"/>
          <p:cNvSpPr>
            <a:spLocks noGrp="1"/>
          </p:cNvSpPr>
          <p:nvPr>
            <p:ph idx="1"/>
          </p:nvPr>
        </p:nvSpPr>
        <p:spPr>
          <a:xfrm>
            <a:off x="298007" y="1361684"/>
            <a:ext cx="10330633" cy="4921956"/>
          </a:xfrm>
        </p:spPr>
        <p:txBody>
          <a:bodyPr>
            <a:normAutofit/>
          </a:bodyPr>
          <a:lstStyle/>
          <a:p>
            <a:r>
              <a:rPr lang="en-IN" dirty="0" smtClean="0"/>
              <a:t>Catch the reader’s attention – write a ‘hook sentence’</a:t>
            </a:r>
          </a:p>
          <a:p>
            <a:r>
              <a:rPr lang="en-IN" dirty="0" smtClean="0"/>
              <a:t>Begin with a forceful statement</a:t>
            </a:r>
          </a:p>
          <a:p>
            <a:r>
              <a:rPr lang="en-IN" dirty="0" smtClean="0"/>
              <a:t>An anecdote</a:t>
            </a:r>
          </a:p>
          <a:p>
            <a:pPr marL="0" indent="0">
              <a:buNone/>
            </a:pPr>
            <a:r>
              <a:rPr lang="en-IN" dirty="0">
                <a:solidFill>
                  <a:srgbClr val="C00000"/>
                </a:solidFill>
              </a:rPr>
              <a:t>The last time I read Jim Corbett’s writings on tigers (The Man-eaters of </a:t>
            </a:r>
            <a:r>
              <a:rPr lang="en-IN" dirty="0" err="1">
                <a:solidFill>
                  <a:srgbClr val="C00000"/>
                </a:solidFill>
              </a:rPr>
              <a:t>Kumaon</a:t>
            </a:r>
            <a:r>
              <a:rPr lang="en-IN" dirty="0">
                <a:solidFill>
                  <a:srgbClr val="C00000"/>
                </a:solidFill>
              </a:rPr>
              <a:t>) was when I was in school — and, of course, it absolutely had me by the throat from start to finish. Just recently, I re-read some of his man-eating tiger stories in Just Tigers (Aleph). Yet again, I was enthralled. There are just so many astonishing aspects to the man it kind of boggles the mind</a:t>
            </a:r>
            <a:r>
              <a:rPr lang="en-IN" dirty="0" smtClean="0">
                <a:solidFill>
                  <a:srgbClr val="C00000"/>
                </a:solidFill>
              </a:rPr>
              <a:t>.    -- </a:t>
            </a:r>
            <a:r>
              <a:rPr lang="en-IN" dirty="0" err="1" smtClean="0">
                <a:solidFill>
                  <a:srgbClr val="C00000"/>
                </a:solidFill>
              </a:rPr>
              <a:t>Ranjit</a:t>
            </a:r>
            <a:r>
              <a:rPr lang="en-IN" dirty="0" smtClean="0">
                <a:solidFill>
                  <a:srgbClr val="C00000"/>
                </a:solidFill>
              </a:rPr>
              <a:t> Lal</a:t>
            </a:r>
          </a:p>
          <a:p>
            <a:r>
              <a:rPr lang="en-IN" dirty="0" smtClean="0"/>
              <a:t>A quote</a:t>
            </a:r>
          </a:p>
          <a:p>
            <a:pPr marL="0" indent="0">
              <a:buNone/>
            </a:pPr>
            <a:r>
              <a:rPr lang="en-IN" dirty="0" smtClean="0">
                <a:solidFill>
                  <a:srgbClr val="C00000"/>
                </a:solidFill>
              </a:rPr>
              <a:t>“I </a:t>
            </a:r>
            <a:r>
              <a:rPr lang="en-IN" dirty="0">
                <a:solidFill>
                  <a:srgbClr val="C00000"/>
                </a:solidFill>
              </a:rPr>
              <a:t>travel a lot,” says Santiago Sierra. “But entering a country is like going to jail. Borders disgust me – as an idea and as a personal experience</a:t>
            </a:r>
            <a:r>
              <a:rPr lang="en-IN"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xmlns="" val="2407665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19" y="295162"/>
            <a:ext cx="10065567" cy="1220600"/>
          </a:xfrm>
        </p:spPr>
        <p:txBody>
          <a:bodyPr/>
          <a:lstStyle/>
          <a:p>
            <a:r>
              <a:rPr lang="en-IN" dirty="0" smtClean="0"/>
              <a:t>Impress your readers</a:t>
            </a:r>
            <a:endParaRPr lang="en-IN" dirty="0"/>
          </a:p>
        </p:txBody>
      </p:sp>
      <p:sp>
        <p:nvSpPr>
          <p:cNvPr id="3" name="Content Placeholder 2"/>
          <p:cNvSpPr>
            <a:spLocks noGrp="1"/>
          </p:cNvSpPr>
          <p:nvPr>
            <p:ph idx="1"/>
          </p:nvPr>
        </p:nvSpPr>
        <p:spPr>
          <a:xfrm>
            <a:off x="469557" y="1383957"/>
            <a:ext cx="10658691" cy="4788243"/>
          </a:xfrm>
        </p:spPr>
        <p:txBody>
          <a:bodyPr/>
          <a:lstStyle/>
          <a:p>
            <a:r>
              <a:rPr lang="en-IN" dirty="0" smtClean="0"/>
              <a:t>It is dangerous to be right, when the government is wrong – </a:t>
            </a:r>
            <a:r>
              <a:rPr lang="en-IN" dirty="0" smtClean="0"/>
              <a:t>Voltaire</a:t>
            </a:r>
          </a:p>
          <a:p>
            <a:pPr>
              <a:buNone/>
            </a:pPr>
            <a:endParaRPr lang="en-IN" dirty="0" smtClean="0"/>
          </a:p>
          <a:p>
            <a:r>
              <a:rPr lang="en-IN" dirty="0" smtClean="0"/>
              <a:t>It’s </a:t>
            </a:r>
            <a:r>
              <a:rPr lang="en-IN" dirty="0" smtClean="0"/>
              <a:t>not the size of the dog in the fight, it’s the size of the fight in the dog – Mark </a:t>
            </a:r>
            <a:r>
              <a:rPr lang="en-IN" dirty="0" smtClean="0"/>
              <a:t>Twain</a:t>
            </a:r>
          </a:p>
          <a:p>
            <a:pPr>
              <a:buNone/>
            </a:pPr>
            <a:endParaRPr lang="en-IN" dirty="0" smtClean="0"/>
          </a:p>
          <a:p>
            <a:r>
              <a:rPr lang="en-IN" dirty="0" smtClean="0"/>
              <a:t>A </a:t>
            </a:r>
            <a:r>
              <a:rPr lang="en-IN" dirty="0" smtClean="0"/>
              <a:t>lie gets halfway around the world before the truth has a </a:t>
            </a:r>
            <a:r>
              <a:rPr lang="en-IN" dirty="0" smtClean="0"/>
              <a:t>chance </a:t>
            </a:r>
            <a:r>
              <a:rPr lang="en-IN" dirty="0" smtClean="0"/>
              <a:t>to get its pants on – Winston </a:t>
            </a:r>
            <a:r>
              <a:rPr lang="en-IN" dirty="0" smtClean="0"/>
              <a:t>Churchill</a:t>
            </a:r>
          </a:p>
          <a:p>
            <a:pPr>
              <a:buNone/>
            </a:pPr>
            <a:endParaRPr lang="en-IN" dirty="0" smtClean="0"/>
          </a:p>
          <a:p>
            <a:r>
              <a:rPr lang="en-IN" dirty="0" smtClean="0"/>
              <a:t>Non-cooperation with evil is as much a duty as is cooperation with good – Mohandas Gandhi</a:t>
            </a:r>
            <a:br>
              <a:rPr lang="en-IN" dirty="0" smtClean="0"/>
            </a:b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218"/>
            <a:ext cx="10055804" cy="559929"/>
          </a:xfrm>
        </p:spPr>
        <p:txBody>
          <a:bodyPr>
            <a:normAutofit fontScale="90000"/>
          </a:bodyPr>
          <a:lstStyle/>
          <a:p>
            <a:endParaRPr lang="en-US" dirty="0"/>
          </a:p>
        </p:txBody>
      </p:sp>
      <p:sp>
        <p:nvSpPr>
          <p:cNvPr id="3" name="Content Placeholder 2"/>
          <p:cNvSpPr>
            <a:spLocks noGrp="1"/>
          </p:cNvSpPr>
          <p:nvPr>
            <p:ph idx="1"/>
          </p:nvPr>
        </p:nvSpPr>
        <p:spPr>
          <a:xfrm>
            <a:off x="1069848" y="2121408"/>
            <a:ext cx="10058400" cy="4050792"/>
          </a:xfrm>
        </p:spPr>
        <p:txBody>
          <a:bodyPr/>
          <a:lstStyle/>
          <a:p>
            <a:endParaRPr lang="en-US" dirty="0"/>
          </a:p>
        </p:txBody>
      </p:sp>
      <p:sp>
        <p:nvSpPr>
          <p:cNvPr id="4" name="TextBox 3"/>
          <p:cNvSpPr txBox="1"/>
          <p:nvPr/>
        </p:nvSpPr>
        <p:spPr>
          <a:xfrm>
            <a:off x="2122310" y="970844"/>
            <a:ext cx="8365068" cy="4939814"/>
          </a:xfrm>
          <a:prstGeom prst="rect">
            <a:avLst/>
          </a:prstGeom>
          <a:noFill/>
        </p:spPr>
        <p:txBody>
          <a:bodyPr wrap="square" rtlCol="0">
            <a:spAutoFit/>
          </a:bodyPr>
          <a:lstStyle/>
          <a:p>
            <a:pPr latinLnBrk="1">
              <a:lnSpc>
                <a:spcPct val="150000"/>
              </a:lnSpc>
            </a:pPr>
            <a:r>
              <a:rPr lang="en-US" dirty="0">
                <a:solidFill>
                  <a:srgbClr val="C00000"/>
                </a:solidFill>
              </a:rPr>
              <a:t>The Indian people are the saddest on earth. They </a:t>
            </a:r>
            <a:r>
              <a:rPr lang="en-US" dirty="0" smtClean="0">
                <a:solidFill>
                  <a:srgbClr val="C00000"/>
                </a:solidFill>
              </a:rPr>
              <a:t>are </a:t>
            </a:r>
            <a:r>
              <a:rPr lang="en-US" dirty="0">
                <a:solidFill>
                  <a:srgbClr val="C00000"/>
                </a:solidFill>
              </a:rPr>
              <a:t>so </a:t>
            </a:r>
            <a:r>
              <a:rPr lang="en-US" dirty="0" smtClean="0">
                <a:solidFill>
                  <a:srgbClr val="C00000"/>
                </a:solidFill>
              </a:rPr>
              <a:t> because </a:t>
            </a:r>
            <a:r>
              <a:rPr lang="en-US" dirty="0">
                <a:solidFill>
                  <a:srgbClr val="C00000"/>
                </a:solidFill>
              </a:rPr>
              <a:t>they are </a:t>
            </a:r>
            <a:endParaRPr lang="en-US" dirty="0" smtClean="0">
              <a:solidFill>
                <a:srgbClr val="C00000"/>
              </a:solidFill>
            </a:endParaRPr>
          </a:p>
          <a:p>
            <a:pPr latinLnBrk="1">
              <a:lnSpc>
                <a:spcPct val="150000"/>
              </a:lnSpc>
            </a:pPr>
            <a:r>
              <a:rPr lang="en-US" dirty="0" smtClean="0">
                <a:solidFill>
                  <a:srgbClr val="C00000"/>
                </a:solidFill>
              </a:rPr>
              <a:t>also </a:t>
            </a:r>
            <a:r>
              <a:rPr lang="en-US" dirty="0">
                <a:solidFill>
                  <a:srgbClr val="C00000"/>
                </a:solidFill>
              </a:rPr>
              <a:t>the poorest and the most diseased. Another </a:t>
            </a:r>
            <a:r>
              <a:rPr lang="en-US" dirty="0" smtClean="0">
                <a:solidFill>
                  <a:srgbClr val="C00000"/>
                </a:solidFill>
              </a:rPr>
              <a:t> equally </a:t>
            </a:r>
            <a:r>
              <a:rPr lang="en-US" dirty="0">
                <a:solidFill>
                  <a:srgbClr val="C00000"/>
                </a:solidFill>
              </a:rPr>
              <a:t>important reason, </a:t>
            </a:r>
            <a:endParaRPr lang="en-US" dirty="0" smtClean="0">
              <a:solidFill>
                <a:srgbClr val="C00000"/>
              </a:solidFill>
            </a:endParaRPr>
          </a:p>
          <a:p>
            <a:pPr latinLnBrk="1">
              <a:lnSpc>
                <a:spcPct val="150000"/>
              </a:lnSpc>
            </a:pPr>
            <a:r>
              <a:rPr lang="en-US" dirty="0" smtClean="0">
                <a:solidFill>
                  <a:srgbClr val="C00000"/>
                </a:solidFill>
              </a:rPr>
              <a:t>however</a:t>
            </a:r>
            <a:r>
              <a:rPr lang="en-US" dirty="0">
                <a:solidFill>
                  <a:srgbClr val="C00000"/>
                </a:solidFill>
              </a:rPr>
              <a:t>, consists in the peculiar bend </a:t>
            </a:r>
            <a:r>
              <a:rPr lang="en-US" dirty="0" smtClean="0">
                <a:solidFill>
                  <a:srgbClr val="C00000"/>
                </a:solidFill>
              </a:rPr>
              <a:t>their </a:t>
            </a:r>
            <a:r>
              <a:rPr lang="en-US" dirty="0">
                <a:solidFill>
                  <a:srgbClr val="C00000"/>
                </a:solidFill>
              </a:rPr>
              <a:t>spirit has received, particularly </a:t>
            </a:r>
            <a:endParaRPr lang="en-US" dirty="0" smtClean="0">
              <a:solidFill>
                <a:srgbClr val="C00000"/>
              </a:solidFill>
            </a:endParaRPr>
          </a:p>
          <a:p>
            <a:pPr latinLnBrk="1">
              <a:lnSpc>
                <a:spcPct val="150000"/>
              </a:lnSpc>
            </a:pPr>
            <a:r>
              <a:rPr lang="en-US" dirty="0" smtClean="0">
                <a:solidFill>
                  <a:srgbClr val="C00000"/>
                </a:solidFill>
              </a:rPr>
              <a:t>during </a:t>
            </a:r>
            <a:r>
              <a:rPr lang="en-US" dirty="0">
                <a:solidFill>
                  <a:srgbClr val="C00000"/>
                </a:solidFill>
              </a:rPr>
              <a:t>their recent history. </a:t>
            </a:r>
            <a:r>
              <a:rPr lang="en-US" dirty="0" smtClean="0">
                <a:solidFill>
                  <a:srgbClr val="C00000"/>
                </a:solidFill>
              </a:rPr>
              <a:t> They </a:t>
            </a:r>
            <a:r>
              <a:rPr lang="en-US" dirty="0">
                <a:solidFill>
                  <a:srgbClr val="C00000"/>
                </a:solidFill>
              </a:rPr>
              <a:t>profess a philosophy of non-attachment, </a:t>
            </a:r>
            <a:endParaRPr lang="en-US" dirty="0" smtClean="0">
              <a:solidFill>
                <a:srgbClr val="C00000"/>
              </a:solidFill>
            </a:endParaRPr>
          </a:p>
          <a:p>
            <a:pPr latinLnBrk="1">
              <a:lnSpc>
                <a:spcPct val="150000"/>
              </a:lnSpc>
            </a:pPr>
            <a:r>
              <a:rPr lang="en-US" dirty="0" smtClean="0">
                <a:solidFill>
                  <a:srgbClr val="C00000"/>
                </a:solidFill>
              </a:rPr>
              <a:t>immaculate </a:t>
            </a:r>
            <a:r>
              <a:rPr lang="en-US" dirty="0">
                <a:solidFill>
                  <a:srgbClr val="C00000"/>
                </a:solidFill>
              </a:rPr>
              <a:t>in its </a:t>
            </a:r>
            <a:r>
              <a:rPr lang="en-US" dirty="0" smtClean="0">
                <a:solidFill>
                  <a:srgbClr val="C00000"/>
                </a:solidFill>
              </a:rPr>
              <a:t>reasoning </a:t>
            </a:r>
            <a:r>
              <a:rPr lang="en-US" dirty="0">
                <a:solidFill>
                  <a:srgbClr val="C00000"/>
                </a:solidFill>
              </a:rPr>
              <a:t>and more so in its insight, but </a:t>
            </a:r>
            <a:r>
              <a:rPr lang="en-US" dirty="0" err="1">
                <a:solidFill>
                  <a:srgbClr val="C00000"/>
                </a:solidFill>
              </a:rPr>
              <a:t>practise</a:t>
            </a:r>
            <a:r>
              <a:rPr lang="en-US" dirty="0">
                <a:solidFill>
                  <a:srgbClr val="C00000"/>
                </a:solidFill>
              </a:rPr>
              <a:t> the </a:t>
            </a:r>
            <a:endParaRPr lang="en-US" dirty="0" smtClean="0">
              <a:solidFill>
                <a:srgbClr val="C00000"/>
              </a:solidFill>
            </a:endParaRPr>
          </a:p>
          <a:p>
            <a:pPr latinLnBrk="1">
              <a:lnSpc>
                <a:spcPct val="150000"/>
              </a:lnSpc>
            </a:pPr>
            <a:r>
              <a:rPr lang="en-US" dirty="0" smtClean="0">
                <a:solidFill>
                  <a:srgbClr val="C00000"/>
                </a:solidFill>
              </a:rPr>
              <a:t>coarsest </a:t>
            </a:r>
            <a:r>
              <a:rPr lang="en-US" dirty="0">
                <a:solidFill>
                  <a:srgbClr val="C00000"/>
                </a:solidFill>
              </a:rPr>
              <a:t>kind </a:t>
            </a:r>
            <a:r>
              <a:rPr lang="en-US" dirty="0" smtClean="0">
                <a:solidFill>
                  <a:srgbClr val="C00000"/>
                </a:solidFill>
              </a:rPr>
              <a:t>of </a:t>
            </a:r>
            <a:r>
              <a:rPr lang="en-US" dirty="0">
                <a:solidFill>
                  <a:srgbClr val="C00000"/>
                </a:solidFill>
              </a:rPr>
              <a:t>attachment. They so cling to life that they prefer to live it </a:t>
            </a:r>
            <a:r>
              <a:rPr lang="en-US" dirty="0" smtClean="0">
                <a:solidFill>
                  <a:srgbClr val="C00000"/>
                </a:solidFill>
              </a:rPr>
              <a:t>on </a:t>
            </a:r>
          </a:p>
          <a:p>
            <a:pPr latinLnBrk="1">
              <a:lnSpc>
                <a:spcPct val="150000"/>
              </a:lnSpc>
            </a:pPr>
            <a:r>
              <a:rPr lang="en-US" dirty="0" smtClean="0">
                <a:solidFill>
                  <a:srgbClr val="C00000"/>
                </a:solidFill>
              </a:rPr>
              <a:t>the </a:t>
            </a:r>
            <a:r>
              <a:rPr lang="en-US" dirty="0">
                <a:solidFill>
                  <a:srgbClr val="C00000"/>
                </a:solidFill>
              </a:rPr>
              <a:t>lowest levels of misery rather than risk it in some great </a:t>
            </a:r>
            <a:r>
              <a:rPr lang="en-US" dirty="0" smtClean="0">
                <a:solidFill>
                  <a:srgbClr val="C00000"/>
                </a:solidFill>
              </a:rPr>
              <a:t>effort</a:t>
            </a:r>
            <a:r>
              <a:rPr lang="en-US" dirty="0">
                <a:solidFill>
                  <a:srgbClr val="C00000"/>
                </a:solidFill>
              </a:rPr>
              <a:t>, and of </a:t>
            </a:r>
            <a:endParaRPr lang="en-US" dirty="0" smtClean="0">
              <a:solidFill>
                <a:srgbClr val="C00000"/>
              </a:solidFill>
            </a:endParaRPr>
          </a:p>
          <a:p>
            <a:pPr latinLnBrk="1">
              <a:lnSpc>
                <a:spcPct val="150000"/>
              </a:lnSpc>
            </a:pPr>
            <a:r>
              <a:rPr lang="en-US" dirty="0" smtClean="0">
                <a:solidFill>
                  <a:srgbClr val="C00000"/>
                </a:solidFill>
              </a:rPr>
              <a:t>greed </a:t>
            </a:r>
            <a:r>
              <a:rPr lang="en-US" dirty="0">
                <a:solidFill>
                  <a:srgbClr val="C00000"/>
                </a:solidFill>
              </a:rPr>
              <a:t>of money and power, no people on earth </a:t>
            </a:r>
            <a:r>
              <a:rPr lang="en-US" dirty="0" smtClean="0">
                <a:solidFill>
                  <a:srgbClr val="C00000"/>
                </a:solidFill>
              </a:rPr>
              <a:t>saves </a:t>
            </a:r>
            <a:r>
              <a:rPr lang="en-US" dirty="0">
                <a:solidFill>
                  <a:srgbClr val="C00000"/>
                </a:solidFill>
              </a:rPr>
              <a:t>a greater exhibition. I </a:t>
            </a:r>
            <a:endParaRPr lang="en-US" dirty="0" smtClean="0">
              <a:solidFill>
                <a:srgbClr val="C00000"/>
              </a:solidFill>
            </a:endParaRPr>
          </a:p>
          <a:p>
            <a:pPr latinLnBrk="1">
              <a:lnSpc>
                <a:spcPct val="150000"/>
              </a:lnSpc>
            </a:pPr>
            <a:r>
              <a:rPr lang="en-US" dirty="0" smtClean="0">
                <a:solidFill>
                  <a:srgbClr val="C00000"/>
                </a:solidFill>
              </a:rPr>
              <a:t>am </a:t>
            </a:r>
            <a:r>
              <a:rPr lang="en-US" dirty="0">
                <a:solidFill>
                  <a:srgbClr val="C00000"/>
                </a:solidFill>
              </a:rPr>
              <a:t>convinced that two segregations of caste and woman </a:t>
            </a:r>
            <a:r>
              <a:rPr lang="en-US" dirty="0" smtClean="0">
                <a:solidFill>
                  <a:srgbClr val="C00000"/>
                </a:solidFill>
              </a:rPr>
              <a:t>are </a:t>
            </a:r>
            <a:r>
              <a:rPr lang="en-US" dirty="0">
                <a:solidFill>
                  <a:srgbClr val="C00000"/>
                </a:solidFill>
              </a:rPr>
              <a:t>primarily </a:t>
            </a:r>
            <a:endParaRPr lang="en-US" dirty="0" smtClean="0">
              <a:solidFill>
                <a:srgbClr val="C00000"/>
              </a:solidFill>
            </a:endParaRPr>
          </a:p>
          <a:p>
            <a:pPr latinLnBrk="1">
              <a:lnSpc>
                <a:spcPct val="150000"/>
              </a:lnSpc>
            </a:pPr>
            <a:r>
              <a:rPr lang="en-US" dirty="0" smtClean="0">
                <a:solidFill>
                  <a:srgbClr val="C00000"/>
                </a:solidFill>
              </a:rPr>
              <a:t>responsible </a:t>
            </a:r>
            <a:r>
              <a:rPr lang="en-US" dirty="0">
                <a:solidFill>
                  <a:srgbClr val="C00000"/>
                </a:solidFill>
              </a:rPr>
              <a:t>for this decline of the spirit. These </a:t>
            </a:r>
            <a:r>
              <a:rPr lang="en-US" dirty="0" smtClean="0">
                <a:solidFill>
                  <a:srgbClr val="C00000"/>
                </a:solidFill>
              </a:rPr>
              <a:t>segregations </a:t>
            </a:r>
            <a:r>
              <a:rPr lang="en-US" dirty="0">
                <a:solidFill>
                  <a:srgbClr val="C00000"/>
                </a:solidFill>
              </a:rPr>
              <a:t>have enough </a:t>
            </a:r>
            <a:endParaRPr lang="en-US" dirty="0" smtClean="0">
              <a:solidFill>
                <a:srgbClr val="C00000"/>
              </a:solidFill>
            </a:endParaRPr>
          </a:p>
          <a:p>
            <a:pPr latinLnBrk="1">
              <a:lnSpc>
                <a:spcPct val="150000"/>
              </a:lnSpc>
            </a:pPr>
            <a:r>
              <a:rPr lang="en-US" dirty="0" smtClean="0">
                <a:solidFill>
                  <a:srgbClr val="C00000"/>
                </a:solidFill>
              </a:rPr>
              <a:t>power </a:t>
            </a:r>
            <a:r>
              <a:rPr lang="en-US" dirty="0">
                <a:solidFill>
                  <a:srgbClr val="C00000"/>
                </a:solidFill>
              </a:rPr>
              <a:t>to kill all capacity for adventure </a:t>
            </a:r>
            <a:r>
              <a:rPr lang="en-US" dirty="0" smtClean="0">
                <a:solidFill>
                  <a:srgbClr val="C00000"/>
                </a:solidFill>
              </a:rPr>
              <a:t>and </a:t>
            </a:r>
            <a:r>
              <a:rPr lang="en-US" dirty="0">
                <a:solidFill>
                  <a:srgbClr val="C00000"/>
                </a:solidFill>
              </a:rPr>
              <a:t>joy. </a:t>
            </a:r>
            <a:endParaRPr lang="en-US" dirty="0" smtClean="0">
              <a:solidFill>
                <a:srgbClr val="C00000"/>
              </a:solidFill>
            </a:endParaRPr>
          </a:p>
          <a:p>
            <a:pPr latinLnBrk="1"/>
            <a:r>
              <a:rPr lang="en-IN" dirty="0">
                <a:solidFill>
                  <a:srgbClr val="C00000"/>
                </a:solidFill>
              </a:rPr>
              <a:t>	</a:t>
            </a:r>
            <a:r>
              <a:rPr lang="en-IN" dirty="0" smtClean="0">
                <a:solidFill>
                  <a:srgbClr val="C00000"/>
                </a:solidFill>
              </a:rPr>
              <a:t>										Ram Manohar </a:t>
            </a:r>
            <a:r>
              <a:rPr lang="en-IN" dirty="0" err="1" smtClean="0">
                <a:solidFill>
                  <a:srgbClr val="C00000"/>
                </a:solidFill>
              </a:rPr>
              <a:t>Lohia</a:t>
            </a:r>
            <a:endParaRPr lang="en-US" dirty="0">
              <a:solidFill>
                <a:srgbClr val="C00000"/>
              </a:solidFill>
            </a:endParaRPr>
          </a:p>
        </p:txBody>
      </p:sp>
    </p:spTree>
    <p:extLst>
      <p:ext uri="{BB962C8B-B14F-4D97-AF65-F5344CB8AC3E}">
        <p14:creationId xmlns:p14="http://schemas.microsoft.com/office/powerpoint/2010/main" xmlns="" val="3583728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134677"/>
            <a:ext cx="10134826" cy="1231279"/>
          </a:xfrm>
        </p:spPr>
        <p:txBody>
          <a:bodyPr/>
          <a:lstStyle/>
          <a:p>
            <a:r>
              <a:rPr lang="en-IN" dirty="0" smtClean="0"/>
              <a:t>Expansion of para into essay</a:t>
            </a:r>
            <a:endParaRPr lang="en-US" dirty="0"/>
          </a:p>
        </p:txBody>
      </p:sp>
      <p:sp>
        <p:nvSpPr>
          <p:cNvPr id="3" name="Content Placeholder 2"/>
          <p:cNvSpPr>
            <a:spLocks noGrp="1"/>
          </p:cNvSpPr>
          <p:nvPr>
            <p:ph idx="1"/>
          </p:nvPr>
        </p:nvSpPr>
        <p:spPr>
          <a:xfrm>
            <a:off x="541867" y="1116696"/>
            <a:ext cx="10061448" cy="5741304"/>
          </a:xfrm>
        </p:spPr>
        <p:txBody>
          <a:bodyPr>
            <a:noAutofit/>
          </a:bodyPr>
          <a:lstStyle/>
          <a:p>
            <a:pPr>
              <a:lnSpc>
                <a:spcPct val="160000"/>
              </a:lnSpc>
            </a:pPr>
            <a:r>
              <a:rPr lang="en-IN" sz="1600" dirty="0">
                <a:solidFill>
                  <a:srgbClr val="C00000"/>
                </a:solidFill>
              </a:rPr>
              <a:t>Although Kenya has many different ethnic groups and these groups have been affected to various degrees by European colonization, the cultures of people across the nation share some common characteristics. </a:t>
            </a:r>
            <a:r>
              <a:rPr lang="en-IN" sz="1600" dirty="0" smtClean="0">
                <a:solidFill>
                  <a:srgbClr val="C00000"/>
                </a:solidFill>
              </a:rPr>
              <a:t>One </a:t>
            </a:r>
            <a:r>
              <a:rPr lang="en-IN" sz="1600" dirty="0">
                <a:solidFill>
                  <a:srgbClr val="C00000"/>
                </a:solidFill>
              </a:rPr>
              <a:t>enduring aspect of the cultures of Kenya is the family. Traditionally, Kenyan people received all their education from their parents and grandparents. Today there are schools to educate children, </a:t>
            </a:r>
            <a:r>
              <a:rPr lang="en-IN" sz="1600" dirty="0" smtClean="0">
                <a:solidFill>
                  <a:srgbClr val="C00000"/>
                </a:solidFill>
              </a:rPr>
              <a:t>but </a:t>
            </a:r>
            <a:r>
              <a:rPr lang="en-IN" sz="1600" dirty="0">
                <a:solidFill>
                  <a:srgbClr val="C00000"/>
                </a:solidFill>
              </a:rPr>
              <a:t>the family is still very important as a social unit. Another enduring aspect of Kenyan cultures is respect for the old. </a:t>
            </a:r>
            <a:r>
              <a:rPr lang="en-IN" sz="1600" dirty="0" smtClean="0">
                <a:solidFill>
                  <a:srgbClr val="C00000"/>
                </a:solidFill>
              </a:rPr>
              <a:t>Traditional </a:t>
            </a:r>
            <a:r>
              <a:rPr lang="en-IN" sz="1600" dirty="0">
                <a:solidFill>
                  <a:srgbClr val="C00000"/>
                </a:solidFill>
              </a:rPr>
              <a:t>society </a:t>
            </a:r>
            <a:r>
              <a:rPr lang="en-IN" sz="1600" dirty="0" smtClean="0">
                <a:solidFill>
                  <a:srgbClr val="C00000"/>
                </a:solidFill>
              </a:rPr>
              <a:t>was organized </a:t>
            </a:r>
            <a:r>
              <a:rPr lang="en-IN" sz="1600" dirty="0">
                <a:solidFill>
                  <a:srgbClr val="C00000"/>
                </a:solidFill>
              </a:rPr>
              <a:t>around not only family life but also relationships with a group of people of the same age. These same-age groups went through all the stages of life together until they became the much-respected elders who made decisions for the community. Today old people are still respected, but they do not have the responsibility of leadership that they once had. Another enduring aspect of Kenyan cultures is dance. </a:t>
            </a:r>
            <a:r>
              <a:rPr lang="en-IN" sz="1600" dirty="0" smtClean="0">
                <a:solidFill>
                  <a:srgbClr val="C00000"/>
                </a:solidFill>
              </a:rPr>
              <a:t>Traditionally, </a:t>
            </a:r>
            <a:r>
              <a:rPr lang="en-IN" sz="1600" dirty="0">
                <a:solidFill>
                  <a:srgbClr val="C00000"/>
                </a:solidFill>
              </a:rPr>
              <a:t>dances marked all the important </a:t>
            </a:r>
            <a:r>
              <a:rPr lang="en-IN" sz="1600" dirty="0" smtClean="0">
                <a:solidFill>
                  <a:srgbClr val="C00000"/>
                </a:solidFill>
              </a:rPr>
              <a:t>events </a:t>
            </a:r>
            <a:r>
              <a:rPr lang="en-IN" sz="1600" dirty="0">
                <a:solidFill>
                  <a:srgbClr val="C00000"/>
                </a:solidFill>
              </a:rPr>
              <a:t>in life. Kenyans in both the countryside and the cities still dance, but most dancing is done simply for pleasure these days. To sum up, the cultures of Kenya’s ethnic groups have undergone many changes nut family, </a:t>
            </a:r>
            <a:r>
              <a:rPr lang="en-IN" sz="1600" dirty="0" smtClean="0">
                <a:solidFill>
                  <a:srgbClr val="C00000"/>
                </a:solidFill>
              </a:rPr>
              <a:t>respect </a:t>
            </a:r>
            <a:r>
              <a:rPr lang="en-IN" sz="1600" dirty="0">
                <a:solidFill>
                  <a:srgbClr val="C00000"/>
                </a:solidFill>
              </a:rPr>
              <a:t>for elders, and dance still have an important place in the lives of Kenyans.  </a:t>
            </a:r>
            <a:endParaRPr lang="en-US" sz="1600" dirty="0">
              <a:solidFill>
                <a:srgbClr val="C00000"/>
              </a:solidFill>
            </a:endParaRPr>
          </a:p>
          <a:p>
            <a:endParaRPr lang="en-US" sz="1600" dirty="0">
              <a:solidFill>
                <a:srgbClr val="FF0066"/>
              </a:solidFill>
            </a:endParaRPr>
          </a:p>
        </p:txBody>
      </p:sp>
    </p:spTree>
    <p:extLst>
      <p:ext uri="{BB962C8B-B14F-4D97-AF65-F5344CB8AC3E}">
        <p14:creationId xmlns:p14="http://schemas.microsoft.com/office/powerpoint/2010/main" xmlns="" val="3185062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6978" y="541867"/>
            <a:ext cx="10227733" cy="5859361"/>
          </a:xfrm>
          <a:prstGeom prst="rect">
            <a:avLst/>
          </a:prstGeom>
          <a:noFill/>
        </p:spPr>
        <p:txBody>
          <a:bodyPr wrap="square" rtlCol="0">
            <a:spAutoFit/>
          </a:bodyPr>
          <a:lstStyle/>
          <a:p>
            <a:pPr fontAlgn="base">
              <a:lnSpc>
                <a:spcPct val="150000"/>
              </a:lnSpc>
            </a:pPr>
            <a:r>
              <a:rPr lang="en-IN" dirty="0">
                <a:solidFill>
                  <a:srgbClr val="C00000"/>
                </a:solidFill>
              </a:rPr>
              <a:t>The death of filmmaker </a:t>
            </a:r>
            <a:r>
              <a:rPr lang="en-IN" dirty="0" err="1">
                <a:solidFill>
                  <a:srgbClr val="C00000"/>
                </a:solidFill>
              </a:rPr>
              <a:t>Kalpana</a:t>
            </a:r>
            <a:r>
              <a:rPr lang="en-IN" dirty="0">
                <a:solidFill>
                  <a:srgbClr val="C00000"/>
                </a:solidFill>
              </a:rPr>
              <a:t> </a:t>
            </a:r>
            <a:r>
              <a:rPr lang="en-IN" dirty="0" err="1">
                <a:solidFill>
                  <a:srgbClr val="C00000"/>
                </a:solidFill>
              </a:rPr>
              <a:t>Lajmi</a:t>
            </a:r>
            <a:r>
              <a:rPr lang="en-IN" dirty="0">
                <a:solidFill>
                  <a:srgbClr val="C00000"/>
                </a:solidFill>
              </a:rPr>
              <a:t>, who was suffering from kidney ailment, signals the end of an era for middle-of-the-ground cinema that looked at post-modern feminist themes through a prism of empathy and realism. Born in 1954, </a:t>
            </a:r>
            <a:r>
              <a:rPr lang="en-IN" dirty="0" err="1">
                <a:solidFill>
                  <a:srgbClr val="C00000"/>
                </a:solidFill>
              </a:rPr>
              <a:t>Lajmi</a:t>
            </a:r>
            <a:r>
              <a:rPr lang="en-IN" dirty="0">
                <a:solidFill>
                  <a:srgbClr val="C00000"/>
                </a:solidFill>
              </a:rPr>
              <a:t> worked her way up, assisting director </a:t>
            </a:r>
            <a:r>
              <a:rPr lang="en-IN" dirty="0" err="1">
                <a:solidFill>
                  <a:srgbClr val="C00000"/>
                </a:solidFill>
              </a:rPr>
              <a:t>Shyam</a:t>
            </a:r>
            <a:r>
              <a:rPr lang="en-IN" dirty="0">
                <a:solidFill>
                  <a:srgbClr val="C00000"/>
                </a:solidFill>
              </a:rPr>
              <a:t> </a:t>
            </a:r>
            <a:r>
              <a:rPr lang="en-IN" dirty="0" err="1">
                <a:solidFill>
                  <a:srgbClr val="C00000"/>
                </a:solidFill>
              </a:rPr>
              <a:t>Benegal</a:t>
            </a:r>
            <a:r>
              <a:rPr lang="en-IN" dirty="0">
                <a:solidFill>
                  <a:srgbClr val="C00000"/>
                </a:solidFill>
              </a:rPr>
              <a:t> on films such as </a:t>
            </a:r>
            <a:r>
              <a:rPr lang="en-IN" dirty="0" err="1">
                <a:solidFill>
                  <a:srgbClr val="C00000"/>
                </a:solidFill>
              </a:rPr>
              <a:t>Bhumika</a:t>
            </a:r>
            <a:r>
              <a:rPr lang="en-IN" dirty="0">
                <a:solidFill>
                  <a:srgbClr val="C00000"/>
                </a:solidFill>
              </a:rPr>
              <a:t> (1977) and </a:t>
            </a:r>
            <a:r>
              <a:rPr lang="en-IN" dirty="0" err="1">
                <a:solidFill>
                  <a:srgbClr val="C00000"/>
                </a:solidFill>
              </a:rPr>
              <a:t>Mandi</a:t>
            </a:r>
            <a:r>
              <a:rPr lang="en-IN" dirty="0">
                <a:solidFill>
                  <a:srgbClr val="C00000"/>
                </a:solidFill>
              </a:rPr>
              <a:t> (1983) before moving on to making documentary and feature films of her own. She was influenced by the work of contemporary art-house filmmakers, but her cinema combined both the realism of parallel cinema and the emotional appeal of mainstream films</a:t>
            </a:r>
            <a:r>
              <a:rPr lang="en-IN" dirty="0" smtClean="0">
                <a:solidFill>
                  <a:srgbClr val="C00000"/>
                </a:solidFill>
              </a:rPr>
              <a:t>.</a:t>
            </a:r>
          </a:p>
          <a:p>
            <a:pPr fontAlgn="base">
              <a:lnSpc>
                <a:spcPct val="150000"/>
              </a:lnSpc>
            </a:pPr>
            <a:endParaRPr lang="en-IN" dirty="0">
              <a:solidFill>
                <a:srgbClr val="C00000"/>
              </a:solidFill>
            </a:endParaRPr>
          </a:p>
          <a:p>
            <a:pPr fontAlgn="base">
              <a:lnSpc>
                <a:spcPct val="150000"/>
              </a:lnSpc>
            </a:pPr>
            <a:r>
              <a:rPr lang="en-IN" dirty="0">
                <a:solidFill>
                  <a:srgbClr val="C00000"/>
                </a:solidFill>
              </a:rPr>
              <a:t>Her first film, </a:t>
            </a:r>
            <a:r>
              <a:rPr lang="en-IN" dirty="0" err="1">
                <a:solidFill>
                  <a:srgbClr val="C00000"/>
                </a:solidFill>
              </a:rPr>
              <a:t>Ek</a:t>
            </a:r>
            <a:r>
              <a:rPr lang="en-IN" dirty="0">
                <a:solidFill>
                  <a:srgbClr val="C00000"/>
                </a:solidFill>
              </a:rPr>
              <a:t> Pal (1986) was ahead of its </a:t>
            </a:r>
            <a:r>
              <a:rPr lang="en-IN" dirty="0" smtClean="0">
                <a:solidFill>
                  <a:srgbClr val="C00000"/>
                </a:solidFill>
              </a:rPr>
              <a:t>time – it </a:t>
            </a:r>
            <a:r>
              <a:rPr lang="en-IN" dirty="0">
                <a:solidFill>
                  <a:srgbClr val="C00000"/>
                </a:solidFill>
              </a:rPr>
              <a:t>told the story of female desire without apology or explanation. It marked what would become her trademark: </a:t>
            </a:r>
            <a:r>
              <a:rPr lang="en-IN" dirty="0" smtClean="0">
                <a:solidFill>
                  <a:srgbClr val="C00000"/>
                </a:solidFill>
              </a:rPr>
              <a:t>narratives </a:t>
            </a:r>
            <a:r>
              <a:rPr lang="en-IN" dirty="0">
                <a:solidFill>
                  <a:srgbClr val="C00000"/>
                </a:solidFill>
              </a:rPr>
              <a:t>that were bold and outside the preserve of mainstream cinema. </a:t>
            </a:r>
            <a:r>
              <a:rPr lang="en-IN" dirty="0" err="1">
                <a:solidFill>
                  <a:srgbClr val="C00000"/>
                </a:solidFill>
              </a:rPr>
              <a:t>Lajmi</a:t>
            </a:r>
            <a:r>
              <a:rPr lang="en-IN" dirty="0">
                <a:solidFill>
                  <a:srgbClr val="C00000"/>
                </a:solidFill>
              </a:rPr>
              <a:t> followed it up with </a:t>
            </a:r>
            <a:r>
              <a:rPr lang="en-IN" dirty="0" err="1">
                <a:solidFill>
                  <a:srgbClr val="C00000"/>
                </a:solidFill>
              </a:rPr>
              <a:t>Rudaali</a:t>
            </a:r>
            <a:r>
              <a:rPr lang="en-IN" dirty="0">
                <a:solidFill>
                  <a:srgbClr val="C00000"/>
                </a:solidFill>
              </a:rPr>
              <a:t> (1993), a film based on a story by </a:t>
            </a:r>
            <a:r>
              <a:rPr lang="en-IN" dirty="0" err="1">
                <a:solidFill>
                  <a:srgbClr val="C00000"/>
                </a:solidFill>
              </a:rPr>
              <a:t>Mahasweta</a:t>
            </a:r>
            <a:r>
              <a:rPr lang="en-IN" dirty="0">
                <a:solidFill>
                  <a:srgbClr val="C00000"/>
                </a:solidFill>
              </a:rPr>
              <a:t> Devi — another indication of her wide ambit of inspirations — about a widow who is a professional mourner, whose burden of personal woes leaves her bereft of tears. </a:t>
            </a:r>
            <a:r>
              <a:rPr lang="en-IN" dirty="0" smtClean="0">
                <a:solidFill>
                  <a:srgbClr val="C00000"/>
                </a:solidFill>
              </a:rPr>
              <a:t>It was the highpoint of </a:t>
            </a:r>
            <a:r>
              <a:rPr lang="en-IN" dirty="0" err="1" smtClean="0">
                <a:solidFill>
                  <a:srgbClr val="C00000"/>
                </a:solidFill>
              </a:rPr>
              <a:t>Lajmi’s</a:t>
            </a:r>
            <a:r>
              <a:rPr lang="en-IN" dirty="0" smtClean="0">
                <a:solidFill>
                  <a:srgbClr val="C00000"/>
                </a:solidFill>
              </a:rPr>
              <a:t> career, cementing her position as a filmmaker of</a:t>
            </a:r>
            <a:endParaRPr lang="en-IN" dirty="0">
              <a:solidFill>
                <a:srgbClr val="C00000"/>
              </a:solidFill>
            </a:endParaRPr>
          </a:p>
        </p:txBody>
      </p:sp>
    </p:spTree>
    <p:extLst>
      <p:ext uri="{BB962C8B-B14F-4D97-AF65-F5344CB8AC3E}">
        <p14:creationId xmlns:p14="http://schemas.microsoft.com/office/powerpoint/2010/main" xmlns="" val="2902489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253</TotalTime>
  <Words>1682</Words>
  <Application>Microsoft Office PowerPoint</Application>
  <PresentationFormat>Custom</PresentationFormat>
  <Paragraphs>88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Wood Type</vt:lpstr>
      <vt:lpstr>composition</vt:lpstr>
      <vt:lpstr>Steps of writing</vt:lpstr>
      <vt:lpstr>Structure of the essay</vt:lpstr>
      <vt:lpstr>Slide 4</vt:lpstr>
      <vt:lpstr>Good beginnings</vt:lpstr>
      <vt:lpstr>Impress your readers</vt:lpstr>
      <vt:lpstr>Slide 7</vt:lpstr>
      <vt:lpstr>Expansion of para into essay</vt:lpstr>
      <vt:lpstr>Slide 9</vt:lpstr>
      <vt:lpstr>Slide 10</vt:lpstr>
      <vt:lpstr>Expository essay</vt:lpstr>
      <vt:lpstr>Slide 12</vt:lpstr>
      <vt:lpstr>conclusion</vt:lpstr>
      <vt:lpstr>Effective conclusions</vt:lpstr>
      <vt:lpstr>Points to remember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dc:title>
  <dc:creator>Windows User</dc:creator>
  <cp:lastModifiedBy>Dr. Mini Chandran</cp:lastModifiedBy>
  <cp:revision>27</cp:revision>
  <dcterms:created xsi:type="dcterms:W3CDTF">2018-09-21T10:31:24Z</dcterms:created>
  <dcterms:modified xsi:type="dcterms:W3CDTF">2018-09-27T04:45:14Z</dcterms:modified>
</cp:coreProperties>
</file>