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5" r:id="rId13"/>
    <p:sldId id="270"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autoAdjust="0"/>
    <p:restoredTop sz="94660"/>
  </p:normalViewPr>
  <p:slideViewPr>
    <p:cSldViewPr snapToGrid="0">
      <p:cViewPr varScale="1">
        <p:scale>
          <a:sx n="116" d="100"/>
          <a:sy n="116" d="100"/>
        </p:scale>
        <p:origin x="-27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AE229-C7C7-485F-9E1C-C20DE2471D1D}"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4527E-0B1B-4268-AC04-DD2EEFF80412}"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54227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AE229-C7C7-485F-9E1C-C20DE2471D1D}"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4527E-0B1B-4268-AC04-DD2EEFF80412}" type="slidenum">
              <a:rPr lang="en-US" smtClean="0"/>
              <a:pPr/>
              <a:t>‹#›</a:t>
            </a:fld>
            <a:endParaRPr lang="en-US"/>
          </a:p>
        </p:txBody>
      </p:sp>
    </p:spTree>
    <p:extLst>
      <p:ext uri="{BB962C8B-B14F-4D97-AF65-F5344CB8AC3E}">
        <p14:creationId xmlns:p14="http://schemas.microsoft.com/office/powerpoint/2010/main" xmlns="" val="19272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AE229-C7C7-485F-9E1C-C20DE2471D1D}"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4527E-0B1B-4268-AC04-DD2EEFF80412}" type="slidenum">
              <a:rPr lang="en-US" smtClean="0"/>
              <a:pPr/>
              <a:t>‹#›</a:t>
            </a:fld>
            <a:endParaRPr lang="en-US"/>
          </a:p>
        </p:txBody>
      </p:sp>
    </p:spTree>
    <p:extLst>
      <p:ext uri="{BB962C8B-B14F-4D97-AF65-F5344CB8AC3E}">
        <p14:creationId xmlns:p14="http://schemas.microsoft.com/office/powerpoint/2010/main" xmlns="" val="310383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AE229-C7C7-485F-9E1C-C20DE2471D1D}"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4527E-0B1B-4268-AC04-DD2EEFF80412}" type="slidenum">
              <a:rPr lang="en-US" smtClean="0"/>
              <a:pPr/>
              <a:t>‹#›</a:t>
            </a:fld>
            <a:endParaRPr lang="en-US"/>
          </a:p>
        </p:txBody>
      </p:sp>
    </p:spTree>
    <p:extLst>
      <p:ext uri="{BB962C8B-B14F-4D97-AF65-F5344CB8AC3E}">
        <p14:creationId xmlns:p14="http://schemas.microsoft.com/office/powerpoint/2010/main" xmlns="" val="12234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AE229-C7C7-485F-9E1C-C20DE2471D1D}"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4527E-0B1B-4268-AC04-DD2EEFF80412}"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374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AE229-C7C7-485F-9E1C-C20DE2471D1D}" type="datetimeFigureOut">
              <a:rPr lang="en-US" smtClean="0"/>
              <a:pPr/>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4527E-0B1B-4268-AC04-DD2EEFF80412}" type="slidenum">
              <a:rPr lang="en-US" smtClean="0"/>
              <a:pPr/>
              <a:t>‹#›</a:t>
            </a:fld>
            <a:endParaRPr lang="en-US"/>
          </a:p>
        </p:txBody>
      </p:sp>
    </p:spTree>
    <p:extLst>
      <p:ext uri="{BB962C8B-B14F-4D97-AF65-F5344CB8AC3E}">
        <p14:creationId xmlns:p14="http://schemas.microsoft.com/office/powerpoint/2010/main" xmlns="" val="32162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AE229-C7C7-485F-9E1C-C20DE2471D1D}" type="datetimeFigureOut">
              <a:rPr lang="en-US" smtClean="0"/>
              <a:pPr/>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4527E-0B1B-4268-AC04-DD2EEFF80412}" type="slidenum">
              <a:rPr lang="en-US" smtClean="0"/>
              <a:pPr/>
              <a:t>‹#›</a:t>
            </a:fld>
            <a:endParaRPr lang="en-US"/>
          </a:p>
        </p:txBody>
      </p:sp>
    </p:spTree>
    <p:extLst>
      <p:ext uri="{BB962C8B-B14F-4D97-AF65-F5344CB8AC3E}">
        <p14:creationId xmlns:p14="http://schemas.microsoft.com/office/powerpoint/2010/main" xmlns="" val="85741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AE229-C7C7-485F-9E1C-C20DE2471D1D}" type="datetimeFigureOut">
              <a:rPr lang="en-US" smtClean="0"/>
              <a:pPr/>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4527E-0B1B-4268-AC04-DD2EEFF80412}" type="slidenum">
              <a:rPr lang="en-US" smtClean="0"/>
              <a:pPr/>
              <a:t>‹#›</a:t>
            </a:fld>
            <a:endParaRPr lang="en-US"/>
          </a:p>
        </p:txBody>
      </p:sp>
    </p:spTree>
    <p:extLst>
      <p:ext uri="{BB962C8B-B14F-4D97-AF65-F5344CB8AC3E}">
        <p14:creationId xmlns:p14="http://schemas.microsoft.com/office/powerpoint/2010/main" xmlns="" val="394718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3AE229-C7C7-485F-9E1C-C20DE2471D1D}" type="datetimeFigureOut">
              <a:rPr lang="en-US" smtClean="0"/>
              <a:pPr/>
              <a:t>10/4/2018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414527E-0B1B-4268-AC04-DD2EEFF80412}" type="slidenum">
              <a:rPr lang="en-US" smtClean="0"/>
              <a:pPr/>
              <a:t>‹#›</a:t>
            </a:fld>
            <a:endParaRPr lang="en-US"/>
          </a:p>
        </p:txBody>
      </p:sp>
    </p:spTree>
    <p:extLst>
      <p:ext uri="{BB962C8B-B14F-4D97-AF65-F5344CB8AC3E}">
        <p14:creationId xmlns:p14="http://schemas.microsoft.com/office/powerpoint/2010/main" xmlns="" val="297065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3AE229-C7C7-485F-9E1C-C20DE2471D1D}" type="datetimeFigureOut">
              <a:rPr lang="en-US" smtClean="0"/>
              <a:pPr/>
              <a:t>10/4/2018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14527E-0B1B-4268-AC04-DD2EEFF80412}" type="slidenum">
              <a:rPr lang="en-US" smtClean="0"/>
              <a:pPr/>
              <a:t>‹#›</a:t>
            </a:fld>
            <a:endParaRPr lang="en-US"/>
          </a:p>
        </p:txBody>
      </p:sp>
    </p:spTree>
    <p:extLst>
      <p:ext uri="{BB962C8B-B14F-4D97-AF65-F5344CB8AC3E}">
        <p14:creationId xmlns:p14="http://schemas.microsoft.com/office/powerpoint/2010/main" xmlns="" val="13074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AE229-C7C7-485F-9E1C-C20DE2471D1D}" type="datetimeFigureOut">
              <a:rPr lang="en-US" smtClean="0"/>
              <a:pPr/>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4527E-0B1B-4268-AC04-DD2EEFF80412}" type="slidenum">
              <a:rPr lang="en-US" smtClean="0"/>
              <a:pPr/>
              <a:t>‹#›</a:t>
            </a:fld>
            <a:endParaRPr lang="en-US"/>
          </a:p>
        </p:txBody>
      </p:sp>
    </p:spTree>
    <p:extLst>
      <p:ext uri="{BB962C8B-B14F-4D97-AF65-F5344CB8AC3E}">
        <p14:creationId xmlns:p14="http://schemas.microsoft.com/office/powerpoint/2010/main" xmlns="" val="362002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3AE229-C7C7-485F-9E1C-C20DE2471D1D}" type="datetimeFigureOut">
              <a:rPr lang="en-US" smtClean="0"/>
              <a:pPr/>
              <a:t>10/4/2018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14527E-0B1B-4268-AC04-DD2EEFF80412}"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665998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Arial Black" panose="020B0A04020102020204" pitchFamily="34" charset="0"/>
              </a:rPr>
              <a:t>Composition</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r>
              <a:rPr lang="en-IN" dirty="0" smtClean="0">
                <a:latin typeface="Arial Black" panose="020B0A04020102020204" pitchFamily="34" charset="0"/>
              </a:rPr>
              <a:t>Argumentative Essay</a:t>
            </a:r>
            <a:endParaRPr lang="en-US" dirty="0">
              <a:latin typeface="Arial Black" panose="020B0A04020102020204" pitchFamily="34" charset="0"/>
            </a:endParaRPr>
          </a:p>
        </p:txBody>
      </p:sp>
    </p:spTree>
    <p:extLst>
      <p:ext uri="{BB962C8B-B14F-4D97-AF65-F5344CB8AC3E}">
        <p14:creationId xmlns:p14="http://schemas.microsoft.com/office/powerpoint/2010/main" xmlns="" val="1525450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chemeClr val="tx1"/>
                </a:solidFill>
                <a:latin typeface="Arial Black" panose="020B0A04020102020204" pitchFamily="34" charset="0"/>
              </a:rPr>
              <a:t>Cause and Effect</a:t>
            </a:r>
            <a:endParaRPr lang="en-US" sz="4400"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solidFill>
                  <a:srgbClr val="0070C0"/>
                </a:solidFill>
              </a:rPr>
              <a:t>The world is witnessing a series of natural disasters because of environmental damage.</a:t>
            </a:r>
          </a:p>
          <a:p>
            <a:pPr>
              <a:buFont typeface="Wingdings" panose="05000000000000000000" pitchFamily="2" charset="2"/>
              <a:buChar char="§"/>
            </a:pPr>
            <a:r>
              <a:rPr lang="en-IN" dirty="0" smtClean="0">
                <a:solidFill>
                  <a:schemeClr val="tx1"/>
                </a:solidFill>
              </a:rPr>
              <a:t>  </a:t>
            </a:r>
            <a:r>
              <a:rPr lang="en-IN" dirty="0" smtClean="0">
                <a:solidFill>
                  <a:schemeClr val="tx1"/>
                </a:solidFill>
                <a:latin typeface="Arial Black" panose="020B0A04020102020204" pitchFamily="34" charset="0"/>
              </a:rPr>
              <a:t>The reason for this is the cause for the event</a:t>
            </a:r>
          </a:p>
          <a:p>
            <a:pPr>
              <a:buFont typeface="Wingdings" panose="05000000000000000000" pitchFamily="2" charset="2"/>
              <a:buChar char="§"/>
            </a:pPr>
            <a:r>
              <a:rPr lang="en-IN" dirty="0" smtClean="0">
                <a:solidFill>
                  <a:schemeClr val="tx1"/>
                </a:solidFill>
                <a:latin typeface="Arial Black" panose="020B0A04020102020204" pitchFamily="34" charset="0"/>
              </a:rPr>
              <a:t>  Causes / reasons lead to effects</a:t>
            </a:r>
          </a:p>
          <a:p>
            <a:pPr>
              <a:buFont typeface="Wingdings" panose="05000000000000000000" pitchFamily="2" charset="2"/>
              <a:buChar char="§"/>
            </a:pPr>
            <a:r>
              <a:rPr lang="en-IN" dirty="0" smtClean="0">
                <a:solidFill>
                  <a:schemeClr val="tx1"/>
                </a:solidFill>
                <a:latin typeface="Arial Black" panose="020B0A04020102020204" pitchFamily="34" charset="0"/>
              </a:rPr>
              <a:t>  The cause-effect list will lead to your natural conclusion</a:t>
            </a: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xmlns="" val="386896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594360"/>
            <a:ext cx="10058400" cy="1450757"/>
          </a:xfrm>
        </p:spPr>
        <p:txBody>
          <a:bodyPr/>
          <a:lstStyle/>
          <a:p>
            <a:endParaRPr lang="en-US" dirty="0"/>
          </a:p>
        </p:txBody>
      </p:sp>
      <p:sp>
        <p:nvSpPr>
          <p:cNvPr id="3" name="Content Placeholder 2"/>
          <p:cNvSpPr>
            <a:spLocks noGrp="1"/>
          </p:cNvSpPr>
          <p:nvPr>
            <p:ph idx="1"/>
          </p:nvPr>
        </p:nvSpPr>
        <p:spPr>
          <a:xfrm>
            <a:off x="445770" y="1697144"/>
            <a:ext cx="10058400" cy="4023360"/>
          </a:xfrm>
        </p:spPr>
        <p:txBody>
          <a:bodyPr>
            <a:noAutofit/>
          </a:bodyPr>
          <a:lstStyle/>
          <a:p>
            <a:pPr>
              <a:lnSpc>
                <a:spcPct val="100000"/>
              </a:lnSpc>
            </a:pPr>
            <a:r>
              <a:rPr lang="en-IN" sz="2400" dirty="0" smtClean="0">
                <a:solidFill>
                  <a:schemeClr val="accent2"/>
                </a:solidFill>
              </a:rPr>
              <a:t>How many will learn how many lessons from the floods that devastated Kerala and Kodagu? The most important lesson is bound to go unlearned – that, ultimately, these were again examples of nature collapsing under the impact of human greed. We were warned of it five years ago when cloudbursts and landslides turned </a:t>
            </a:r>
            <a:r>
              <a:rPr lang="en-IN" sz="2400" dirty="0" err="1" smtClean="0">
                <a:solidFill>
                  <a:schemeClr val="accent2"/>
                </a:solidFill>
              </a:rPr>
              <a:t>Uttarakhand</a:t>
            </a:r>
            <a:r>
              <a:rPr lang="en-IN" sz="2400" dirty="0" smtClean="0">
                <a:solidFill>
                  <a:schemeClr val="accent2"/>
                </a:solidFill>
              </a:rPr>
              <a:t> upside down, killing nearly 6000 people.</a:t>
            </a:r>
          </a:p>
          <a:p>
            <a:pPr>
              <a:lnSpc>
                <a:spcPct val="100000"/>
              </a:lnSpc>
            </a:pPr>
            <a:r>
              <a:rPr lang="en-IN" sz="2400" dirty="0" smtClean="0">
                <a:solidFill>
                  <a:schemeClr val="accent2"/>
                </a:solidFill>
              </a:rPr>
              <a:t>It was adjudged a man-made disaster with hydroelectric dams, illegal mining and construction activities upsetting nature’s balance. The same greed-driven factors have been threatening most of the Western Ghats as </a:t>
            </a:r>
            <a:r>
              <a:rPr lang="en-IN" sz="2400" dirty="0" err="1" smtClean="0">
                <a:solidFill>
                  <a:schemeClr val="accent2"/>
                </a:solidFill>
              </a:rPr>
              <a:t>Madhav</a:t>
            </a:r>
            <a:r>
              <a:rPr lang="en-IN" sz="2400" dirty="0" smtClean="0">
                <a:solidFill>
                  <a:schemeClr val="accent2"/>
                </a:solidFill>
              </a:rPr>
              <a:t> </a:t>
            </a:r>
            <a:r>
              <a:rPr lang="en-IN" sz="2400" dirty="0" err="1" smtClean="0">
                <a:solidFill>
                  <a:schemeClr val="accent2"/>
                </a:solidFill>
              </a:rPr>
              <a:t>Gadgil</a:t>
            </a:r>
            <a:r>
              <a:rPr lang="en-IN" sz="2400" dirty="0" smtClean="0">
                <a:solidFill>
                  <a:schemeClr val="accent2"/>
                </a:solidFill>
              </a:rPr>
              <a:t> warned seven years ago. Land exploitation and illegal quarrying had reached dangerous levels. But the profiteers behind such exploitation always get support from government leaders and political parties. So, the </a:t>
            </a:r>
            <a:r>
              <a:rPr lang="en-IN" sz="2400" dirty="0" err="1" smtClean="0">
                <a:solidFill>
                  <a:schemeClr val="accent2"/>
                </a:solidFill>
              </a:rPr>
              <a:t>Gadgil</a:t>
            </a:r>
            <a:r>
              <a:rPr lang="en-IN" sz="2400" dirty="0" smtClean="0">
                <a:solidFill>
                  <a:schemeClr val="accent2"/>
                </a:solidFill>
              </a:rPr>
              <a:t> report was </a:t>
            </a:r>
            <a:r>
              <a:rPr lang="en-IN" sz="2400" dirty="0" smtClean="0">
                <a:solidFill>
                  <a:schemeClr val="accent2"/>
                </a:solidFill>
              </a:rPr>
              <a:t>subverted.  </a:t>
            </a:r>
            <a:endParaRPr lang="en-IN" sz="2400" dirty="0" smtClean="0">
              <a:solidFill>
                <a:schemeClr val="accent2"/>
              </a:solidFill>
            </a:endParaRPr>
          </a:p>
          <a:p>
            <a:pPr marL="384048" lvl="2" indent="0">
              <a:lnSpc>
                <a:spcPct val="100000"/>
              </a:lnSpc>
              <a:buNone/>
            </a:pPr>
            <a:r>
              <a:rPr lang="en-IN" sz="2000" dirty="0" smtClean="0">
                <a:solidFill>
                  <a:srgbClr val="2683C6"/>
                </a:solidFill>
              </a:rPr>
              <a:t>									T</a:t>
            </a:r>
            <a:r>
              <a:rPr lang="en-IN" sz="2000" dirty="0">
                <a:solidFill>
                  <a:srgbClr val="2683C6"/>
                </a:solidFill>
              </a:rPr>
              <a:t>. J. S. George</a:t>
            </a:r>
            <a:endParaRPr lang="en-IN" sz="2000" dirty="0" smtClean="0">
              <a:solidFill>
                <a:schemeClr val="accent2"/>
              </a:solidFill>
            </a:endParaRPr>
          </a:p>
          <a:p>
            <a:pPr marL="1471400" lvl="8" indent="0">
              <a:lnSpc>
                <a:spcPct val="100000"/>
              </a:lnSpc>
              <a:buNone/>
            </a:pPr>
            <a:r>
              <a:rPr lang="en-IN" sz="2400" dirty="0">
                <a:solidFill>
                  <a:schemeClr val="accent2"/>
                </a:solidFill>
              </a:rPr>
              <a:t> </a:t>
            </a:r>
            <a:r>
              <a:rPr lang="en-IN" sz="2400" dirty="0" smtClean="0">
                <a:solidFill>
                  <a:schemeClr val="accent2"/>
                </a:solidFill>
              </a:rPr>
              <a:t>                                                                                                                                       </a:t>
            </a:r>
            <a:endParaRPr lang="en-US" sz="2400" dirty="0">
              <a:solidFill>
                <a:schemeClr val="accent2"/>
              </a:solidFill>
            </a:endParaRPr>
          </a:p>
        </p:txBody>
      </p:sp>
    </p:spTree>
    <p:extLst>
      <p:ext uri="{BB962C8B-B14F-4D97-AF65-F5344CB8AC3E}">
        <p14:creationId xmlns:p14="http://schemas.microsoft.com/office/powerpoint/2010/main" xmlns="" val="1703711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solidFill>
              </a:rPr>
              <a:t>Ill fares </a:t>
            </a:r>
            <a:r>
              <a:rPr lang="en-IN" dirty="0" err="1" smtClean="0">
                <a:solidFill>
                  <a:schemeClr val="accent2"/>
                </a:solidFill>
              </a:rPr>
              <a:t>Aadhaar</a:t>
            </a:r>
            <a:r>
              <a:rPr lang="en-IN" dirty="0" smtClean="0">
                <a:solidFill>
                  <a:schemeClr val="accent2"/>
                </a:solidFill>
              </a:rPr>
              <a:t> – Jean </a:t>
            </a:r>
            <a:r>
              <a:rPr lang="en-IN" dirty="0" err="1" smtClean="0">
                <a:solidFill>
                  <a:schemeClr val="accent2"/>
                </a:solidFill>
              </a:rPr>
              <a:t>Dreze</a:t>
            </a:r>
            <a:endParaRPr lang="en-US" dirty="0">
              <a:solidFill>
                <a:schemeClr val="accent2"/>
              </a:solidFill>
            </a:endParaRPr>
          </a:p>
        </p:txBody>
      </p:sp>
      <p:sp>
        <p:nvSpPr>
          <p:cNvPr id="3" name="Content Placeholder 2"/>
          <p:cNvSpPr>
            <a:spLocks noGrp="1"/>
          </p:cNvSpPr>
          <p:nvPr>
            <p:ph idx="1"/>
          </p:nvPr>
        </p:nvSpPr>
        <p:spPr/>
        <p:txBody>
          <a:bodyPr/>
          <a:lstStyle/>
          <a:p>
            <a:pPr>
              <a:lnSpc>
                <a:spcPct val="150000"/>
              </a:lnSpc>
            </a:pPr>
            <a:r>
              <a:rPr lang="en-IN" dirty="0" smtClean="0">
                <a:solidFill>
                  <a:schemeClr val="accent2"/>
                </a:solidFill>
              </a:rPr>
              <a:t>Despite some thoughtful lines, the recent Supreme Court judgment on </a:t>
            </a:r>
            <a:r>
              <a:rPr lang="en-IN" dirty="0" err="1" smtClean="0">
                <a:solidFill>
                  <a:schemeClr val="accent2"/>
                </a:solidFill>
              </a:rPr>
              <a:t>Aadhaar</a:t>
            </a:r>
            <a:r>
              <a:rPr lang="en-IN" dirty="0" smtClean="0">
                <a:solidFill>
                  <a:schemeClr val="accent2"/>
                </a:solidFill>
              </a:rPr>
              <a:t> perpetuates double standards in the way </a:t>
            </a:r>
            <a:r>
              <a:rPr lang="en-IN" dirty="0" err="1" smtClean="0">
                <a:solidFill>
                  <a:schemeClr val="accent2"/>
                </a:solidFill>
              </a:rPr>
              <a:t>Aadhaar</a:t>
            </a:r>
            <a:r>
              <a:rPr lang="en-IN" dirty="0" smtClean="0">
                <a:solidFill>
                  <a:schemeClr val="accent2"/>
                </a:solidFill>
              </a:rPr>
              <a:t> is imposed on the poor and the privileged. The middle class is largely off the hook, except for the compulsory linkage with PAN cards. The poor, however, are left where they were – exposed to the ordeal of </a:t>
            </a:r>
            <a:r>
              <a:rPr lang="en-IN" dirty="0" err="1" smtClean="0">
                <a:solidFill>
                  <a:schemeClr val="accent2"/>
                </a:solidFill>
              </a:rPr>
              <a:t>Aadhaar</a:t>
            </a:r>
            <a:r>
              <a:rPr lang="en-IN" dirty="0" smtClean="0">
                <a:solidFill>
                  <a:schemeClr val="accent2"/>
                </a:solidFill>
              </a:rPr>
              <a:t> seeding and authentication for every social benefit, however tiny.</a:t>
            </a:r>
          </a:p>
          <a:p>
            <a:pPr>
              <a:lnSpc>
                <a:spcPct val="150000"/>
              </a:lnSpc>
            </a:pPr>
            <a:r>
              <a:rPr lang="en-IN" dirty="0" smtClean="0">
                <a:solidFill>
                  <a:schemeClr val="accent2"/>
                </a:solidFill>
              </a:rPr>
              <a:t>The majority opinion, it seems, was swayed by claims that </a:t>
            </a:r>
            <a:r>
              <a:rPr lang="en-IN" dirty="0" err="1" smtClean="0">
                <a:solidFill>
                  <a:schemeClr val="accent2"/>
                </a:solidFill>
              </a:rPr>
              <a:t>Aadhaar</a:t>
            </a:r>
            <a:r>
              <a:rPr lang="en-IN" dirty="0" smtClean="0">
                <a:solidFill>
                  <a:schemeClr val="accent2"/>
                </a:solidFill>
              </a:rPr>
              <a:t> empowers the poor (whatever that means), and that exclusion problems are little more than anecdotes. Contrary to these claims, there is considerable evidence of mass damage. Here are three examples.</a:t>
            </a:r>
            <a:endParaRPr lang="en-US" dirty="0">
              <a:solidFill>
                <a:schemeClr val="accent2"/>
              </a:solidFill>
            </a:endParaRPr>
          </a:p>
        </p:txBody>
      </p:sp>
    </p:spTree>
    <p:extLst>
      <p:ext uri="{BB962C8B-B14F-4D97-AF65-F5344CB8AC3E}">
        <p14:creationId xmlns:p14="http://schemas.microsoft.com/office/powerpoint/2010/main" xmlns="" val="1366414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solidFill>
              </a:rPr>
              <a:t>Conclusion</a:t>
            </a:r>
            <a:endParaRPr lang="en-US" dirty="0">
              <a:solidFill>
                <a:schemeClr val="accent2"/>
              </a:solidFill>
            </a:endParaRPr>
          </a:p>
        </p:txBody>
      </p:sp>
      <p:sp>
        <p:nvSpPr>
          <p:cNvPr id="3" name="Content Placeholder 2"/>
          <p:cNvSpPr>
            <a:spLocks noGrp="1"/>
          </p:cNvSpPr>
          <p:nvPr>
            <p:ph idx="1"/>
          </p:nvPr>
        </p:nvSpPr>
        <p:spPr/>
        <p:txBody>
          <a:bodyPr/>
          <a:lstStyle/>
          <a:p>
            <a:pPr>
              <a:lnSpc>
                <a:spcPct val="150000"/>
              </a:lnSpc>
            </a:pPr>
            <a:r>
              <a:rPr lang="en-IN" dirty="0" smtClean="0">
                <a:solidFill>
                  <a:schemeClr val="accent2"/>
                </a:solidFill>
              </a:rPr>
              <a:t>Predictably, the COACH [coalition of </a:t>
            </a:r>
            <a:r>
              <a:rPr lang="en-IN" dirty="0" err="1" smtClean="0">
                <a:solidFill>
                  <a:schemeClr val="accent2"/>
                </a:solidFill>
              </a:rPr>
              <a:t>Aadhaar</a:t>
            </a:r>
            <a:r>
              <a:rPr lang="en-IN" dirty="0" smtClean="0">
                <a:solidFill>
                  <a:schemeClr val="accent2"/>
                </a:solidFill>
              </a:rPr>
              <a:t> champions] went into over-drive after the </a:t>
            </a:r>
            <a:r>
              <a:rPr lang="en-IN" dirty="0" err="1" smtClean="0">
                <a:solidFill>
                  <a:schemeClr val="accent2"/>
                </a:solidFill>
              </a:rPr>
              <a:t>Aadhaar</a:t>
            </a:r>
            <a:r>
              <a:rPr lang="en-IN" dirty="0" smtClean="0">
                <a:solidFill>
                  <a:schemeClr val="accent2"/>
                </a:solidFill>
              </a:rPr>
              <a:t> judgement, with instant editorials aimed at setting the framework of public debate. This propaganda technique has paid off, ever since </a:t>
            </a:r>
            <a:r>
              <a:rPr lang="en-IN" dirty="0" err="1" smtClean="0">
                <a:solidFill>
                  <a:schemeClr val="accent2"/>
                </a:solidFill>
              </a:rPr>
              <a:t>Aadhaar</a:t>
            </a:r>
            <a:r>
              <a:rPr lang="en-IN" dirty="0" smtClean="0">
                <a:solidFill>
                  <a:schemeClr val="accent2"/>
                </a:solidFill>
              </a:rPr>
              <a:t> was sold as a “voluntary facility”. More recently, the COACH managed to frame the </a:t>
            </a:r>
            <a:r>
              <a:rPr lang="en-IN" dirty="0" err="1" smtClean="0">
                <a:solidFill>
                  <a:schemeClr val="accent2"/>
                </a:solidFill>
              </a:rPr>
              <a:t>Aadhaar</a:t>
            </a:r>
            <a:r>
              <a:rPr lang="en-IN" dirty="0" smtClean="0">
                <a:solidFill>
                  <a:schemeClr val="accent2"/>
                </a:solidFill>
              </a:rPr>
              <a:t> debate as a trade-off between welfare and privacy, and then downplayed the privacy concerns. This framework hides the fact that the welfare gains from </a:t>
            </a:r>
            <a:r>
              <a:rPr lang="en-IN" dirty="0" err="1" smtClean="0">
                <a:solidFill>
                  <a:schemeClr val="accent2"/>
                </a:solidFill>
              </a:rPr>
              <a:t>Aadhaar</a:t>
            </a:r>
            <a:r>
              <a:rPr lang="en-IN" dirty="0" smtClean="0">
                <a:solidFill>
                  <a:schemeClr val="accent2"/>
                </a:solidFill>
              </a:rPr>
              <a:t> are not clear in the first place.</a:t>
            </a:r>
            <a:endParaRPr lang="en-US" dirty="0">
              <a:solidFill>
                <a:schemeClr val="accent2"/>
              </a:solidFill>
            </a:endParaRPr>
          </a:p>
        </p:txBody>
      </p:sp>
    </p:spTree>
    <p:extLst>
      <p:ext uri="{BB962C8B-B14F-4D97-AF65-F5344CB8AC3E}">
        <p14:creationId xmlns:p14="http://schemas.microsoft.com/office/powerpoint/2010/main" xmlns="" val="169196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solidFill>
              </a:rPr>
              <a:t>Building a Dalit Consensus</a:t>
            </a:r>
            <a:endParaRPr lang="en-US" dirty="0">
              <a:solidFill>
                <a:schemeClr val="accent2"/>
              </a:solidFill>
            </a:endParaRPr>
          </a:p>
        </p:txBody>
      </p:sp>
      <p:sp>
        <p:nvSpPr>
          <p:cNvPr id="3" name="Content Placeholder 2"/>
          <p:cNvSpPr>
            <a:spLocks noGrp="1"/>
          </p:cNvSpPr>
          <p:nvPr>
            <p:ph idx="1"/>
          </p:nvPr>
        </p:nvSpPr>
        <p:spPr/>
        <p:txBody>
          <a:bodyPr>
            <a:normAutofit/>
          </a:bodyPr>
          <a:lstStyle/>
          <a:p>
            <a:pPr>
              <a:lnSpc>
                <a:spcPct val="150000"/>
              </a:lnSpc>
            </a:pPr>
            <a:r>
              <a:rPr lang="en-IN" sz="2400" dirty="0" smtClean="0">
                <a:solidFill>
                  <a:schemeClr val="accent2"/>
                </a:solidFill>
              </a:rPr>
              <a:t>A public debate was sparked recently after the Union Ministry of Information and Broadcasting issued an advisory against the use of the term “Dalit” and suggested “Scheduled Caste” instead. Being from the community and having devoted my entire academic and political life to social justice, I had misgivings  regarding this unanticipated etymological intervention, instigated by a decision of the Nagpur bench of the Bombay High Court.</a:t>
            </a:r>
            <a:endParaRPr lang="en-US" sz="2400" dirty="0">
              <a:solidFill>
                <a:schemeClr val="accent2"/>
              </a:solidFill>
            </a:endParaRPr>
          </a:p>
        </p:txBody>
      </p:sp>
    </p:spTree>
    <p:extLst>
      <p:ext uri="{BB962C8B-B14F-4D97-AF65-F5344CB8AC3E}">
        <p14:creationId xmlns:p14="http://schemas.microsoft.com/office/powerpoint/2010/main" xmlns="" val="1186702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solidFill>
              </a:rPr>
              <a:t>Conclusion</a:t>
            </a:r>
            <a:endParaRPr lang="en-US" dirty="0">
              <a:solidFill>
                <a:schemeClr val="accent2"/>
              </a:solidFill>
            </a:endParaRPr>
          </a:p>
        </p:txBody>
      </p:sp>
      <p:sp>
        <p:nvSpPr>
          <p:cNvPr id="3" name="Content Placeholder 2"/>
          <p:cNvSpPr>
            <a:spLocks noGrp="1"/>
          </p:cNvSpPr>
          <p:nvPr>
            <p:ph idx="1"/>
          </p:nvPr>
        </p:nvSpPr>
        <p:spPr/>
        <p:txBody>
          <a:bodyPr>
            <a:normAutofit/>
          </a:bodyPr>
          <a:lstStyle/>
          <a:p>
            <a:pPr>
              <a:lnSpc>
                <a:spcPct val="150000"/>
              </a:lnSpc>
            </a:pPr>
            <a:r>
              <a:rPr lang="en-IN" sz="2400" dirty="0" smtClean="0">
                <a:solidFill>
                  <a:schemeClr val="accent2"/>
                </a:solidFill>
              </a:rPr>
              <a:t>As a community, we must learn to confront the questions which might be unpalatable for some. The debate on reforms – whether about reservations or nomenclature – must contain voices from the community. All stakeholders and thought-leaders from the community must articulate their perspectives and come together to create a positive and a more inclusive “New Dalit Consensus”.</a:t>
            </a:r>
          </a:p>
          <a:p>
            <a:pPr>
              <a:lnSpc>
                <a:spcPct val="150000"/>
              </a:lnSpc>
            </a:pPr>
            <a:r>
              <a:rPr lang="en-IN" sz="2400" dirty="0">
                <a:solidFill>
                  <a:schemeClr val="accent2"/>
                </a:solidFill>
              </a:rPr>
              <a:t> </a:t>
            </a:r>
            <a:r>
              <a:rPr lang="en-IN" sz="2400" dirty="0" smtClean="0">
                <a:solidFill>
                  <a:schemeClr val="accent2"/>
                </a:solidFill>
              </a:rPr>
              <a:t>                                                                                      Sanjay </a:t>
            </a:r>
            <a:r>
              <a:rPr lang="en-IN" sz="2400" dirty="0" err="1" smtClean="0">
                <a:solidFill>
                  <a:schemeClr val="accent2"/>
                </a:solidFill>
              </a:rPr>
              <a:t>Paswan</a:t>
            </a:r>
            <a:endParaRPr lang="en-US" sz="2400" dirty="0">
              <a:solidFill>
                <a:schemeClr val="accent2"/>
              </a:solidFill>
            </a:endParaRPr>
          </a:p>
        </p:txBody>
      </p:sp>
    </p:spTree>
    <p:extLst>
      <p:ext uri="{BB962C8B-B14F-4D97-AF65-F5344CB8AC3E}">
        <p14:creationId xmlns:p14="http://schemas.microsoft.com/office/powerpoint/2010/main" xmlns="" val="3391147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chemeClr val="tx1"/>
                </a:solidFill>
                <a:latin typeface="Arial Black" panose="020B0A04020102020204" pitchFamily="34" charset="0"/>
              </a:rPr>
              <a:t>Points to Remember</a:t>
            </a:r>
            <a:endParaRPr lang="en-US" sz="4400"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solidFill>
                  <a:schemeClr val="tx1"/>
                </a:solidFill>
                <a:latin typeface="Arial Black" panose="020B0A04020102020204" pitchFamily="34" charset="0"/>
              </a:rPr>
              <a:t>  Think of different perspectives</a:t>
            </a:r>
          </a:p>
          <a:p>
            <a:pPr>
              <a:buFont typeface="Wingdings" panose="05000000000000000000" pitchFamily="2" charset="2"/>
              <a:buChar char="§"/>
            </a:pPr>
            <a:r>
              <a:rPr lang="en-IN" dirty="0" smtClean="0">
                <a:solidFill>
                  <a:schemeClr val="tx1"/>
                </a:solidFill>
                <a:latin typeface="Arial Black" panose="020B0A04020102020204" pitchFamily="34" charset="0"/>
              </a:rPr>
              <a:t>  Write down all the points</a:t>
            </a:r>
          </a:p>
          <a:p>
            <a:pPr>
              <a:buFont typeface="Wingdings" panose="05000000000000000000" pitchFamily="2" charset="2"/>
              <a:buChar char="§"/>
            </a:pPr>
            <a:r>
              <a:rPr lang="en-IN" dirty="0" smtClean="0">
                <a:solidFill>
                  <a:schemeClr val="tx1"/>
                </a:solidFill>
                <a:latin typeface="Arial Black" panose="020B0A04020102020204" pitchFamily="34" charset="0"/>
              </a:rPr>
              <a:t>  Decide on your viewpoint</a:t>
            </a:r>
          </a:p>
          <a:p>
            <a:pPr>
              <a:buFont typeface="Wingdings" panose="05000000000000000000" pitchFamily="2" charset="2"/>
              <a:buChar char="§"/>
            </a:pPr>
            <a:r>
              <a:rPr lang="en-IN" dirty="0" smtClean="0">
                <a:solidFill>
                  <a:schemeClr val="tx1"/>
                </a:solidFill>
                <a:latin typeface="Arial Black" panose="020B0A04020102020204" pitchFamily="34" charset="0"/>
              </a:rPr>
              <a:t>  Gather supporting arguments</a:t>
            </a:r>
          </a:p>
          <a:p>
            <a:pPr>
              <a:buFont typeface="Wingdings" panose="05000000000000000000" pitchFamily="2" charset="2"/>
              <a:buChar char="§"/>
            </a:pPr>
            <a:r>
              <a:rPr lang="en-IN" dirty="0" smtClean="0">
                <a:solidFill>
                  <a:schemeClr val="tx1"/>
                </a:solidFill>
                <a:latin typeface="Arial Black" panose="020B0A04020102020204" pitchFamily="34" charset="0"/>
              </a:rPr>
              <a:t>  Argue in a logical manner</a:t>
            </a:r>
          </a:p>
          <a:p>
            <a:pPr>
              <a:buFont typeface="Wingdings" panose="05000000000000000000" pitchFamily="2" charset="2"/>
              <a:buChar char="§"/>
            </a:pPr>
            <a:r>
              <a:rPr lang="en-IN" dirty="0" smtClean="0">
                <a:solidFill>
                  <a:schemeClr val="tx1"/>
                </a:solidFill>
                <a:latin typeface="Arial Black" panose="020B0A04020102020204" pitchFamily="34" charset="0"/>
              </a:rPr>
              <a:t>  Arrive at a definite conclusion</a:t>
            </a:r>
          </a:p>
          <a:p>
            <a:pPr>
              <a:buFont typeface="Wingdings" panose="05000000000000000000" pitchFamily="2" charset="2"/>
              <a:buChar char="§"/>
            </a:pPr>
            <a:r>
              <a:rPr lang="en-IN" smtClean="0">
                <a:solidFill>
                  <a:schemeClr val="tx1"/>
                </a:solidFill>
                <a:latin typeface="Arial Black" panose="020B0A04020102020204" pitchFamily="34" charset="0"/>
              </a:rPr>
              <a:t>  Use </a:t>
            </a:r>
            <a:r>
              <a:rPr lang="en-IN" dirty="0" smtClean="0">
                <a:solidFill>
                  <a:schemeClr val="tx1"/>
                </a:solidFill>
                <a:latin typeface="Arial Black" panose="020B0A04020102020204" pitchFamily="34" charset="0"/>
              </a:rPr>
              <a:t>strong language but do not abuse or mock</a:t>
            </a: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xmlns="" val="298529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3111" y="903111"/>
            <a:ext cx="10374489" cy="4708981"/>
          </a:xfrm>
          <a:prstGeom prst="rect">
            <a:avLst/>
          </a:prstGeom>
          <a:noFill/>
        </p:spPr>
        <p:txBody>
          <a:bodyPr wrap="square" rtlCol="0">
            <a:spAutoFit/>
          </a:bodyPr>
          <a:lstStyle/>
          <a:p>
            <a:r>
              <a:rPr lang="en-IN" sz="2000" dirty="0" smtClean="0">
                <a:latin typeface="Arial Black" panose="020B0A04020102020204" pitchFamily="34" charset="0"/>
              </a:rPr>
              <a:t>As with any other essay:</a:t>
            </a:r>
          </a:p>
          <a:p>
            <a:endParaRPr lang="en-IN" sz="2000" dirty="0" smtClean="0">
              <a:latin typeface="Arial Black" panose="020B0A04020102020204" pitchFamily="34" charset="0"/>
            </a:endParaRPr>
          </a:p>
          <a:p>
            <a:r>
              <a:rPr lang="en-IN" sz="2000" dirty="0" smtClean="0">
                <a:latin typeface="Arial Black" panose="020B0A04020102020204" pitchFamily="34" charset="0"/>
              </a:rPr>
              <a:t>Prewrite – </a:t>
            </a:r>
          </a:p>
          <a:p>
            <a:pPr marL="285750" indent="-285750">
              <a:lnSpc>
                <a:spcPct val="200000"/>
              </a:lnSpc>
              <a:buFont typeface="Arial" panose="020B0604020202020204" pitchFamily="34" charset="0"/>
              <a:buChar char="•"/>
            </a:pPr>
            <a:r>
              <a:rPr lang="en-IN" sz="2000" dirty="0" smtClean="0">
                <a:latin typeface="Arial Black" panose="020B0A04020102020204" pitchFamily="34" charset="0"/>
              </a:rPr>
              <a:t>Read and prepare</a:t>
            </a:r>
          </a:p>
          <a:p>
            <a:pPr marL="285750" indent="-285750">
              <a:lnSpc>
                <a:spcPct val="200000"/>
              </a:lnSpc>
              <a:buFont typeface="Arial" panose="020B0604020202020204" pitchFamily="34" charset="0"/>
              <a:buChar char="•"/>
            </a:pPr>
            <a:r>
              <a:rPr lang="en-IN" sz="2000" dirty="0" smtClean="0">
                <a:latin typeface="Arial Black" panose="020B0A04020102020204" pitchFamily="34" charset="0"/>
              </a:rPr>
              <a:t>Brainstorm</a:t>
            </a:r>
          </a:p>
          <a:p>
            <a:pPr marL="285750" indent="-285750">
              <a:lnSpc>
                <a:spcPct val="200000"/>
              </a:lnSpc>
              <a:buFont typeface="Arial" panose="020B0604020202020204" pitchFamily="34" charset="0"/>
              <a:buChar char="•"/>
            </a:pPr>
            <a:r>
              <a:rPr lang="en-IN" sz="2000" dirty="0" smtClean="0">
                <a:latin typeface="Arial Black" panose="020B0A04020102020204" pitchFamily="34" charset="0"/>
              </a:rPr>
              <a:t>Write down your thoughts</a:t>
            </a:r>
          </a:p>
          <a:p>
            <a:pPr marL="285750" indent="-285750">
              <a:lnSpc>
                <a:spcPct val="200000"/>
              </a:lnSpc>
              <a:buFont typeface="Arial" panose="020B0604020202020204" pitchFamily="34" charset="0"/>
              <a:buChar char="•"/>
            </a:pPr>
            <a:r>
              <a:rPr lang="en-IN" sz="2000" dirty="0" smtClean="0">
                <a:latin typeface="Arial Black" panose="020B0A04020102020204" pitchFamily="34" charset="0"/>
              </a:rPr>
              <a:t>Mark A (agree) or D (disagree)</a:t>
            </a:r>
          </a:p>
          <a:p>
            <a:pPr marL="285750" indent="-285750">
              <a:lnSpc>
                <a:spcPct val="200000"/>
              </a:lnSpc>
              <a:buFont typeface="Arial" panose="020B0604020202020204" pitchFamily="34" charset="0"/>
              <a:buChar char="•"/>
            </a:pPr>
            <a:r>
              <a:rPr lang="en-IN" sz="2000" dirty="0" smtClean="0">
                <a:latin typeface="Arial Black" panose="020B0A04020102020204" pitchFamily="34" charset="0"/>
              </a:rPr>
              <a:t>Mode of development of ideas</a:t>
            </a:r>
          </a:p>
          <a:p>
            <a:pPr marL="285750" indent="-285750">
              <a:lnSpc>
                <a:spcPct val="200000"/>
              </a:lnSpc>
              <a:buFont typeface="Arial" panose="020B0604020202020204" pitchFamily="34" charset="0"/>
              <a:buChar char="•"/>
            </a:pPr>
            <a:endParaRPr lang="en-US" sz="2000" dirty="0">
              <a:latin typeface="Arial Black" panose="020B0A04020102020204" pitchFamily="34" charset="0"/>
            </a:endParaRPr>
          </a:p>
        </p:txBody>
      </p:sp>
    </p:spTree>
    <p:extLst>
      <p:ext uri="{BB962C8B-B14F-4D97-AF65-F5344CB8AC3E}">
        <p14:creationId xmlns:p14="http://schemas.microsoft.com/office/powerpoint/2010/main" xmlns="" val="3262624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635" y="0"/>
            <a:ext cx="10058400" cy="1450757"/>
          </a:xfrm>
        </p:spPr>
        <p:txBody>
          <a:bodyPr>
            <a:normAutofit/>
          </a:bodyPr>
          <a:lstStyle/>
          <a:p>
            <a:r>
              <a:rPr lang="en-IN" sz="4000" dirty="0" smtClean="0">
                <a:solidFill>
                  <a:schemeClr val="tx1"/>
                </a:solidFill>
                <a:latin typeface="Arial Black" panose="020B0A04020102020204" pitchFamily="34" charset="0"/>
              </a:rPr>
              <a:t>What is an Argumentative Essay?</a:t>
            </a:r>
            <a:endParaRPr lang="en-US" sz="4000"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solidFill>
                  <a:schemeClr val="tx1"/>
                </a:solidFill>
                <a:latin typeface="Arial Black" panose="020B0A04020102020204" pitchFamily="34" charset="0"/>
              </a:rPr>
              <a:t> It discusses an issue</a:t>
            </a:r>
          </a:p>
          <a:p>
            <a:pPr>
              <a:buFont typeface="Wingdings" panose="05000000000000000000" pitchFamily="2" charset="2"/>
              <a:buChar char="§"/>
            </a:pPr>
            <a:endParaRPr lang="en-IN" dirty="0" smtClean="0">
              <a:solidFill>
                <a:schemeClr val="tx1"/>
              </a:solidFill>
              <a:latin typeface="Arial Black" panose="020B0A04020102020204" pitchFamily="34" charset="0"/>
            </a:endParaRPr>
          </a:p>
          <a:p>
            <a:pPr>
              <a:buFont typeface="Wingdings" panose="05000000000000000000" pitchFamily="2" charset="2"/>
              <a:buChar char="§"/>
            </a:pPr>
            <a:r>
              <a:rPr lang="en-IN" dirty="0" smtClean="0">
                <a:solidFill>
                  <a:schemeClr val="tx1"/>
                </a:solidFill>
                <a:latin typeface="Arial Black" panose="020B0A04020102020204" pitchFamily="34" charset="0"/>
              </a:rPr>
              <a:t> It presents your point of view</a:t>
            </a:r>
          </a:p>
          <a:p>
            <a:pPr>
              <a:buFont typeface="Wingdings" panose="05000000000000000000" pitchFamily="2" charset="2"/>
              <a:buChar char="§"/>
            </a:pPr>
            <a:endParaRPr lang="en-IN" dirty="0" smtClean="0">
              <a:solidFill>
                <a:schemeClr val="tx1"/>
              </a:solidFill>
              <a:latin typeface="Arial Black" panose="020B0A04020102020204" pitchFamily="34" charset="0"/>
            </a:endParaRPr>
          </a:p>
          <a:p>
            <a:pPr>
              <a:buFont typeface="Wingdings" panose="05000000000000000000" pitchFamily="2" charset="2"/>
              <a:buChar char="§"/>
            </a:pPr>
            <a:r>
              <a:rPr lang="en-IN" dirty="0" smtClean="0">
                <a:solidFill>
                  <a:schemeClr val="tx1"/>
                </a:solidFill>
                <a:latin typeface="Arial Black" panose="020B0A04020102020204" pitchFamily="34" charset="0"/>
              </a:rPr>
              <a:t> Your reader might disagree</a:t>
            </a:r>
          </a:p>
          <a:p>
            <a:pPr>
              <a:buFont typeface="Wingdings" panose="05000000000000000000" pitchFamily="2" charset="2"/>
              <a:buChar char="§"/>
            </a:pPr>
            <a:endParaRPr lang="en-IN" dirty="0" smtClean="0">
              <a:solidFill>
                <a:schemeClr val="tx1"/>
              </a:solidFill>
              <a:latin typeface="Arial Black" panose="020B0A04020102020204" pitchFamily="34" charset="0"/>
            </a:endParaRPr>
          </a:p>
          <a:p>
            <a:pPr>
              <a:buFont typeface="Wingdings" panose="05000000000000000000" pitchFamily="2" charset="2"/>
              <a:buChar char="§"/>
            </a:pPr>
            <a:r>
              <a:rPr lang="en-IN" dirty="0" smtClean="0">
                <a:solidFill>
                  <a:schemeClr val="tx1"/>
                </a:solidFill>
                <a:latin typeface="Arial Black" panose="020B0A04020102020204" pitchFamily="34" charset="0"/>
              </a:rPr>
              <a:t> You have to persuade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xmlns="" val="4246943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chemeClr val="tx1"/>
                </a:solidFill>
                <a:latin typeface="Arial Black" panose="020B0A04020102020204" pitchFamily="34" charset="0"/>
              </a:rPr>
              <a:t>How do you write?</a:t>
            </a:r>
            <a:endParaRPr lang="en-US" sz="4400"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IN" dirty="0" smtClean="0"/>
              <a:t>  </a:t>
            </a:r>
          </a:p>
          <a:p>
            <a:pPr>
              <a:buFont typeface="Wingdings" panose="05000000000000000000" pitchFamily="2" charset="2"/>
              <a:buChar char="§"/>
            </a:pPr>
            <a:r>
              <a:rPr lang="en-IN" dirty="0" smtClean="0"/>
              <a:t>  </a:t>
            </a:r>
            <a:r>
              <a:rPr lang="en-IN" dirty="0" smtClean="0">
                <a:solidFill>
                  <a:schemeClr val="tx1"/>
                </a:solidFill>
                <a:latin typeface="Arial Black" panose="020B0A04020102020204" pitchFamily="34" charset="0"/>
              </a:rPr>
              <a:t>Mention the opposing perspective</a:t>
            </a:r>
          </a:p>
          <a:p>
            <a:pPr>
              <a:buFont typeface="Wingdings" panose="05000000000000000000" pitchFamily="2" charset="2"/>
              <a:buChar char="§"/>
            </a:pPr>
            <a:r>
              <a:rPr lang="en-IN" dirty="0" smtClean="0">
                <a:solidFill>
                  <a:schemeClr val="tx1"/>
                </a:solidFill>
                <a:latin typeface="Arial Black" panose="020B0A04020102020204" pitchFamily="34" charset="0"/>
              </a:rPr>
              <a:t>  Show respect for the different point of view</a:t>
            </a:r>
          </a:p>
          <a:p>
            <a:pPr>
              <a:buFont typeface="Wingdings" panose="05000000000000000000" pitchFamily="2" charset="2"/>
              <a:buChar char="§"/>
            </a:pPr>
            <a:r>
              <a:rPr lang="en-IN" dirty="0" smtClean="0">
                <a:solidFill>
                  <a:schemeClr val="tx1"/>
                </a:solidFill>
                <a:latin typeface="Arial Black" panose="020B0A04020102020204" pitchFamily="34" charset="0"/>
              </a:rPr>
              <a:t>  Choose your language carefully</a:t>
            </a:r>
          </a:p>
          <a:p>
            <a:pPr>
              <a:buFont typeface="Wingdings" panose="05000000000000000000" pitchFamily="2" charset="2"/>
              <a:buChar char="§"/>
            </a:pPr>
            <a:r>
              <a:rPr lang="en-IN" dirty="0" smtClean="0">
                <a:solidFill>
                  <a:schemeClr val="tx1"/>
                </a:solidFill>
                <a:latin typeface="Arial Black" panose="020B0A04020102020204" pitchFamily="34" charset="0"/>
              </a:rPr>
              <a:t>  Do not abuse or mock the opposite view</a:t>
            </a:r>
          </a:p>
          <a:p>
            <a:pPr>
              <a:buFont typeface="Wingdings" panose="05000000000000000000" pitchFamily="2" charset="2"/>
              <a:buChar char="§"/>
            </a:pPr>
            <a:r>
              <a:rPr lang="en-IN" dirty="0" smtClean="0">
                <a:solidFill>
                  <a:schemeClr val="tx1"/>
                </a:solidFill>
                <a:latin typeface="Arial Black" panose="020B0A04020102020204" pitchFamily="34" charset="0"/>
              </a:rPr>
              <a:t>  Argue clearly and logically</a:t>
            </a:r>
          </a:p>
          <a:p>
            <a:pPr>
              <a:buFont typeface="Wingdings" panose="05000000000000000000" pitchFamily="2" charset="2"/>
              <a:buChar char="§"/>
            </a:pPr>
            <a:r>
              <a:rPr lang="en-IN" dirty="0" smtClean="0">
                <a:solidFill>
                  <a:schemeClr val="tx1"/>
                </a:solidFill>
                <a:latin typeface="Arial Black" panose="020B0A04020102020204" pitchFamily="34" charset="0"/>
              </a:rPr>
              <a:t>  Do not give subjective reasons</a:t>
            </a: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xmlns="" val="3395948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chemeClr val="tx1"/>
                </a:solidFill>
                <a:latin typeface="Arial Black" panose="020B0A04020102020204" pitchFamily="34" charset="0"/>
              </a:rPr>
              <a:t>Define the topic</a:t>
            </a:r>
            <a:endParaRPr lang="en-US" sz="4400"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  </a:t>
            </a:r>
            <a:r>
              <a:rPr lang="en-IN" dirty="0" smtClean="0">
                <a:solidFill>
                  <a:schemeClr val="tx1"/>
                </a:solidFill>
                <a:latin typeface="Arial Black" panose="020B0A04020102020204" pitchFamily="34" charset="0"/>
              </a:rPr>
              <a:t>Some topics require definition:</a:t>
            </a:r>
          </a:p>
          <a:p>
            <a:r>
              <a:rPr lang="en-IN" dirty="0" smtClean="0">
                <a:solidFill>
                  <a:srgbClr val="0070C0"/>
                </a:solidFill>
              </a:rPr>
              <a:t>IIT Kanpur should have a gender-neutral policy with respect to sexual harassment.</a:t>
            </a:r>
          </a:p>
          <a:p>
            <a:pPr>
              <a:buFont typeface="Wingdings" panose="05000000000000000000" pitchFamily="2" charset="2"/>
              <a:buChar char="§"/>
            </a:pPr>
            <a:r>
              <a:rPr lang="en-IN" dirty="0" smtClean="0"/>
              <a:t> </a:t>
            </a:r>
            <a:r>
              <a:rPr lang="en-IN" dirty="0" smtClean="0">
                <a:solidFill>
                  <a:schemeClr val="tx1"/>
                </a:solidFill>
                <a:latin typeface="Arial Black" panose="020B0A04020102020204" pitchFamily="34" charset="0"/>
              </a:rPr>
              <a:t>Define what you mean by ‘gender-neutral’</a:t>
            </a:r>
          </a:p>
          <a:p>
            <a:pPr>
              <a:lnSpc>
                <a:spcPct val="150000"/>
              </a:lnSpc>
            </a:pPr>
            <a:r>
              <a:rPr lang="en-IN" dirty="0" smtClean="0">
                <a:solidFill>
                  <a:srgbClr val="0070C0"/>
                </a:solidFill>
              </a:rPr>
              <a:t>A gender-neutral policy implies an approach that does not discriminate on the basis of gender. Gender stereotypes are common in our society, by which we assume that there are certain social roles which are meant for specific genders. So it is a common assumption that boys are aggressive and girls are </a:t>
            </a:r>
            <a:r>
              <a:rPr lang="en-IN" dirty="0" smtClean="0">
                <a:solidFill>
                  <a:srgbClr val="0070C0"/>
                </a:solidFill>
              </a:rPr>
              <a:t>victims.</a:t>
            </a:r>
            <a:endParaRPr lang="en-US" dirty="0">
              <a:solidFill>
                <a:srgbClr val="0070C0"/>
              </a:solidFill>
            </a:endParaRPr>
          </a:p>
        </p:txBody>
      </p:sp>
    </p:spTree>
    <p:extLst>
      <p:ext uri="{BB962C8B-B14F-4D97-AF65-F5344CB8AC3E}">
        <p14:creationId xmlns:p14="http://schemas.microsoft.com/office/powerpoint/2010/main" xmlns="" val="368487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chemeClr val="tx1"/>
                </a:solidFill>
                <a:latin typeface="Arial Black" panose="020B0A04020102020204" pitchFamily="34" charset="0"/>
              </a:rPr>
              <a:t>Limit the topic</a:t>
            </a:r>
            <a:endParaRPr lang="en-US" sz="4400"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  </a:t>
            </a:r>
            <a:r>
              <a:rPr lang="en-IN" dirty="0" smtClean="0">
                <a:solidFill>
                  <a:schemeClr val="tx1"/>
                </a:solidFill>
                <a:latin typeface="Arial Black" panose="020B0A04020102020204" pitchFamily="34" charset="0"/>
              </a:rPr>
              <a:t>Explain clearly the limit / context within which you are working</a:t>
            </a:r>
          </a:p>
          <a:p>
            <a:pPr>
              <a:buFont typeface="Wingdings" panose="05000000000000000000" pitchFamily="2" charset="2"/>
              <a:buChar char="§"/>
            </a:pPr>
            <a:r>
              <a:rPr lang="en-IN" dirty="0" smtClean="0">
                <a:solidFill>
                  <a:schemeClr val="tx1"/>
                </a:solidFill>
                <a:latin typeface="Arial Black" panose="020B0A04020102020204" pitchFamily="34" charset="0"/>
              </a:rPr>
              <a:t>  This will help clarify the topic</a:t>
            </a:r>
          </a:p>
          <a:p>
            <a:pPr>
              <a:buFont typeface="Wingdings" panose="05000000000000000000" pitchFamily="2" charset="2"/>
              <a:buChar char="§"/>
            </a:pPr>
            <a:r>
              <a:rPr lang="en-IN" dirty="0" smtClean="0">
                <a:solidFill>
                  <a:schemeClr val="tx1"/>
                </a:solidFill>
                <a:latin typeface="Arial Black" panose="020B0A04020102020204" pitchFamily="34" charset="0"/>
              </a:rPr>
              <a:t>  Can avoid unnecessary confusion</a:t>
            </a:r>
          </a:p>
          <a:p>
            <a:r>
              <a:rPr lang="en-IN" dirty="0" smtClean="0">
                <a:solidFill>
                  <a:srgbClr val="0070C0"/>
                </a:solidFill>
              </a:rPr>
              <a:t>I am arguing for a gender-neutral policy only with respect to the students of IIT Kanpur; this should not be extended to staff and faculty of the institute.</a:t>
            </a:r>
            <a:endParaRPr lang="en-US" dirty="0">
              <a:solidFill>
                <a:srgbClr val="0070C0"/>
              </a:solidFill>
            </a:endParaRPr>
          </a:p>
        </p:txBody>
      </p:sp>
    </p:spTree>
    <p:extLst>
      <p:ext uri="{BB962C8B-B14F-4D97-AF65-F5344CB8AC3E}">
        <p14:creationId xmlns:p14="http://schemas.microsoft.com/office/powerpoint/2010/main" xmlns="" val="2406147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chemeClr val="tx1"/>
                </a:solidFill>
                <a:latin typeface="Arial Black" panose="020B0A04020102020204" pitchFamily="34" charset="0"/>
              </a:rPr>
              <a:t>Analyse the topic</a:t>
            </a:r>
            <a:endParaRPr lang="en-US" sz="4400"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endParaRPr lang="en-IN" dirty="0" smtClean="0"/>
          </a:p>
          <a:p>
            <a:pPr>
              <a:buFont typeface="Wingdings" panose="05000000000000000000" pitchFamily="2" charset="2"/>
              <a:buChar char="§"/>
            </a:pPr>
            <a:r>
              <a:rPr lang="en-IN" dirty="0">
                <a:solidFill>
                  <a:schemeClr val="tx1"/>
                </a:solidFill>
                <a:latin typeface="Arial Black" panose="020B0A04020102020204" pitchFamily="34" charset="0"/>
              </a:rPr>
              <a:t> </a:t>
            </a:r>
            <a:r>
              <a:rPr lang="en-IN" dirty="0" smtClean="0">
                <a:solidFill>
                  <a:schemeClr val="tx1"/>
                </a:solidFill>
                <a:latin typeface="Arial Black" panose="020B0A04020102020204" pitchFamily="34" charset="0"/>
              </a:rPr>
              <a:t> Before deciding your perspective, analyse the issue</a:t>
            </a:r>
          </a:p>
          <a:p>
            <a:pPr>
              <a:buFont typeface="Wingdings" panose="05000000000000000000" pitchFamily="2" charset="2"/>
              <a:buChar char="§"/>
            </a:pPr>
            <a:r>
              <a:rPr lang="en-IN" dirty="0" smtClean="0">
                <a:solidFill>
                  <a:schemeClr val="tx1"/>
                </a:solidFill>
                <a:latin typeface="Arial Black" panose="020B0A04020102020204" pitchFamily="34" charset="0"/>
              </a:rPr>
              <a:t>  Think of all the possible viewpoints</a:t>
            </a:r>
          </a:p>
          <a:p>
            <a:pPr>
              <a:buFont typeface="Wingdings" panose="05000000000000000000" pitchFamily="2" charset="2"/>
              <a:buChar char="§"/>
            </a:pPr>
            <a:r>
              <a:rPr lang="en-IN" dirty="0" smtClean="0">
                <a:solidFill>
                  <a:schemeClr val="tx1"/>
                </a:solidFill>
                <a:latin typeface="Arial Black" panose="020B0A04020102020204" pitchFamily="34" charset="0"/>
              </a:rPr>
              <a:t>  Write them out with possible reasons / explanations</a:t>
            </a:r>
          </a:p>
          <a:p>
            <a:pPr>
              <a:buFont typeface="Wingdings" panose="05000000000000000000" pitchFamily="2" charset="2"/>
              <a:buChar char="§"/>
            </a:pPr>
            <a:r>
              <a:rPr lang="en-IN" dirty="0" smtClean="0">
                <a:solidFill>
                  <a:schemeClr val="tx1"/>
                </a:solidFill>
                <a:latin typeface="Arial Black" panose="020B0A04020102020204" pitchFamily="34" charset="0"/>
              </a:rPr>
              <a:t>  Weigh pros and cons</a:t>
            </a:r>
          </a:p>
          <a:p>
            <a:pPr>
              <a:buFont typeface="Wingdings" panose="05000000000000000000" pitchFamily="2" charset="2"/>
              <a:buChar char="§"/>
            </a:pPr>
            <a:r>
              <a:rPr lang="en-IN" dirty="0" smtClean="0">
                <a:solidFill>
                  <a:schemeClr val="tx1"/>
                </a:solidFill>
                <a:latin typeface="Arial Black" panose="020B0A04020102020204" pitchFamily="34" charset="0"/>
              </a:rPr>
              <a:t>  Arrive at a reasoned, well-balanced judgement / conclusion</a:t>
            </a:r>
          </a:p>
          <a:p>
            <a:pPr>
              <a:buFont typeface="Wingdings" panose="05000000000000000000" pitchFamily="2" charset="2"/>
              <a:buChar char="§"/>
            </a:pPr>
            <a:r>
              <a:rPr lang="en-IN" dirty="0">
                <a:solidFill>
                  <a:schemeClr val="tx1"/>
                </a:solidFill>
                <a:latin typeface="Arial Black" panose="020B0A04020102020204" pitchFamily="34" charset="0"/>
              </a:rPr>
              <a:t> </a:t>
            </a:r>
            <a:r>
              <a:rPr lang="en-IN" dirty="0" smtClean="0">
                <a:solidFill>
                  <a:schemeClr val="tx1"/>
                </a:solidFill>
                <a:latin typeface="Arial Black" panose="020B0A04020102020204" pitchFamily="34" charset="0"/>
              </a:rPr>
              <a:t> You usually arrive at a ‘yes’ or ‘no’ conclusion</a:t>
            </a: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xmlns="" val="525982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chemeClr val="tx1"/>
                </a:solidFill>
                <a:latin typeface="Arial Black" panose="020B0A04020102020204" pitchFamily="34" charset="0"/>
              </a:rPr>
              <a:t>Comparison - Contrast</a:t>
            </a:r>
            <a:endParaRPr lang="en-US" sz="4400" dirty="0">
              <a:solidFill>
                <a:schemeClr val="tx1"/>
              </a:solidFill>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  </a:t>
            </a:r>
            <a:r>
              <a:rPr lang="en-IN" dirty="0" smtClean="0">
                <a:solidFill>
                  <a:schemeClr val="tx1"/>
                </a:solidFill>
                <a:latin typeface="Arial Black" panose="020B0A04020102020204" pitchFamily="34" charset="0"/>
              </a:rPr>
              <a:t>You can compare and contrast two points of view</a:t>
            </a:r>
          </a:p>
          <a:p>
            <a:pPr>
              <a:buFont typeface="Wingdings" panose="05000000000000000000" pitchFamily="2" charset="2"/>
              <a:buChar char="§"/>
            </a:pPr>
            <a:r>
              <a:rPr lang="en-IN" dirty="0" smtClean="0">
                <a:solidFill>
                  <a:schemeClr val="tx1"/>
                </a:solidFill>
                <a:latin typeface="Arial Black" panose="020B0A04020102020204" pitchFamily="34" charset="0"/>
              </a:rPr>
              <a:t>  This helps you to clarify why your stance is convincing</a:t>
            </a:r>
          </a:p>
          <a:p>
            <a:pPr>
              <a:lnSpc>
                <a:spcPct val="150000"/>
              </a:lnSpc>
            </a:pPr>
            <a:r>
              <a:rPr lang="en-IN" dirty="0" smtClean="0">
                <a:solidFill>
                  <a:srgbClr val="0070C0"/>
                </a:solidFill>
              </a:rPr>
              <a:t>Today a significant number of women work outside the home, some full time and others part-time. However, when housewives and mothers enter the labour market, their lives do not become exactly like their husbands’. In fact, the lives of working husbands and wives differ in terms of the time they spend on work, the type of work they do, and the rewards they receive both outside and inside the home.</a:t>
            </a:r>
            <a:endParaRPr lang="en-US" dirty="0">
              <a:solidFill>
                <a:srgbClr val="0070C0"/>
              </a:solidFill>
            </a:endParaRPr>
          </a:p>
        </p:txBody>
      </p:sp>
    </p:spTree>
    <p:extLst>
      <p:ext uri="{BB962C8B-B14F-4D97-AF65-F5344CB8AC3E}">
        <p14:creationId xmlns:p14="http://schemas.microsoft.com/office/powerpoint/2010/main" xmlns="" val="200213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IN" dirty="0">
                <a:solidFill>
                  <a:schemeClr val="accent2"/>
                </a:solidFill>
              </a:rPr>
              <a:t>Ours is not a drive for power, but purely a non-violent fight for India’s independence. In a violent struggle, a successful general has been often known to effect a military coup and to set up a dictatorship. But under the Congress scheme of things, essentially non-violent as it is, there can be no room for dictatorship. A non-violent soldier of freedom will covet nothing for himself, he fights only for the freedom of his country. The Congress is unconcerned as to who will rule, when freedom is attained. The power, when it comes, will belong to the people of India, and it will be for them to decide </a:t>
            </a:r>
            <a:r>
              <a:rPr lang="en-IN" dirty="0" smtClean="0">
                <a:solidFill>
                  <a:schemeClr val="accent2"/>
                </a:solidFill>
              </a:rPr>
              <a:t>on </a:t>
            </a:r>
            <a:r>
              <a:rPr lang="en-IN" dirty="0">
                <a:solidFill>
                  <a:schemeClr val="accent2"/>
                </a:solidFill>
              </a:rPr>
              <a:t>whom it placed </a:t>
            </a:r>
            <a:r>
              <a:rPr lang="en-IN" dirty="0" smtClean="0">
                <a:solidFill>
                  <a:schemeClr val="accent2"/>
                </a:solidFill>
              </a:rPr>
              <a:t>its trust.  </a:t>
            </a:r>
            <a:r>
              <a:rPr lang="en-IN" dirty="0" smtClean="0">
                <a:solidFill>
                  <a:schemeClr val="accent2"/>
                </a:solidFill>
              </a:rPr>
              <a:t>- </a:t>
            </a:r>
            <a:r>
              <a:rPr lang="en-IN" dirty="0" err="1" smtClean="0">
                <a:solidFill>
                  <a:schemeClr val="accent2"/>
                </a:solidFill>
              </a:rPr>
              <a:t>Gandhiji</a:t>
            </a:r>
            <a:r>
              <a:rPr lang="en-IN" dirty="0" smtClean="0">
                <a:solidFill>
                  <a:schemeClr val="accent2"/>
                </a:solidFill>
              </a:rPr>
              <a:t> </a:t>
            </a:r>
          </a:p>
          <a:p>
            <a:pPr lvl="8">
              <a:lnSpc>
                <a:spcPct val="150000"/>
              </a:lnSpc>
            </a:pPr>
            <a:endParaRPr lang="en-US" dirty="0">
              <a:solidFill>
                <a:schemeClr val="accent2"/>
              </a:solidFill>
            </a:endParaRPr>
          </a:p>
        </p:txBody>
      </p:sp>
    </p:spTree>
    <p:extLst>
      <p:ext uri="{BB962C8B-B14F-4D97-AF65-F5344CB8AC3E}">
        <p14:creationId xmlns:p14="http://schemas.microsoft.com/office/powerpoint/2010/main" xmlns="" val="298697459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176</TotalTime>
  <Words>1139</Words>
  <Application>Microsoft Office PowerPoint</Application>
  <PresentationFormat>Custom</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Composition</vt:lpstr>
      <vt:lpstr>Slide 2</vt:lpstr>
      <vt:lpstr>What is an Argumentative Essay?</vt:lpstr>
      <vt:lpstr>How do you write?</vt:lpstr>
      <vt:lpstr>Define the topic</vt:lpstr>
      <vt:lpstr>Limit the topic</vt:lpstr>
      <vt:lpstr>Analyse the topic</vt:lpstr>
      <vt:lpstr>Comparison - Contrast</vt:lpstr>
      <vt:lpstr>Slide 9</vt:lpstr>
      <vt:lpstr>Cause and Effect</vt:lpstr>
      <vt:lpstr>Slide 11</vt:lpstr>
      <vt:lpstr>Ill fares Aadhaar – Jean Dreze</vt:lpstr>
      <vt:lpstr>Conclusion</vt:lpstr>
      <vt:lpstr>Building a Dalit Consensus</vt:lpstr>
      <vt:lpstr>Conclusion</vt:lpstr>
      <vt:lpstr>Points to Remember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dc:title>
  <dc:creator>Windows User</dc:creator>
  <cp:lastModifiedBy>Dr. Mini Chandran</cp:lastModifiedBy>
  <cp:revision>23</cp:revision>
  <dcterms:created xsi:type="dcterms:W3CDTF">2018-10-02T04:44:01Z</dcterms:created>
  <dcterms:modified xsi:type="dcterms:W3CDTF">2018-10-04T05:21:45Z</dcterms:modified>
</cp:coreProperties>
</file>