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9" r:id="rId7"/>
    <p:sldId id="263" r:id="rId8"/>
    <p:sldId id="260" r:id="rId9"/>
    <p:sldId id="261" r:id="rId10"/>
    <p:sldId id="266" r:id="rId11"/>
    <p:sldId id="268" r:id="rId12"/>
    <p:sldId id="264" r:id="rId13"/>
    <p:sldId id="265" r:id="rId14"/>
    <p:sldId id="267"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8/15/2018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8/15/2018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8/15/2018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Syntax</a:t>
            </a:r>
            <a:endParaRPr lang="en-US" dirty="0"/>
          </a:p>
        </p:txBody>
      </p:sp>
      <p:sp>
        <p:nvSpPr>
          <p:cNvPr id="3" name="Subtitle 2"/>
          <p:cNvSpPr>
            <a:spLocks noGrp="1"/>
          </p:cNvSpPr>
          <p:nvPr>
            <p:ph type="subTitle" idx="1"/>
          </p:nvPr>
        </p:nvSpPr>
        <p:spPr/>
        <p:txBody>
          <a:bodyPr/>
          <a:lstStyle/>
          <a:p>
            <a:r>
              <a:rPr lang="en-IN" dirty="0" smtClean="0"/>
              <a:t>Fragments and Modifiers</a:t>
            </a:r>
            <a:endParaRPr lang="en-US" dirty="0"/>
          </a:p>
        </p:txBody>
      </p:sp>
    </p:spTree>
    <p:extLst>
      <p:ext uri="{BB962C8B-B14F-4D97-AF65-F5344CB8AC3E}">
        <p14:creationId xmlns:p14="http://schemas.microsoft.com/office/powerpoint/2010/main" val="281448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Words are also modifiers</a:t>
            </a:r>
            <a:endParaRPr lang="en-US" dirty="0"/>
          </a:p>
        </p:txBody>
      </p:sp>
      <p:sp>
        <p:nvSpPr>
          <p:cNvPr id="3" name="Content Placeholder 2"/>
          <p:cNvSpPr>
            <a:spLocks noGrp="1"/>
          </p:cNvSpPr>
          <p:nvPr>
            <p:ph idx="1"/>
          </p:nvPr>
        </p:nvSpPr>
        <p:spPr/>
        <p:txBody>
          <a:bodyPr/>
          <a:lstStyle/>
          <a:p>
            <a:pPr marL="0" indent="0">
              <a:buNone/>
            </a:pPr>
            <a:r>
              <a:rPr lang="en-IN" dirty="0" smtClean="0">
                <a:solidFill>
                  <a:srgbClr val="FF0066"/>
                </a:solidFill>
              </a:rPr>
              <a:t>I want only this book.</a:t>
            </a:r>
          </a:p>
          <a:p>
            <a:pPr marL="0" indent="0">
              <a:buNone/>
            </a:pPr>
            <a:r>
              <a:rPr lang="en-IN" dirty="0" smtClean="0">
                <a:solidFill>
                  <a:srgbClr val="FF0066"/>
                </a:solidFill>
              </a:rPr>
              <a:t>Only I want this book.</a:t>
            </a:r>
          </a:p>
          <a:p>
            <a:pPr marL="0" indent="0">
              <a:buNone/>
            </a:pPr>
            <a:endParaRPr lang="en-IN" dirty="0">
              <a:solidFill>
                <a:srgbClr val="FF0066"/>
              </a:solidFill>
            </a:endParaRPr>
          </a:p>
          <a:p>
            <a:pPr marL="0" indent="0">
              <a:buNone/>
            </a:pPr>
            <a:r>
              <a:rPr lang="en-IN" dirty="0" smtClean="0">
                <a:solidFill>
                  <a:srgbClr val="FF0066"/>
                </a:solidFill>
              </a:rPr>
              <a:t>I just have a minute to call.</a:t>
            </a:r>
          </a:p>
          <a:p>
            <a:pPr marL="0" indent="0">
              <a:buNone/>
            </a:pPr>
            <a:r>
              <a:rPr lang="en-IN" dirty="0" smtClean="0">
                <a:solidFill>
                  <a:srgbClr val="FF0066"/>
                </a:solidFill>
              </a:rPr>
              <a:t>I have a minute to just call.</a:t>
            </a:r>
          </a:p>
          <a:p>
            <a:pPr marL="0" indent="0">
              <a:buNone/>
            </a:pPr>
            <a:endParaRPr lang="en-IN" dirty="0" smtClean="0">
              <a:solidFill>
                <a:srgbClr val="FF0066"/>
              </a:solidFill>
            </a:endParaRPr>
          </a:p>
          <a:p>
            <a:pPr marL="0" indent="0">
              <a:buNone/>
            </a:pPr>
            <a:r>
              <a:rPr lang="en-IN" dirty="0" smtClean="0">
                <a:solidFill>
                  <a:srgbClr val="FF0066"/>
                </a:solidFill>
              </a:rPr>
              <a:t>I only want this book.</a:t>
            </a:r>
          </a:p>
          <a:p>
            <a:pPr marL="0" indent="0">
              <a:buNone/>
            </a:pPr>
            <a:r>
              <a:rPr lang="en-IN" dirty="0" smtClean="0">
                <a:solidFill>
                  <a:srgbClr val="FF0066"/>
                </a:solidFill>
              </a:rPr>
              <a:t>I am like that only!</a:t>
            </a:r>
            <a:endParaRPr lang="en-US" dirty="0">
              <a:solidFill>
                <a:srgbClr val="FF0066"/>
              </a:solidFill>
            </a:endParaRPr>
          </a:p>
        </p:txBody>
      </p:sp>
    </p:spTree>
    <p:extLst>
      <p:ext uri="{BB962C8B-B14F-4D97-AF65-F5344CB8AC3E}">
        <p14:creationId xmlns:p14="http://schemas.microsoft.com/office/powerpoint/2010/main" val="86036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Dangling modifiers</a:t>
            </a:r>
            <a:endParaRPr lang="en-US" dirty="0"/>
          </a:p>
        </p:txBody>
      </p:sp>
      <p:sp>
        <p:nvSpPr>
          <p:cNvPr id="3" name="Content Placeholder 2"/>
          <p:cNvSpPr>
            <a:spLocks noGrp="1"/>
          </p:cNvSpPr>
          <p:nvPr>
            <p:ph idx="1"/>
          </p:nvPr>
        </p:nvSpPr>
        <p:spPr/>
        <p:txBody>
          <a:bodyPr/>
          <a:lstStyle/>
          <a:p>
            <a:r>
              <a:rPr lang="en-IN" dirty="0" smtClean="0"/>
              <a:t>Modifiers add information, so they should specify what or who they are qualifying.</a:t>
            </a:r>
          </a:p>
          <a:p>
            <a:pPr marL="0" indent="0">
              <a:buNone/>
            </a:pPr>
            <a:endParaRPr lang="en-IN" dirty="0" smtClean="0">
              <a:solidFill>
                <a:srgbClr val="FF0066"/>
              </a:solidFill>
            </a:endParaRPr>
          </a:p>
          <a:p>
            <a:pPr marL="0" indent="0">
              <a:buNone/>
            </a:pPr>
            <a:r>
              <a:rPr lang="en-IN" dirty="0" smtClean="0">
                <a:solidFill>
                  <a:srgbClr val="FF0066"/>
                </a:solidFill>
              </a:rPr>
              <a:t>Walking on the </a:t>
            </a:r>
            <a:r>
              <a:rPr lang="en-IN" dirty="0" smtClean="0">
                <a:solidFill>
                  <a:srgbClr val="FF0066"/>
                </a:solidFill>
              </a:rPr>
              <a:t>beach, </a:t>
            </a:r>
            <a:r>
              <a:rPr lang="en-IN" dirty="0" smtClean="0">
                <a:solidFill>
                  <a:srgbClr val="FF0066"/>
                </a:solidFill>
              </a:rPr>
              <a:t>many beautiful shells and starfish were seen.</a:t>
            </a:r>
          </a:p>
          <a:p>
            <a:pPr marL="0" indent="0">
              <a:buNone/>
            </a:pPr>
            <a:endParaRPr lang="en-IN" dirty="0" smtClean="0">
              <a:solidFill>
                <a:srgbClr val="FF0066"/>
              </a:solidFill>
            </a:endParaRPr>
          </a:p>
          <a:p>
            <a:pPr marL="0" indent="0">
              <a:buNone/>
            </a:pPr>
            <a:r>
              <a:rPr lang="en-IN" dirty="0" smtClean="0">
                <a:solidFill>
                  <a:srgbClr val="FF0066"/>
                </a:solidFill>
              </a:rPr>
              <a:t>With extreme </a:t>
            </a:r>
            <a:r>
              <a:rPr lang="en-IN" dirty="0" smtClean="0">
                <a:solidFill>
                  <a:srgbClr val="FF0066"/>
                </a:solidFill>
              </a:rPr>
              <a:t>reluctance, </a:t>
            </a:r>
            <a:r>
              <a:rPr lang="en-IN" dirty="0" smtClean="0">
                <a:solidFill>
                  <a:srgbClr val="FF0066"/>
                </a:solidFill>
              </a:rPr>
              <a:t>the answer script was given for re-checking.</a:t>
            </a:r>
          </a:p>
          <a:p>
            <a:pPr marL="0" indent="0">
              <a:buNone/>
            </a:pPr>
            <a:endParaRPr lang="en-IN" dirty="0" smtClean="0">
              <a:solidFill>
                <a:srgbClr val="FF0066"/>
              </a:solidFill>
            </a:endParaRPr>
          </a:p>
          <a:p>
            <a:pPr marL="0" indent="0">
              <a:buNone/>
            </a:pPr>
            <a:r>
              <a:rPr lang="en-IN" dirty="0" smtClean="0">
                <a:solidFill>
                  <a:srgbClr val="FF0066"/>
                </a:solidFill>
              </a:rPr>
              <a:t>Jubilant, the entire night was spent in song and dance.</a:t>
            </a:r>
          </a:p>
          <a:p>
            <a:pPr marL="0" indent="0">
              <a:buNone/>
            </a:pPr>
            <a:endParaRPr lang="en-IN" dirty="0" smtClean="0">
              <a:solidFill>
                <a:srgbClr val="FF0066"/>
              </a:solidFill>
            </a:endParaRPr>
          </a:p>
        </p:txBody>
      </p:sp>
    </p:spTree>
    <p:extLst>
      <p:ext uri="{BB962C8B-B14F-4D97-AF65-F5344CB8AC3E}">
        <p14:creationId xmlns:p14="http://schemas.microsoft.com/office/powerpoint/2010/main" val="1249970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commas wisely:</a:t>
            </a:r>
            <a:endParaRPr lang="en-US" dirty="0"/>
          </a:p>
        </p:txBody>
      </p:sp>
      <p:sp>
        <p:nvSpPr>
          <p:cNvPr id="3" name="Content Placeholder 2"/>
          <p:cNvSpPr>
            <a:spLocks noGrp="1"/>
          </p:cNvSpPr>
          <p:nvPr>
            <p:ph idx="1"/>
          </p:nvPr>
        </p:nvSpPr>
        <p:spPr/>
        <p:txBody>
          <a:bodyPr/>
          <a:lstStyle/>
          <a:p>
            <a:pPr marL="0" indent="0">
              <a:buNone/>
            </a:pPr>
            <a:endParaRPr lang="en-IN" dirty="0">
              <a:solidFill>
                <a:srgbClr val="FF0066"/>
              </a:solidFill>
            </a:endParaRPr>
          </a:p>
          <a:p>
            <a:r>
              <a:rPr lang="en-IN" dirty="0" smtClean="0">
                <a:solidFill>
                  <a:srgbClr val="FF0066"/>
                </a:solidFill>
              </a:rPr>
              <a:t>The plane, with passengers, crashed on the Alpine slopes.</a:t>
            </a:r>
          </a:p>
          <a:p>
            <a:endParaRPr lang="en-IN" dirty="0" smtClean="0">
              <a:solidFill>
                <a:srgbClr val="FF0066"/>
              </a:solidFill>
            </a:endParaRPr>
          </a:p>
          <a:p>
            <a:r>
              <a:rPr lang="en-IN" dirty="0" smtClean="0">
                <a:solidFill>
                  <a:srgbClr val="FF0066"/>
                </a:solidFill>
              </a:rPr>
              <a:t>The monkey, with black face and long tail, was seen in various parts of the campus.</a:t>
            </a:r>
          </a:p>
          <a:p>
            <a:endParaRPr lang="en-IN" dirty="0" smtClean="0">
              <a:solidFill>
                <a:srgbClr val="FF0066"/>
              </a:solidFill>
            </a:endParaRPr>
          </a:p>
          <a:p>
            <a:r>
              <a:rPr lang="en-IN" dirty="0" smtClean="0">
                <a:solidFill>
                  <a:srgbClr val="FF0066"/>
                </a:solidFill>
              </a:rPr>
              <a:t>My parents bought a house, which has spacious rooms, for my sister.</a:t>
            </a:r>
          </a:p>
          <a:p>
            <a:endParaRPr lang="en-IN" dirty="0" smtClean="0">
              <a:solidFill>
                <a:srgbClr val="FF0066"/>
              </a:solidFill>
            </a:endParaRPr>
          </a:p>
          <a:p>
            <a:r>
              <a:rPr lang="en-IN" dirty="0" err="1" smtClean="0">
                <a:solidFill>
                  <a:srgbClr val="FF0066"/>
                </a:solidFill>
              </a:rPr>
              <a:t>Hima</a:t>
            </a:r>
            <a:r>
              <a:rPr lang="en-IN" dirty="0" smtClean="0">
                <a:solidFill>
                  <a:srgbClr val="FF0066"/>
                </a:solidFill>
              </a:rPr>
              <a:t> Das, who ran the 100m barefoot, broke all records.</a:t>
            </a:r>
          </a:p>
          <a:p>
            <a:pPr marL="0" indent="0">
              <a:buNone/>
            </a:pPr>
            <a:endParaRPr lang="en-IN" dirty="0">
              <a:solidFill>
                <a:srgbClr val="FF0066"/>
              </a:solidFill>
            </a:endParaRPr>
          </a:p>
        </p:txBody>
      </p:sp>
    </p:spTree>
    <p:extLst>
      <p:ext uri="{BB962C8B-B14F-4D97-AF65-F5344CB8AC3E}">
        <p14:creationId xmlns:p14="http://schemas.microsoft.com/office/powerpoint/2010/main" val="3069140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‘that’ and ‘which’</a:t>
            </a:r>
            <a:endParaRPr lang="en-US" dirty="0"/>
          </a:p>
        </p:txBody>
      </p:sp>
      <p:sp>
        <p:nvSpPr>
          <p:cNvPr id="3" name="Content Placeholder 2"/>
          <p:cNvSpPr>
            <a:spLocks noGrp="1"/>
          </p:cNvSpPr>
          <p:nvPr>
            <p:ph idx="1"/>
          </p:nvPr>
        </p:nvSpPr>
        <p:spPr/>
        <p:txBody>
          <a:bodyPr/>
          <a:lstStyle/>
          <a:p>
            <a:endParaRPr lang="en-IN" dirty="0" smtClean="0">
              <a:solidFill>
                <a:srgbClr val="FF0066"/>
              </a:solidFill>
            </a:endParaRPr>
          </a:p>
          <a:p>
            <a:r>
              <a:rPr lang="en-IN" dirty="0" smtClean="0">
                <a:solidFill>
                  <a:srgbClr val="FF0066"/>
                </a:solidFill>
              </a:rPr>
              <a:t>The books, which were about 19</a:t>
            </a:r>
            <a:r>
              <a:rPr lang="en-IN" baseline="30000" dirty="0" smtClean="0">
                <a:solidFill>
                  <a:srgbClr val="FF0066"/>
                </a:solidFill>
              </a:rPr>
              <a:t>th</a:t>
            </a:r>
            <a:r>
              <a:rPr lang="en-IN" dirty="0" smtClean="0">
                <a:solidFill>
                  <a:srgbClr val="FF0066"/>
                </a:solidFill>
              </a:rPr>
              <a:t> century British society, were written by Jane Austen</a:t>
            </a:r>
            <a:r>
              <a:rPr lang="en-IN" dirty="0" smtClean="0">
                <a:solidFill>
                  <a:srgbClr val="FF0066"/>
                </a:solidFill>
              </a:rPr>
              <a:t>.</a:t>
            </a:r>
          </a:p>
          <a:p>
            <a:endParaRPr lang="en-IN" dirty="0" smtClean="0">
              <a:solidFill>
                <a:srgbClr val="FF0066"/>
              </a:solidFill>
            </a:endParaRPr>
          </a:p>
          <a:p>
            <a:r>
              <a:rPr lang="en-IN" dirty="0" smtClean="0">
                <a:solidFill>
                  <a:srgbClr val="FF0066"/>
                </a:solidFill>
              </a:rPr>
              <a:t>The books that were written by Jane Austen were about 19</a:t>
            </a:r>
            <a:r>
              <a:rPr lang="en-IN" baseline="30000" dirty="0" smtClean="0">
                <a:solidFill>
                  <a:srgbClr val="FF0066"/>
                </a:solidFill>
              </a:rPr>
              <a:t>th</a:t>
            </a:r>
            <a:r>
              <a:rPr lang="en-IN" dirty="0" smtClean="0">
                <a:solidFill>
                  <a:srgbClr val="FF0066"/>
                </a:solidFill>
              </a:rPr>
              <a:t> century British society</a:t>
            </a:r>
            <a:r>
              <a:rPr lang="en-IN" dirty="0" smtClean="0">
                <a:solidFill>
                  <a:srgbClr val="FF0066"/>
                </a:solidFill>
              </a:rPr>
              <a:t>.</a:t>
            </a:r>
          </a:p>
          <a:p>
            <a:endParaRPr lang="en-IN" dirty="0" smtClean="0">
              <a:solidFill>
                <a:srgbClr val="FF0066"/>
              </a:solidFill>
            </a:endParaRPr>
          </a:p>
          <a:p>
            <a:r>
              <a:rPr lang="en-IN" dirty="0" smtClean="0">
                <a:solidFill>
                  <a:srgbClr val="FF0066"/>
                </a:solidFill>
              </a:rPr>
              <a:t>The medicines that have doctor’s prescription are sold over the counter.</a:t>
            </a:r>
          </a:p>
          <a:p>
            <a:pPr marL="0" indent="0">
              <a:buNone/>
            </a:pPr>
            <a:endParaRPr lang="en-IN" dirty="0" smtClean="0">
              <a:solidFill>
                <a:srgbClr val="FF0066"/>
              </a:solidFill>
            </a:endParaRPr>
          </a:p>
          <a:p>
            <a:pPr marL="0" indent="0">
              <a:buNone/>
            </a:pPr>
            <a:endParaRPr lang="en-US" dirty="0">
              <a:solidFill>
                <a:srgbClr val="FF0066"/>
              </a:solidFill>
            </a:endParaRPr>
          </a:p>
        </p:txBody>
      </p:sp>
    </p:spTree>
    <p:extLst>
      <p:ext uri="{BB962C8B-B14F-4D97-AF65-F5344CB8AC3E}">
        <p14:creationId xmlns:p14="http://schemas.microsoft.com/office/powerpoint/2010/main" val="1916125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style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IN" dirty="0" smtClean="0"/>
          </a:p>
          <a:p>
            <a:pPr>
              <a:lnSpc>
                <a:spcPct val="150000"/>
              </a:lnSpc>
            </a:pPr>
            <a:r>
              <a:rPr lang="en-IN" dirty="0">
                <a:solidFill>
                  <a:srgbClr val="FF0066"/>
                </a:solidFill>
              </a:rPr>
              <a:t>The joys of parents are secret; and so are their griefs and fears. They cannot utter the one; nor they </a:t>
            </a:r>
            <a:r>
              <a:rPr lang="en-IN" dirty="0" smtClean="0">
                <a:solidFill>
                  <a:srgbClr val="FF0066"/>
                </a:solidFill>
              </a:rPr>
              <a:t>will </a:t>
            </a:r>
            <a:r>
              <a:rPr lang="en-IN" dirty="0">
                <a:solidFill>
                  <a:srgbClr val="FF0066"/>
                </a:solidFill>
              </a:rPr>
              <a:t>utter the other. Children sweeten </a:t>
            </a:r>
            <a:r>
              <a:rPr lang="en-IN" dirty="0" err="1">
                <a:solidFill>
                  <a:srgbClr val="FF0066"/>
                </a:solidFill>
              </a:rPr>
              <a:t>labors</a:t>
            </a:r>
            <a:r>
              <a:rPr lang="en-IN" dirty="0">
                <a:solidFill>
                  <a:srgbClr val="FF0066"/>
                </a:solidFill>
              </a:rPr>
              <a:t>; but they make misfortunes more </a:t>
            </a:r>
            <a:r>
              <a:rPr lang="en-IN" dirty="0" smtClean="0">
                <a:solidFill>
                  <a:srgbClr val="FF0066"/>
                </a:solidFill>
              </a:rPr>
              <a:t>bitter</a:t>
            </a:r>
            <a:r>
              <a:rPr lang="en-IN" dirty="0">
                <a:solidFill>
                  <a:srgbClr val="FF0066"/>
                </a:solidFill>
              </a:rPr>
              <a:t> </a:t>
            </a:r>
            <a:r>
              <a:rPr lang="en-IN" dirty="0" smtClean="0">
                <a:solidFill>
                  <a:srgbClr val="FF0066"/>
                </a:solidFill>
              </a:rPr>
              <a:t>– Francis Bacon</a:t>
            </a:r>
          </a:p>
          <a:p>
            <a:pPr>
              <a:lnSpc>
                <a:spcPct val="150000"/>
              </a:lnSpc>
            </a:pPr>
            <a:r>
              <a:rPr lang="en-IN" dirty="0">
                <a:solidFill>
                  <a:srgbClr val="FF0066"/>
                </a:solidFill>
              </a:rPr>
              <a:t>There are many ways to describe </a:t>
            </a:r>
            <a:r>
              <a:rPr lang="en-IN" dirty="0" err="1">
                <a:solidFill>
                  <a:srgbClr val="FF0066"/>
                </a:solidFill>
              </a:rPr>
              <a:t>Dantewada</a:t>
            </a:r>
            <a:r>
              <a:rPr lang="en-IN" dirty="0">
                <a:solidFill>
                  <a:srgbClr val="FF0066"/>
                </a:solidFill>
              </a:rPr>
              <a:t>. It’s an oxymoron. It’s a border town smack in the heart of India. It’s the epicentre of a war. It’s an upside down, inside out town</a:t>
            </a:r>
            <a:r>
              <a:rPr lang="en-IN" dirty="0" smtClean="0">
                <a:solidFill>
                  <a:srgbClr val="FF0066"/>
                </a:solidFill>
              </a:rPr>
              <a:t>.</a:t>
            </a:r>
            <a:r>
              <a:rPr lang="en-IN" dirty="0">
                <a:solidFill>
                  <a:srgbClr val="FF0066"/>
                </a:solidFill>
              </a:rPr>
              <a:t> In </a:t>
            </a:r>
            <a:r>
              <a:rPr lang="en-IN" dirty="0" err="1">
                <a:solidFill>
                  <a:srgbClr val="FF0066"/>
                </a:solidFill>
              </a:rPr>
              <a:t>Dantewada</a:t>
            </a:r>
            <a:r>
              <a:rPr lang="en-IN" dirty="0">
                <a:solidFill>
                  <a:srgbClr val="FF0066"/>
                </a:solidFill>
              </a:rPr>
              <a:t>, the police wear plain clothes and the rebels wear uniforms. The jail superintendent is in jail. The prisoners are free (three hundred of them escaped from the old town jail two years ago). Women who have been raped are in police custody. The rapists give speeches in the </a:t>
            </a:r>
            <a:r>
              <a:rPr lang="en-IN" dirty="0" smtClean="0">
                <a:solidFill>
                  <a:srgbClr val="FF0066"/>
                </a:solidFill>
              </a:rPr>
              <a:t>bazaar – Arundhati Roy</a:t>
            </a:r>
          </a:p>
        </p:txBody>
      </p:sp>
    </p:spTree>
    <p:extLst>
      <p:ext uri="{BB962C8B-B14F-4D97-AF65-F5344CB8AC3E}">
        <p14:creationId xmlns:p14="http://schemas.microsoft.com/office/powerpoint/2010/main" val="2917071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nSpc>
                <a:spcPct val="150000"/>
              </a:lnSpc>
              <a:buNone/>
            </a:pPr>
            <a:r>
              <a:rPr lang="en-IN" dirty="0" smtClean="0">
                <a:solidFill>
                  <a:srgbClr val="FF0066"/>
                </a:solidFill>
              </a:rPr>
              <a:t>Having </a:t>
            </a:r>
            <a:r>
              <a:rPr lang="en-IN" dirty="0">
                <a:solidFill>
                  <a:srgbClr val="FF0066"/>
                </a:solidFill>
              </a:rPr>
              <a:t>dispossessed them and pushed them into a downward spiral of indigence, in a cruel sleight of hand, the government began to use their own penury against them. Each time it needed to displace a large population—for dams, irrigation projects, mines—it talked of “bringing </a:t>
            </a:r>
            <a:r>
              <a:rPr lang="en-IN" dirty="0" err="1">
                <a:solidFill>
                  <a:srgbClr val="FF0066"/>
                </a:solidFill>
              </a:rPr>
              <a:t>tribals</a:t>
            </a:r>
            <a:r>
              <a:rPr lang="en-IN" dirty="0">
                <a:solidFill>
                  <a:srgbClr val="FF0066"/>
                </a:solidFill>
              </a:rPr>
              <a:t> into the mainstream” or of giving them “the fruits of modern development”. Of the tens of millions of internally displaced people (more than 30 million by big dams alone), refugees of India’s ‘progress’, the great majority are tribal people. When the government begins to talk of tribal welfare, it’s time to </a:t>
            </a:r>
            <a:r>
              <a:rPr lang="en-IN" dirty="0" smtClean="0">
                <a:solidFill>
                  <a:srgbClr val="FF0066"/>
                </a:solidFill>
              </a:rPr>
              <a:t>worry – Arundhati Roy</a:t>
            </a:r>
            <a:endParaRPr lang="en-US" dirty="0">
              <a:solidFill>
                <a:srgbClr val="FF0066"/>
              </a:solidFill>
            </a:endParaRPr>
          </a:p>
        </p:txBody>
      </p:sp>
    </p:spTree>
    <p:extLst>
      <p:ext uri="{BB962C8B-B14F-4D97-AF65-F5344CB8AC3E}">
        <p14:creationId xmlns:p14="http://schemas.microsoft.com/office/powerpoint/2010/main" val="1756419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nSpc>
                <a:spcPct val="150000"/>
              </a:lnSpc>
            </a:pPr>
            <a:r>
              <a:rPr lang="en-IN" sz="1800" dirty="0" smtClean="0">
                <a:solidFill>
                  <a:srgbClr val="FF0066"/>
                </a:solidFill>
              </a:rPr>
              <a:t>Luka </a:t>
            </a:r>
            <a:r>
              <a:rPr lang="en-IN" sz="1800" dirty="0" err="1" smtClean="0">
                <a:solidFill>
                  <a:srgbClr val="FF0066"/>
                </a:solidFill>
              </a:rPr>
              <a:t>Modric</a:t>
            </a:r>
            <a:r>
              <a:rPr lang="en-IN" sz="1800" dirty="0" smtClean="0">
                <a:solidFill>
                  <a:srgbClr val="FF0066"/>
                </a:solidFill>
              </a:rPr>
              <a:t> was one of the best players we saw in the World Cup of 2018. He was the chief architect of the success that Croatia saw this time. He was awarded the Golden Ball award for his performance. He was congratulated by </a:t>
            </a:r>
            <a:r>
              <a:rPr lang="en-IN" sz="1800" dirty="0">
                <a:solidFill>
                  <a:srgbClr val="FF0066"/>
                </a:solidFill>
              </a:rPr>
              <a:t>the President of </a:t>
            </a:r>
            <a:r>
              <a:rPr lang="en-IN" sz="1800" dirty="0" smtClean="0">
                <a:solidFill>
                  <a:srgbClr val="FF0066"/>
                </a:solidFill>
              </a:rPr>
              <a:t>Croatia </a:t>
            </a:r>
            <a:r>
              <a:rPr lang="en-IN" sz="1800" dirty="0" err="1" smtClean="0">
                <a:solidFill>
                  <a:srgbClr val="FF0066"/>
                </a:solidFill>
              </a:rPr>
              <a:t>Kolinda</a:t>
            </a:r>
            <a:r>
              <a:rPr lang="en-IN" sz="1800" dirty="0" smtClean="0">
                <a:solidFill>
                  <a:srgbClr val="FF0066"/>
                </a:solidFill>
              </a:rPr>
              <a:t> </a:t>
            </a:r>
            <a:r>
              <a:rPr lang="en-IN" sz="1800" dirty="0" err="1">
                <a:solidFill>
                  <a:srgbClr val="FF0066"/>
                </a:solidFill>
              </a:rPr>
              <a:t>Kitarovic</a:t>
            </a:r>
            <a:r>
              <a:rPr lang="en-IN" sz="1800" dirty="0" smtClean="0">
                <a:solidFill>
                  <a:srgbClr val="FF0066"/>
                </a:solidFill>
              </a:rPr>
              <a:t>.</a:t>
            </a:r>
            <a:endParaRPr lang="en-IN" sz="1800" dirty="0">
              <a:solidFill>
                <a:srgbClr val="FF0066"/>
              </a:solidFill>
            </a:endParaRPr>
          </a:p>
          <a:p>
            <a:pPr>
              <a:lnSpc>
                <a:spcPct val="150000"/>
              </a:lnSpc>
            </a:pPr>
            <a:r>
              <a:rPr lang="en-IN" sz="1800" dirty="0" smtClean="0">
                <a:solidFill>
                  <a:srgbClr val="FF0066"/>
                </a:solidFill>
              </a:rPr>
              <a:t>Watching </a:t>
            </a:r>
            <a:r>
              <a:rPr lang="en-IN" sz="1800" dirty="0" err="1">
                <a:solidFill>
                  <a:srgbClr val="FF0066"/>
                </a:solidFill>
              </a:rPr>
              <a:t>Modric</a:t>
            </a:r>
            <a:r>
              <a:rPr lang="en-IN" sz="1800" dirty="0">
                <a:solidFill>
                  <a:srgbClr val="FF0066"/>
                </a:solidFill>
              </a:rPr>
              <a:t> play is like listening to slow, soft music on a rainy afternoon — easy and comforting. He doesn’t indulge in the extravagant. But it’s the little things that he does. Like his touch, so smooth that he can control the ball first-time even in the most crowded spaces. Or the ability to create angles so acute, even Pythagoras would scratch his head in </a:t>
            </a:r>
            <a:r>
              <a:rPr lang="en-IN" sz="1800" dirty="0" smtClean="0">
                <a:solidFill>
                  <a:srgbClr val="FF0066"/>
                </a:solidFill>
              </a:rPr>
              <a:t>bewilderment – </a:t>
            </a:r>
            <a:r>
              <a:rPr lang="en-IN" sz="1800" dirty="0" err="1" smtClean="0">
                <a:solidFill>
                  <a:srgbClr val="FF0066"/>
                </a:solidFill>
              </a:rPr>
              <a:t>Mihir</a:t>
            </a:r>
            <a:r>
              <a:rPr lang="en-IN" sz="1800" dirty="0" smtClean="0">
                <a:solidFill>
                  <a:srgbClr val="FF0066"/>
                </a:solidFill>
              </a:rPr>
              <a:t> </a:t>
            </a:r>
            <a:r>
              <a:rPr lang="en-IN" sz="1800" dirty="0" err="1" smtClean="0">
                <a:solidFill>
                  <a:srgbClr val="FF0066"/>
                </a:solidFill>
              </a:rPr>
              <a:t>Vasavda</a:t>
            </a:r>
            <a:r>
              <a:rPr lang="en-IN" sz="1800" dirty="0" smtClean="0">
                <a:solidFill>
                  <a:srgbClr val="FF0066"/>
                </a:solidFill>
              </a:rPr>
              <a:t>, Indian Express</a:t>
            </a:r>
            <a:endParaRPr lang="en-US" sz="1800" dirty="0">
              <a:solidFill>
                <a:srgbClr val="FF0066"/>
              </a:solidFill>
            </a:endParaRPr>
          </a:p>
        </p:txBody>
      </p:sp>
    </p:spTree>
    <p:extLst>
      <p:ext uri="{BB962C8B-B14F-4D97-AF65-F5344CB8AC3E}">
        <p14:creationId xmlns:p14="http://schemas.microsoft.com/office/powerpoint/2010/main" val="4104612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Points to remember:</a:t>
            </a:r>
            <a:endParaRPr lang="en-US" dirty="0"/>
          </a:p>
        </p:txBody>
      </p:sp>
      <p:sp>
        <p:nvSpPr>
          <p:cNvPr id="3" name="Content Placeholder 2"/>
          <p:cNvSpPr>
            <a:spLocks noGrp="1"/>
          </p:cNvSpPr>
          <p:nvPr>
            <p:ph idx="1"/>
          </p:nvPr>
        </p:nvSpPr>
        <p:spPr/>
        <p:txBody>
          <a:bodyPr/>
          <a:lstStyle/>
          <a:p>
            <a:r>
              <a:rPr lang="en-IN" dirty="0" smtClean="0"/>
              <a:t>Complete the thought in a sentence</a:t>
            </a:r>
          </a:p>
          <a:p>
            <a:r>
              <a:rPr lang="en-IN" dirty="0" smtClean="0"/>
              <a:t>Modifiers should be placed close to the word that they describe</a:t>
            </a:r>
          </a:p>
          <a:p>
            <a:r>
              <a:rPr lang="en-IN" dirty="0" smtClean="0"/>
              <a:t>Commas should by used appropriately</a:t>
            </a:r>
          </a:p>
          <a:p>
            <a:r>
              <a:rPr lang="en-IN" dirty="0" smtClean="0"/>
              <a:t>Avoid sentences that run on without punctuation</a:t>
            </a:r>
          </a:p>
          <a:p>
            <a:r>
              <a:rPr lang="en-IN" dirty="0" smtClean="0"/>
              <a:t>Do not use commas to connect clauses within a sentence</a:t>
            </a:r>
          </a:p>
          <a:p>
            <a:r>
              <a:rPr lang="en-IN" dirty="0" smtClean="0"/>
              <a:t>Avoid monotony in your writing</a:t>
            </a:r>
          </a:p>
          <a:p>
            <a:r>
              <a:rPr lang="en-IN" dirty="0" smtClean="0"/>
              <a:t>Mingle short sentences with long sentences</a:t>
            </a:r>
            <a:endParaRPr lang="en-US" dirty="0"/>
          </a:p>
        </p:txBody>
      </p:sp>
    </p:spTree>
    <p:extLst>
      <p:ext uri="{BB962C8B-B14F-4D97-AF65-F5344CB8AC3E}">
        <p14:creationId xmlns:p14="http://schemas.microsoft.com/office/powerpoint/2010/main" val="447467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Clause</a:t>
            </a:r>
            <a:endParaRPr lang="en-US" dirty="0"/>
          </a:p>
        </p:txBody>
      </p:sp>
      <p:sp>
        <p:nvSpPr>
          <p:cNvPr id="3" name="Content Placeholder 2"/>
          <p:cNvSpPr>
            <a:spLocks noGrp="1"/>
          </p:cNvSpPr>
          <p:nvPr>
            <p:ph idx="1"/>
          </p:nvPr>
        </p:nvSpPr>
        <p:spPr/>
        <p:txBody>
          <a:bodyPr/>
          <a:lstStyle/>
          <a:p>
            <a:r>
              <a:rPr lang="en-IN" dirty="0" smtClean="0"/>
              <a:t>A clause usually expresses a complete thought</a:t>
            </a:r>
          </a:p>
          <a:p>
            <a:r>
              <a:rPr lang="en-IN" dirty="0" smtClean="0"/>
              <a:t>When it begins with a conjunction it becomes a subordinate clause</a:t>
            </a:r>
          </a:p>
          <a:p>
            <a:pPr marL="0" indent="0">
              <a:buNone/>
            </a:pPr>
            <a:endParaRPr lang="en-IN" dirty="0" smtClean="0"/>
          </a:p>
          <a:p>
            <a:pPr marL="0" indent="0">
              <a:buNone/>
            </a:pPr>
            <a:r>
              <a:rPr lang="en-IN" dirty="0" smtClean="0"/>
              <a:t>I have to rush </a:t>
            </a:r>
            <a:r>
              <a:rPr lang="en-IN" u="sng" dirty="0" smtClean="0">
                <a:solidFill>
                  <a:srgbClr val="FF0066"/>
                </a:solidFill>
              </a:rPr>
              <a:t>because I have to reach the office before 9</a:t>
            </a:r>
            <a:r>
              <a:rPr lang="en-IN" dirty="0" smtClean="0"/>
              <a:t>.</a:t>
            </a:r>
          </a:p>
          <a:p>
            <a:pPr marL="0" indent="0">
              <a:buNone/>
            </a:pPr>
            <a:r>
              <a:rPr lang="en-IN" u="sng" dirty="0" smtClean="0">
                <a:solidFill>
                  <a:srgbClr val="FF0066"/>
                </a:solidFill>
              </a:rPr>
              <a:t>When it rains </a:t>
            </a:r>
            <a:r>
              <a:rPr lang="en-IN" dirty="0" smtClean="0"/>
              <a:t>it becomes difficult to walk on the muddy road.</a:t>
            </a:r>
          </a:p>
          <a:p>
            <a:pPr marL="0" indent="0">
              <a:buNone/>
            </a:pPr>
            <a:r>
              <a:rPr lang="en-IN" u="sng" dirty="0" smtClean="0">
                <a:solidFill>
                  <a:srgbClr val="FF0066"/>
                </a:solidFill>
              </a:rPr>
              <a:t>After the rain</a:t>
            </a:r>
            <a:r>
              <a:rPr lang="en-IN" dirty="0" smtClean="0"/>
              <a:t>, the mud become slushy.</a:t>
            </a:r>
          </a:p>
          <a:p>
            <a:pPr marL="0" indent="0">
              <a:buNone/>
            </a:pPr>
            <a:r>
              <a:rPr lang="en-IN" dirty="0" smtClean="0"/>
              <a:t>It is good to have an umbrella with you </a:t>
            </a:r>
            <a:r>
              <a:rPr lang="en-IN" u="sng" dirty="0" smtClean="0">
                <a:solidFill>
                  <a:srgbClr val="FF0066"/>
                </a:solidFill>
              </a:rPr>
              <a:t>as it might rain any time</a:t>
            </a:r>
            <a:r>
              <a:rPr lang="en-IN" dirty="0" smtClean="0"/>
              <a:t>.</a:t>
            </a:r>
          </a:p>
          <a:p>
            <a:pPr marL="0" indent="0">
              <a:buNone/>
            </a:pPr>
            <a:endParaRPr lang="en-IN" dirty="0" smtClean="0"/>
          </a:p>
          <a:p>
            <a:pPr marL="0" indent="0">
              <a:buNone/>
            </a:pPr>
            <a:endParaRPr lang="en-IN" dirty="0" smtClean="0"/>
          </a:p>
        </p:txBody>
      </p:sp>
    </p:spTree>
    <p:extLst>
      <p:ext uri="{BB962C8B-B14F-4D97-AF65-F5344CB8AC3E}">
        <p14:creationId xmlns:p14="http://schemas.microsoft.com/office/powerpoint/2010/main" val="1123405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Fragments</a:t>
            </a:r>
            <a:endParaRPr lang="en-US" dirty="0"/>
          </a:p>
        </p:txBody>
      </p:sp>
      <p:sp>
        <p:nvSpPr>
          <p:cNvPr id="3" name="Content Placeholder 2"/>
          <p:cNvSpPr>
            <a:spLocks noGrp="1"/>
          </p:cNvSpPr>
          <p:nvPr>
            <p:ph idx="1"/>
          </p:nvPr>
        </p:nvSpPr>
        <p:spPr/>
        <p:txBody>
          <a:bodyPr/>
          <a:lstStyle/>
          <a:p>
            <a:r>
              <a:rPr lang="en-US" b="1" dirty="0" smtClean="0"/>
              <a:t>A clause which </a:t>
            </a:r>
            <a:r>
              <a:rPr lang="en-US" b="1" dirty="0"/>
              <a:t>may locate something in time and </a:t>
            </a:r>
            <a:r>
              <a:rPr lang="en-US" b="1" dirty="0" smtClean="0"/>
              <a:t>place </a:t>
            </a:r>
            <a:r>
              <a:rPr lang="en-US" b="1" dirty="0"/>
              <a:t>but </a:t>
            </a:r>
            <a:r>
              <a:rPr lang="en-US" b="1" dirty="0" smtClean="0"/>
              <a:t>does not have a </a:t>
            </a:r>
            <a:r>
              <a:rPr lang="en-US" b="1" dirty="0"/>
              <a:t>proper subject-verb relationship within an independent clause:</a:t>
            </a:r>
            <a:endParaRPr lang="en-US" dirty="0"/>
          </a:p>
          <a:p>
            <a:pPr marL="0" indent="0">
              <a:buNone/>
            </a:pPr>
            <a:r>
              <a:rPr lang="en-IN" dirty="0" smtClean="0">
                <a:solidFill>
                  <a:srgbClr val="FF0066"/>
                </a:solidFill>
              </a:rPr>
              <a:t>In July 2017, when I got admission to IIT Kanpur.</a:t>
            </a:r>
          </a:p>
          <a:p>
            <a:pPr marL="0" indent="0">
              <a:buNone/>
            </a:pPr>
            <a:r>
              <a:rPr lang="en-IN" dirty="0" smtClean="0">
                <a:solidFill>
                  <a:srgbClr val="FF0066"/>
                </a:solidFill>
              </a:rPr>
              <a:t>As I was attending the COM 200 lecture last Tuesday.</a:t>
            </a:r>
          </a:p>
          <a:p>
            <a:pPr marL="0" indent="0">
              <a:buNone/>
            </a:pPr>
            <a:endParaRPr lang="en-IN" dirty="0" smtClean="0">
              <a:solidFill>
                <a:srgbClr val="FF0066"/>
              </a:solidFill>
            </a:endParaRPr>
          </a:p>
          <a:p>
            <a:r>
              <a:rPr lang="en-US" b="1" dirty="0"/>
              <a:t>It describes something, but </a:t>
            </a:r>
            <a:r>
              <a:rPr lang="en-US" b="1" dirty="0" smtClean="0"/>
              <a:t>there </a:t>
            </a:r>
            <a:r>
              <a:rPr lang="en-US" b="1" dirty="0"/>
              <a:t>is no subject-verb </a:t>
            </a:r>
            <a:r>
              <a:rPr lang="en-US" b="1" dirty="0" smtClean="0"/>
              <a:t>relationship</a:t>
            </a:r>
          </a:p>
          <a:p>
            <a:pPr marL="0" indent="0">
              <a:buNone/>
            </a:pPr>
            <a:r>
              <a:rPr lang="en-IN" dirty="0" smtClean="0">
                <a:solidFill>
                  <a:srgbClr val="FF0066"/>
                </a:solidFill>
              </a:rPr>
              <a:t>Hanging out with friends at the pizza joint.</a:t>
            </a:r>
          </a:p>
          <a:p>
            <a:pPr marL="0" indent="0">
              <a:buNone/>
            </a:pPr>
            <a:r>
              <a:rPr lang="en-IN" dirty="0" smtClean="0">
                <a:solidFill>
                  <a:srgbClr val="FF0066"/>
                </a:solidFill>
              </a:rPr>
              <a:t>Dancing peacocks on the lush green grass.</a:t>
            </a:r>
            <a:endParaRPr lang="en-US" dirty="0">
              <a:solidFill>
                <a:srgbClr val="FF0066"/>
              </a:solidFill>
            </a:endParaRPr>
          </a:p>
        </p:txBody>
      </p:sp>
    </p:spTree>
    <p:extLst>
      <p:ext uri="{BB962C8B-B14F-4D97-AF65-F5344CB8AC3E}">
        <p14:creationId xmlns:p14="http://schemas.microsoft.com/office/powerpoint/2010/main" val="2442720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Subordinate clauses</a:t>
            </a:r>
            <a:endParaRPr lang="en-US" dirty="0"/>
          </a:p>
        </p:txBody>
      </p:sp>
      <p:sp>
        <p:nvSpPr>
          <p:cNvPr id="3" name="Content Placeholder 2"/>
          <p:cNvSpPr>
            <a:spLocks noGrp="1"/>
          </p:cNvSpPr>
          <p:nvPr>
            <p:ph idx="1"/>
          </p:nvPr>
        </p:nvSpPr>
        <p:spPr/>
        <p:txBody>
          <a:bodyPr/>
          <a:lstStyle/>
          <a:p>
            <a:r>
              <a:rPr lang="en-IN" dirty="0" smtClean="0">
                <a:solidFill>
                  <a:srgbClr val="FF0066"/>
                </a:solidFill>
              </a:rPr>
              <a:t>Although the train was full of passengers with no place to sit and hawkers trying to sell things to people.</a:t>
            </a:r>
          </a:p>
          <a:p>
            <a:r>
              <a:rPr lang="en-IN" dirty="0" smtClean="0">
                <a:solidFill>
                  <a:srgbClr val="FF0066"/>
                </a:solidFill>
              </a:rPr>
              <a:t>As I had to finish reading the entire book by next morning when classes would begin.</a:t>
            </a:r>
          </a:p>
          <a:p>
            <a:r>
              <a:rPr lang="en-IN" dirty="0" smtClean="0">
                <a:solidFill>
                  <a:srgbClr val="FF0066"/>
                </a:solidFill>
              </a:rPr>
              <a:t>Despite the enormous effort I had put into the essay.</a:t>
            </a:r>
          </a:p>
          <a:p>
            <a:r>
              <a:rPr lang="en-IN" dirty="0" smtClean="0">
                <a:solidFill>
                  <a:srgbClr val="FF0066"/>
                </a:solidFill>
              </a:rPr>
              <a:t>When I arrived on campus after the vacation.</a:t>
            </a:r>
          </a:p>
          <a:p>
            <a:pPr marL="0" indent="0">
              <a:buNone/>
            </a:pPr>
            <a:r>
              <a:rPr lang="en-IN" dirty="0" smtClean="0"/>
              <a:t>These sentences do not express a complete thought. They leave the question: ‘then what</a:t>
            </a:r>
            <a:r>
              <a:rPr lang="en-IN" dirty="0" smtClean="0"/>
              <a:t>?’</a:t>
            </a:r>
          </a:p>
          <a:p>
            <a:pPr marL="0" indent="0">
              <a:buNone/>
            </a:pPr>
            <a:r>
              <a:rPr lang="en-IN" dirty="0" smtClean="0"/>
              <a:t>Do not leave unanswered questions for your reader.</a:t>
            </a:r>
            <a:endParaRPr lang="en-IN" dirty="0" smtClean="0"/>
          </a:p>
          <a:p>
            <a:pPr marL="0" indent="0">
              <a:buNone/>
            </a:pPr>
            <a:endParaRPr lang="en-US" dirty="0">
              <a:solidFill>
                <a:srgbClr val="FF0066"/>
              </a:solidFill>
            </a:endParaRPr>
          </a:p>
        </p:txBody>
      </p:sp>
    </p:spTree>
    <p:extLst>
      <p:ext uri="{BB962C8B-B14F-4D97-AF65-F5344CB8AC3E}">
        <p14:creationId xmlns:p14="http://schemas.microsoft.com/office/powerpoint/2010/main" val="2628418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errors</a:t>
            </a:r>
            <a:endParaRPr lang="en-US" dirty="0"/>
          </a:p>
        </p:txBody>
      </p:sp>
      <p:sp>
        <p:nvSpPr>
          <p:cNvPr id="3" name="Content Placeholder 2"/>
          <p:cNvSpPr>
            <a:spLocks noGrp="1"/>
          </p:cNvSpPr>
          <p:nvPr>
            <p:ph idx="1"/>
          </p:nvPr>
        </p:nvSpPr>
        <p:spPr/>
        <p:txBody>
          <a:bodyPr/>
          <a:lstStyle/>
          <a:p>
            <a:r>
              <a:rPr lang="en-IN" dirty="0" smtClean="0"/>
              <a:t>Do not write a sentence which is not separated by commas or other punctuation:</a:t>
            </a:r>
          </a:p>
          <a:p>
            <a:pPr marL="0" indent="0">
              <a:buNone/>
            </a:pPr>
            <a:r>
              <a:rPr lang="en-IN" dirty="0" smtClean="0">
                <a:solidFill>
                  <a:srgbClr val="FF0066"/>
                </a:solidFill>
              </a:rPr>
              <a:t>Yesterday I went for a movie with my friends had dinner in the mall and was very tired by the time I got back.</a:t>
            </a:r>
          </a:p>
          <a:p>
            <a:r>
              <a:rPr lang="en-IN" dirty="0" smtClean="0"/>
              <a:t>Do not keep on adding to a sentence using commas. It is a grammatical error.</a:t>
            </a:r>
          </a:p>
          <a:p>
            <a:pPr marL="0" indent="0">
              <a:buNone/>
            </a:pPr>
            <a:r>
              <a:rPr lang="en-IN" dirty="0" smtClean="0">
                <a:solidFill>
                  <a:srgbClr val="FF0066"/>
                </a:solidFill>
              </a:rPr>
              <a:t>The rain unleashed its fury by making rivers overflow, uprooting trees, destroying agriculture, causing hardships to people.</a:t>
            </a:r>
          </a:p>
          <a:p>
            <a:pPr marL="0" indent="0">
              <a:buNone/>
            </a:pPr>
            <a:r>
              <a:rPr lang="en-IN" dirty="0" smtClean="0">
                <a:solidFill>
                  <a:srgbClr val="FF0066"/>
                </a:solidFill>
              </a:rPr>
              <a:t>The rain did not abate as predicted, rather it increased in intensity.</a:t>
            </a:r>
          </a:p>
          <a:p>
            <a:pPr marL="0" indent="0">
              <a:buNone/>
            </a:pPr>
            <a:r>
              <a:rPr lang="en-IN" dirty="0" smtClean="0">
                <a:solidFill>
                  <a:srgbClr val="FF0066"/>
                </a:solidFill>
              </a:rPr>
              <a:t>The Met department had predicted heavy rainfall, however people had not paid much heed to it.</a:t>
            </a:r>
            <a:endParaRPr lang="en-US" dirty="0">
              <a:solidFill>
                <a:srgbClr val="FF0066"/>
              </a:solidFill>
            </a:endParaRPr>
          </a:p>
        </p:txBody>
      </p:sp>
    </p:spTree>
    <p:extLst>
      <p:ext uri="{BB962C8B-B14F-4D97-AF65-F5344CB8AC3E}">
        <p14:creationId xmlns:p14="http://schemas.microsoft.com/office/powerpoint/2010/main" val="1837437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commas</a:t>
            </a:r>
            <a:endParaRPr lang="en-US" dirty="0"/>
          </a:p>
        </p:txBody>
      </p:sp>
      <p:sp>
        <p:nvSpPr>
          <p:cNvPr id="3" name="Content Placeholder 2"/>
          <p:cNvSpPr>
            <a:spLocks noGrp="1"/>
          </p:cNvSpPr>
          <p:nvPr>
            <p:ph idx="1"/>
          </p:nvPr>
        </p:nvSpPr>
        <p:spPr/>
        <p:txBody>
          <a:bodyPr/>
          <a:lstStyle/>
          <a:p>
            <a:r>
              <a:rPr lang="en-IN" dirty="0" smtClean="0"/>
              <a:t>To separate items on a list</a:t>
            </a:r>
          </a:p>
          <a:p>
            <a:pPr marL="0" indent="0">
              <a:buNone/>
            </a:pPr>
            <a:r>
              <a:rPr lang="en-IN" dirty="0" smtClean="0">
                <a:solidFill>
                  <a:srgbClr val="FF0066"/>
                </a:solidFill>
              </a:rPr>
              <a:t>I went to the shop to buy bread, butter, eggs, and milk.</a:t>
            </a:r>
          </a:p>
          <a:p>
            <a:pPr marL="0" indent="0">
              <a:buNone/>
            </a:pPr>
            <a:endParaRPr lang="en-IN" dirty="0" smtClean="0"/>
          </a:p>
          <a:p>
            <a:r>
              <a:rPr lang="en-IN" dirty="0" smtClean="0"/>
              <a:t>Before a direct quote or dialogue</a:t>
            </a:r>
          </a:p>
          <a:p>
            <a:pPr marL="0" indent="0">
              <a:buNone/>
            </a:pPr>
            <a:r>
              <a:rPr lang="en-IN" dirty="0" smtClean="0">
                <a:solidFill>
                  <a:srgbClr val="FF0066"/>
                </a:solidFill>
              </a:rPr>
              <a:t>He ordered, “Please look into the matter.”</a:t>
            </a:r>
          </a:p>
          <a:p>
            <a:pPr marL="0" indent="0">
              <a:buNone/>
            </a:pPr>
            <a:endParaRPr lang="en-IN" dirty="0" smtClean="0">
              <a:solidFill>
                <a:srgbClr val="FF0066"/>
              </a:solidFill>
            </a:endParaRPr>
          </a:p>
          <a:p>
            <a:r>
              <a:rPr lang="en-IN" dirty="0" smtClean="0"/>
              <a:t>Add additional information</a:t>
            </a:r>
          </a:p>
          <a:p>
            <a:pPr marL="0" indent="0">
              <a:buNone/>
            </a:pPr>
            <a:r>
              <a:rPr lang="en-IN" dirty="0" smtClean="0">
                <a:solidFill>
                  <a:srgbClr val="FF0066"/>
                </a:solidFill>
              </a:rPr>
              <a:t>The river, swollen by rain water, overflowed its banks and caused widespread destruction</a:t>
            </a:r>
            <a:r>
              <a:rPr lang="en-IN" dirty="0" smtClean="0"/>
              <a:t>.</a:t>
            </a:r>
          </a:p>
          <a:p>
            <a:pPr marL="0" indent="0">
              <a:buNone/>
            </a:pPr>
            <a:endParaRPr lang="en-US" dirty="0"/>
          </a:p>
        </p:txBody>
      </p:sp>
    </p:spTree>
    <p:extLst>
      <p:ext uri="{BB962C8B-B14F-4D97-AF65-F5344CB8AC3E}">
        <p14:creationId xmlns:p14="http://schemas.microsoft.com/office/powerpoint/2010/main" val="3282969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do you place your commas?</a:t>
            </a:r>
            <a:endParaRPr lang="en-US" dirty="0"/>
          </a:p>
        </p:txBody>
      </p:sp>
      <p:sp>
        <p:nvSpPr>
          <p:cNvPr id="3" name="Content Placeholder 2"/>
          <p:cNvSpPr>
            <a:spLocks noGrp="1"/>
          </p:cNvSpPr>
          <p:nvPr>
            <p:ph idx="1"/>
          </p:nvPr>
        </p:nvSpPr>
        <p:spPr/>
        <p:txBody>
          <a:bodyPr/>
          <a:lstStyle/>
          <a:p>
            <a:r>
              <a:rPr lang="en-IN" dirty="0" smtClean="0"/>
              <a:t>The use of commas can change the meaning of your sentence.</a:t>
            </a:r>
          </a:p>
          <a:p>
            <a:pPr marL="0" indent="0">
              <a:buNone/>
            </a:pPr>
            <a:r>
              <a:rPr lang="en-IN" dirty="0" smtClean="0">
                <a:solidFill>
                  <a:srgbClr val="FF0066"/>
                </a:solidFill>
              </a:rPr>
              <a:t>Eats shoots, and leaves. (famous book by Lynne Truss)</a:t>
            </a:r>
          </a:p>
          <a:p>
            <a:pPr marL="0" indent="0">
              <a:buNone/>
            </a:pPr>
            <a:r>
              <a:rPr lang="en-IN" dirty="0" smtClean="0">
                <a:solidFill>
                  <a:srgbClr val="FF0066"/>
                </a:solidFill>
              </a:rPr>
              <a:t>Eats, shoots, and leaves. </a:t>
            </a:r>
          </a:p>
          <a:p>
            <a:pPr marL="0" indent="0">
              <a:buNone/>
            </a:pPr>
            <a:endParaRPr lang="en-IN" dirty="0">
              <a:solidFill>
                <a:srgbClr val="FF0066"/>
              </a:solidFill>
            </a:endParaRPr>
          </a:p>
          <a:p>
            <a:pPr marL="0" indent="0">
              <a:buNone/>
            </a:pPr>
            <a:r>
              <a:rPr lang="en-IN" dirty="0">
                <a:solidFill>
                  <a:srgbClr val="FF0066"/>
                </a:solidFill>
              </a:rPr>
              <a:t>Woman without her man is nothing.</a:t>
            </a:r>
          </a:p>
          <a:p>
            <a:pPr marL="0" indent="0">
              <a:buNone/>
            </a:pPr>
            <a:r>
              <a:rPr lang="en-IN" dirty="0">
                <a:solidFill>
                  <a:srgbClr val="FF0066"/>
                </a:solidFill>
              </a:rPr>
              <a:t>Woman: without her, man is nothing.</a:t>
            </a:r>
          </a:p>
          <a:p>
            <a:pPr marL="0" indent="0">
              <a:buNone/>
            </a:pPr>
            <a:endParaRPr lang="en-IN" dirty="0" smtClean="0">
              <a:solidFill>
                <a:srgbClr val="FF0066"/>
              </a:solidFill>
            </a:endParaRPr>
          </a:p>
          <a:p>
            <a:pPr marL="0" indent="0">
              <a:buNone/>
            </a:pPr>
            <a:endParaRPr lang="en-US" dirty="0"/>
          </a:p>
        </p:txBody>
      </p:sp>
    </p:spTree>
    <p:extLst>
      <p:ext uri="{BB962C8B-B14F-4D97-AF65-F5344CB8AC3E}">
        <p14:creationId xmlns:p14="http://schemas.microsoft.com/office/powerpoint/2010/main" val="1552262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modifiers</a:t>
            </a:r>
            <a:endParaRPr lang="en-US" dirty="0"/>
          </a:p>
        </p:txBody>
      </p:sp>
      <p:sp>
        <p:nvSpPr>
          <p:cNvPr id="3" name="Content Placeholder 2"/>
          <p:cNvSpPr>
            <a:spLocks noGrp="1"/>
          </p:cNvSpPr>
          <p:nvPr>
            <p:ph idx="1"/>
          </p:nvPr>
        </p:nvSpPr>
        <p:spPr/>
        <p:txBody>
          <a:bodyPr/>
          <a:lstStyle/>
          <a:p>
            <a:r>
              <a:rPr lang="en-IN" dirty="0" smtClean="0"/>
              <a:t>Used to change, clarify, qualify, </a:t>
            </a:r>
            <a:r>
              <a:rPr lang="en-IN" dirty="0"/>
              <a:t>or </a:t>
            </a:r>
            <a:r>
              <a:rPr lang="en-IN" dirty="0" smtClean="0"/>
              <a:t>limit </a:t>
            </a:r>
            <a:r>
              <a:rPr lang="en-IN" dirty="0"/>
              <a:t>a particular word in a </a:t>
            </a:r>
            <a:r>
              <a:rPr lang="en-IN" dirty="0" smtClean="0"/>
              <a:t>sentence</a:t>
            </a:r>
          </a:p>
          <a:p>
            <a:pPr marL="0" indent="0">
              <a:buNone/>
            </a:pPr>
            <a:r>
              <a:rPr lang="en-IN" dirty="0" smtClean="0">
                <a:solidFill>
                  <a:srgbClr val="FF0066"/>
                </a:solidFill>
              </a:rPr>
              <a:t>The boy is a student from Norway.</a:t>
            </a:r>
          </a:p>
          <a:p>
            <a:r>
              <a:rPr lang="en-IN" dirty="0"/>
              <a:t>T</a:t>
            </a:r>
            <a:r>
              <a:rPr lang="en-IN" dirty="0" smtClean="0"/>
              <a:t>o </a:t>
            </a:r>
            <a:r>
              <a:rPr lang="en-IN" dirty="0"/>
              <a:t>add emphasis, explanation, or </a:t>
            </a:r>
            <a:r>
              <a:rPr lang="en-IN" dirty="0" smtClean="0"/>
              <a:t>detail</a:t>
            </a:r>
          </a:p>
          <a:p>
            <a:pPr marL="0" indent="0">
              <a:buNone/>
            </a:pPr>
            <a:r>
              <a:rPr lang="en-IN" dirty="0" smtClean="0">
                <a:solidFill>
                  <a:srgbClr val="FF0066"/>
                </a:solidFill>
              </a:rPr>
              <a:t>The tall boy with blond hair and blue eyes is a student from Norway and is here on an exchange programme.</a:t>
            </a:r>
            <a:endParaRPr lang="en-IN" dirty="0">
              <a:solidFill>
                <a:srgbClr val="FF0066"/>
              </a:solidFill>
            </a:endParaRPr>
          </a:p>
          <a:p>
            <a:r>
              <a:rPr lang="en-IN" dirty="0" smtClean="0"/>
              <a:t>Usually </a:t>
            </a:r>
            <a:r>
              <a:rPr lang="en-IN" dirty="0"/>
              <a:t>descriptive words, such as adjectives and </a:t>
            </a:r>
            <a:r>
              <a:rPr lang="en-IN" dirty="0" smtClean="0"/>
              <a:t>adverbs</a:t>
            </a:r>
            <a:endParaRPr lang="en-US" dirty="0"/>
          </a:p>
        </p:txBody>
      </p:sp>
    </p:spTree>
    <p:extLst>
      <p:ext uri="{BB962C8B-B14F-4D97-AF65-F5344CB8AC3E}">
        <p14:creationId xmlns:p14="http://schemas.microsoft.com/office/powerpoint/2010/main" val="2710272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do you place your modifier?</a:t>
            </a:r>
            <a:endParaRPr lang="en-US" dirty="0"/>
          </a:p>
        </p:txBody>
      </p:sp>
      <p:sp>
        <p:nvSpPr>
          <p:cNvPr id="3" name="Content Placeholder 2"/>
          <p:cNvSpPr>
            <a:spLocks noGrp="1"/>
          </p:cNvSpPr>
          <p:nvPr>
            <p:ph idx="1"/>
          </p:nvPr>
        </p:nvSpPr>
        <p:spPr/>
        <p:txBody>
          <a:bodyPr/>
          <a:lstStyle/>
          <a:p>
            <a:r>
              <a:rPr lang="en-IN" dirty="0" smtClean="0">
                <a:solidFill>
                  <a:srgbClr val="FF0066"/>
                </a:solidFill>
              </a:rPr>
              <a:t>The plane crashed on the Alpine slopes with passengers.</a:t>
            </a:r>
          </a:p>
          <a:p>
            <a:r>
              <a:rPr lang="en-IN" dirty="0" smtClean="0">
                <a:solidFill>
                  <a:srgbClr val="FF0066"/>
                </a:solidFill>
              </a:rPr>
              <a:t>The monkey was seen in various parts of the campus with a black face and long tail.</a:t>
            </a:r>
          </a:p>
          <a:p>
            <a:r>
              <a:rPr lang="en-IN" dirty="0" smtClean="0">
                <a:solidFill>
                  <a:srgbClr val="FF0066"/>
                </a:solidFill>
              </a:rPr>
              <a:t> My parents bought a house for my sister which has spacious rooms.</a:t>
            </a:r>
          </a:p>
          <a:p>
            <a:r>
              <a:rPr lang="en-IN" dirty="0" err="1" smtClean="0">
                <a:solidFill>
                  <a:srgbClr val="FF0066"/>
                </a:solidFill>
              </a:rPr>
              <a:t>Hima</a:t>
            </a:r>
            <a:r>
              <a:rPr lang="en-IN" dirty="0" smtClean="0">
                <a:solidFill>
                  <a:srgbClr val="FF0066"/>
                </a:solidFill>
              </a:rPr>
              <a:t> Das ran the 100m barefoot which broke all records.</a:t>
            </a:r>
          </a:p>
          <a:p>
            <a:pPr marL="0" indent="0">
              <a:buNone/>
            </a:pPr>
            <a:endParaRPr lang="en-IN" dirty="0"/>
          </a:p>
          <a:p>
            <a:pPr marL="0" indent="0">
              <a:buNone/>
            </a:pPr>
            <a:r>
              <a:rPr lang="en-IN" dirty="0" smtClean="0"/>
              <a:t>The modifiers have to be placed close to the noun or verb they are describing.</a:t>
            </a:r>
          </a:p>
          <a:p>
            <a:pPr marL="0" indent="0">
              <a:buNone/>
            </a:pPr>
            <a:endParaRPr lang="en-IN" dirty="0" smtClean="0"/>
          </a:p>
          <a:p>
            <a:pPr marL="0" indent="0">
              <a:buNone/>
            </a:pPr>
            <a:endParaRPr lang="en-US" dirty="0"/>
          </a:p>
        </p:txBody>
      </p:sp>
    </p:spTree>
    <p:extLst>
      <p:ext uri="{BB962C8B-B14F-4D97-AF65-F5344CB8AC3E}">
        <p14:creationId xmlns:p14="http://schemas.microsoft.com/office/powerpoint/2010/main" val="24237351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496</TotalTime>
  <Words>1258</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Rockwell</vt:lpstr>
      <vt:lpstr>Rockwell Condensed</vt:lpstr>
      <vt:lpstr>Wingdings</vt:lpstr>
      <vt:lpstr>Wood Type</vt:lpstr>
      <vt:lpstr>Syntax</vt:lpstr>
      <vt:lpstr>Clause</vt:lpstr>
      <vt:lpstr>Fragments</vt:lpstr>
      <vt:lpstr>Subordinate clauses</vt:lpstr>
      <vt:lpstr>Other errors</vt:lpstr>
      <vt:lpstr>Use commas</vt:lpstr>
      <vt:lpstr>Where do you place your commas?</vt:lpstr>
      <vt:lpstr>modifiers</vt:lpstr>
      <vt:lpstr>Where do you place your modifier?</vt:lpstr>
      <vt:lpstr>Words are also modifiers</vt:lpstr>
      <vt:lpstr>Dangling modifiers</vt:lpstr>
      <vt:lpstr>Use commas wisely:</vt:lpstr>
      <vt:lpstr>Difference between ‘that’ and ‘which’</vt:lpstr>
      <vt:lpstr>style</vt:lpstr>
      <vt:lpstr>PowerPoint Presentation</vt:lpstr>
      <vt:lpstr>PowerPoint Presentation</vt:lpstr>
      <vt:lpstr>Points to remember: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dc:title>
  <dc:creator>Windows User</dc:creator>
  <cp:lastModifiedBy>Windows User</cp:lastModifiedBy>
  <cp:revision>29</cp:revision>
  <dcterms:created xsi:type="dcterms:W3CDTF">2018-08-11T11:51:23Z</dcterms:created>
  <dcterms:modified xsi:type="dcterms:W3CDTF">2018-08-15T11:40:56Z</dcterms:modified>
</cp:coreProperties>
</file>