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6" r:id="rId4"/>
    <p:sldId id="258" r:id="rId5"/>
    <p:sldId id="260" r:id="rId6"/>
    <p:sldId id="268" r:id="rId7"/>
    <p:sldId id="261" r:id="rId8"/>
    <p:sldId id="262" r:id="rId9"/>
    <p:sldId id="263" r:id="rId10"/>
    <p:sldId id="274" r:id="rId11"/>
    <p:sldId id="275" r:id="rId12"/>
    <p:sldId id="264" r:id="rId13"/>
    <p:sldId id="265" r:id="rId14"/>
    <p:sldId id="276" r:id="rId15"/>
    <p:sldId id="267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8/30/2018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Words and Idioms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1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Come to the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Dear Ma’am,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I am a second year undergraduate student in the XYZ engineering department here at IIT Kanpur. Ever since I was a child, I have been interested in languages and how they function. Learning a new language is always a challenge which I take up willingly and with pleasure.  Given the chance, I would like to learn a new language and master the intricacies of its vocabulary and usage.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I would like to know if I would be given this chance to learn a new language in your institute. I promise you that I will give my best in this attempt.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Thanking you,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Yours sincerely,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392285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Better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Respected / Dear Ma’am,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I </a:t>
            </a:r>
            <a:r>
              <a:rPr lang="en-IN" dirty="0">
                <a:solidFill>
                  <a:srgbClr val="FF3399"/>
                </a:solidFill>
              </a:rPr>
              <a:t>am writing this to enquire about the admission process to </a:t>
            </a:r>
            <a:r>
              <a:rPr lang="en-IN" dirty="0" smtClean="0">
                <a:solidFill>
                  <a:srgbClr val="FF3399"/>
                </a:solidFill>
              </a:rPr>
              <a:t>the Advanced level </a:t>
            </a:r>
            <a:r>
              <a:rPr lang="en-IN" dirty="0">
                <a:solidFill>
                  <a:srgbClr val="FF3399"/>
                </a:solidFill>
              </a:rPr>
              <a:t>language programme in your institute</a:t>
            </a:r>
            <a:r>
              <a:rPr lang="en-IN" dirty="0" smtClean="0">
                <a:solidFill>
                  <a:srgbClr val="FF3399"/>
                </a:solidFill>
              </a:rPr>
              <a:t>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I am a second year UG student of XYZ engineering in PQR institute. I have passed the basic level certificate in the language with distinction from ACT Academy. Could you please inform if this is recognised as a qualifying exam for your Advanced level course? I would also like to know the admission procedure for the same.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Thank you,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Yours sincerely,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ABC</a:t>
            </a:r>
            <a:endParaRPr lang="en-US" dirty="0">
              <a:solidFill>
                <a:srgbClr val="FF3399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1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Avoid </a:t>
            </a:r>
            <a:r>
              <a:rPr lang="en-IN" dirty="0" err="1" smtClean="0"/>
              <a:t>indianisms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rgbClr val="FF3399"/>
                </a:solidFill>
              </a:rPr>
              <a:t>I was very homesick when I first came to IIT but slowly </a:t>
            </a:r>
            <a:r>
              <a:rPr lang="en-IN" dirty="0" err="1" smtClean="0">
                <a:solidFill>
                  <a:srgbClr val="FF3399"/>
                </a:solidFill>
              </a:rPr>
              <a:t>slowly</a:t>
            </a:r>
            <a:r>
              <a:rPr lang="en-IN" dirty="0" smtClean="0">
                <a:solidFill>
                  <a:srgbClr val="FF3399"/>
                </a:solidFill>
              </a:rPr>
              <a:t> I became used to the place.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I shall reply back in a few days.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We have to dispose off a few items as scrap.</a:t>
            </a:r>
          </a:p>
          <a:p>
            <a:r>
              <a:rPr lang="en-IN" dirty="0" err="1" smtClean="0">
                <a:solidFill>
                  <a:srgbClr val="FF3399"/>
                </a:solidFill>
              </a:rPr>
              <a:t>Shahrukh</a:t>
            </a:r>
            <a:r>
              <a:rPr lang="en-IN" dirty="0" smtClean="0">
                <a:solidFill>
                  <a:srgbClr val="FF3399"/>
                </a:solidFill>
              </a:rPr>
              <a:t> Khan is also called as King Khan.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Be careful of your wallet and do not loose it anywhere.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I am reading at IIT Kanpur. I am liking it.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The committee comprises of the DOSA and the wardens.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I am a twenty years old girl.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You want to go to the old </a:t>
            </a:r>
            <a:r>
              <a:rPr lang="en-IN" dirty="0" err="1" smtClean="0">
                <a:solidFill>
                  <a:srgbClr val="FF3399"/>
                </a:solidFill>
              </a:rPr>
              <a:t>ShopC</a:t>
            </a:r>
            <a:r>
              <a:rPr lang="en-IN" dirty="0" smtClean="0">
                <a:solidFill>
                  <a:srgbClr val="FF3399"/>
                </a:solidFill>
              </a:rPr>
              <a:t>? Come with me – I am going there only.</a:t>
            </a:r>
          </a:p>
          <a:p>
            <a:endParaRPr lang="en-IN" dirty="0" smtClean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3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Formal occasions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appropriate language</a:t>
            </a:r>
          </a:p>
          <a:p>
            <a:r>
              <a:rPr lang="en-IN" dirty="0" smtClean="0"/>
              <a:t>Avoid slang or terms of familiarity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Hey, there seems to be a problem; </a:t>
            </a:r>
            <a:r>
              <a:rPr lang="en-IN" dirty="0" err="1" smtClean="0">
                <a:solidFill>
                  <a:srgbClr val="FF3399"/>
                </a:solidFill>
              </a:rPr>
              <a:t>plz</a:t>
            </a:r>
            <a:r>
              <a:rPr lang="en-IN" dirty="0" smtClean="0">
                <a:solidFill>
                  <a:srgbClr val="FF3399"/>
                </a:solidFill>
              </a:rPr>
              <a:t> look </a:t>
            </a:r>
            <a:r>
              <a:rPr lang="en-IN" smtClean="0">
                <a:solidFill>
                  <a:srgbClr val="FF3399"/>
                </a:solidFill>
              </a:rPr>
              <a:t>into it.</a:t>
            </a:r>
            <a:endParaRPr lang="en-IN" dirty="0" smtClean="0">
              <a:solidFill>
                <a:srgbClr val="FF3399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I think there seems to be a problem somewhere and request you to kindly look into the matter.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I’m confused – it’s not clear if you’ll come to class or not.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It’s 4 u.</a:t>
            </a:r>
            <a:endParaRPr 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5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Words colour your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The floods </a:t>
            </a:r>
            <a:r>
              <a:rPr lang="en-IN" u="sng" dirty="0" smtClean="0">
                <a:solidFill>
                  <a:srgbClr val="FF3399"/>
                </a:solidFill>
              </a:rPr>
              <a:t>caused damage to </a:t>
            </a:r>
            <a:r>
              <a:rPr lang="en-IN" dirty="0" smtClean="0">
                <a:solidFill>
                  <a:srgbClr val="FF3399"/>
                </a:solidFill>
              </a:rPr>
              <a:t>most parts of Kerala.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The floods </a:t>
            </a:r>
            <a:r>
              <a:rPr lang="en-IN" u="sng" dirty="0" smtClean="0">
                <a:solidFill>
                  <a:srgbClr val="FF3399"/>
                </a:solidFill>
              </a:rPr>
              <a:t>ravaged</a:t>
            </a:r>
            <a:r>
              <a:rPr lang="en-IN" dirty="0" smtClean="0">
                <a:solidFill>
                  <a:srgbClr val="FF3399"/>
                </a:solidFill>
              </a:rPr>
              <a:t> most parts of Kerala.</a:t>
            </a:r>
          </a:p>
          <a:p>
            <a:pPr marL="0" indent="0">
              <a:buNone/>
            </a:pPr>
            <a:endParaRPr lang="en-IN" dirty="0" smtClean="0">
              <a:solidFill>
                <a:srgbClr val="FF3399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3399"/>
                </a:solidFill>
              </a:rPr>
              <a:t>H</a:t>
            </a:r>
            <a:r>
              <a:rPr lang="en-IN" dirty="0" smtClean="0">
                <a:solidFill>
                  <a:srgbClr val="FF3399"/>
                </a:solidFill>
              </a:rPr>
              <a:t>e was </a:t>
            </a:r>
            <a:r>
              <a:rPr lang="en-IN" u="sng" dirty="0" smtClean="0">
                <a:solidFill>
                  <a:srgbClr val="FF3399"/>
                </a:solidFill>
              </a:rPr>
              <a:t>upset</a:t>
            </a:r>
            <a:r>
              <a:rPr lang="en-IN" dirty="0" smtClean="0">
                <a:solidFill>
                  <a:srgbClr val="FF3399"/>
                </a:solidFill>
              </a:rPr>
              <a:t> by the remarks of the examiner.</a:t>
            </a:r>
          </a:p>
          <a:p>
            <a:pPr marL="0" indent="0">
              <a:buNone/>
            </a:pPr>
            <a:r>
              <a:rPr lang="en-IN" dirty="0">
                <a:solidFill>
                  <a:srgbClr val="FF3399"/>
                </a:solidFill>
              </a:rPr>
              <a:t>H</a:t>
            </a:r>
            <a:r>
              <a:rPr lang="en-IN" dirty="0" smtClean="0">
                <a:solidFill>
                  <a:srgbClr val="FF3399"/>
                </a:solidFill>
              </a:rPr>
              <a:t>e was </a:t>
            </a:r>
            <a:r>
              <a:rPr lang="en-IN" u="sng" dirty="0" smtClean="0">
                <a:solidFill>
                  <a:srgbClr val="FF3399"/>
                </a:solidFill>
              </a:rPr>
              <a:t>devastated</a:t>
            </a:r>
            <a:r>
              <a:rPr lang="en-IN" dirty="0" smtClean="0">
                <a:solidFill>
                  <a:srgbClr val="FF3399"/>
                </a:solidFill>
              </a:rPr>
              <a:t> by the remarks of the examiner.</a:t>
            </a:r>
          </a:p>
          <a:p>
            <a:pPr marL="0" indent="0">
              <a:buNone/>
            </a:pPr>
            <a:endParaRPr lang="en-IN" dirty="0" smtClean="0">
              <a:solidFill>
                <a:srgbClr val="FF3399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rgbClr val="FF3399"/>
                </a:solidFill>
              </a:rPr>
              <a:t>Manjit</a:t>
            </a:r>
            <a:r>
              <a:rPr lang="en-IN" dirty="0" smtClean="0">
                <a:solidFill>
                  <a:srgbClr val="FF3399"/>
                </a:solidFill>
              </a:rPr>
              <a:t> Singh was </a:t>
            </a:r>
            <a:r>
              <a:rPr lang="en-IN" u="sng" dirty="0" smtClean="0">
                <a:solidFill>
                  <a:srgbClr val="FF3399"/>
                </a:solidFill>
              </a:rPr>
              <a:t>happy</a:t>
            </a:r>
            <a:r>
              <a:rPr lang="en-IN" dirty="0" smtClean="0">
                <a:solidFill>
                  <a:srgbClr val="FF3399"/>
                </a:solidFill>
              </a:rPr>
              <a:t> about the gold medal he won.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3399"/>
                </a:solidFill>
              </a:rPr>
              <a:t>Manjit</a:t>
            </a:r>
            <a:r>
              <a:rPr lang="en-IN" dirty="0" smtClean="0">
                <a:solidFill>
                  <a:srgbClr val="FF3399"/>
                </a:solidFill>
              </a:rPr>
              <a:t> Singh was </a:t>
            </a:r>
            <a:r>
              <a:rPr lang="en-IN" u="sng" dirty="0" smtClean="0">
                <a:solidFill>
                  <a:srgbClr val="FF3399"/>
                </a:solidFill>
              </a:rPr>
              <a:t>jubilant </a:t>
            </a:r>
            <a:r>
              <a:rPr lang="en-IN" dirty="0" smtClean="0">
                <a:solidFill>
                  <a:srgbClr val="FF3399"/>
                </a:solidFill>
              </a:rPr>
              <a:t>about the gold medal he won.</a:t>
            </a:r>
            <a:endParaRPr 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6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Idiom is a group of words whose meaning is different from the meanings of the words it contains.</a:t>
            </a:r>
          </a:p>
          <a:p>
            <a:r>
              <a:rPr lang="en-IN" dirty="0" smtClean="0"/>
              <a:t>Idioms of one language are not usually transferrable to another language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Raining cats and dogs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Once in a blue moon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By hook or by crook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Turn a deaf ear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Black sheep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Apple of one’s eye</a:t>
            </a:r>
            <a:endParaRPr 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Euphemisms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Used on formal occasions – formal reports, or in </a:t>
            </a:r>
            <a:r>
              <a:rPr lang="en-IN" dirty="0"/>
              <a:t>newspapers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Die / Expire / Pass away / Kick the bucket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Members of two communities clashed</a:t>
            </a:r>
          </a:p>
          <a:p>
            <a:pPr marL="0" indent="0">
              <a:buNone/>
            </a:pPr>
            <a:r>
              <a:rPr lang="en-IN" dirty="0">
                <a:solidFill>
                  <a:srgbClr val="FF3399"/>
                </a:solidFill>
              </a:rPr>
              <a:t>F</a:t>
            </a:r>
            <a:r>
              <a:rPr lang="en-IN" dirty="0" smtClean="0">
                <a:solidFill>
                  <a:srgbClr val="FF3399"/>
                </a:solidFill>
              </a:rPr>
              <a:t>riendly fire along the border</a:t>
            </a:r>
          </a:p>
          <a:p>
            <a:pPr marL="0" indent="0">
              <a:buNone/>
            </a:pPr>
            <a:r>
              <a:rPr lang="en-IN" dirty="0">
                <a:solidFill>
                  <a:srgbClr val="FF3399"/>
                </a:solidFill>
              </a:rPr>
              <a:t>P</a:t>
            </a:r>
            <a:r>
              <a:rPr lang="en-IN" dirty="0" smtClean="0">
                <a:solidFill>
                  <a:srgbClr val="FF3399"/>
                </a:solidFill>
              </a:rPr>
              <a:t>re-emptive strike; surgical strike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Government called for austerity measures from the people.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The students seem uninterested in the subject.</a:t>
            </a:r>
            <a:endParaRPr lang="en-IN" dirty="0">
              <a:solidFill>
                <a:srgbClr val="FF3399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3399"/>
                </a:solidFill>
              </a:rPr>
              <a:t>In the circumstances, the chances of this being permitted are very low.</a:t>
            </a:r>
          </a:p>
          <a:p>
            <a:pPr marL="0" indent="0">
              <a:buNone/>
            </a:pPr>
            <a:endParaRPr lang="en-IN" dirty="0">
              <a:solidFill>
                <a:srgbClr val="FF3399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7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Politically correct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Language meant to avoid offense or insult to another group of people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Use it to make your message more inclusive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Shows sender’s sensitivity to the receiver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Very effective in societies with linguistic and religious diversities</a:t>
            </a:r>
          </a:p>
          <a:p>
            <a:endParaRPr lang="en-IN" sz="2400" dirty="0"/>
          </a:p>
          <a:p>
            <a:r>
              <a:rPr lang="en-IN" sz="2400" dirty="0" smtClean="0"/>
              <a:t>Gender sensitivity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2356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Euphemisms to describe physical problems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Person with disability instead of ‘physically handicapped’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Mentally challenged – Insane / mad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Visually impaired – </a:t>
            </a:r>
            <a:r>
              <a:rPr lang="en-IN" dirty="0" smtClean="0">
                <a:solidFill>
                  <a:srgbClr val="FF3399"/>
                </a:solidFill>
              </a:rPr>
              <a:t>Blind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Person with special needs</a:t>
            </a:r>
            <a:endParaRPr lang="en-IN" dirty="0" smtClean="0">
              <a:solidFill>
                <a:srgbClr val="FF3399"/>
              </a:solidFill>
            </a:endParaRPr>
          </a:p>
          <a:p>
            <a:r>
              <a:rPr lang="en-IN" dirty="0" smtClean="0"/>
              <a:t>Gender neutral terms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Chairperson – Chairman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Husband / Wife – Spouse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Layman – Layperson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0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Racial terms</a:t>
            </a:r>
          </a:p>
          <a:p>
            <a:pPr marL="0" indent="0">
              <a:buNone/>
            </a:pPr>
            <a:r>
              <a:rPr lang="en-IN" dirty="0" smtClean="0"/>
              <a:t>Black / Negro / Nigger – African American (in the U.S.)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Caste names  </a:t>
            </a:r>
          </a:p>
          <a:p>
            <a:endParaRPr lang="en-IN" dirty="0" smtClean="0"/>
          </a:p>
          <a:p>
            <a:r>
              <a:rPr lang="en-IN" dirty="0" smtClean="0"/>
              <a:t>Minority community</a:t>
            </a:r>
          </a:p>
          <a:p>
            <a:endParaRPr lang="en-IN" dirty="0"/>
          </a:p>
          <a:p>
            <a:r>
              <a:rPr lang="en-IN" dirty="0" smtClean="0"/>
              <a:t>Transgender</a:t>
            </a:r>
          </a:p>
        </p:txBody>
      </p:sp>
    </p:spTree>
    <p:extLst>
      <p:ext uri="{BB962C8B-B14F-4D97-AF65-F5344CB8AC3E}">
        <p14:creationId xmlns:p14="http://schemas.microsoft.com/office/powerpoint/2010/main" val="101069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diction?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 refers to sentence structure</a:t>
            </a:r>
          </a:p>
          <a:p>
            <a:r>
              <a:rPr lang="en-IN" dirty="0" smtClean="0"/>
              <a:t>Diction refers to words used in speech or writing</a:t>
            </a:r>
          </a:p>
          <a:p>
            <a:r>
              <a:rPr lang="en-IN" dirty="0" smtClean="0"/>
              <a:t>It involves two skills – vocal expression and choice of words</a:t>
            </a:r>
          </a:p>
          <a:p>
            <a:r>
              <a:rPr lang="en-IN" dirty="0" smtClean="0"/>
              <a:t>Vocal expression is important in speaking</a:t>
            </a:r>
          </a:p>
          <a:p>
            <a:r>
              <a:rPr lang="en-IN" dirty="0" smtClean="0"/>
              <a:t>It refers to correct pronunciation, enunciation, and pitch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887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Choose </a:t>
            </a:r>
            <a:r>
              <a:rPr lang="en-IN" sz="2400" dirty="0" smtClean="0"/>
              <a:t>your words carefully and wisely</a:t>
            </a:r>
          </a:p>
          <a:p>
            <a:r>
              <a:rPr lang="en-IN" sz="2400" dirty="0" smtClean="0"/>
              <a:t>Choose the most suitable word in the context</a:t>
            </a:r>
          </a:p>
          <a:p>
            <a:r>
              <a:rPr lang="en-IN" sz="2400" dirty="0" smtClean="0"/>
              <a:t>Be brief and precise where necessary</a:t>
            </a:r>
          </a:p>
          <a:p>
            <a:r>
              <a:rPr lang="en-IN" sz="2400" dirty="0" smtClean="0"/>
              <a:t>One word can colour your entire writing</a:t>
            </a:r>
          </a:p>
          <a:p>
            <a:r>
              <a:rPr lang="en-IN" sz="2400" dirty="0" smtClean="0"/>
              <a:t>Be courteous and polite</a:t>
            </a:r>
          </a:p>
          <a:p>
            <a:r>
              <a:rPr lang="en-IN" sz="2400" dirty="0" smtClean="0"/>
              <a:t>Show sensitivity to differences of religion, culture, race, and gender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247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Words have two layers of meaning – denotation (primary meaning) and connotation (secondary meaning)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3399"/>
                </a:solidFill>
              </a:rPr>
              <a:t>It is difficult to find your way in the dark.</a:t>
            </a:r>
          </a:p>
          <a:p>
            <a:pPr marL="0" indent="0">
              <a:buNone/>
            </a:pPr>
            <a:r>
              <a:rPr lang="en-IN" dirty="0">
                <a:solidFill>
                  <a:srgbClr val="FF3399"/>
                </a:solidFill>
              </a:rPr>
              <a:t>He had a dark look on his face when he met us.</a:t>
            </a:r>
          </a:p>
          <a:p>
            <a:pPr marL="0" indent="0">
              <a:buNone/>
            </a:pPr>
            <a:r>
              <a:rPr lang="en-IN" dirty="0">
                <a:solidFill>
                  <a:srgbClr val="FF3399"/>
                </a:solidFill>
              </a:rPr>
              <a:t>The sea was dark blue in colour.</a:t>
            </a:r>
          </a:p>
          <a:p>
            <a:pPr marL="0" indent="0">
              <a:buNone/>
            </a:pPr>
            <a:r>
              <a:rPr lang="en-IN" dirty="0">
                <a:solidFill>
                  <a:srgbClr val="FF3399"/>
                </a:solidFill>
              </a:rPr>
              <a:t>She felt blue, especially on lonely evenings in the alien 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Choice of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Correctness in word usage</a:t>
            </a:r>
          </a:p>
          <a:p>
            <a:r>
              <a:rPr lang="en-IN" dirty="0" smtClean="0"/>
              <a:t>Synonyms might lead you astray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She smiled at me.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She grinned at me.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She laughed at me.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She smirked at me.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She laughed with me.</a:t>
            </a:r>
          </a:p>
          <a:p>
            <a:pPr marL="0" indent="0">
              <a:buNone/>
            </a:pPr>
            <a:endParaRPr lang="en-IN" dirty="0" smtClean="0">
              <a:solidFill>
                <a:srgbClr val="80008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800080"/>
              </a:solidFill>
            </a:endParaRPr>
          </a:p>
          <a:p>
            <a:endParaRPr lang="en-IN" dirty="0" smtClean="0"/>
          </a:p>
          <a:p>
            <a:pPr marL="0" indent="0">
              <a:buNone/>
            </a:pPr>
            <a:endParaRPr lang="en-US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3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3399"/>
                </a:solidFill>
              </a:rPr>
              <a:t>He has to leave by Monday.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He should leave by Monday.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“I saw a python in my backyard today,” she said.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“I saw a python in my backyard today,” she claimed.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She apparently saw a python in her backyard today.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The little boy felt pity for the beggar.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The little boy felt sympathy for the beggar.</a:t>
            </a:r>
            <a:endParaRPr 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30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 not confuse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solidFill>
                  <a:srgbClr val="FF3399"/>
                </a:solidFill>
              </a:rPr>
              <a:t>It’s / Its</a:t>
            </a:r>
          </a:p>
          <a:p>
            <a:pPr marL="0" indent="0">
              <a:buNone/>
            </a:pPr>
            <a:r>
              <a:rPr lang="en-IN" u="sng" dirty="0" smtClean="0">
                <a:solidFill>
                  <a:srgbClr val="FF3399"/>
                </a:solidFill>
              </a:rPr>
              <a:t>It’s (It is) </a:t>
            </a:r>
            <a:r>
              <a:rPr lang="en-IN" dirty="0" smtClean="0">
                <a:solidFill>
                  <a:srgbClr val="FF3399"/>
                </a:solidFill>
              </a:rPr>
              <a:t>a holiday today.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This is a Picasso painting; </a:t>
            </a:r>
            <a:r>
              <a:rPr lang="en-IN" u="sng" dirty="0" smtClean="0">
                <a:solidFill>
                  <a:srgbClr val="FF3399"/>
                </a:solidFill>
              </a:rPr>
              <a:t>its</a:t>
            </a:r>
            <a:r>
              <a:rPr lang="en-IN" dirty="0" smtClean="0">
                <a:solidFill>
                  <a:srgbClr val="FF3399"/>
                </a:solidFill>
              </a:rPr>
              <a:t> value is estimated to be millions of dollars.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Great / Grate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It’s </a:t>
            </a:r>
            <a:r>
              <a:rPr lang="en-IN" u="sng" dirty="0" smtClean="0">
                <a:solidFill>
                  <a:srgbClr val="FF3399"/>
                </a:solidFill>
              </a:rPr>
              <a:t>great</a:t>
            </a:r>
            <a:r>
              <a:rPr lang="en-IN" dirty="0" smtClean="0">
                <a:solidFill>
                  <a:srgbClr val="FF3399"/>
                </a:solidFill>
              </a:rPr>
              <a:t> to have you here! I am really </a:t>
            </a:r>
            <a:r>
              <a:rPr lang="en-IN" u="sng" dirty="0" smtClean="0">
                <a:solidFill>
                  <a:srgbClr val="FF3399"/>
                </a:solidFill>
              </a:rPr>
              <a:t>grateful</a:t>
            </a:r>
            <a:r>
              <a:rPr lang="en-IN" dirty="0" smtClean="0">
                <a:solidFill>
                  <a:srgbClr val="FF3399"/>
                </a:solidFill>
              </a:rPr>
              <a:t> to you for being here with me.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The old metal gate </a:t>
            </a:r>
            <a:r>
              <a:rPr lang="en-IN" u="sng" dirty="0" smtClean="0">
                <a:solidFill>
                  <a:srgbClr val="FF3399"/>
                </a:solidFill>
              </a:rPr>
              <a:t>grated</a:t>
            </a:r>
            <a:r>
              <a:rPr lang="en-IN" dirty="0" smtClean="0">
                <a:solidFill>
                  <a:srgbClr val="FF3399"/>
                </a:solidFill>
              </a:rPr>
              <a:t> on its hinges.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Quiet / Quite / Quit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I would like all of you to keep </a:t>
            </a:r>
            <a:r>
              <a:rPr lang="en-IN" u="sng" dirty="0" smtClean="0">
                <a:solidFill>
                  <a:srgbClr val="FF3399"/>
                </a:solidFill>
              </a:rPr>
              <a:t>quiet </a:t>
            </a:r>
            <a:r>
              <a:rPr lang="en-IN" dirty="0" smtClean="0">
                <a:solidFill>
                  <a:srgbClr val="FF3399"/>
                </a:solidFill>
              </a:rPr>
              <a:t>for a while.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The food in the mess is </a:t>
            </a:r>
            <a:r>
              <a:rPr lang="en-IN" u="sng" dirty="0" smtClean="0">
                <a:solidFill>
                  <a:srgbClr val="FF3399"/>
                </a:solidFill>
              </a:rPr>
              <a:t>quite </a:t>
            </a:r>
            <a:r>
              <a:rPr lang="en-IN" dirty="0" smtClean="0">
                <a:solidFill>
                  <a:srgbClr val="FF3399"/>
                </a:solidFill>
              </a:rPr>
              <a:t>good.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I </a:t>
            </a:r>
            <a:r>
              <a:rPr lang="en-IN" u="sng" dirty="0" smtClean="0">
                <a:solidFill>
                  <a:srgbClr val="FF3399"/>
                </a:solidFill>
              </a:rPr>
              <a:t>quit </a:t>
            </a:r>
            <a:r>
              <a:rPr lang="en-IN" dirty="0" smtClean="0">
                <a:solidFill>
                  <a:srgbClr val="FF3399"/>
                </a:solidFill>
              </a:rPr>
              <a:t>the place because it was very </a:t>
            </a:r>
            <a:r>
              <a:rPr lang="en-IN" u="sng" dirty="0" smtClean="0">
                <a:solidFill>
                  <a:srgbClr val="FF3399"/>
                </a:solidFill>
              </a:rPr>
              <a:t>quiet</a:t>
            </a:r>
            <a:r>
              <a:rPr lang="en-IN" dirty="0" smtClean="0">
                <a:solidFill>
                  <a:srgbClr val="FF3399"/>
                </a:solidFill>
              </a:rPr>
              <a:t> and </a:t>
            </a:r>
            <a:r>
              <a:rPr lang="en-IN" u="sng" dirty="0" smtClean="0">
                <a:solidFill>
                  <a:srgbClr val="FF3399"/>
                </a:solidFill>
              </a:rPr>
              <a:t>quite</a:t>
            </a:r>
            <a:r>
              <a:rPr lang="en-IN" dirty="0" smtClean="0">
                <a:solidFill>
                  <a:srgbClr val="FF3399"/>
                </a:solidFill>
              </a:rPr>
              <a:t> unbearable.</a:t>
            </a:r>
          </a:p>
          <a:p>
            <a:pPr marL="0" indent="0">
              <a:buNone/>
            </a:pPr>
            <a:endParaRPr lang="en-IN" dirty="0" smtClean="0">
              <a:solidFill>
                <a:srgbClr val="FF33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1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Polite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3399"/>
                </a:solidFill>
              </a:rPr>
              <a:t>Respected ma'am,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3399"/>
                </a:solidFill>
              </a:rPr>
              <a:t>    </a:t>
            </a:r>
            <a:r>
              <a:rPr lang="en-IN" dirty="0" err="1" smtClean="0">
                <a:solidFill>
                  <a:srgbClr val="FF3399"/>
                </a:solidFill>
              </a:rPr>
              <a:t>i</a:t>
            </a:r>
            <a:r>
              <a:rPr lang="en-IN" dirty="0" smtClean="0">
                <a:solidFill>
                  <a:srgbClr val="FF3399"/>
                </a:solidFill>
              </a:rPr>
              <a:t> </a:t>
            </a:r>
            <a:r>
              <a:rPr lang="en-IN" dirty="0">
                <a:solidFill>
                  <a:srgbClr val="FF3399"/>
                </a:solidFill>
              </a:rPr>
              <a:t>know its too late </a:t>
            </a:r>
            <a:r>
              <a:rPr lang="en-IN" dirty="0" smtClean="0">
                <a:solidFill>
                  <a:srgbClr val="FF3399"/>
                </a:solidFill>
              </a:rPr>
              <a:t>but  </a:t>
            </a:r>
            <a:r>
              <a:rPr lang="en-IN" dirty="0" err="1">
                <a:solidFill>
                  <a:srgbClr val="FF3399"/>
                </a:solidFill>
              </a:rPr>
              <a:t>i</a:t>
            </a:r>
            <a:r>
              <a:rPr lang="en-IN" dirty="0" err="1" smtClean="0">
                <a:solidFill>
                  <a:srgbClr val="FF3399"/>
                </a:solidFill>
              </a:rPr>
              <a:t>'m</a:t>
            </a:r>
            <a:r>
              <a:rPr lang="en-IN" dirty="0" smtClean="0">
                <a:solidFill>
                  <a:srgbClr val="FF3399"/>
                </a:solidFill>
              </a:rPr>
              <a:t> </a:t>
            </a:r>
            <a:r>
              <a:rPr lang="en-IN" dirty="0">
                <a:solidFill>
                  <a:srgbClr val="FF3399"/>
                </a:solidFill>
              </a:rPr>
              <a:t>hoping a positive response from </a:t>
            </a:r>
            <a:r>
              <a:rPr lang="en-IN" dirty="0" smtClean="0">
                <a:solidFill>
                  <a:srgbClr val="FF3399"/>
                </a:solidFill>
              </a:rPr>
              <a:t>your side</a:t>
            </a:r>
            <a:r>
              <a:rPr lang="en-IN" dirty="0">
                <a:solidFill>
                  <a:srgbClr val="FF3399"/>
                </a:solidFill>
              </a:rPr>
              <a:t>. I want to join </a:t>
            </a:r>
            <a:r>
              <a:rPr lang="en-IN" dirty="0" smtClean="0">
                <a:solidFill>
                  <a:srgbClr val="FF3399"/>
                </a:solidFill>
              </a:rPr>
              <a:t>Spanish classes </a:t>
            </a:r>
            <a:r>
              <a:rPr lang="en-IN" dirty="0">
                <a:solidFill>
                  <a:srgbClr val="FF3399"/>
                </a:solidFill>
              </a:rPr>
              <a:t>of level 1 and level 2 in </a:t>
            </a:r>
            <a:r>
              <a:rPr lang="en-IN" dirty="0" smtClean="0">
                <a:solidFill>
                  <a:srgbClr val="FF3399"/>
                </a:solidFill>
              </a:rPr>
              <a:t>upcoming session, but </a:t>
            </a:r>
            <a:r>
              <a:rPr lang="en-IN" dirty="0">
                <a:solidFill>
                  <a:srgbClr val="FF3399"/>
                </a:solidFill>
              </a:rPr>
              <a:t>due to some reason I couldn't </a:t>
            </a:r>
            <a:r>
              <a:rPr lang="en-IN" dirty="0" smtClean="0">
                <a:solidFill>
                  <a:srgbClr val="FF3399"/>
                </a:solidFill>
              </a:rPr>
              <a:t>fill that </a:t>
            </a:r>
            <a:r>
              <a:rPr lang="en-IN" dirty="0">
                <a:solidFill>
                  <a:srgbClr val="FF3399"/>
                </a:solidFill>
              </a:rPr>
              <a:t>form in time, So </a:t>
            </a:r>
            <a:r>
              <a:rPr lang="en-IN" dirty="0" err="1">
                <a:solidFill>
                  <a:srgbClr val="FF3399"/>
                </a:solidFill>
              </a:rPr>
              <a:t>i'm</a:t>
            </a:r>
            <a:r>
              <a:rPr lang="en-IN" dirty="0">
                <a:solidFill>
                  <a:srgbClr val="FF3399"/>
                </a:solidFill>
              </a:rPr>
              <a:t> requesting you to look into the matter </a:t>
            </a:r>
            <a:r>
              <a:rPr lang="en-IN" dirty="0" smtClean="0">
                <a:solidFill>
                  <a:srgbClr val="FF3399"/>
                </a:solidFill>
              </a:rPr>
              <a:t>and try </a:t>
            </a:r>
            <a:r>
              <a:rPr lang="en-IN" dirty="0">
                <a:solidFill>
                  <a:srgbClr val="FF3399"/>
                </a:solidFill>
              </a:rPr>
              <a:t>to add my name for </a:t>
            </a:r>
            <a:r>
              <a:rPr lang="en-IN" dirty="0" err="1" smtClean="0">
                <a:solidFill>
                  <a:srgbClr val="FF3399"/>
                </a:solidFill>
              </a:rPr>
              <a:t>spanish</a:t>
            </a:r>
            <a:r>
              <a:rPr lang="en-IN" dirty="0" smtClean="0">
                <a:solidFill>
                  <a:srgbClr val="FF3399"/>
                </a:solidFill>
              </a:rPr>
              <a:t> </a:t>
            </a:r>
            <a:r>
              <a:rPr lang="en-IN" dirty="0">
                <a:solidFill>
                  <a:srgbClr val="FF3399"/>
                </a:solidFill>
              </a:rPr>
              <a:t>classes if there is </a:t>
            </a:r>
            <a:r>
              <a:rPr lang="en-IN" dirty="0" smtClean="0">
                <a:solidFill>
                  <a:srgbClr val="FF3399"/>
                </a:solidFill>
              </a:rPr>
              <a:t>any possibility. sorry </a:t>
            </a:r>
            <a:r>
              <a:rPr lang="en-IN" dirty="0">
                <a:solidFill>
                  <a:srgbClr val="FF3399"/>
                </a:solidFill>
              </a:rPr>
              <a:t>for inconvenience</a:t>
            </a:r>
            <a:r>
              <a:rPr lang="en-IN" dirty="0" smtClean="0">
                <a:solidFill>
                  <a:srgbClr val="FF3399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err="1" smtClean="0">
                <a:solidFill>
                  <a:srgbClr val="FF3399"/>
                </a:solidFill>
              </a:rPr>
              <a:t>Your’s</a:t>
            </a:r>
            <a:endParaRPr lang="en-IN" dirty="0">
              <a:solidFill>
                <a:srgbClr val="FF3399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rgbClr val="FF3399"/>
                </a:solidFill>
              </a:rPr>
              <a:t>XYZ</a:t>
            </a:r>
            <a:endParaRPr 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3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3399"/>
                </a:solidFill>
              </a:rPr>
              <a:t>Respected </a:t>
            </a:r>
            <a:r>
              <a:rPr lang="en-IN" dirty="0" smtClean="0">
                <a:solidFill>
                  <a:srgbClr val="FF3399"/>
                </a:solidFill>
              </a:rPr>
              <a:t>Ma'am / Dear </a:t>
            </a:r>
            <a:r>
              <a:rPr lang="en-IN" dirty="0" err="1" smtClean="0">
                <a:solidFill>
                  <a:srgbClr val="FF3399"/>
                </a:solidFill>
              </a:rPr>
              <a:t>Prof.</a:t>
            </a:r>
            <a:r>
              <a:rPr lang="en-IN" dirty="0" smtClean="0">
                <a:solidFill>
                  <a:srgbClr val="FF3399"/>
                </a:solidFill>
              </a:rPr>
              <a:t> ABC,</a:t>
            </a:r>
            <a:endParaRPr lang="en-IN" dirty="0">
              <a:solidFill>
                <a:srgbClr val="FF3399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3399"/>
                </a:solidFill>
              </a:rPr>
              <a:t>    I know its too late </a:t>
            </a:r>
            <a:r>
              <a:rPr lang="en-IN" dirty="0" smtClean="0">
                <a:solidFill>
                  <a:srgbClr val="FF3399"/>
                </a:solidFill>
              </a:rPr>
              <a:t>but I am hoping for </a:t>
            </a:r>
            <a:r>
              <a:rPr lang="en-IN" dirty="0">
                <a:solidFill>
                  <a:srgbClr val="FF3399"/>
                </a:solidFill>
              </a:rPr>
              <a:t>a positive response from your side. I </a:t>
            </a:r>
            <a:r>
              <a:rPr lang="en-IN" dirty="0" smtClean="0">
                <a:solidFill>
                  <a:srgbClr val="FF3399"/>
                </a:solidFill>
              </a:rPr>
              <a:t>would like </a:t>
            </a:r>
            <a:r>
              <a:rPr lang="en-IN" dirty="0">
                <a:solidFill>
                  <a:srgbClr val="FF3399"/>
                </a:solidFill>
              </a:rPr>
              <a:t>to join </a:t>
            </a:r>
            <a:r>
              <a:rPr lang="en-IN" dirty="0" smtClean="0">
                <a:solidFill>
                  <a:srgbClr val="FF3399"/>
                </a:solidFill>
              </a:rPr>
              <a:t>Spanish Level I classes in the upcoming session. But unfortunately I was unable to fill the form in time.  So </a:t>
            </a:r>
            <a:r>
              <a:rPr lang="en-IN" dirty="0">
                <a:solidFill>
                  <a:srgbClr val="FF3399"/>
                </a:solidFill>
              </a:rPr>
              <a:t>I</a:t>
            </a:r>
            <a:r>
              <a:rPr lang="en-IN" dirty="0" smtClean="0">
                <a:solidFill>
                  <a:srgbClr val="FF3399"/>
                </a:solidFill>
              </a:rPr>
              <a:t> request </a:t>
            </a:r>
            <a:r>
              <a:rPr lang="en-IN" dirty="0">
                <a:solidFill>
                  <a:srgbClr val="FF3399"/>
                </a:solidFill>
              </a:rPr>
              <a:t>you to </a:t>
            </a:r>
            <a:r>
              <a:rPr lang="en-IN" dirty="0" smtClean="0">
                <a:solidFill>
                  <a:srgbClr val="FF3399"/>
                </a:solidFill>
              </a:rPr>
              <a:t>please look </a:t>
            </a:r>
            <a:r>
              <a:rPr lang="en-IN" dirty="0">
                <a:solidFill>
                  <a:srgbClr val="FF3399"/>
                </a:solidFill>
              </a:rPr>
              <a:t>into the matter and try to add my name for </a:t>
            </a:r>
            <a:r>
              <a:rPr lang="en-IN" dirty="0" smtClean="0">
                <a:solidFill>
                  <a:srgbClr val="FF3399"/>
                </a:solidFill>
              </a:rPr>
              <a:t>Spanish </a:t>
            </a:r>
            <a:r>
              <a:rPr lang="en-IN" dirty="0">
                <a:solidFill>
                  <a:srgbClr val="FF3399"/>
                </a:solidFill>
              </a:rPr>
              <a:t>classes if there is any possibility. </a:t>
            </a:r>
            <a:r>
              <a:rPr lang="en-IN" dirty="0" smtClean="0">
                <a:solidFill>
                  <a:srgbClr val="FF3399"/>
                </a:solidFill>
              </a:rPr>
              <a:t>I am extremely sorry / apologise for the inconvenience I am causing you.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rgbClr val="FF3399"/>
                </a:solidFill>
              </a:rPr>
              <a:t>Yours sincerely,</a:t>
            </a:r>
            <a:endParaRPr lang="en-IN" dirty="0">
              <a:solidFill>
                <a:srgbClr val="FF3399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3399"/>
                </a:solidFill>
              </a:rPr>
              <a:t>XYZ</a:t>
            </a:r>
            <a:endParaRPr lang="en-US" dirty="0">
              <a:solidFill>
                <a:srgbClr val="FF3399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one word, if you can, instead of a lot of words</a:t>
            </a:r>
          </a:p>
          <a:p>
            <a:pPr marL="0" indent="0">
              <a:buNone/>
            </a:pPr>
            <a:r>
              <a:rPr lang="en-IN" dirty="0">
                <a:solidFill>
                  <a:srgbClr val="FF3399"/>
                </a:solidFill>
              </a:rPr>
              <a:t>He </a:t>
            </a:r>
            <a:r>
              <a:rPr lang="en-IN" u="sng" dirty="0">
                <a:solidFill>
                  <a:srgbClr val="FF3399"/>
                </a:solidFill>
              </a:rPr>
              <a:t>passed his days in great poverty</a:t>
            </a:r>
            <a:r>
              <a:rPr lang="en-IN" dirty="0">
                <a:solidFill>
                  <a:srgbClr val="FF3399"/>
                </a:solidFill>
              </a:rPr>
              <a:t>.</a:t>
            </a:r>
          </a:p>
          <a:p>
            <a:pPr marL="0" indent="0">
              <a:buNone/>
            </a:pPr>
            <a:r>
              <a:rPr lang="en-IN" dirty="0">
                <a:solidFill>
                  <a:srgbClr val="FF3399"/>
                </a:solidFill>
              </a:rPr>
              <a:t>He was poor.</a:t>
            </a:r>
            <a:endParaRPr lang="en-US" dirty="0">
              <a:solidFill>
                <a:srgbClr val="FF3399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The jar </a:t>
            </a:r>
            <a:r>
              <a:rPr lang="en-IN" u="sng" dirty="0" smtClean="0">
                <a:solidFill>
                  <a:srgbClr val="FF3399"/>
                </a:solidFill>
              </a:rPr>
              <a:t>had empty space inside it</a:t>
            </a:r>
            <a:r>
              <a:rPr lang="en-IN" dirty="0" smtClean="0">
                <a:solidFill>
                  <a:srgbClr val="FF3399"/>
                </a:solidFill>
              </a:rPr>
              <a:t>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The jar </a:t>
            </a:r>
            <a:r>
              <a:rPr lang="en-IN" u="sng" dirty="0" smtClean="0">
                <a:solidFill>
                  <a:srgbClr val="FF3399"/>
                </a:solidFill>
              </a:rPr>
              <a:t>was hollow</a:t>
            </a:r>
            <a:r>
              <a:rPr lang="en-IN" dirty="0" smtClean="0">
                <a:solidFill>
                  <a:srgbClr val="FF3399"/>
                </a:solidFill>
              </a:rPr>
              <a:t>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I </a:t>
            </a:r>
            <a:r>
              <a:rPr lang="en-IN" u="sng" dirty="0" smtClean="0">
                <a:solidFill>
                  <a:srgbClr val="FF3399"/>
                </a:solidFill>
              </a:rPr>
              <a:t>pushed him roughly </a:t>
            </a:r>
            <a:r>
              <a:rPr lang="en-IN" dirty="0" smtClean="0">
                <a:solidFill>
                  <a:srgbClr val="FF3399"/>
                </a:solidFill>
              </a:rPr>
              <a:t>aside.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I </a:t>
            </a:r>
            <a:r>
              <a:rPr lang="en-IN" u="sng" dirty="0" smtClean="0">
                <a:solidFill>
                  <a:srgbClr val="FF3399"/>
                </a:solidFill>
              </a:rPr>
              <a:t>shoved</a:t>
            </a:r>
            <a:r>
              <a:rPr lang="en-IN" dirty="0" smtClean="0">
                <a:solidFill>
                  <a:srgbClr val="FF3399"/>
                </a:solidFill>
              </a:rPr>
              <a:t> him aside.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Shakespeare was a great </a:t>
            </a:r>
            <a:r>
              <a:rPr lang="en-IN" u="sng" dirty="0" smtClean="0">
                <a:solidFill>
                  <a:srgbClr val="FF3399"/>
                </a:solidFill>
              </a:rPr>
              <a:t>writer of plays</a:t>
            </a:r>
            <a:r>
              <a:rPr lang="en-IN" dirty="0" smtClean="0">
                <a:solidFill>
                  <a:srgbClr val="FF3399"/>
                </a:solidFill>
              </a:rPr>
              <a:t>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3399"/>
                </a:solidFill>
              </a:rPr>
              <a:t>Shakespeare was a great </a:t>
            </a:r>
            <a:r>
              <a:rPr lang="en-IN" u="sng" dirty="0" smtClean="0">
                <a:solidFill>
                  <a:srgbClr val="FF3399"/>
                </a:solidFill>
              </a:rPr>
              <a:t>playwright.</a:t>
            </a:r>
          </a:p>
        </p:txBody>
      </p:sp>
    </p:spTree>
    <p:extLst>
      <p:ext uri="{BB962C8B-B14F-4D97-AF65-F5344CB8AC3E}">
        <p14:creationId xmlns:p14="http://schemas.microsoft.com/office/powerpoint/2010/main" val="2273674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468</TotalTime>
  <Words>1288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Rockwell</vt:lpstr>
      <vt:lpstr>Rockwell Condensed</vt:lpstr>
      <vt:lpstr>Wingdings</vt:lpstr>
      <vt:lpstr>Wood Type</vt:lpstr>
      <vt:lpstr>diction</vt:lpstr>
      <vt:lpstr>What is diction?</vt:lpstr>
      <vt:lpstr>PowerPoint Presentation</vt:lpstr>
      <vt:lpstr>Choice of words</vt:lpstr>
      <vt:lpstr>PowerPoint Presentation</vt:lpstr>
      <vt:lpstr>Do not confuse</vt:lpstr>
      <vt:lpstr>Polite expressions</vt:lpstr>
      <vt:lpstr>Politer</vt:lpstr>
      <vt:lpstr>Be brief</vt:lpstr>
      <vt:lpstr>Come to the point </vt:lpstr>
      <vt:lpstr>Better version</vt:lpstr>
      <vt:lpstr>Avoid indianisms</vt:lpstr>
      <vt:lpstr>Formal occasions</vt:lpstr>
      <vt:lpstr>Words colour your writing</vt:lpstr>
      <vt:lpstr>Idioms</vt:lpstr>
      <vt:lpstr>Euphemisms</vt:lpstr>
      <vt:lpstr>Politically correct language</vt:lpstr>
      <vt:lpstr>PowerPoint Presentation</vt:lpstr>
      <vt:lpstr>PowerPoint Presentation</vt:lpstr>
      <vt:lpstr>Points to Remember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</dc:title>
  <dc:creator>Windows User</dc:creator>
  <cp:lastModifiedBy>Windows User</cp:lastModifiedBy>
  <cp:revision>26</cp:revision>
  <dcterms:created xsi:type="dcterms:W3CDTF">2018-08-18T06:25:32Z</dcterms:created>
  <dcterms:modified xsi:type="dcterms:W3CDTF">2018-08-30T09:10:05Z</dcterms:modified>
</cp:coreProperties>
</file>