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80" r:id="rId15"/>
    <p:sldId id="281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76" r:id="rId25"/>
    <p:sldId id="278" r:id="rId26"/>
    <p:sldId id="279" r:id="rId2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1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29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24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551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7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02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17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018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0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3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3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7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40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0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7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38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05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Employee</a:t>
            </a:r>
            <a:r>
              <a:rPr spc="-140" dirty="0"/>
              <a:t> </a:t>
            </a:r>
            <a:r>
              <a:rPr spc="-260" dirty="0"/>
              <a:t>Payroll </a:t>
            </a:r>
            <a:r>
              <a:rPr spc="-2095" dirty="0"/>
              <a:t> </a:t>
            </a:r>
            <a:r>
              <a:rPr spc="30" dirty="0"/>
              <a:t>Management</a:t>
            </a:r>
            <a:r>
              <a:rPr lang="en-US" spc="30" dirty="0"/>
              <a:t> System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4736972" y="3787063"/>
            <a:ext cx="3352800" cy="89090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708660">
              <a:lnSpc>
                <a:spcPct val="100000"/>
              </a:lnSpc>
              <a:spcBef>
                <a:spcPts val="1100"/>
              </a:spcBef>
            </a:pPr>
            <a:r>
              <a:rPr sz="2000" b="1" spc="-235" dirty="0">
                <a:solidFill>
                  <a:srgbClr val="89D0D5"/>
                </a:solidFill>
                <a:latin typeface="Tahoma"/>
                <a:cs typeface="Tahoma"/>
              </a:rPr>
              <a:t>P</a:t>
            </a:r>
            <a:r>
              <a:rPr sz="2000" b="1" spc="-250" dirty="0">
                <a:solidFill>
                  <a:srgbClr val="89D0D5"/>
                </a:solidFill>
                <a:latin typeface="Tahoma"/>
                <a:cs typeface="Tahoma"/>
              </a:rPr>
              <a:t>R</a:t>
            </a:r>
            <a:r>
              <a:rPr sz="2000" b="1" spc="-195" dirty="0">
                <a:solidFill>
                  <a:srgbClr val="89D0D5"/>
                </a:solidFill>
                <a:latin typeface="Tahoma"/>
                <a:cs typeface="Tahoma"/>
              </a:rPr>
              <a:t>ESENTED</a:t>
            </a:r>
            <a:r>
              <a:rPr sz="2000" b="1" spc="-75" dirty="0">
                <a:solidFill>
                  <a:srgbClr val="89D0D5"/>
                </a:solidFill>
                <a:latin typeface="Tahoma"/>
                <a:cs typeface="Tahoma"/>
              </a:rPr>
              <a:t> </a:t>
            </a:r>
            <a:r>
              <a:rPr sz="2000" b="1" spc="-160" dirty="0">
                <a:solidFill>
                  <a:srgbClr val="89D0D5"/>
                </a:solidFill>
                <a:latin typeface="Tahoma"/>
                <a:cs typeface="Tahoma"/>
              </a:rPr>
              <a:t>BY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b="1" spc="-155" dirty="0">
                <a:solidFill>
                  <a:srgbClr val="89D0D5"/>
                </a:solidFill>
                <a:latin typeface="Tahoma"/>
                <a:cs typeface="Tahoma"/>
              </a:rPr>
              <a:t>2</a:t>
            </a:r>
            <a:r>
              <a:rPr sz="2000" b="1" spc="-145" dirty="0">
                <a:solidFill>
                  <a:srgbClr val="89D0D5"/>
                </a:solidFill>
                <a:latin typeface="Tahoma"/>
                <a:cs typeface="Tahoma"/>
              </a:rPr>
              <a:t>1</a:t>
            </a:r>
            <a:r>
              <a:rPr sz="2000" b="1" spc="-150" dirty="0">
                <a:solidFill>
                  <a:srgbClr val="89D0D5"/>
                </a:solidFill>
                <a:latin typeface="Tahoma"/>
                <a:cs typeface="Tahoma"/>
              </a:rPr>
              <a:t>4</a:t>
            </a:r>
            <a:r>
              <a:rPr sz="2000" b="1" spc="-25" dirty="0">
                <a:solidFill>
                  <a:srgbClr val="89D0D5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89D0D5"/>
                </a:solidFill>
                <a:latin typeface="Tahoma"/>
                <a:cs typeface="Tahoma"/>
              </a:rPr>
              <a:t>J</a:t>
            </a:r>
            <a:r>
              <a:rPr sz="2000" b="1" spc="95" dirty="0">
                <a:solidFill>
                  <a:srgbClr val="89D0D5"/>
                </a:solidFill>
                <a:latin typeface="Tahoma"/>
                <a:cs typeface="Tahoma"/>
              </a:rPr>
              <a:t>AVA</a:t>
            </a:r>
            <a:r>
              <a:rPr sz="2000" b="1" spc="-45" dirty="0">
                <a:solidFill>
                  <a:srgbClr val="89D0D5"/>
                </a:solidFill>
                <a:latin typeface="Tahoma"/>
                <a:cs typeface="Tahoma"/>
              </a:rPr>
              <a:t> </a:t>
            </a:r>
            <a:r>
              <a:rPr sz="2000" b="1" spc="-245" dirty="0">
                <a:solidFill>
                  <a:srgbClr val="89D0D5"/>
                </a:solidFill>
                <a:latin typeface="Tahoma"/>
                <a:cs typeface="Tahoma"/>
              </a:rPr>
              <a:t>SL</a:t>
            </a:r>
            <a:r>
              <a:rPr sz="2000" b="1" spc="-45" dirty="0">
                <a:solidFill>
                  <a:srgbClr val="89D0D5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89D0D5"/>
                </a:solidFill>
                <a:latin typeface="Tahoma"/>
                <a:cs typeface="Tahoma"/>
              </a:rPr>
              <a:t>W</a:t>
            </a:r>
            <a:r>
              <a:rPr sz="2000" b="1" spc="-60" dirty="0">
                <a:solidFill>
                  <a:srgbClr val="89D0D5"/>
                </a:solidFill>
                <a:latin typeface="Tahoma"/>
                <a:cs typeface="Tahoma"/>
              </a:rPr>
              <a:t>Q</a:t>
            </a:r>
            <a:r>
              <a:rPr sz="2000" b="1" spc="-160" dirty="0">
                <a:solidFill>
                  <a:srgbClr val="89D0D5"/>
                </a:solidFill>
                <a:latin typeface="Tahoma"/>
                <a:cs typeface="Tahoma"/>
              </a:rPr>
              <a:t>(</a:t>
            </a:r>
            <a:r>
              <a:rPr sz="2000" b="1" spc="15" dirty="0">
                <a:solidFill>
                  <a:srgbClr val="89D0D5"/>
                </a:solidFill>
                <a:latin typeface="Tahoma"/>
                <a:cs typeface="Tahoma"/>
              </a:rPr>
              <a:t>GR</a:t>
            </a:r>
            <a:r>
              <a:rPr sz="2000" b="1" spc="10" dirty="0">
                <a:solidFill>
                  <a:srgbClr val="89D0D5"/>
                </a:solidFill>
                <a:latin typeface="Tahoma"/>
                <a:cs typeface="Tahoma"/>
              </a:rPr>
              <a:t>O</a:t>
            </a:r>
            <a:r>
              <a:rPr sz="2000" b="1" spc="-210" dirty="0">
                <a:solidFill>
                  <a:srgbClr val="89D0D5"/>
                </a:solidFill>
                <a:latin typeface="Tahoma"/>
                <a:cs typeface="Tahoma"/>
              </a:rPr>
              <a:t>U</a:t>
            </a:r>
            <a:r>
              <a:rPr sz="2000" b="1" spc="-185" dirty="0">
                <a:solidFill>
                  <a:srgbClr val="89D0D5"/>
                </a:solidFill>
                <a:latin typeface="Tahoma"/>
                <a:cs typeface="Tahoma"/>
              </a:rPr>
              <a:t>P</a:t>
            </a:r>
            <a:r>
              <a:rPr sz="2000" b="1" spc="-25" dirty="0">
                <a:solidFill>
                  <a:srgbClr val="89D0D5"/>
                </a:solidFill>
                <a:latin typeface="Tahoma"/>
                <a:cs typeface="Tahoma"/>
              </a:rPr>
              <a:t>-</a:t>
            </a:r>
            <a:r>
              <a:rPr sz="2000" b="1" spc="-150" dirty="0">
                <a:solidFill>
                  <a:srgbClr val="89D0D5"/>
                </a:solidFill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595" y="725423"/>
            <a:ext cx="3148965" cy="5549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03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2800" spc="-15" dirty="0"/>
              <a:t>Employee</a:t>
            </a:r>
            <a:r>
              <a:rPr sz="2800" spc="-75" dirty="0"/>
              <a:t> </a:t>
            </a:r>
            <a:r>
              <a:rPr sz="2800" spc="-10" dirty="0"/>
              <a:t>module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2140" y="1422995"/>
            <a:ext cx="7154545" cy="2192908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Register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Sign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maintain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record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activities.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Change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Password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Update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2000" dirty="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425450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	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Registration</a:t>
            </a:r>
            <a:r>
              <a:rPr lang="en-US" sz="20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886419"/>
            <a:ext cx="2830195" cy="52108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2000" dirty="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spcBef>
                <a:spcPts val="1010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Managing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work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6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Attendance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2000" dirty="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spcBef>
                <a:spcPts val="1010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Leave</a:t>
            </a:r>
            <a:endParaRPr sz="2000" dirty="0">
              <a:latin typeface="Arial MT"/>
              <a:cs typeface="Arial MT"/>
            </a:endParaRPr>
          </a:p>
          <a:p>
            <a:pPr marL="157480" indent="-144780">
              <a:lnSpc>
                <a:spcPct val="100000"/>
              </a:lnSpc>
              <a:spcBef>
                <a:spcPts val="994"/>
              </a:spcBef>
              <a:buChar char="•"/>
              <a:tabLst>
                <a:tab pos="15748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Attendance</a:t>
            </a:r>
            <a:endParaRPr sz="2000" dirty="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spcBef>
                <a:spcPts val="994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Managing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Leave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Salary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2000" dirty="0">
              <a:latin typeface="Arial"/>
              <a:cs typeface="Arial"/>
            </a:endParaRPr>
          </a:p>
          <a:p>
            <a:pPr marL="157480" indent="-144780">
              <a:lnSpc>
                <a:spcPct val="100000"/>
              </a:lnSpc>
              <a:spcBef>
                <a:spcPts val="1000"/>
              </a:spcBef>
              <a:buChar char="•"/>
              <a:tabLst>
                <a:tab pos="15748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Allowance</a:t>
            </a:r>
            <a:endParaRPr sz="2000" dirty="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spcBef>
                <a:spcPts val="1010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Deduction</a:t>
            </a:r>
            <a:endParaRPr sz="2000" dirty="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spcBef>
                <a:spcPts val="994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Pay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37032" y="392937"/>
            <a:ext cx="4078604" cy="429895"/>
          </a:xfrm>
          <a:custGeom>
            <a:avLst/>
            <a:gdLst/>
            <a:ahLst/>
            <a:cxnLst/>
            <a:rect l="l" t="t" r="r" b="b"/>
            <a:pathLst>
              <a:path w="4078604" h="429894">
                <a:moveTo>
                  <a:pt x="4078224" y="0"/>
                </a:moveTo>
                <a:lnTo>
                  <a:pt x="2555748" y="0"/>
                </a:lnTo>
                <a:lnTo>
                  <a:pt x="2456688" y="0"/>
                </a:lnTo>
                <a:lnTo>
                  <a:pt x="1664208" y="0"/>
                </a:lnTo>
                <a:lnTo>
                  <a:pt x="0" y="0"/>
                </a:lnTo>
                <a:lnTo>
                  <a:pt x="0" y="387096"/>
                </a:lnTo>
                <a:lnTo>
                  <a:pt x="0" y="405384"/>
                </a:lnTo>
                <a:lnTo>
                  <a:pt x="0" y="429768"/>
                </a:lnTo>
                <a:lnTo>
                  <a:pt x="1664208" y="429768"/>
                </a:lnTo>
                <a:lnTo>
                  <a:pt x="2456688" y="429768"/>
                </a:lnTo>
                <a:lnTo>
                  <a:pt x="2555748" y="429768"/>
                </a:lnTo>
                <a:lnTo>
                  <a:pt x="4078224" y="429768"/>
                </a:lnTo>
                <a:lnTo>
                  <a:pt x="4078224" y="405384"/>
                </a:lnTo>
                <a:lnTo>
                  <a:pt x="4078224" y="387096"/>
                </a:lnTo>
                <a:lnTo>
                  <a:pt x="4078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8C5DF-EE97-4A25-A701-FDEECD7E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5" y="2314032"/>
            <a:ext cx="6697010" cy="37629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09D94BC-EDDF-4AAC-A5EC-1331FB0D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2718"/>
            <a:ext cx="8125968" cy="766482"/>
          </a:xfrm>
        </p:spPr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Flow Chat of Employee Module</a:t>
            </a:r>
            <a:endParaRPr lang="en-IN" dirty="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755300"/>
            <a:ext cx="4861560" cy="2933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2800" spc="-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sz="2800" spc="-2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2800" spc="-1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Development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511860"/>
            <a:ext cx="8303260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following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REST</a:t>
            </a:r>
            <a:r>
              <a:rPr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resources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required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application,</a:t>
            </a:r>
            <a:endParaRPr dirty="0">
              <a:latin typeface="Arial MT"/>
              <a:cs typeface="Arial MT"/>
            </a:endParaRPr>
          </a:p>
          <a:p>
            <a:pPr marL="457200" marR="4855845" indent="-457200" algn="r">
              <a:lnSpc>
                <a:spcPct val="100000"/>
              </a:lnSpc>
              <a:buAutoNum type="arabicPeriod"/>
              <a:tabLst>
                <a:tab pos="457200" algn="l"/>
                <a:tab pos="457834" algn="l"/>
              </a:tabLst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Entity: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Boot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Microservices</a:t>
            </a:r>
            <a:r>
              <a:rPr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45" dirty="0">
                <a:solidFill>
                  <a:srgbClr val="FFFFFF"/>
                </a:solidFill>
                <a:latin typeface="Arial MT"/>
                <a:cs typeface="Arial MT"/>
              </a:rPr>
              <a:t>JPA</a:t>
            </a:r>
            <a:endParaRPr lang="en-IN" dirty="0">
              <a:latin typeface="Arial MT"/>
              <a:cs typeface="Arial MT"/>
            </a:endParaRPr>
          </a:p>
          <a:p>
            <a:pPr marL="239395" marR="4809490" lvl="1" indent="-239395" algn="r">
              <a:lnSpc>
                <a:spcPct val="100000"/>
              </a:lnSpc>
              <a:buFont typeface="Segoe UI Symbol"/>
              <a:buChar char="❖"/>
              <a:tabLst>
                <a:tab pos="239395" algn="l"/>
              </a:tabLst>
            </a:pPr>
            <a:r>
              <a:rPr lang="en-IN" b="1" spc="-2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lang="en-IN" b="1" spc="-5" dirty="0">
                <a:solidFill>
                  <a:srgbClr val="FFFFFF"/>
                </a:solidFill>
                <a:latin typeface="Arial"/>
                <a:cs typeface="Arial"/>
              </a:rPr>
              <a:t> stack:</a:t>
            </a:r>
            <a:endParaRPr lang="en-IN" dirty="0">
              <a:latin typeface="Arial"/>
              <a:cs typeface="Arial"/>
            </a:endParaRPr>
          </a:p>
          <a:p>
            <a:pPr marL="1283335" lvl="2" indent="-128270">
              <a:lnSpc>
                <a:spcPct val="100000"/>
              </a:lnSpc>
              <a:buChar char="•"/>
              <a:tabLst>
                <a:tab pos="1283970" algn="l"/>
              </a:tabLst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Boot</a:t>
            </a:r>
            <a:endParaRPr dirty="0">
              <a:latin typeface="Arial MT"/>
              <a:cs typeface="Arial MT"/>
            </a:endParaRPr>
          </a:p>
          <a:p>
            <a:pPr marL="1283335" lvl="2" indent="-128270">
              <a:lnSpc>
                <a:spcPct val="100000"/>
              </a:lnSpc>
              <a:buChar char="•"/>
              <a:tabLst>
                <a:tab pos="1283970" algn="l"/>
              </a:tabLst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REST</a:t>
            </a:r>
            <a:endParaRPr dirty="0">
              <a:latin typeface="Arial MT"/>
              <a:cs typeface="Arial MT"/>
            </a:endParaRPr>
          </a:p>
          <a:p>
            <a:pPr marL="1283335" lvl="2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1283970" algn="l"/>
              </a:tabLst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pc="-45" dirty="0">
                <a:solidFill>
                  <a:srgbClr val="FFFFFF"/>
                </a:solidFill>
                <a:latin typeface="Arial MT"/>
                <a:cs typeface="Arial MT"/>
              </a:rPr>
              <a:t>JPA</a:t>
            </a:r>
            <a:endParaRPr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Here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multiple 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layers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application:</a:t>
            </a:r>
            <a:endParaRPr dirty="0">
              <a:latin typeface="Arial MT"/>
              <a:cs typeface="Arial MT"/>
            </a:endParaRPr>
          </a:p>
          <a:p>
            <a:pPr marL="295275" indent="-227329">
              <a:lnSpc>
                <a:spcPct val="100000"/>
              </a:lnSpc>
              <a:buAutoNum type="arabicPeriod"/>
              <a:tabLst>
                <a:tab pos="295910" algn="l"/>
              </a:tabLst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Create an</a:t>
            </a:r>
            <a:r>
              <a:rPr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Entity: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endParaRPr dirty="0">
              <a:latin typeface="Arial MT"/>
              <a:cs typeface="Arial MT"/>
            </a:endParaRPr>
          </a:p>
          <a:p>
            <a:pPr marL="295275" indent="-227329">
              <a:lnSpc>
                <a:spcPct val="100000"/>
              </a:lnSpc>
              <a:buAutoNum type="arabicPeriod"/>
              <a:tabLst>
                <a:tab pos="295910" algn="l"/>
              </a:tabLst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Repository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interface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will make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45" dirty="0">
                <a:solidFill>
                  <a:srgbClr val="FFFFFF"/>
                </a:solidFill>
                <a:latin typeface="Arial MT"/>
                <a:cs typeface="Arial MT"/>
              </a:rPr>
              <a:t>JPA</a:t>
            </a:r>
            <a:endParaRPr dirty="0">
              <a:latin typeface="Arial MT"/>
              <a:cs typeface="Arial MT"/>
            </a:endParaRPr>
          </a:p>
          <a:p>
            <a:pPr marL="650875" lvl="1" indent="-239395">
              <a:lnSpc>
                <a:spcPct val="100000"/>
              </a:lnSpc>
              <a:buAutoNum type="alphaLcParenR"/>
              <a:tabLst>
                <a:tab pos="651510" algn="l"/>
              </a:tabLst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have findByEmployeeId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method.</a:t>
            </a:r>
            <a:endParaRPr dirty="0">
              <a:latin typeface="Arial MT"/>
              <a:cs typeface="Arial MT"/>
            </a:endParaRPr>
          </a:p>
          <a:p>
            <a:pPr marL="638810" lvl="1" indent="-227329">
              <a:lnSpc>
                <a:spcPct val="100000"/>
              </a:lnSpc>
              <a:buAutoNum type="alphaLcParenR"/>
              <a:tabLst>
                <a:tab pos="639445" algn="l"/>
              </a:tabLst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the Employee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details</a:t>
            </a:r>
            <a:endParaRPr dirty="0">
              <a:latin typeface="Arial MT"/>
              <a:cs typeface="Arial MT"/>
            </a:endParaRPr>
          </a:p>
          <a:p>
            <a:pPr marL="582295" lvl="1" indent="-170815">
              <a:lnSpc>
                <a:spcPct val="100000"/>
              </a:lnSpc>
              <a:buAutoNum type="alphaLcParenR"/>
              <a:tabLst>
                <a:tab pos="582930" algn="l"/>
              </a:tabLst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Delete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Employee By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dirty="0">
              <a:latin typeface="Arial MT"/>
              <a:cs typeface="Arial MT"/>
            </a:endParaRPr>
          </a:p>
          <a:p>
            <a:pPr marL="593090" lvl="1" indent="-181610">
              <a:lnSpc>
                <a:spcPct val="100000"/>
              </a:lnSpc>
              <a:buAutoNum type="alphaLcParenR"/>
              <a:tabLst>
                <a:tab pos="593725" algn="l"/>
              </a:tabLst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Update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Details</a:t>
            </a:r>
            <a:endParaRPr dirty="0">
              <a:latin typeface="Arial MT"/>
              <a:cs typeface="Arial MT"/>
            </a:endParaRPr>
          </a:p>
          <a:p>
            <a:pPr marL="239395" indent="-227329">
              <a:lnSpc>
                <a:spcPct val="100000"/>
              </a:lnSpc>
              <a:buAutoNum type="arabicPeriod"/>
              <a:tabLst>
                <a:tab pos="240029" algn="l"/>
              </a:tabLst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class and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will expose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all these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services.</a:t>
            </a:r>
            <a:endParaRPr dirty="0">
              <a:latin typeface="Arial MT"/>
              <a:cs typeface="Arial MT"/>
            </a:endParaRPr>
          </a:p>
          <a:p>
            <a:pPr marL="239395" indent="-227329">
              <a:lnSpc>
                <a:spcPct val="100000"/>
              </a:lnSpc>
              <a:buAutoNum type="arabicPeriod"/>
              <a:tabLst>
                <a:tab pos="240029" algn="l"/>
              </a:tabLst>
            </a:pPr>
            <a:r>
              <a:rPr spc="-20" dirty="0">
                <a:solidFill>
                  <a:srgbClr val="FFFFFF"/>
                </a:solidFill>
                <a:latin typeface="Arial MT"/>
                <a:cs typeface="Arial MT"/>
              </a:rPr>
              <a:t>Finally,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EmployeeRestController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following 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Uri’s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5F6D6-7A54-4761-B379-F1583DE4D9ED}"/>
              </a:ext>
            </a:extLst>
          </p:cNvPr>
          <p:cNvSpPr txBox="1"/>
          <p:nvPr/>
        </p:nvSpPr>
        <p:spPr>
          <a:xfrm>
            <a:off x="547687" y="1752600"/>
            <a:ext cx="80629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1. Create an Entity: Attendance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2. Create a Attendance Repository interface and will make use of Spring Data JPA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a)Will have find By Employee Id method.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b) Add the Attendance details method.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c)  Will have delete Employee By Id method.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d)Will have find All Employee Attendance method.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Create a Attendance Service class and will expose all these services.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Finally, create a Attendance Rest Controller will have that code in backend program.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13CC4-9869-4541-AB3C-BB4C5529A9A2}"/>
              </a:ext>
            </a:extLst>
          </p:cNvPr>
          <p:cNvSpPr txBox="1"/>
          <p:nvPr/>
        </p:nvSpPr>
        <p:spPr>
          <a:xfrm>
            <a:off x="547687" y="132927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2. Creating Attendance Entity</a:t>
            </a:r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F2306-3C27-48DB-B928-76762D0DC85B}"/>
              </a:ext>
            </a:extLst>
          </p:cNvPr>
          <p:cNvSpPr txBox="1"/>
          <p:nvPr/>
        </p:nvSpPr>
        <p:spPr>
          <a:xfrm>
            <a:off x="457200" y="1905000"/>
            <a:ext cx="8153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Create an Entity: Salary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2. Create a Salary Repository interface and will make use of Spring Data JPA </a:t>
            </a:r>
          </a:p>
          <a:p>
            <a:pPr marL="342900" indent="-342900">
              <a:buAutoNum type="alphaL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Will have find By Employee Id method.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b) Add the Salary details method.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c) Will have delete Employee By Id method.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d) Will have find All Employee Salary method.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3. Create a Salary Service class and will expose all these services.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4. Finally, create a Salary Rest Controller will have that code in backend program.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69CA0-9881-4EE2-8A34-79948CF7C522}"/>
              </a:ext>
            </a:extLst>
          </p:cNvPr>
          <p:cNvSpPr txBox="1"/>
          <p:nvPr/>
        </p:nvSpPr>
        <p:spPr>
          <a:xfrm>
            <a:off x="228600" y="1143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3. Creating Salary Entity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: </a:t>
            </a:r>
            <a:endParaRPr lang="en-IN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78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FDF6BC-6C59-49EA-B1DB-271C3253F792}"/>
              </a:ext>
            </a:extLst>
          </p:cNvPr>
          <p:cNvSpPr txBox="1"/>
          <p:nvPr/>
        </p:nvSpPr>
        <p:spPr>
          <a:xfrm>
            <a:off x="533400" y="1981200"/>
            <a:ext cx="84582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Create an Entity: Leave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2. Create a Leave Repository interface and will make use of Spring Data JPA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a) Will have find By Employee Id method.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b) Add the Leave details method.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c) Will have delete Employee By Id method.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d) Will have find All Employee Leave method.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3. Create a Leave Service class and will expose all these services.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4. Finally, create a Leave Rest Controller will have that code in backend program.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656ED-37B7-4ADD-95E6-A5270B4E5716}"/>
              </a:ext>
            </a:extLst>
          </p:cNvPr>
          <p:cNvSpPr txBox="1"/>
          <p:nvPr/>
        </p:nvSpPr>
        <p:spPr>
          <a:xfrm>
            <a:off x="533400" y="838200"/>
            <a:ext cx="487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4. Creating Leave Entity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IN" sz="2800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68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4FBF-0208-44A9-A3DA-82A5A63D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Unit Testing:</a:t>
            </a:r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9464-FAA9-4E7B-B2F8-5D97CF6C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386" y="1600200"/>
            <a:ext cx="6711654" cy="419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part tested individually.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components tested at least once.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Errors picked up earlier.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 is smaller, easier to fix errors.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testing allows the programmer to refactor code at a later date, and make sure the module stills works correctly.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testing provides faster development.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F6D9-A186-4B29-8E76-06A64BC2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Functional Testing:</a:t>
            </a:r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0407-1562-43A5-9EC4-69566CC5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1777683"/>
            <a:ext cx="6711654" cy="419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 type of software testing that validates the software system against the functional requirements.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functional tests is to test each function of the software application.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testing can be done either manually or using automation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prime objective of functional testing is checking the functionalities of the software system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2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7E91-B3C6-4722-AE60-D023AF4C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516290" cy="1400530"/>
          </a:xfrm>
        </p:spPr>
        <p:txBody>
          <a:bodyPr/>
          <a:lstStyle/>
          <a:p>
            <a:r>
              <a:rPr lang="en-US" dirty="0"/>
              <a:t>Project output Screenshots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7923-44AA-434A-BFB5-7256B3DF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447800"/>
            <a:ext cx="6711654" cy="4800607"/>
          </a:xfrm>
        </p:spPr>
        <p:txBody>
          <a:bodyPr/>
          <a:lstStyle/>
          <a:p>
            <a:r>
              <a:rPr lang="en-US" dirty="0"/>
              <a:t>Home page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5E6905-62B6-47F3-8789-25B8E00C4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1"/>
            <a:ext cx="751629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7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112" y="300354"/>
            <a:ext cx="3529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9705" algn="l"/>
              </a:tabLst>
            </a:pPr>
            <a:r>
              <a:rPr sz="3600" spc="-204" dirty="0"/>
              <a:t>TEAM	</a:t>
            </a:r>
            <a:r>
              <a:rPr sz="3600" spc="-280" dirty="0"/>
              <a:t>MEMBERS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25448" y="1480769"/>
            <a:ext cx="8978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25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2000" b="1" spc="-135" dirty="0">
                <a:solidFill>
                  <a:srgbClr val="FFFFFF"/>
                </a:solidFill>
                <a:latin typeface="Tahoma"/>
                <a:cs typeface="Tahoma"/>
              </a:rPr>
              <a:t>MES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7928" y="1480769"/>
            <a:ext cx="8502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30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2000" b="1" spc="-1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260" dirty="0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5781" y="2233327"/>
          <a:ext cx="5998845" cy="3650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188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452120" algn="l"/>
                        </a:tabLst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	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Band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ra</a:t>
                      </a:r>
                      <a:r>
                        <a:rPr sz="2000" spc="-1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made</a:t>
                      </a:r>
                      <a:r>
                        <a:rPr sz="20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2488525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452120" algn="l"/>
                        </a:tabLst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	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Bhadan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Prashant</a:t>
                      </a:r>
                      <a:r>
                        <a:rPr sz="20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Bhagwan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2489036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07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452120" algn="l"/>
                        </a:tabLst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3.	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Bhar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Sha</a:t>
                      </a: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Su</a:t>
                      </a:r>
                      <a:r>
                        <a:rPr sz="200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2487767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2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452120" algn="l"/>
                        </a:tabLst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	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Bin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-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</a:t>
                      </a:r>
                      <a:r>
                        <a:rPr sz="2000" spc="-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2487628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452120" algn="l"/>
                        </a:tabLst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	Cha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arth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hna</a:t>
                      </a:r>
                      <a:r>
                        <a:rPr sz="20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2489337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84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452120" algn="l"/>
                        </a:tabLst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	Ch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1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Ram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2488932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452120" algn="l"/>
                        </a:tabLst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	Ch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nnu</a:t>
                      </a:r>
                      <a:r>
                        <a:rPr sz="2000" spc="-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</a:t>
                      </a:r>
                      <a:r>
                        <a:rPr sz="20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een</a:t>
                      </a:r>
                      <a:r>
                        <a:rPr sz="200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arma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2489184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452120" algn="l"/>
                        </a:tabLst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	Chikka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Sanjan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2488615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452120" algn="l"/>
                        </a:tabLst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	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sha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2487342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marL="31750">
                        <a:lnSpc>
                          <a:spcPts val="2340"/>
                        </a:lnSpc>
                        <a:spcBef>
                          <a:spcPts val="245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ayy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al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nusha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340"/>
                        </a:lnSpc>
                        <a:spcBef>
                          <a:spcPts val="245"/>
                        </a:spcBef>
                      </a:pP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2487418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16D68-18ED-4571-9113-21BADCA1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295401"/>
            <a:ext cx="6711654" cy="4953006"/>
          </a:xfrm>
        </p:spPr>
        <p:txBody>
          <a:bodyPr/>
          <a:lstStyle/>
          <a:p>
            <a:r>
              <a:rPr lang="en-US" dirty="0"/>
              <a:t>Sign Page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E0922-4F46-41F4-80AC-49C90E9D9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73" y="2123145"/>
            <a:ext cx="6711654" cy="3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77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E053-9F27-40CF-8BFA-6DDCC588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533401"/>
            <a:ext cx="6711654" cy="5715006"/>
          </a:xfrm>
        </p:spPr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9EC86-E4F4-4310-A9D8-AF46DF23C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73" y="1676400"/>
            <a:ext cx="6711654" cy="373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40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175D-3395-4E48-88EF-F71CD88BC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6711654" cy="5791206"/>
          </a:xfrm>
        </p:spPr>
        <p:txBody>
          <a:bodyPr/>
          <a:lstStyle/>
          <a:p>
            <a:r>
              <a:rPr lang="en-US" dirty="0"/>
              <a:t>Admin 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EB57C-2AE7-4FDA-B039-A3F3323B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6400800" cy="34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84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EEE3-4F8F-4410-BCA2-A3DCDE8C8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914401"/>
            <a:ext cx="6711654" cy="5334006"/>
          </a:xfrm>
        </p:spPr>
        <p:txBody>
          <a:bodyPr/>
          <a:lstStyle/>
          <a:p>
            <a:r>
              <a:rPr lang="en-US" dirty="0"/>
              <a:t>Employee Dashboard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37E09-FC4B-405B-B03D-3323E4386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0" y="1676401"/>
            <a:ext cx="7630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45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75256"/>
            <a:ext cx="8176895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67005" indent="-154940">
              <a:lnSpc>
                <a:spcPct val="100000"/>
              </a:lnSpc>
              <a:spcBef>
                <a:spcPts val="1300"/>
              </a:spcBef>
              <a:buSzPct val="95000"/>
              <a:buFont typeface="Verdana"/>
              <a:buChar char="•"/>
              <a:tabLst>
                <a:tab pos="16764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Helps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way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endParaRPr sz="200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spcBef>
                <a:spcPts val="1200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way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login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update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profile.</a:t>
            </a:r>
            <a:endParaRPr sz="2000">
              <a:latin typeface="Arial MT"/>
              <a:cs typeface="Arial MT"/>
            </a:endParaRPr>
          </a:p>
          <a:p>
            <a:pPr marL="166370" indent="-154305">
              <a:lnSpc>
                <a:spcPct val="100000"/>
              </a:lnSpc>
              <a:spcBef>
                <a:spcPts val="1200"/>
              </a:spcBef>
              <a:buChar char="•"/>
              <a:tabLst>
                <a:tab pos="16700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related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added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removed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easily.</a:t>
            </a:r>
            <a:endParaRPr sz="200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spcBef>
                <a:spcPts val="1200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Reduce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burden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compliance</a:t>
            </a:r>
            <a:endParaRPr sz="200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spcBef>
                <a:spcPts val="1200"/>
              </a:spcBef>
              <a:buChar char="•"/>
              <a:tabLst>
                <a:tab pos="17145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Store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end-to-end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employees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640" y="801623"/>
            <a:ext cx="3646170" cy="5549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033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790"/>
              </a:spcBef>
            </a:pPr>
            <a:r>
              <a:rPr sz="2800" spc="5" dirty="0">
                <a:solidFill>
                  <a:srgbClr val="FFFFFF"/>
                </a:solidFill>
              </a:rPr>
              <a:t>Advantages</a:t>
            </a:r>
            <a:r>
              <a:rPr sz="2800" spc="-40" dirty="0">
                <a:solidFill>
                  <a:srgbClr val="FFFFFF"/>
                </a:solidFill>
              </a:rPr>
              <a:t> </a:t>
            </a:r>
            <a:r>
              <a:rPr sz="2800" spc="-50" dirty="0">
                <a:solidFill>
                  <a:srgbClr val="FFFFFF"/>
                </a:solidFill>
              </a:rPr>
              <a:t>Of </a:t>
            </a:r>
            <a:r>
              <a:rPr sz="2800" spc="-200" dirty="0">
                <a:solidFill>
                  <a:srgbClr val="FFFFFF"/>
                </a:solidFill>
              </a:rPr>
              <a:t>EPM: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031" y="1844167"/>
            <a:ext cx="7714615" cy="22148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03000"/>
              </a:lnSpc>
              <a:spcBef>
                <a:spcPts val="3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This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built keeping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mind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that it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used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by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only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one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user that is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admin. It is built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for use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 small scale organization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employees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limited.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According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to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requested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requirement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admin can add,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manipulate,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update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delete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all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employee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data in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his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organization.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admin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add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new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departments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and delete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them. The records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seen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by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admin 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at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time.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731" y="720851"/>
            <a:ext cx="2194560" cy="559435"/>
          </a:xfrm>
          <a:custGeom>
            <a:avLst/>
            <a:gdLst/>
            <a:ahLst/>
            <a:cxnLst/>
            <a:rect l="l" t="t" r="r" b="b"/>
            <a:pathLst>
              <a:path w="2194560" h="559435">
                <a:moveTo>
                  <a:pt x="2194560" y="0"/>
                </a:moveTo>
                <a:lnTo>
                  <a:pt x="0" y="0"/>
                </a:lnTo>
                <a:lnTo>
                  <a:pt x="0" y="559308"/>
                </a:lnTo>
                <a:lnTo>
                  <a:pt x="2194560" y="559308"/>
                </a:lnTo>
                <a:lnTo>
                  <a:pt x="2194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731" y="720851"/>
            <a:ext cx="2194560" cy="4603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25"/>
              </a:lnSpc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Conclus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on: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731" y="1181100"/>
            <a:ext cx="2194560" cy="45720"/>
          </a:xfrm>
          <a:custGeom>
            <a:avLst/>
            <a:gdLst/>
            <a:ahLst/>
            <a:cxnLst/>
            <a:rect l="l" t="t" r="r" b="b"/>
            <a:pathLst>
              <a:path w="2194560" h="45719">
                <a:moveTo>
                  <a:pt x="2194560" y="0"/>
                </a:moveTo>
                <a:lnTo>
                  <a:pt x="0" y="0"/>
                </a:lnTo>
                <a:lnTo>
                  <a:pt x="0" y="45720"/>
                </a:lnTo>
                <a:lnTo>
                  <a:pt x="2194560" y="45720"/>
                </a:lnTo>
                <a:lnTo>
                  <a:pt x="2194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3997" y="2590800"/>
            <a:ext cx="5636006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800" b="0" spc="-10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8800" spc="-10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sz="8800" b="0" spc="-10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8800" b="0" spc="-12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8800" b="0" spc="-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800" b="0" spc="-14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8800" b="0" spc="-16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8800" b="0" spc="-17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sz="8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237" y="981836"/>
            <a:ext cx="1847850" cy="3879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20"/>
              </a:spcBef>
            </a:pPr>
            <a:r>
              <a:rPr sz="1800" b="0" spc="-5" dirty="0">
                <a:solidFill>
                  <a:srgbClr val="FFFFFF"/>
                </a:solidFill>
                <a:latin typeface="Arial Black"/>
                <a:cs typeface="Arial Black"/>
              </a:rPr>
              <a:t>Agenda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857883"/>
            <a:ext cx="299529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Introduction.</a:t>
            </a:r>
            <a:endParaRPr sz="1800" dirty="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Background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project.</a:t>
            </a:r>
            <a:endParaRPr sz="1800" dirty="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Aim</a:t>
            </a:r>
            <a:endParaRPr sz="1800" dirty="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og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endParaRPr sz="1800" dirty="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1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od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PM</a:t>
            </a:r>
            <a:endParaRPr sz="1800" dirty="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gr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ms.</a:t>
            </a:r>
            <a:endParaRPr sz="1800" dirty="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PI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d.</a:t>
            </a:r>
            <a:endParaRPr sz="1800" dirty="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Testing.</a:t>
            </a:r>
            <a:endParaRPr sz="1800" dirty="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Pictures.</a:t>
            </a:r>
            <a:endParaRPr sz="1800" dirty="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Advantages.</a:t>
            </a:r>
            <a:endParaRPr sz="1800" dirty="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Conclusion.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" y="726948"/>
            <a:ext cx="2689225" cy="4318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45"/>
              </a:lnSpc>
            </a:pPr>
            <a:r>
              <a:rPr sz="2800" spc="-215" dirty="0"/>
              <a:t>INTRODUCTION: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97840" y="1524965"/>
            <a:ext cx="807275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175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proposed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“Employee</a:t>
            </a:r>
            <a:r>
              <a:rPr sz="2200" spc="6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Payroll</a:t>
            </a:r>
            <a:r>
              <a:rPr sz="2200" spc="6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Management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System” has been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developed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overcome the problems faced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 practicing of manual system. This software is built to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eliminate and in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some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cases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reduce the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hardships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faced by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existing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system.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Moreover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system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designed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particular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need of the company to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carry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out its operations in a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smooth and effective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manner.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This web application is reduced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as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much</a:t>
            </a:r>
            <a:r>
              <a:rPr sz="2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possible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avoid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errors</a:t>
            </a:r>
            <a:r>
              <a:rPr sz="2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while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entering</a:t>
            </a:r>
            <a:r>
              <a:rPr sz="22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40" y="803148"/>
            <a:ext cx="4114165" cy="4318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45"/>
              </a:lnSpc>
            </a:pPr>
            <a:r>
              <a:rPr sz="2800" spc="-25" dirty="0"/>
              <a:t>Background</a:t>
            </a:r>
            <a:r>
              <a:rPr sz="2800" spc="-45" dirty="0"/>
              <a:t> </a:t>
            </a:r>
            <a:r>
              <a:rPr sz="2800" spc="-50" dirty="0"/>
              <a:t>Of</a:t>
            </a:r>
            <a:r>
              <a:rPr sz="2800" spc="-45" dirty="0"/>
              <a:t> </a:t>
            </a:r>
            <a:r>
              <a:rPr sz="2800" spc="-105" dirty="0"/>
              <a:t>Project</a:t>
            </a:r>
            <a:r>
              <a:rPr sz="2800" spc="-60" dirty="0"/>
              <a:t> </a:t>
            </a:r>
            <a:r>
              <a:rPr sz="2800" spc="-235" dirty="0"/>
              <a:t>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73100" y="1549349"/>
            <a:ext cx="7464425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1600" spc="-15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600" spc="-150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payroll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management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an</a:t>
            </a:r>
            <a:r>
              <a:rPr sz="2000" spc="5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Internet-based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Java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application that automates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 working of a company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work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center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that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manage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maintain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of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employees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different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department.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objective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Employee payroll management system project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is to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design a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scheduling system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 work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center.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Scheduling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such a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tool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with which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process of intimating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activities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notifications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will be easy and even online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 organization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where it is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installed.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672211"/>
            <a:ext cx="1153160" cy="5549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0330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790"/>
              </a:spcBef>
            </a:pPr>
            <a:r>
              <a:rPr sz="2800" spc="-135" dirty="0">
                <a:solidFill>
                  <a:srgbClr val="FFFFFF"/>
                </a:solidFill>
              </a:rPr>
              <a:t>AIM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235" dirty="0">
                <a:solidFill>
                  <a:srgbClr val="FFFFFF"/>
                </a:solidFill>
              </a:rPr>
              <a:t>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888362"/>
            <a:ext cx="8074659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</a:pPr>
            <a:r>
              <a:rPr sz="175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Main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aim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of developing Employee Payroll Management is to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provide an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easy way not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only to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automate all functionalities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involved managing leaves and Payroll for the employees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Company,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to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provide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full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functional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reports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management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Company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details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usage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of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leave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facility.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We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committed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to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bring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best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way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management in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 various forms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EPM.</a:t>
            </a:r>
            <a:r>
              <a:rPr sz="2200" spc="5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2200" spc="5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understand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EPM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 not a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product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 be sold, it is a tool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manage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inner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operation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of Company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related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 employee leave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Payroll.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127" y="932688"/>
            <a:ext cx="4102735" cy="5765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1366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4"/>
              </a:spcBef>
            </a:pPr>
            <a:r>
              <a:rPr sz="2800" spc="-165" dirty="0"/>
              <a:t>Tools</a:t>
            </a:r>
            <a:r>
              <a:rPr sz="2800" spc="-25" dirty="0"/>
              <a:t> </a:t>
            </a:r>
            <a:r>
              <a:rPr sz="2800" spc="40" dirty="0"/>
              <a:t>and</a:t>
            </a:r>
            <a:r>
              <a:rPr sz="2800" spc="-20" dirty="0"/>
              <a:t> </a:t>
            </a:r>
            <a:r>
              <a:rPr sz="2800" spc="-65" dirty="0"/>
              <a:t>Technologies: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22044" y="1881352"/>
            <a:ext cx="5788356" cy="26168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Operating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system: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Windows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Fro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-End:</a:t>
            </a:r>
            <a:r>
              <a:rPr sz="2000" spc="-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Server-side: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Boot</a:t>
            </a:r>
            <a:r>
              <a:rPr lang="en-US" sz="2000" dirty="0">
                <a:solidFill>
                  <a:srgbClr val="FFFFFF"/>
                </a:solidFill>
                <a:latin typeface="Arial MT"/>
                <a:cs typeface="Arial MT"/>
              </a:rPr>
              <a:t>, JPA, </a:t>
            </a:r>
            <a:r>
              <a:rPr lang="en-IN" sz="2000" dirty="0">
                <a:solidFill>
                  <a:srgbClr val="FFFFFF"/>
                </a:solidFill>
                <a:latin typeface="Arial MT"/>
                <a:cs typeface="Arial MT"/>
              </a:rPr>
              <a:t>Hibernate.</a:t>
            </a:r>
            <a:r>
              <a:rPr lang="en-US"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Back-end: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MYSQL.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Server:</a:t>
            </a:r>
            <a:r>
              <a:rPr sz="20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Tomcat</a:t>
            </a:r>
            <a:r>
              <a:rPr lang="en-US" sz="2000" spc="-3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Testing: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-55" dirty="0">
                <a:solidFill>
                  <a:srgbClr val="FFFFFF"/>
                </a:solidFill>
                <a:latin typeface="Arial MT"/>
                <a:cs typeface="Arial MT"/>
              </a:rPr>
              <a:t>Postman,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Unit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Testing</a:t>
            </a:r>
            <a:r>
              <a:rPr lang="en-US" sz="2000" spc="-3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840" y="574548"/>
            <a:ext cx="2552065" cy="4318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45"/>
              </a:lnSpc>
            </a:pPr>
            <a:r>
              <a:rPr sz="2800" spc="-20" dirty="0"/>
              <a:t>Admin</a:t>
            </a:r>
            <a:r>
              <a:rPr sz="2800" spc="-90" dirty="0"/>
              <a:t> </a:t>
            </a:r>
            <a:r>
              <a:rPr sz="2800" dirty="0"/>
              <a:t>Module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27700" y="2052925"/>
            <a:ext cx="6711654" cy="35259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95"/>
              </a:spcBef>
              <a:buFont typeface="+mj-lt"/>
              <a:buAutoNum type="arabicPeriod"/>
              <a:tabLst>
                <a:tab pos="344805" algn="l"/>
                <a:tab pos="345440" algn="l"/>
              </a:tabLst>
            </a:pPr>
            <a:r>
              <a:rPr spc="-5" dirty="0"/>
              <a:t>Create</a:t>
            </a:r>
            <a:r>
              <a:rPr spc="-130" dirty="0"/>
              <a:t> </a:t>
            </a:r>
            <a:r>
              <a:rPr spc="-5" dirty="0"/>
              <a:t>Admin</a:t>
            </a:r>
            <a:r>
              <a:rPr spc="-135" dirty="0"/>
              <a:t> </a:t>
            </a:r>
            <a:r>
              <a:rPr dirty="0"/>
              <a:t>Account</a:t>
            </a:r>
            <a:endParaRPr lang="en-US" dirty="0"/>
          </a:p>
          <a:p>
            <a:pPr marL="469265" indent="-457200">
              <a:lnSpc>
                <a:spcPct val="100000"/>
              </a:lnSpc>
              <a:spcBef>
                <a:spcPts val="1095"/>
              </a:spcBef>
              <a:buFont typeface="+mj-lt"/>
              <a:buAutoNum type="arabicPeriod"/>
              <a:tabLst>
                <a:tab pos="344805" algn="l"/>
                <a:tab pos="345440" algn="l"/>
              </a:tabLst>
            </a:pPr>
            <a:r>
              <a:rPr lang="en-IN" dirty="0"/>
              <a:t>Login to Admin Account</a:t>
            </a:r>
            <a:endParaRPr dirty="0"/>
          </a:p>
          <a:p>
            <a:pPr marL="469265" indent="-457200">
              <a:lnSpc>
                <a:spcPct val="100000"/>
              </a:lnSpc>
              <a:spcBef>
                <a:spcPts val="994"/>
              </a:spcBef>
              <a:buFont typeface="+mj-lt"/>
              <a:buAutoNum type="arabicPeriod"/>
              <a:tabLst>
                <a:tab pos="329565" algn="l"/>
                <a:tab pos="330200" algn="l"/>
              </a:tabLst>
            </a:pPr>
            <a:r>
              <a:rPr spc="-5" dirty="0"/>
              <a:t>Add/Edit/delete</a:t>
            </a:r>
            <a:r>
              <a:rPr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5" dirty="0"/>
              <a:t>employees</a:t>
            </a:r>
          </a:p>
          <a:p>
            <a:pPr marL="469265" marR="5080" indent="-457200">
              <a:lnSpc>
                <a:spcPct val="100000"/>
              </a:lnSpc>
              <a:spcBef>
                <a:spcPts val="994"/>
              </a:spcBef>
              <a:buFont typeface="+mj-lt"/>
              <a:buAutoNum type="arabicPeriod"/>
              <a:tabLst>
                <a:tab pos="366395" algn="l"/>
                <a:tab pos="367030" algn="l"/>
                <a:tab pos="2518410" algn="l"/>
                <a:tab pos="3162935" algn="l"/>
              </a:tabLst>
            </a:pPr>
            <a:r>
              <a:rPr spc="-5" dirty="0"/>
              <a:t>Add/Ed</a:t>
            </a:r>
            <a:r>
              <a:rPr dirty="0"/>
              <a:t>i</a:t>
            </a:r>
            <a:r>
              <a:rPr spc="-5" dirty="0"/>
              <a:t>t/d</a:t>
            </a:r>
            <a:r>
              <a:rPr dirty="0"/>
              <a:t>e</a:t>
            </a:r>
            <a:r>
              <a:rPr spc="-5" dirty="0"/>
              <a:t>lete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s</a:t>
            </a:r>
            <a:r>
              <a:rPr dirty="0"/>
              <a:t>c</a:t>
            </a:r>
            <a:r>
              <a:rPr spc="-5" dirty="0"/>
              <a:t>he</a:t>
            </a:r>
            <a:r>
              <a:rPr dirty="0"/>
              <a:t>d</a:t>
            </a:r>
            <a:r>
              <a:rPr spc="-5" dirty="0"/>
              <a:t>ule  employees</a:t>
            </a:r>
            <a:endParaRPr lang="en-US" spc="-5" dirty="0"/>
          </a:p>
          <a:p>
            <a:pPr marL="469265" indent="-457200">
              <a:lnSpc>
                <a:spcPct val="100000"/>
              </a:lnSpc>
              <a:spcBef>
                <a:spcPts val="1095"/>
              </a:spcBef>
              <a:buFont typeface="+mj-lt"/>
              <a:buAutoNum type="arabicPeriod"/>
              <a:tabLst>
                <a:tab pos="329565" algn="l"/>
                <a:tab pos="330200" algn="l"/>
              </a:tabLst>
            </a:pP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Add/Edit/delete</a:t>
            </a:r>
            <a:r>
              <a:rPr lang="en-US"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mark</a:t>
            </a:r>
            <a:r>
              <a:rPr lang="en-US" sz="2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lang="en-US"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attendance</a:t>
            </a:r>
            <a:r>
              <a:rPr lang="en-US"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lang="en-US"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employees</a:t>
            </a:r>
            <a:endParaRPr lang="en-US" sz="2000" dirty="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994"/>
              </a:spcBef>
              <a:buFont typeface="+mj-lt"/>
              <a:buAutoNum type="arabicPeriod"/>
              <a:tabLst>
                <a:tab pos="393700" algn="l"/>
                <a:tab pos="394335" algn="l"/>
                <a:tab pos="2573020" algn="l"/>
                <a:tab pos="3757295" algn="l"/>
                <a:tab pos="4507230" algn="l"/>
              </a:tabLst>
            </a:pP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Add/Edit/delete	Leaves	and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 employee</a:t>
            </a:r>
            <a:endParaRPr lang="en-US" sz="2000" dirty="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407034" algn="l"/>
                <a:tab pos="408305" algn="l"/>
              </a:tabLst>
            </a:pP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Add/Edit/Delete</a:t>
            </a:r>
            <a:r>
              <a:rPr lang="en-US"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lang="en-US"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Salary</a:t>
            </a:r>
            <a:r>
              <a:rPr lang="en-US"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lang="en-US"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lang="en-US"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endParaRPr lang="en-US" sz="2000" dirty="0">
              <a:latin typeface="Arial MT"/>
              <a:cs typeface="Arial MT"/>
            </a:endParaRPr>
          </a:p>
          <a:p>
            <a:pPr marL="469265" marR="5080" indent="-457200">
              <a:lnSpc>
                <a:spcPct val="100000"/>
              </a:lnSpc>
              <a:spcBef>
                <a:spcPts val="994"/>
              </a:spcBef>
              <a:buFont typeface="+mj-lt"/>
              <a:buAutoNum type="arabicPeriod"/>
              <a:tabLst>
                <a:tab pos="366395" algn="l"/>
                <a:tab pos="367030" algn="l"/>
                <a:tab pos="2518410" algn="l"/>
                <a:tab pos="3162935" algn="l"/>
              </a:tabLst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321054"/>
            <a:ext cx="21418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95"/>
              </a:spcBef>
              <a:buSzPct val="127272"/>
              <a:buFont typeface="Verdana"/>
              <a:buChar char="•"/>
              <a:tabLst>
                <a:tab pos="327025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Login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Portal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10B7AA4-EDF0-400C-A304-6779EA08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of Admin Module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9B792F-B27E-42AD-87B4-6DB4ECD71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37" y="2209800"/>
            <a:ext cx="6630325" cy="360095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451</TotalTime>
  <Words>1231</Words>
  <Application>Microsoft Office PowerPoint</Application>
  <PresentationFormat>On-screen Show (4:3)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Black</vt:lpstr>
      <vt:lpstr>Arial MT</vt:lpstr>
      <vt:lpstr>Calibri</vt:lpstr>
      <vt:lpstr>Century Gothic</vt:lpstr>
      <vt:lpstr>Lucida Sans Unicode</vt:lpstr>
      <vt:lpstr>Segoe UI Symbol</vt:lpstr>
      <vt:lpstr>Tahoma</vt:lpstr>
      <vt:lpstr>Times New Roman</vt:lpstr>
      <vt:lpstr>Verdana</vt:lpstr>
      <vt:lpstr>Wingdings 3</vt:lpstr>
      <vt:lpstr>Ion</vt:lpstr>
      <vt:lpstr>Employee Payroll  Management System</vt:lpstr>
      <vt:lpstr>TEAM MEMBERS</vt:lpstr>
      <vt:lpstr>Agenda</vt:lpstr>
      <vt:lpstr>INTRODUCTION:</vt:lpstr>
      <vt:lpstr>Background Of Project :</vt:lpstr>
      <vt:lpstr>AIM :</vt:lpstr>
      <vt:lpstr>Tools and Technologies:</vt:lpstr>
      <vt:lpstr>Admin Module</vt:lpstr>
      <vt:lpstr>Flow Chart of Admin Module</vt:lpstr>
      <vt:lpstr>Employee module</vt:lpstr>
      <vt:lpstr>PowerPoint Presentation</vt:lpstr>
      <vt:lpstr>Flow Chat of Employee Module</vt:lpstr>
      <vt:lpstr>REST API’s Development</vt:lpstr>
      <vt:lpstr>PowerPoint Presentation</vt:lpstr>
      <vt:lpstr>PowerPoint Presentation</vt:lpstr>
      <vt:lpstr>PowerPoint Presentation</vt:lpstr>
      <vt:lpstr>Unit Testing:</vt:lpstr>
      <vt:lpstr>Functional Testing:</vt:lpstr>
      <vt:lpstr>Project output Screenshots</vt:lpstr>
      <vt:lpstr>PowerPoint Presentation</vt:lpstr>
      <vt:lpstr>PowerPoint Presentation</vt:lpstr>
      <vt:lpstr>PowerPoint Presentation</vt:lpstr>
      <vt:lpstr>PowerPoint Presentation</vt:lpstr>
      <vt:lpstr>Advantages Of EPM: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bhavya chennu</cp:lastModifiedBy>
  <cp:revision>15</cp:revision>
  <dcterms:created xsi:type="dcterms:W3CDTF">2022-04-02T05:13:12Z</dcterms:created>
  <dcterms:modified xsi:type="dcterms:W3CDTF">2022-04-04T18:56:28Z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2022-04-02T00:00:00Z</vt:filetime>
  </property>
</Properties>
</file>