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301" r:id="rId2"/>
    <p:sldId id="266" r:id="rId3"/>
    <p:sldId id="257" r:id="rId4"/>
    <p:sldId id="258" r:id="rId5"/>
    <p:sldId id="265" r:id="rId6"/>
    <p:sldId id="259" r:id="rId7"/>
    <p:sldId id="260" r:id="rId8"/>
    <p:sldId id="261" r:id="rId9"/>
    <p:sldId id="262" r:id="rId10"/>
    <p:sldId id="303" r:id="rId11"/>
    <p:sldId id="304" r:id="rId12"/>
    <p:sldId id="275" r:id="rId13"/>
    <p:sldId id="305" r:id="rId14"/>
    <p:sldId id="306" r:id="rId15"/>
    <p:sldId id="264" r:id="rId16"/>
    <p:sldId id="30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84" d="100"/>
          <a:sy n="84" d="100"/>
        </p:scale>
        <p:origin x="14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50309-525E-49FC-8878-A5FF7B414EF9}" type="doc">
      <dgm:prSet loTypeId="urn:microsoft.com/office/officeart/2005/8/layout/bProcess3" loCatId="process" qsTypeId="urn:microsoft.com/office/officeart/2005/8/quickstyle/simple1" qsCatId="simple" csTypeId="urn:microsoft.com/office/officeart/2005/8/colors/colorful1" csCatId="colorful" phldr="1"/>
      <dgm:spPr/>
      <dgm:t>
        <a:bodyPr/>
        <a:lstStyle/>
        <a:p>
          <a:endParaRPr lang="en-VU"/>
        </a:p>
      </dgm:t>
    </dgm:pt>
    <dgm:pt modelId="{BF298F10-8BC9-4BA6-8E6A-E70C0FEC38F5}">
      <dgm:prSet phldrT="[Text]" custT="1"/>
      <dgm:spPr/>
      <dgm:t>
        <a:bodyPr/>
        <a:lstStyle/>
        <a:p>
          <a:pPr algn="ctr"/>
          <a:r>
            <a:rPr lang="en-US" sz="1400" b="1" dirty="0">
              <a:latin typeface="Times New Roman" panose="02020603050405020304" pitchFamily="18" charset="0"/>
              <a:cs typeface="Times New Roman" panose="02020603050405020304" pitchFamily="18" charset="0"/>
            </a:rPr>
            <a:t>Model Training</a:t>
          </a:r>
        </a:p>
        <a:p>
          <a:pPr algn="ctr"/>
          <a:r>
            <a:rPr lang="en-US" sz="1400" b="1" dirty="0">
              <a:latin typeface="Times New Roman" panose="02020603050405020304" pitchFamily="18" charset="0"/>
              <a:cs typeface="Times New Roman" panose="02020603050405020304" pitchFamily="18" charset="0"/>
            </a:rPr>
            <a:t>1)</a:t>
          </a:r>
          <a:r>
            <a:rPr lang="en-US" sz="1400" b="1" dirty="0" err="1">
              <a:latin typeface="Times New Roman" panose="02020603050405020304" pitchFamily="18" charset="0"/>
              <a:cs typeface="Times New Roman" panose="02020603050405020304" pitchFamily="18" charset="0"/>
            </a:rPr>
            <a:t>Train_Test</a:t>
          </a:r>
          <a:r>
            <a:rPr lang="en-US" sz="1400" b="1" dirty="0">
              <a:latin typeface="Times New Roman" panose="02020603050405020304" pitchFamily="18" charset="0"/>
              <a:cs typeface="Times New Roman" panose="02020603050405020304" pitchFamily="18" charset="0"/>
            </a:rPr>
            <a:t> split</a:t>
          </a:r>
        </a:p>
        <a:p>
          <a:pPr algn="ctr"/>
          <a:r>
            <a:rPr lang="en-US" sz="1400" b="1" dirty="0">
              <a:latin typeface="Times New Roman" panose="02020603050405020304" pitchFamily="18" charset="0"/>
              <a:cs typeface="Times New Roman" panose="02020603050405020304" pitchFamily="18" charset="0"/>
            </a:rPr>
            <a:t>2)Training phase:</a:t>
          </a:r>
        </a:p>
        <a:p>
          <a:pPr algn="ctr"/>
          <a:r>
            <a:rPr lang="en-US" sz="1400" b="1" dirty="0">
              <a:latin typeface="Times New Roman" panose="02020603050405020304" pitchFamily="18" charset="0"/>
              <a:cs typeface="Times New Roman" panose="02020603050405020304" pitchFamily="18" charset="0"/>
            </a:rPr>
            <a:t>3)Evaluation</a:t>
          </a:r>
          <a:endParaRPr lang="en-VU" sz="1400" b="1" dirty="0">
            <a:latin typeface="Times New Roman" panose="02020603050405020304" pitchFamily="18" charset="0"/>
            <a:cs typeface="Times New Roman" panose="02020603050405020304" pitchFamily="18" charset="0"/>
          </a:endParaRPr>
        </a:p>
      </dgm:t>
    </dgm:pt>
    <dgm:pt modelId="{E6A04C58-EFB3-44D1-AE3B-00BB2653C993}" type="parTrans" cxnId="{F74F9CA8-B231-4843-BF5A-A81B2D27A13C}">
      <dgm:prSet/>
      <dgm:spPr/>
      <dgm:t>
        <a:bodyPr/>
        <a:lstStyle/>
        <a:p>
          <a:endParaRPr lang="en-VU"/>
        </a:p>
      </dgm:t>
    </dgm:pt>
    <dgm:pt modelId="{1501F6D4-8048-4A32-AA28-F1FE1C0B1AA6}" type="sibTrans" cxnId="{F74F9CA8-B231-4843-BF5A-A81B2D27A13C}">
      <dgm:prSet/>
      <dgm:spPr/>
      <dgm:t>
        <a:bodyPr/>
        <a:lstStyle/>
        <a:p>
          <a:endParaRPr lang="en-VU"/>
        </a:p>
      </dgm:t>
    </dgm:pt>
    <dgm:pt modelId="{EB4346A3-E31E-4B71-A662-9D9E34C29FCE}">
      <dgm:prSet phldrT="[Text]" custT="1"/>
      <dgm:spPr/>
      <dgm:t>
        <a:bodyPr/>
        <a:lstStyle/>
        <a:p>
          <a:pPr algn="ctr"/>
          <a:r>
            <a:rPr lang="en-US" sz="2000" b="1" dirty="0">
              <a:latin typeface="Times New Roman" panose="02020603050405020304" pitchFamily="18" charset="0"/>
              <a:cs typeface="Times New Roman" panose="02020603050405020304" pitchFamily="18" charset="0"/>
            </a:rPr>
            <a:t>Model Evaluation</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Precision and Recall</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Confusion Matrix</a:t>
          </a:r>
        </a:p>
      </dgm:t>
    </dgm:pt>
    <dgm:pt modelId="{9241DEF6-311B-49DC-8D46-E13064BB4C17}" type="parTrans" cxnId="{6C824FB7-23CE-4C4E-A68D-089872F8704E}">
      <dgm:prSet/>
      <dgm:spPr/>
      <dgm:t>
        <a:bodyPr/>
        <a:lstStyle/>
        <a:p>
          <a:endParaRPr lang="en-VU"/>
        </a:p>
      </dgm:t>
    </dgm:pt>
    <dgm:pt modelId="{30862DF7-1256-4654-91AA-A2E0A724A53F}" type="sibTrans" cxnId="{6C824FB7-23CE-4C4E-A68D-089872F8704E}">
      <dgm:prSet/>
      <dgm:spPr/>
      <dgm:t>
        <a:bodyPr/>
        <a:lstStyle/>
        <a:p>
          <a:endParaRPr lang="en-VU"/>
        </a:p>
      </dgm:t>
    </dgm:pt>
    <dgm:pt modelId="{73D0D238-8D15-4BA1-BAB7-1845042A33C9}">
      <dgm:prSet custT="1"/>
      <dgm:spPr/>
      <dgm:t>
        <a:bodyPr/>
        <a:lstStyle/>
        <a:p>
          <a:pPr algn="l"/>
          <a:r>
            <a:rPr lang="en-US" sz="11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Model   selection</a:t>
          </a:r>
        </a:p>
        <a:p>
          <a:pPr algn="l"/>
          <a:r>
            <a:rPr lang="en-US" sz="1600" dirty="0">
              <a:latin typeface="Times New Roman" panose="02020603050405020304" pitchFamily="18" charset="0"/>
              <a:cs typeface="Times New Roman" panose="02020603050405020304" pitchFamily="18" charset="0"/>
            </a:rPr>
            <a:t>1)Random Forest</a:t>
          </a:r>
        </a:p>
        <a:p>
          <a:pPr algn="l"/>
          <a:r>
            <a:rPr lang="en-US" sz="1600" dirty="0">
              <a:latin typeface="Times New Roman" panose="02020603050405020304" pitchFamily="18" charset="0"/>
              <a:cs typeface="Times New Roman" panose="02020603050405020304" pitchFamily="18" charset="0"/>
            </a:rPr>
            <a:t>2)Decision tree</a:t>
          </a:r>
        </a:p>
        <a:p>
          <a:pPr algn="l"/>
          <a:r>
            <a:rPr lang="en-US" sz="1600" dirty="0">
              <a:latin typeface="Times New Roman" panose="02020603050405020304" pitchFamily="18" charset="0"/>
              <a:cs typeface="Times New Roman" panose="02020603050405020304" pitchFamily="18" charset="0"/>
            </a:rPr>
            <a:t>3)Linear regression</a:t>
          </a:r>
        </a:p>
        <a:p>
          <a:pPr algn="l"/>
          <a:r>
            <a:rPr lang="en-US" sz="1600" dirty="0">
              <a:latin typeface="Times New Roman" panose="02020603050405020304" pitchFamily="18" charset="0"/>
              <a:cs typeface="Times New Roman" panose="02020603050405020304" pitchFamily="18" charset="0"/>
            </a:rPr>
            <a:t>4)</a:t>
          </a:r>
          <a:r>
            <a:rPr lang="en-US" sz="1600" dirty="0" err="1">
              <a:latin typeface="Times New Roman" panose="02020603050405020304" pitchFamily="18" charset="0"/>
              <a:cs typeface="Times New Roman" panose="02020603050405020304" pitchFamily="18" charset="0"/>
            </a:rPr>
            <a:t>Xgb</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Classifier</a:t>
          </a:r>
          <a:endParaRPr lang="en-US" sz="1600" dirty="0">
            <a:latin typeface="Times New Roman" panose="02020603050405020304" pitchFamily="18" charset="0"/>
            <a:cs typeface="Times New Roman" panose="02020603050405020304" pitchFamily="18" charset="0"/>
          </a:endParaRPr>
        </a:p>
        <a:p>
          <a:pPr algn="l"/>
          <a:r>
            <a:rPr lang="en-US" sz="1600" dirty="0">
              <a:latin typeface="Times New Roman" panose="02020603050405020304" pitchFamily="18" charset="0"/>
              <a:cs typeface="Times New Roman" panose="02020603050405020304" pitchFamily="18" charset="0"/>
            </a:rPr>
            <a:t>5)</a:t>
          </a:r>
          <a:r>
            <a:rPr lang="en-US" sz="1600" dirty="0" err="1">
              <a:latin typeface="Times New Roman" panose="02020603050405020304" pitchFamily="18" charset="0"/>
              <a:cs typeface="Times New Roman" panose="02020603050405020304" pitchFamily="18" charset="0"/>
            </a:rPr>
            <a:t>knn</a:t>
          </a:r>
          <a:endParaRPr lang="en-US" sz="1100" dirty="0">
            <a:latin typeface="Times New Roman" panose="02020603050405020304" pitchFamily="18" charset="0"/>
            <a:cs typeface="Times New Roman" panose="02020603050405020304" pitchFamily="18" charset="0"/>
          </a:endParaRPr>
        </a:p>
      </dgm:t>
    </dgm:pt>
    <dgm:pt modelId="{7515D03B-4C97-4F2B-91D6-8C183BD1C4E8}" type="parTrans" cxnId="{D98E2EF1-9F21-4B51-BBA8-8D9FEDE4E347}">
      <dgm:prSet/>
      <dgm:spPr/>
      <dgm:t>
        <a:bodyPr/>
        <a:lstStyle/>
        <a:p>
          <a:endParaRPr lang="en-VU"/>
        </a:p>
      </dgm:t>
    </dgm:pt>
    <dgm:pt modelId="{367A2D8F-EC82-4870-9D97-BC47248922FB}" type="sibTrans" cxnId="{D98E2EF1-9F21-4B51-BBA8-8D9FEDE4E347}">
      <dgm:prSet/>
      <dgm:spPr/>
      <dgm:t>
        <a:bodyPr/>
        <a:lstStyle/>
        <a:p>
          <a:endParaRPr lang="en-VU"/>
        </a:p>
      </dgm:t>
    </dgm:pt>
    <dgm:pt modelId="{55301AAE-4747-4838-A344-39E6CD513BB0}">
      <dgm:prSet phldrT="[Text]" custT="1"/>
      <dgm:spPr/>
      <dgm:t>
        <a:bodyPr/>
        <a:lstStyle/>
        <a:p>
          <a:r>
            <a:rPr lang="en-US" sz="2000" b="1" dirty="0">
              <a:latin typeface="Times New Roman" panose="02020603050405020304" pitchFamily="18" charset="0"/>
              <a:cs typeface="Times New Roman" panose="02020603050405020304" pitchFamily="18" charset="0"/>
            </a:rPr>
            <a:t>Data Collection</a:t>
          </a:r>
        </a:p>
      </dgm:t>
    </dgm:pt>
    <dgm:pt modelId="{401F8073-321B-4AF6-BF29-1DC0203F8267}" type="sibTrans" cxnId="{B47E1012-936A-4387-9E22-5ECD526FFF08}">
      <dgm:prSet/>
      <dgm:spPr/>
      <dgm:t>
        <a:bodyPr/>
        <a:lstStyle/>
        <a:p>
          <a:endParaRPr lang="en-VU"/>
        </a:p>
      </dgm:t>
    </dgm:pt>
    <dgm:pt modelId="{FB114D95-6B61-4438-9216-6C6DED95C491}" type="parTrans" cxnId="{B47E1012-936A-4387-9E22-5ECD526FFF08}">
      <dgm:prSet/>
      <dgm:spPr/>
      <dgm:t>
        <a:bodyPr/>
        <a:lstStyle/>
        <a:p>
          <a:endParaRPr lang="en-VU"/>
        </a:p>
      </dgm:t>
    </dgm:pt>
    <dgm:pt modelId="{F98FACCB-0AB9-418A-81E3-74BC5291EE2F}">
      <dgm:prSet custT="1"/>
      <dgm:spPr/>
      <dgm:t>
        <a:bodyPr/>
        <a:lstStyle/>
        <a:p>
          <a:pPr algn="l"/>
          <a:r>
            <a:rPr lang="en-US" sz="1500" b="1" dirty="0">
              <a:latin typeface="Times New Roman" panose="02020603050405020304" pitchFamily="18" charset="0"/>
              <a:cs typeface="Times New Roman" panose="02020603050405020304" pitchFamily="18" charset="0"/>
            </a:rPr>
            <a:t>Data Preprocessing</a:t>
          </a:r>
        </a:p>
        <a:p>
          <a:pPr algn="l"/>
          <a:r>
            <a:rPr lang="en-US" sz="1500" b="1" dirty="0">
              <a:latin typeface="Times New Roman" panose="02020603050405020304" pitchFamily="18" charset="0"/>
              <a:cs typeface="Times New Roman" panose="02020603050405020304" pitchFamily="18" charset="0"/>
            </a:rPr>
            <a:t>1.)Data loading and initial exploration</a:t>
          </a:r>
        </a:p>
        <a:p>
          <a:pPr algn="l"/>
          <a:r>
            <a:rPr lang="en-US" sz="1500" b="1" dirty="0">
              <a:latin typeface="Times New Roman" panose="02020603050405020304" pitchFamily="18" charset="0"/>
              <a:cs typeface="Times New Roman" panose="02020603050405020304" pitchFamily="18" charset="0"/>
            </a:rPr>
            <a:t>2)Missing value handling</a:t>
          </a:r>
        </a:p>
        <a:p>
          <a:pPr algn="l"/>
          <a:r>
            <a:rPr lang="en-US" sz="1500" b="1" dirty="0">
              <a:latin typeface="Times New Roman" panose="02020603050405020304" pitchFamily="18" charset="0"/>
              <a:cs typeface="Times New Roman" panose="02020603050405020304" pitchFamily="18" charset="0"/>
            </a:rPr>
            <a:t>3)Data encoding and normalization</a:t>
          </a:r>
        </a:p>
        <a:p>
          <a:pPr algn="l"/>
          <a:r>
            <a:rPr lang="en-US" sz="1500" b="1" dirty="0">
              <a:latin typeface="Times New Roman" panose="02020603050405020304" pitchFamily="18" charset="0"/>
              <a:cs typeface="Times New Roman" panose="02020603050405020304" pitchFamily="18" charset="0"/>
            </a:rPr>
            <a:t>4)Text preprocessing</a:t>
          </a:r>
        </a:p>
        <a:p>
          <a:pPr algn="l"/>
          <a:r>
            <a:rPr lang="en-US" sz="1500" b="1" dirty="0">
              <a:latin typeface="Times New Roman" panose="02020603050405020304" pitchFamily="18" charset="0"/>
              <a:cs typeface="Times New Roman" panose="02020603050405020304" pitchFamily="18" charset="0"/>
            </a:rPr>
            <a:t>5)</a:t>
          </a:r>
          <a:r>
            <a:rPr lang="en-US" sz="1500" b="1" dirty="0" err="1">
              <a:latin typeface="Times New Roman" panose="02020603050405020304" pitchFamily="18" charset="0"/>
              <a:cs typeface="Times New Roman" panose="02020603050405020304" pitchFamily="18" charset="0"/>
            </a:rPr>
            <a:t>Feauture</a:t>
          </a:r>
          <a:r>
            <a:rPr lang="en-US" sz="1500" b="1" dirty="0">
              <a:latin typeface="Times New Roman" panose="02020603050405020304" pitchFamily="18" charset="0"/>
              <a:cs typeface="Times New Roman" panose="02020603050405020304" pitchFamily="18" charset="0"/>
            </a:rPr>
            <a:t> scaling</a:t>
          </a:r>
        </a:p>
      </dgm:t>
    </dgm:pt>
    <dgm:pt modelId="{B515BEF8-481D-4215-BF09-1816DED66928}" type="sibTrans" cxnId="{9F245D51-C932-4697-B3A9-B53705607204}">
      <dgm:prSet/>
      <dgm:spPr/>
      <dgm:t>
        <a:bodyPr/>
        <a:lstStyle/>
        <a:p>
          <a:endParaRPr lang="en-VU"/>
        </a:p>
      </dgm:t>
    </dgm:pt>
    <dgm:pt modelId="{E36119FD-FBE2-43EA-BB06-21577A66CA1B}" type="parTrans" cxnId="{9F245D51-C932-4697-B3A9-B53705607204}">
      <dgm:prSet/>
      <dgm:spPr/>
      <dgm:t>
        <a:bodyPr/>
        <a:lstStyle/>
        <a:p>
          <a:endParaRPr lang="en-VU"/>
        </a:p>
      </dgm:t>
    </dgm:pt>
    <dgm:pt modelId="{8348E921-D0FD-4457-8B9E-3AE3483A3035}">
      <dgm:prSet phldrT="[Text]" custT="1"/>
      <dgm:spPr/>
      <dgm:t>
        <a:bodyPr/>
        <a:lstStyle/>
        <a:p>
          <a:pPr algn="ctr"/>
          <a:r>
            <a:rPr lang="en-US" sz="2000" b="1" dirty="0">
              <a:latin typeface="Times New Roman" panose="02020603050405020304" pitchFamily="18" charset="0"/>
              <a:cs typeface="Times New Roman" panose="02020603050405020304" pitchFamily="18" charset="0"/>
            </a:rPr>
            <a:t>Dep</a:t>
          </a:r>
          <a:r>
            <a:rPr lang="en-IN" sz="2000" b="1" dirty="0" err="1">
              <a:latin typeface="Times New Roman" panose="02020603050405020304" pitchFamily="18" charset="0"/>
              <a:cs typeface="Times New Roman" panose="02020603050405020304" pitchFamily="18" charset="0"/>
            </a:rPr>
            <a:t>loyment</a:t>
          </a:r>
          <a:r>
            <a:rPr lang="en-IN" sz="2000" b="1" dirty="0">
              <a:latin typeface="Times New Roman" panose="02020603050405020304" pitchFamily="18" charset="0"/>
              <a:cs typeface="Times New Roman" panose="02020603050405020304" pitchFamily="18" charset="0"/>
            </a:rPr>
            <a:t> (or) Implement</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on test.csv</a:t>
          </a:r>
          <a:endParaRPr lang="en-US" sz="2000" b="1" dirty="0">
            <a:latin typeface="Times New Roman" panose="02020603050405020304" pitchFamily="18" charset="0"/>
            <a:cs typeface="Times New Roman" panose="02020603050405020304" pitchFamily="18" charset="0"/>
          </a:endParaRPr>
        </a:p>
      </dgm:t>
    </dgm:pt>
    <dgm:pt modelId="{B9A712AE-91CC-4D74-A870-69C548A259D9}" type="parTrans" cxnId="{4D9B97FB-7E2A-4B57-8639-6051FF270724}">
      <dgm:prSet/>
      <dgm:spPr/>
      <dgm:t>
        <a:bodyPr/>
        <a:lstStyle/>
        <a:p>
          <a:endParaRPr lang="en-IN"/>
        </a:p>
      </dgm:t>
    </dgm:pt>
    <dgm:pt modelId="{23FE223D-4373-4DF5-A003-313F07CFCB40}" type="sibTrans" cxnId="{4D9B97FB-7E2A-4B57-8639-6051FF270724}">
      <dgm:prSet/>
      <dgm:spPr/>
      <dgm:t>
        <a:bodyPr/>
        <a:lstStyle/>
        <a:p>
          <a:endParaRPr lang="en-IN"/>
        </a:p>
      </dgm:t>
    </dgm:pt>
    <dgm:pt modelId="{E6D095FE-68FA-4532-8713-6ADE37B1FCEF}" type="pres">
      <dgm:prSet presAssocID="{1A050309-525E-49FC-8878-A5FF7B414EF9}" presName="Name0" presStyleCnt="0">
        <dgm:presLayoutVars>
          <dgm:dir/>
          <dgm:resizeHandles val="exact"/>
        </dgm:presLayoutVars>
      </dgm:prSet>
      <dgm:spPr/>
    </dgm:pt>
    <dgm:pt modelId="{76FCAFF7-01FE-40C1-91B7-B33B3922B327}" type="pres">
      <dgm:prSet presAssocID="{55301AAE-4747-4838-A344-39E6CD513BB0}" presName="node" presStyleLbl="node1" presStyleIdx="0" presStyleCnt="6" custScaleX="82574" custScaleY="44474" custLinFactNeighborX="4015" custLinFactNeighborY="-82662">
        <dgm:presLayoutVars>
          <dgm:bulletEnabled val="1"/>
        </dgm:presLayoutVars>
      </dgm:prSet>
      <dgm:spPr/>
    </dgm:pt>
    <dgm:pt modelId="{0DF923D8-53D0-43EC-8CE5-21163F6048FD}" type="pres">
      <dgm:prSet presAssocID="{401F8073-321B-4AF6-BF29-1DC0203F8267}" presName="sibTrans" presStyleLbl="sibTrans1D1" presStyleIdx="0" presStyleCnt="5"/>
      <dgm:spPr/>
    </dgm:pt>
    <dgm:pt modelId="{F3F5C788-C18A-4094-B0DF-D78B9C6C1811}" type="pres">
      <dgm:prSet presAssocID="{401F8073-321B-4AF6-BF29-1DC0203F8267}" presName="connectorText" presStyleLbl="sibTrans1D1" presStyleIdx="0" presStyleCnt="5"/>
      <dgm:spPr/>
    </dgm:pt>
    <dgm:pt modelId="{72BE1CE5-13F8-4BDD-BE1A-359852358EB2}" type="pres">
      <dgm:prSet presAssocID="{F98FACCB-0AB9-418A-81E3-74BC5291EE2F}" presName="node" presStyleLbl="node1" presStyleIdx="1" presStyleCnt="6" custScaleX="173790" custScaleY="139056" custLinFactNeighborX="-3818" custLinFactNeighborY="-5031">
        <dgm:presLayoutVars>
          <dgm:bulletEnabled val="1"/>
        </dgm:presLayoutVars>
      </dgm:prSet>
      <dgm:spPr/>
    </dgm:pt>
    <dgm:pt modelId="{9FC7BD28-766D-4111-9523-34C4ED1EA2C6}" type="pres">
      <dgm:prSet presAssocID="{B515BEF8-481D-4215-BF09-1816DED66928}" presName="sibTrans" presStyleLbl="sibTrans1D1" presStyleIdx="1" presStyleCnt="5"/>
      <dgm:spPr/>
    </dgm:pt>
    <dgm:pt modelId="{28002046-D894-4ECC-BB81-C46ED9440B87}" type="pres">
      <dgm:prSet presAssocID="{B515BEF8-481D-4215-BF09-1816DED66928}" presName="connectorText" presStyleLbl="sibTrans1D1" presStyleIdx="1" presStyleCnt="5"/>
      <dgm:spPr/>
    </dgm:pt>
    <dgm:pt modelId="{D10A2B32-B69F-44FE-86E8-3DF388806046}" type="pres">
      <dgm:prSet presAssocID="{73D0D238-8D15-4BA1-BAB7-1845042A33C9}" presName="node" presStyleLbl="node1" presStyleIdx="2" presStyleCnt="6" custScaleX="74938" custScaleY="170437" custLinFactNeighborX="-4012" custLinFactNeighborY="3922">
        <dgm:presLayoutVars>
          <dgm:bulletEnabled val="1"/>
        </dgm:presLayoutVars>
      </dgm:prSet>
      <dgm:spPr/>
    </dgm:pt>
    <dgm:pt modelId="{AFEED3E7-3243-4606-8AC0-F547802AA01C}" type="pres">
      <dgm:prSet presAssocID="{367A2D8F-EC82-4870-9D97-BC47248922FB}" presName="sibTrans" presStyleLbl="sibTrans1D1" presStyleIdx="2" presStyleCnt="5"/>
      <dgm:spPr/>
    </dgm:pt>
    <dgm:pt modelId="{48D9D590-8F79-4D02-BAA0-17883BCB152C}" type="pres">
      <dgm:prSet presAssocID="{367A2D8F-EC82-4870-9D97-BC47248922FB}" presName="connectorText" presStyleLbl="sibTrans1D1" presStyleIdx="2" presStyleCnt="5"/>
      <dgm:spPr/>
    </dgm:pt>
    <dgm:pt modelId="{48856367-50FE-475F-A229-609E37CD9EB1}" type="pres">
      <dgm:prSet presAssocID="{BF298F10-8BC9-4BA6-8E6A-E70C0FEC38F5}" presName="node" presStyleLbl="node1" presStyleIdx="3" presStyleCnt="6" custScaleY="100391" custLinFactNeighborX="2793" custLinFactNeighborY="19305">
        <dgm:presLayoutVars>
          <dgm:bulletEnabled val="1"/>
        </dgm:presLayoutVars>
      </dgm:prSet>
      <dgm:spPr/>
    </dgm:pt>
    <dgm:pt modelId="{CCD40688-8E76-479A-B000-37F8398B8158}" type="pres">
      <dgm:prSet presAssocID="{1501F6D4-8048-4A32-AA28-F1FE1C0B1AA6}" presName="sibTrans" presStyleLbl="sibTrans1D1" presStyleIdx="3" presStyleCnt="5"/>
      <dgm:spPr/>
    </dgm:pt>
    <dgm:pt modelId="{AAC2D66B-B7FF-4590-B968-1E2032ABD537}" type="pres">
      <dgm:prSet presAssocID="{1501F6D4-8048-4A32-AA28-F1FE1C0B1AA6}" presName="connectorText" presStyleLbl="sibTrans1D1" presStyleIdx="3" presStyleCnt="5"/>
      <dgm:spPr/>
    </dgm:pt>
    <dgm:pt modelId="{C95BC6EB-B365-4F37-B650-5A92BF0AF88E}" type="pres">
      <dgm:prSet presAssocID="{EB4346A3-E31E-4B71-A662-9D9E34C29FCE}" presName="node" presStyleLbl="node1" presStyleIdx="4" presStyleCnt="6" custScaleY="133376" custLinFactNeighborX="3664" custLinFactNeighborY="40712">
        <dgm:presLayoutVars>
          <dgm:bulletEnabled val="1"/>
        </dgm:presLayoutVars>
      </dgm:prSet>
      <dgm:spPr/>
    </dgm:pt>
    <dgm:pt modelId="{F0848D9C-A4B6-4A5C-AE32-9B3174E9EE6D}" type="pres">
      <dgm:prSet presAssocID="{30862DF7-1256-4654-91AA-A2E0A724A53F}" presName="sibTrans" presStyleLbl="sibTrans1D1" presStyleIdx="4" presStyleCnt="5"/>
      <dgm:spPr/>
    </dgm:pt>
    <dgm:pt modelId="{F2C7DA9C-2649-40B2-A8E2-CC09466ED6AD}" type="pres">
      <dgm:prSet presAssocID="{30862DF7-1256-4654-91AA-A2E0A724A53F}" presName="connectorText" presStyleLbl="sibTrans1D1" presStyleIdx="4" presStyleCnt="5"/>
      <dgm:spPr/>
    </dgm:pt>
    <dgm:pt modelId="{EC58249E-13CA-4A23-999A-57A300AEC858}" type="pres">
      <dgm:prSet presAssocID="{8348E921-D0FD-4457-8B9E-3AE3483A3035}" presName="node" presStyleLbl="node1" presStyleIdx="5" presStyleCnt="6" custLinFactNeighborX="21170" custLinFactNeighborY="55640">
        <dgm:presLayoutVars>
          <dgm:bulletEnabled val="1"/>
        </dgm:presLayoutVars>
      </dgm:prSet>
      <dgm:spPr/>
    </dgm:pt>
  </dgm:ptLst>
  <dgm:cxnLst>
    <dgm:cxn modelId="{C94B0D02-0720-4B7E-AFE9-6942D71A093B}" type="presOf" srcId="{1A050309-525E-49FC-8878-A5FF7B414EF9}" destId="{E6D095FE-68FA-4532-8713-6ADE37B1FCEF}" srcOrd="0" destOrd="0" presId="urn:microsoft.com/office/officeart/2005/8/layout/bProcess3"/>
    <dgm:cxn modelId="{6AAE0612-0DB7-4EEE-8771-374351B83990}" type="presOf" srcId="{EB4346A3-E31E-4B71-A662-9D9E34C29FCE}" destId="{C95BC6EB-B365-4F37-B650-5A92BF0AF88E}" srcOrd="0" destOrd="0" presId="urn:microsoft.com/office/officeart/2005/8/layout/bProcess3"/>
    <dgm:cxn modelId="{B47E1012-936A-4387-9E22-5ECD526FFF08}" srcId="{1A050309-525E-49FC-8878-A5FF7B414EF9}" destId="{55301AAE-4747-4838-A344-39E6CD513BB0}" srcOrd="0" destOrd="0" parTransId="{FB114D95-6B61-4438-9216-6C6DED95C491}" sibTransId="{401F8073-321B-4AF6-BF29-1DC0203F8267}"/>
    <dgm:cxn modelId="{1B792A2A-5017-43B5-8903-5DC0019E2633}" type="presOf" srcId="{1501F6D4-8048-4A32-AA28-F1FE1C0B1AA6}" destId="{CCD40688-8E76-479A-B000-37F8398B8158}" srcOrd="0" destOrd="0" presId="urn:microsoft.com/office/officeart/2005/8/layout/bProcess3"/>
    <dgm:cxn modelId="{2ECA0F31-6B39-42D5-9B75-1D3EF21AF86F}" type="presOf" srcId="{8348E921-D0FD-4457-8B9E-3AE3483A3035}" destId="{EC58249E-13CA-4A23-999A-57A300AEC858}" srcOrd="0" destOrd="0" presId="urn:microsoft.com/office/officeart/2005/8/layout/bProcess3"/>
    <dgm:cxn modelId="{A615B83A-0A5A-468B-9193-373BBDCB9DBA}" type="presOf" srcId="{55301AAE-4747-4838-A344-39E6CD513BB0}" destId="{76FCAFF7-01FE-40C1-91B7-B33B3922B327}" srcOrd="0" destOrd="0" presId="urn:microsoft.com/office/officeart/2005/8/layout/bProcess3"/>
    <dgm:cxn modelId="{C73CA265-535D-4126-9772-E3F1506B16C9}" type="presOf" srcId="{F98FACCB-0AB9-418A-81E3-74BC5291EE2F}" destId="{72BE1CE5-13F8-4BDD-BE1A-359852358EB2}" srcOrd="0" destOrd="0" presId="urn:microsoft.com/office/officeart/2005/8/layout/bProcess3"/>
    <dgm:cxn modelId="{A495A346-7099-4B12-A770-7ADFB546E339}" type="presOf" srcId="{B515BEF8-481D-4215-BF09-1816DED66928}" destId="{28002046-D894-4ECC-BB81-C46ED9440B87}" srcOrd="1" destOrd="0" presId="urn:microsoft.com/office/officeart/2005/8/layout/bProcess3"/>
    <dgm:cxn modelId="{7B789B4B-4CD6-42A2-A8DE-5B2F49FEEF30}" type="presOf" srcId="{401F8073-321B-4AF6-BF29-1DC0203F8267}" destId="{F3F5C788-C18A-4094-B0DF-D78B9C6C1811}" srcOrd="1" destOrd="0" presId="urn:microsoft.com/office/officeart/2005/8/layout/bProcess3"/>
    <dgm:cxn modelId="{9F245D51-C932-4697-B3A9-B53705607204}" srcId="{1A050309-525E-49FC-8878-A5FF7B414EF9}" destId="{F98FACCB-0AB9-418A-81E3-74BC5291EE2F}" srcOrd="1" destOrd="0" parTransId="{E36119FD-FBE2-43EA-BB06-21577A66CA1B}" sibTransId="{B515BEF8-481D-4215-BF09-1816DED66928}"/>
    <dgm:cxn modelId="{AF4AFC77-623B-4EF7-8ED2-6754BA77654E}" type="presOf" srcId="{73D0D238-8D15-4BA1-BAB7-1845042A33C9}" destId="{D10A2B32-B69F-44FE-86E8-3DF388806046}" srcOrd="0" destOrd="0" presId="urn:microsoft.com/office/officeart/2005/8/layout/bProcess3"/>
    <dgm:cxn modelId="{A8FC6F91-A760-410B-B22D-68CA41CAE35A}" type="presOf" srcId="{1501F6D4-8048-4A32-AA28-F1FE1C0B1AA6}" destId="{AAC2D66B-B7FF-4590-B968-1E2032ABD537}" srcOrd="1" destOrd="0" presId="urn:microsoft.com/office/officeart/2005/8/layout/bProcess3"/>
    <dgm:cxn modelId="{69240399-8A08-4000-B8B6-15084580EC23}" type="presOf" srcId="{BF298F10-8BC9-4BA6-8E6A-E70C0FEC38F5}" destId="{48856367-50FE-475F-A229-609E37CD9EB1}" srcOrd="0" destOrd="0" presId="urn:microsoft.com/office/officeart/2005/8/layout/bProcess3"/>
    <dgm:cxn modelId="{D04ACAA2-2BAC-45FF-A85E-153E38F10813}" type="presOf" srcId="{30862DF7-1256-4654-91AA-A2E0A724A53F}" destId="{F2C7DA9C-2649-40B2-A8E2-CC09466ED6AD}" srcOrd="1" destOrd="0" presId="urn:microsoft.com/office/officeart/2005/8/layout/bProcess3"/>
    <dgm:cxn modelId="{F74F9CA8-B231-4843-BF5A-A81B2D27A13C}" srcId="{1A050309-525E-49FC-8878-A5FF7B414EF9}" destId="{BF298F10-8BC9-4BA6-8E6A-E70C0FEC38F5}" srcOrd="3" destOrd="0" parTransId="{E6A04C58-EFB3-44D1-AE3B-00BB2653C993}" sibTransId="{1501F6D4-8048-4A32-AA28-F1FE1C0B1AA6}"/>
    <dgm:cxn modelId="{EF247FB3-7746-47B9-AED3-473FE0897B4A}" type="presOf" srcId="{B515BEF8-481D-4215-BF09-1816DED66928}" destId="{9FC7BD28-766D-4111-9523-34C4ED1EA2C6}" srcOrd="0" destOrd="0" presId="urn:microsoft.com/office/officeart/2005/8/layout/bProcess3"/>
    <dgm:cxn modelId="{6C824FB7-23CE-4C4E-A68D-089872F8704E}" srcId="{1A050309-525E-49FC-8878-A5FF7B414EF9}" destId="{EB4346A3-E31E-4B71-A662-9D9E34C29FCE}" srcOrd="4" destOrd="0" parTransId="{9241DEF6-311B-49DC-8D46-E13064BB4C17}" sibTransId="{30862DF7-1256-4654-91AA-A2E0A724A53F}"/>
    <dgm:cxn modelId="{C69C23C9-7354-4216-9444-497524C62755}" type="presOf" srcId="{367A2D8F-EC82-4870-9D97-BC47248922FB}" destId="{AFEED3E7-3243-4606-8AC0-F547802AA01C}" srcOrd="0" destOrd="0" presId="urn:microsoft.com/office/officeart/2005/8/layout/bProcess3"/>
    <dgm:cxn modelId="{89524BCE-BC60-40C1-9401-D936476D7ACA}" type="presOf" srcId="{30862DF7-1256-4654-91AA-A2E0A724A53F}" destId="{F0848D9C-A4B6-4A5C-AE32-9B3174E9EE6D}" srcOrd="0" destOrd="0" presId="urn:microsoft.com/office/officeart/2005/8/layout/bProcess3"/>
    <dgm:cxn modelId="{C6664CE0-DBB1-48F3-BAAE-A3D580EFC9F1}" type="presOf" srcId="{401F8073-321B-4AF6-BF29-1DC0203F8267}" destId="{0DF923D8-53D0-43EC-8CE5-21163F6048FD}" srcOrd="0" destOrd="0" presId="urn:microsoft.com/office/officeart/2005/8/layout/bProcess3"/>
    <dgm:cxn modelId="{D98E2EF1-9F21-4B51-BBA8-8D9FEDE4E347}" srcId="{1A050309-525E-49FC-8878-A5FF7B414EF9}" destId="{73D0D238-8D15-4BA1-BAB7-1845042A33C9}" srcOrd="2" destOrd="0" parTransId="{7515D03B-4C97-4F2B-91D6-8C183BD1C4E8}" sibTransId="{367A2D8F-EC82-4870-9D97-BC47248922FB}"/>
    <dgm:cxn modelId="{792E69F7-35E3-43D3-9500-DD15B491DD19}" type="presOf" srcId="{367A2D8F-EC82-4870-9D97-BC47248922FB}" destId="{48D9D590-8F79-4D02-BAA0-17883BCB152C}" srcOrd="1" destOrd="0" presId="urn:microsoft.com/office/officeart/2005/8/layout/bProcess3"/>
    <dgm:cxn modelId="{4D9B97FB-7E2A-4B57-8639-6051FF270724}" srcId="{1A050309-525E-49FC-8878-A5FF7B414EF9}" destId="{8348E921-D0FD-4457-8B9E-3AE3483A3035}" srcOrd="5" destOrd="0" parTransId="{B9A712AE-91CC-4D74-A870-69C548A259D9}" sibTransId="{23FE223D-4373-4DF5-A003-313F07CFCB40}"/>
    <dgm:cxn modelId="{6706F369-6A80-4DEB-9839-B79E2910335F}" type="presParOf" srcId="{E6D095FE-68FA-4532-8713-6ADE37B1FCEF}" destId="{76FCAFF7-01FE-40C1-91B7-B33B3922B327}" srcOrd="0" destOrd="0" presId="urn:microsoft.com/office/officeart/2005/8/layout/bProcess3"/>
    <dgm:cxn modelId="{CED3DE7E-979F-48E2-AF12-EEE0853F64C9}" type="presParOf" srcId="{E6D095FE-68FA-4532-8713-6ADE37B1FCEF}" destId="{0DF923D8-53D0-43EC-8CE5-21163F6048FD}" srcOrd="1" destOrd="0" presId="urn:microsoft.com/office/officeart/2005/8/layout/bProcess3"/>
    <dgm:cxn modelId="{7D8965FD-9133-406F-92FE-F94DDBAFE4F7}" type="presParOf" srcId="{0DF923D8-53D0-43EC-8CE5-21163F6048FD}" destId="{F3F5C788-C18A-4094-B0DF-D78B9C6C1811}" srcOrd="0" destOrd="0" presId="urn:microsoft.com/office/officeart/2005/8/layout/bProcess3"/>
    <dgm:cxn modelId="{A5EB1C95-FB9B-41AD-BF44-5C0A218EAE2E}" type="presParOf" srcId="{E6D095FE-68FA-4532-8713-6ADE37B1FCEF}" destId="{72BE1CE5-13F8-4BDD-BE1A-359852358EB2}" srcOrd="2" destOrd="0" presId="urn:microsoft.com/office/officeart/2005/8/layout/bProcess3"/>
    <dgm:cxn modelId="{0954EAAB-E619-45B2-B897-E23751073044}" type="presParOf" srcId="{E6D095FE-68FA-4532-8713-6ADE37B1FCEF}" destId="{9FC7BD28-766D-4111-9523-34C4ED1EA2C6}" srcOrd="3" destOrd="0" presId="urn:microsoft.com/office/officeart/2005/8/layout/bProcess3"/>
    <dgm:cxn modelId="{AFD55296-AFED-44A8-8340-5DFFBA740643}" type="presParOf" srcId="{9FC7BD28-766D-4111-9523-34C4ED1EA2C6}" destId="{28002046-D894-4ECC-BB81-C46ED9440B87}" srcOrd="0" destOrd="0" presId="urn:microsoft.com/office/officeart/2005/8/layout/bProcess3"/>
    <dgm:cxn modelId="{5B8FEEED-A960-49C1-854F-A311A590C5E7}" type="presParOf" srcId="{E6D095FE-68FA-4532-8713-6ADE37B1FCEF}" destId="{D10A2B32-B69F-44FE-86E8-3DF388806046}" srcOrd="4" destOrd="0" presId="urn:microsoft.com/office/officeart/2005/8/layout/bProcess3"/>
    <dgm:cxn modelId="{261ED138-B815-42F1-B5DF-5C9E48B01D91}" type="presParOf" srcId="{E6D095FE-68FA-4532-8713-6ADE37B1FCEF}" destId="{AFEED3E7-3243-4606-8AC0-F547802AA01C}" srcOrd="5" destOrd="0" presId="urn:microsoft.com/office/officeart/2005/8/layout/bProcess3"/>
    <dgm:cxn modelId="{51530AA2-9858-4D9E-8C3F-AA7D0DA1EC16}" type="presParOf" srcId="{AFEED3E7-3243-4606-8AC0-F547802AA01C}" destId="{48D9D590-8F79-4D02-BAA0-17883BCB152C}" srcOrd="0" destOrd="0" presId="urn:microsoft.com/office/officeart/2005/8/layout/bProcess3"/>
    <dgm:cxn modelId="{C3026978-2B06-4BE3-888D-A81264667C8E}" type="presParOf" srcId="{E6D095FE-68FA-4532-8713-6ADE37B1FCEF}" destId="{48856367-50FE-475F-A229-609E37CD9EB1}" srcOrd="6" destOrd="0" presId="urn:microsoft.com/office/officeart/2005/8/layout/bProcess3"/>
    <dgm:cxn modelId="{C76619E4-8C9F-4EBB-A0B2-777CD697CD5B}" type="presParOf" srcId="{E6D095FE-68FA-4532-8713-6ADE37B1FCEF}" destId="{CCD40688-8E76-479A-B000-37F8398B8158}" srcOrd="7" destOrd="0" presId="urn:microsoft.com/office/officeart/2005/8/layout/bProcess3"/>
    <dgm:cxn modelId="{3B1EAA58-8C9D-4179-96EF-2B7561E131BF}" type="presParOf" srcId="{CCD40688-8E76-479A-B000-37F8398B8158}" destId="{AAC2D66B-B7FF-4590-B968-1E2032ABD537}" srcOrd="0" destOrd="0" presId="urn:microsoft.com/office/officeart/2005/8/layout/bProcess3"/>
    <dgm:cxn modelId="{7B7059D9-850E-4E15-94A3-34072E232998}" type="presParOf" srcId="{E6D095FE-68FA-4532-8713-6ADE37B1FCEF}" destId="{C95BC6EB-B365-4F37-B650-5A92BF0AF88E}" srcOrd="8" destOrd="0" presId="urn:microsoft.com/office/officeart/2005/8/layout/bProcess3"/>
    <dgm:cxn modelId="{6410F702-9DEF-42ED-BA47-9D7AF18B5244}" type="presParOf" srcId="{E6D095FE-68FA-4532-8713-6ADE37B1FCEF}" destId="{F0848D9C-A4B6-4A5C-AE32-9B3174E9EE6D}" srcOrd="9" destOrd="0" presId="urn:microsoft.com/office/officeart/2005/8/layout/bProcess3"/>
    <dgm:cxn modelId="{A3DBCEFA-24D3-40BA-904E-068B60F290D8}" type="presParOf" srcId="{F0848D9C-A4B6-4A5C-AE32-9B3174E9EE6D}" destId="{F2C7DA9C-2649-40B2-A8E2-CC09466ED6AD}" srcOrd="0" destOrd="0" presId="urn:microsoft.com/office/officeart/2005/8/layout/bProcess3"/>
    <dgm:cxn modelId="{7B6E6043-1D34-41BE-92ED-E97145D13C15}" type="presParOf" srcId="{E6D095FE-68FA-4532-8713-6ADE37B1FCEF}" destId="{EC58249E-13CA-4A23-999A-57A300AEC858}"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23D8-53D0-43EC-8CE5-21163F6048FD}">
      <dsp:nvSpPr>
        <dsp:cNvPr id="0" name=""/>
        <dsp:cNvSpPr/>
      </dsp:nvSpPr>
      <dsp:spPr>
        <a:xfrm>
          <a:off x="1953416" y="756825"/>
          <a:ext cx="310053" cy="1046164"/>
        </a:xfrm>
        <a:custGeom>
          <a:avLst/>
          <a:gdLst/>
          <a:ahLst/>
          <a:cxnLst/>
          <a:rect l="0" t="0" r="0" b="0"/>
          <a:pathLst>
            <a:path>
              <a:moveTo>
                <a:pt x="0" y="0"/>
              </a:moveTo>
              <a:lnTo>
                <a:pt x="172126" y="0"/>
              </a:lnTo>
              <a:lnTo>
                <a:pt x="172126" y="1046164"/>
              </a:lnTo>
              <a:lnTo>
                <a:pt x="310053" y="1046164"/>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VU" sz="500" kern="1200"/>
        </a:p>
      </dsp:txBody>
      <dsp:txXfrm>
        <a:off x="2080938" y="1277322"/>
        <a:ext cx="55011" cy="5170"/>
      </dsp:txXfrm>
    </dsp:sp>
    <dsp:sp modelId="{76FCAFF7-01FE-40C1-91B7-B33B3922B327}">
      <dsp:nvSpPr>
        <dsp:cNvPr id="0" name=""/>
        <dsp:cNvSpPr/>
      </dsp:nvSpPr>
      <dsp:spPr>
        <a:xfrm>
          <a:off x="100589" y="457157"/>
          <a:ext cx="1854627" cy="59933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Data Collection</a:t>
          </a:r>
        </a:p>
      </dsp:txBody>
      <dsp:txXfrm>
        <a:off x="100589" y="457157"/>
        <a:ext cx="1854627" cy="599336"/>
      </dsp:txXfrm>
    </dsp:sp>
    <dsp:sp modelId="{9FC7BD28-766D-4111-9523-34C4ED1EA2C6}">
      <dsp:nvSpPr>
        <dsp:cNvPr id="0" name=""/>
        <dsp:cNvSpPr/>
      </dsp:nvSpPr>
      <dsp:spPr>
        <a:xfrm>
          <a:off x="6197426" y="1802989"/>
          <a:ext cx="481627" cy="120651"/>
        </a:xfrm>
        <a:custGeom>
          <a:avLst/>
          <a:gdLst/>
          <a:ahLst/>
          <a:cxnLst/>
          <a:rect l="0" t="0" r="0" b="0"/>
          <a:pathLst>
            <a:path>
              <a:moveTo>
                <a:pt x="0" y="0"/>
              </a:moveTo>
              <a:lnTo>
                <a:pt x="257913" y="0"/>
              </a:lnTo>
              <a:lnTo>
                <a:pt x="257913" y="120651"/>
              </a:lnTo>
              <a:lnTo>
                <a:pt x="481627" y="120651"/>
              </a:lnTo>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VU" sz="500" kern="1200"/>
        </a:p>
      </dsp:txBody>
      <dsp:txXfrm>
        <a:off x="6425083" y="1860729"/>
        <a:ext cx="26312" cy="5170"/>
      </dsp:txXfrm>
    </dsp:sp>
    <dsp:sp modelId="{72BE1CE5-13F8-4BDD-BE1A-359852358EB2}">
      <dsp:nvSpPr>
        <dsp:cNvPr id="0" name=""/>
        <dsp:cNvSpPr/>
      </dsp:nvSpPr>
      <dsp:spPr>
        <a:xfrm>
          <a:off x="2295870" y="866022"/>
          <a:ext cx="3903355" cy="18739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Data Preprocessing</a:t>
          </a:r>
        </a:p>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1.)Data loading and initial exploration</a:t>
          </a:r>
        </a:p>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2)Missing value handling</a:t>
          </a:r>
        </a:p>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3)Data encoding and normalization</a:t>
          </a:r>
        </a:p>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4)Text preprocessing</a:t>
          </a:r>
        </a:p>
        <a:p>
          <a:pPr marL="0" lvl="0" indent="0" algn="l"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5)</a:t>
          </a:r>
          <a:r>
            <a:rPr lang="en-US" sz="1500" b="1" kern="1200" dirty="0" err="1">
              <a:latin typeface="Times New Roman" panose="02020603050405020304" pitchFamily="18" charset="0"/>
              <a:cs typeface="Times New Roman" panose="02020603050405020304" pitchFamily="18" charset="0"/>
            </a:rPr>
            <a:t>Feauture</a:t>
          </a:r>
          <a:r>
            <a:rPr lang="en-US" sz="1500" b="1" kern="1200" dirty="0">
              <a:latin typeface="Times New Roman" panose="02020603050405020304" pitchFamily="18" charset="0"/>
              <a:cs typeface="Times New Roman" panose="02020603050405020304" pitchFamily="18" charset="0"/>
            </a:rPr>
            <a:t> scaling</a:t>
          </a:r>
        </a:p>
      </dsp:txBody>
      <dsp:txXfrm>
        <a:off x="2295870" y="866022"/>
        <a:ext cx="3903355" cy="1873934"/>
      </dsp:txXfrm>
    </dsp:sp>
    <dsp:sp modelId="{AFEED3E7-3243-4606-8AC0-F547802AA01C}">
      <dsp:nvSpPr>
        <dsp:cNvPr id="0" name=""/>
        <dsp:cNvSpPr/>
      </dsp:nvSpPr>
      <dsp:spPr>
        <a:xfrm>
          <a:off x="1196152" y="3070255"/>
          <a:ext cx="6356861" cy="915542"/>
        </a:xfrm>
        <a:custGeom>
          <a:avLst/>
          <a:gdLst/>
          <a:ahLst/>
          <a:cxnLst/>
          <a:rect l="0" t="0" r="0" b="0"/>
          <a:pathLst>
            <a:path>
              <a:moveTo>
                <a:pt x="6356861" y="0"/>
              </a:moveTo>
              <a:lnTo>
                <a:pt x="6356861" y="474871"/>
              </a:lnTo>
              <a:lnTo>
                <a:pt x="0" y="474871"/>
              </a:lnTo>
              <a:lnTo>
                <a:pt x="0" y="91554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VU" sz="500" kern="1200"/>
        </a:p>
      </dsp:txBody>
      <dsp:txXfrm>
        <a:off x="4213911" y="3525440"/>
        <a:ext cx="321344" cy="5170"/>
      </dsp:txXfrm>
    </dsp:sp>
    <dsp:sp modelId="{D10A2B32-B69F-44FE-86E8-3DF388806046}">
      <dsp:nvSpPr>
        <dsp:cNvPr id="0" name=""/>
        <dsp:cNvSpPr/>
      </dsp:nvSpPr>
      <dsp:spPr>
        <a:xfrm>
          <a:off x="6711453" y="775227"/>
          <a:ext cx="1683121" cy="229682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panose="02020603050405020304" pitchFamily="18" charset="0"/>
              <a:cs typeface="Times New Roman" panose="02020603050405020304" pitchFamily="18" charset="0"/>
            </a:rPr>
            <a:t> </a:t>
          </a:r>
          <a:r>
            <a:rPr lang="en-US" sz="1600" kern="1200" dirty="0">
              <a:latin typeface="Times New Roman" panose="02020603050405020304" pitchFamily="18" charset="0"/>
              <a:cs typeface="Times New Roman" panose="02020603050405020304" pitchFamily="18" charset="0"/>
            </a:rPr>
            <a:t>Model   selection</a:t>
          </a:r>
        </a:p>
        <a:p>
          <a:pPr marL="0" lvl="0" indent="0" algn="l" defTabSz="48895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1)Random Forest</a:t>
          </a:r>
        </a:p>
        <a:p>
          <a:pPr marL="0" lvl="0" indent="0" algn="l" defTabSz="48895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2)Decision tree</a:t>
          </a:r>
        </a:p>
        <a:p>
          <a:pPr marL="0" lvl="0" indent="0" algn="l" defTabSz="48895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3)Linear regression</a:t>
          </a:r>
        </a:p>
        <a:p>
          <a:pPr marL="0" lvl="0" indent="0" algn="l" defTabSz="48895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4)</a:t>
          </a:r>
          <a:r>
            <a:rPr lang="en-US" sz="1600" kern="1200" dirty="0" err="1">
              <a:latin typeface="Times New Roman" panose="02020603050405020304" pitchFamily="18" charset="0"/>
              <a:cs typeface="Times New Roman" panose="02020603050405020304" pitchFamily="18" charset="0"/>
            </a:rPr>
            <a:t>Xgb</a:t>
          </a:r>
          <a:r>
            <a:rPr lang="en-US" sz="1600" kern="1200" dirty="0">
              <a:latin typeface="Times New Roman" panose="02020603050405020304" pitchFamily="18" charset="0"/>
              <a:cs typeface="Times New Roman" panose="02020603050405020304" pitchFamily="18" charset="0"/>
            </a:rPr>
            <a:t> </a:t>
          </a:r>
          <a:r>
            <a:rPr lang="en-IN" sz="1600" kern="1200" dirty="0">
              <a:latin typeface="Times New Roman" panose="02020603050405020304" pitchFamily="18" charset="0"/>
              <a:cs typeface="Times New Roman" panose="02020603050405020304" pitchFamily="18" charset="0"/>
            </a:rPr>
            <a:t>Classifier</a:t>
          </a:r>
          <a:endParaRPr lang="en-US" sz="1600" kern="1200" dirty="0">
            <a:latin typeface="Times New Roman" panose="02020603050405020304" pitchFamily="18" charset="0"/>
            <a:cs typeface="Times New Roman" panose="02020603050405020304" pitchFamily="18" charset="0"/>
          </a:endParaRPr>
        </a:p>
        <a:p>
          <a:pPr marL="0" lvl="0" indent="0" algn="l" defTabSz="48895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5)</a:t>
          </a:r>
          <a:r>
            <a:rPr lang="en-US" sz="1600" kern="1200" dirty="0" err="1">
              <a:latin typeface="Times New Roman" panose="02020603050405020304" pitchFamily="18" charset="0"/>
              <a:cs typeface="Times New Roman" panose="02020603050405020304" pitchFamily="18" charset="0"/>
            </a:rPr>
            <a:t>knn</a:t>
          </a:r>
          <a:endParaRPr lang="en-US" sz="1100" kern="1200" dirty="0">
            <a:latin typeface="Times New Roman" panose="02020603050405020304" pitchFamily="18" charset="0"/>
            <a:cs typeface="Times New Roman" panose="02020603050405020304" pitchFamily="18" charset="0"/>
          </a:endParaRPr>
        </a:p>
      </dsp:txBody>
      <dsp:txXfrm>
        <a:off x="6711453" y="775227"/>
        <a:ext cx="1683121" cy="2296828"/>
      </dsp:txXfrm>
    </dsp:sp>
    <dsp:sp modelId="{CCD40688-8E76-479A-B000-37F8398B8158}">
      <dsp:nvSpPr>
        <dsp:cNvPr id="0" name=""/>
        <dsp:cNvSpPr/>
      </dsp:nvSpPr>
      <dsp:spPr>
        <a:xfrm>
          <a:off x="2317361" y="4694637"/>
          <a:ext cx="505547" cy="288483"/>
        </a:xfrm>
        <a:custGeom>
          <a:avLst/>
          <a:gdLst/>
          <a:ahLst/>
          <a:cxnLst/>
          <a:rect l="0" t="0" r="0" b="0"/>
          <a:pathLst>
            <a:path>
              <a:moveTo>
                <a:pt x="0" y="0"/>
              </a:moveTo>
              <a:lnTo>
                <a:pt x="269873" y="0"/>
              </a:lnTo>
              <a:lnTo>
                <a:pt x="269873" y="288483"/>
              </a:lnTo>
              <a:lnTo>
                <a:pt x="505547" y="288483"/>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VU" sz="500" kern="1200"/>
        </a:p>
      </dsp:txBody>
      <dsp:txXfrm>
        <a:off x="2554914" y="4836293"/>
        <a:ext cx="30441" cy="5170"/>
      </dsp:txXfrm>
    </dsp:sp>
    <dsp:sp modelId="{48856367-50FE-475F-A229-609E37CD9EB1}">
      <dsp:nvSpPr>
        <dsp:cNvPr id="0" name=""/>
        <dsp:cNvSpPr/>
      </dsp:nvSpPr>
      <dsp:spPr>
        <a:xfrm>
          <a:off x="73143" y="4018197"/>
          <a:ext cx="2246018" cy="135288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Model Training</a:t>
          </a:r>
        </a:p>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1)</a:t>
          </a:r>
          <a:r>
            <a:rPr lang="en-US" sz="1400" b="1" kern="1200" dirty="0" err="1">
              <a:latin typeface="Times New Roman" panose="02020603050405020304" pitchFamily="18" charset="0"/>
              <a:cs typeface="Times New Roman" panose="02020603050405020304" pitchFamily="18" charset="0"/>
            </a:rPr>
            <a:t>Train_Test</a:t>
          </a:r>
          <a:r>
            <a:rPr lang="en-US" sz="1400" b="1" kern="1200" dirty="0">
              <a:latin typeface="Times New Roman" panose="02020603050405020304" pitchFamily="18" charset="0"/>
              <a:cs typeface="Times New Roman" panose="02020603050405020304" pitchFamily="18" charset="0"/>
            </a:rPr>
            <a:t> split</a:t>
          </a:r>
        </a:p>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2)Training phase:</a:t>
          </a:r>
        </a:p>
        <a:p>
          <a:pPr marL="0" lvl="0" indent="0" algn="ctr" defTabSz="622300">
            <a:lnSpc>
              <a:spcPct val="90000"/>
            </a:lnSpc>
            <a:spcBef>
              <a:spcPct val="0"/>
            </a:spcBef>
            <a:spcAft>
              <a:spcPct val="35000"/>
            </a:spcAft>
            <a:buNone/>
          </a:pPr>
          <a:r>
            <a:rPr lang="en-US" sz="1400" b="1" kern="1200" dirty="0">
              <a:latin typeface="Times New Roman" panose="02020603050405020304" pitchFamily="18" charset="0"/>
              <a:cs typeface="Times New Roman" panose="02020603050405020304" pitchFamily="18" charset="0"/>
            </a:rPr>
            <a:t>3)Evaluation</a:t>
          </a:r>
          <a:endParaRPr lang="en-VU" sz="1400" b="1" kern="1200" dirty="0">
            <a:latin typeface="Times New Roman" panose="02020603050405020304" pitchFamily="18" charset="0"/>
            <a:cs typeface="Times New Roman" panose="02020603050405020304" pitchFamily="18" charset="0"/>
          </a:endParaRPr>
        </a:p>
      </dsp:txBody>
      <dsp:txXfrm>
        <a:off x="73143" y="4018197"/>
        <a:ext cx="2246018" cy="1352880"/>
      </dsp:txXfrm>
    </dsp:sp>
    <dsp:sp modelId="{F0848D9C-A4B6-4A5C-AE32-9B3174E9EE6D}">
      <dsp:nvSpPr>
        <dsp:cNvPr id="0" name=""/>
        <dsp:cNvSpPr/>
      </dsp:nvSpPr>
      <dsp:spPr>
        <a:xfrm>
          <a:off x="5099527" y="4983120"/>
          <a:ext cx="879172" cy="201171"/>
        </a:xfrm>
        <a:custGeom>
          <a:avLst/>
          <a:gdLst/>
          <a:ahLst/>
          <a:cxnLst/>
          <a:rect l="0" t="0" r="0" b="0"/>
          <a:pathLst>
            <a:path>
              <a:moveTo>
                <a:pt x="0" y="0"/>
              </a:moveTo>
              <a:lnTo>
                <a:pt x="456686" y="0"/>
              </a:lnTo>
              <a:lnTo>
                <a:pt x="456686" y="201171"/>
              </a:lnTo>
              <a:lnTo>
                <a:pt x="879172" y="201171"/>
              </a:lnTo>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VU" sz="500" kern="1200"/>
        </a:p>
      </dsp:txBody>
      <dsp:txXfrm>
        <a:off x="5515819" y="5081120"/>
        <a:ext cx="46587" cy="5170"/>
      </dsp:txXfrm>
    </dsp:sp>
    <dsp:sp modelId="{C95BC6EB-B365-4F37-B650-5A92BF0AF88E}">
      <dsp:nvSpPr>
        <dsp:cNvPr id="0" name=""/>
        <dsp:cNvSpPr/>
      </dsp:nvSpPr>
      <dsp:spPr>
        <a:xfrm>
          <a:off x="2855308" y="4084425"/>
          <a:ext cx="2246018" cy="179738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Model Evaluation</a:t>
          </a:r>
          <a:br>
            <a:rPr lang="en-US" sz="2000" b="1" kern="1200" dirty="0">
              <a:latin typeface="Times New Roman" panose="02020603050405020304" pitchFamily="18" charset="0"/>
              <a:cs typeface="Times New Roman" panose="02020603050405020304" pitchFamily="18" charset="0"/>
            </a:rPr>
          </a:br>
          <a:br>
            <a:rPr lang="en-US" sz="2000" b="1" kern="1200" dirty="0">
              <a:latin typeface="Times New Roman" panose="02020603050405020304" pitchFamily="18" charset="0"/>
              <a:cs typeface="Times New Roman" panose="02020603050405020304" pitchFamily="18" charset="0"/>
            </a:rPr>
          </a:br>
          <a:r>
            <a:rPr lang="en-US" sz="2000" b="1" kern="1200" dirty="0">
              <a:latin typeface="Times New Roman" panose="02020603050405020304" pitchFamily="18" charset="0"/>
              <a:cs typeface="Times New Roman" panose="02020603050405020304" pitchFamily="18" charset="0"/>
            </a:rPr>
            <a:t>1) Precision and Recall</a:t>
          </a:r>
          <a:br>
            <a:rPr lang="en-US" sz="2000" b="1" kern="1200" dirty="0">
              <a:latin typeface="Times New Roman" panose="02020603050405020304" pitchFamily="18" charset="0"/>
              <a:cs typeface="Times New Roman" panose="02020603050405020304" pitchFamily="18" charset="0"/>
            </a:rPr>
          </a:br>
          <a:r>
            <a:rPr lang="en-US" sz="2000" b="1" kern="1200" dirty="0">
              <a:latin typeface="Times New Roman" panose="02020603050405020304" pitchFamily="18" charset="0"/>
              <a:cs typeface="Times New Roman" panose="02020603050405020304" pitchFamily="18" charset="0"/>
            </a:rPr>
            <a:t>2) Confusion Matrix</a:t>
          </a:r>
        </a:p>
      </dsp:txBody>
      <dsp:txXfrm>
        <a:off x="2855308" y="4084425"/>
        <a:ext cx="2246018" cy="1797389"/>
      </dsp:txXfrm>
    </dsp:sp>
    <dsp:sp modelId="{EC58249E-13CA-4A23-999A-57A300AEC858}">
      <dsp:nvSpPr>
        <dsp:cNvPr id="0" name=""/>
        <dsp:cNvSpPr/>
      </dsp:nvSpPr>
      <dsp:spPr>
        <a:xfrm>
          <a:off x="6011099" y="4510486"/>
          <a:ext cx="2246018" cy="134761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Dep</a:t>
          </a:r>
          <a:r>
            <a:rPr lang="en-IN" sz="2000" b="1" kern="1200" dirty="0" err="1">
              <a:latin typeface="Times New Roman" panose="02020603050405020304" pitchFamily="18" charset="0"/>
              <a:cs typeface="Times New Roman" panose="02020603050405020304" pitchFamily="18" charset="0"/>
            </a:rPr>
            <a:t>loyment</a:t>
          </a:r>
          <a:r>
            <a:rPr lang="en-IN" sz="2000" b="1" kern="1200" dirty="0">
              <a:latin typeface="Times New Roman" panose="02020603050405020304" pitchFamily="18" charset="0"/>
              <a:cs typeface="Times New Roman" panose="02020603050405020304" pitchFamily="18" charset="0"/>
            </a:rPr>
            <a:t> (or) Implement</a:t>
          </a:r>
          <a:br>
            <a:rPr lang="en-IN" sz="2000" b="1" kern="1200" dirty="0">
              <a:latin typeface="Times New Roman" panose="02020603050405020304" pitchFamily="18" charset="0"/>
              <a:cs typeface="Times New Roman" panose="02020603050405020304" pitchFamily="18" charset="0"/>
            </a:rPr>
          </a:br>
          <a:r>
            <a:rPr lang="en-IN" sz="2000" b="1" kern="1200" dirty="0">
              <a:latin typeface="Times New Roman" panose="02020603050405020304" pitchFamily="18" charset="0"/>
              <a:cs typeface="Times New Roman" panose="02020603050405020304" pitchFamily="18" charset="0"/>
            </a:rPr>
            <a:t>on test.csv</a:t>
          </a:r>
          <a:endParaRPr lang="en-US" sz="2000" b="1" kern="1200" dirty="0">
            <a:latin typeface="Times New Roman" panose="02020603050405020304" pitchFamily="18" charset="0"/>
            <a:cs typeface="Times New Roman" panose="02020603050405020304" pitchFamily="18" charset="0"/>
          </a:endParaRPr>
        </a:p>
      </dsp:txBody>
      <dsp:txXfrm>
        <a:off x="6011099" y="4510486"/>
        <a:ext cx="2246018" cy="134761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1D377C-6F66-47D8-B293-03D0611956D6}" type="datetimeFigureOut">
              <a:rPr lang="en-US" smtClean="0"/>
              <a:t>11/9/2024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2BDBF-DF51-4878-BE18-8C965A904FD8}" type="slidenum">
              <a:rPr lang="en-US" smtClean="0"/>
              <a:t>‹#›</a:t>
            </a:fld>
            <a:endParaRPr lang="en-US"/>
          </a:p>
        </p:txBody>
      </p:sp>
    </p:spTree>
    <p:extLst>
      <p:ext uri="{BB962C8B-B14F-4D97-AF65-F5344CB8AC3E}">
        <p14:creationId xmlns:p14="http://schemas.microsoft.com/office/powerpoint/2010/main" val="27113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6531EE-97D7-7530-F3D7-52618EBB5062}"/>
              </a:ext>
            </a:extLst>
          </p:cNvPr>
          <p:cNvSpPr txBox="1"/>
          <p:nvPr/>
        </p:nvSpPr>
        <p:spPr>
          <a:xfrm>
            <a:off x="0" y="540329"/>
            <a:ext cx="9144000" cy="6155531"/>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Project Assessment – 1</a:t>
            </a:r>
          </a:p>
          <a:p>
            <a:pPr algn="ctr"/>
            <a:endParaRPr lang="en-US" sz="2000" dirty="0"/>
          </a:p>
          <a:p>
            <a:pPr algn="ctr"/>
            <a:r>
              <a:rPr lang="en-US" sz="2800" dirty="0">
                <a:latin typeface="Times New Roman" panose="02020603050405020304" pitchFamily="18" charset="0"/>
                <a:cs typeface="Times New Roman" panose="02020603050405020304" pitchFamily="18" charset="0"/>
              </a:rPr>
              <a:t>Car Insurance Claim Prediction Using Machine Learning</a:t>
            </a:r>
            <a:endParaRPr lang="en-IN" sz="2800" dirty="0">
              <a:latin typeface="Times New Roman" panose="02020603050405020304" pitchFamily="18" charset="0"/>
              <a:cs typeface="Times New Roman" panose="02020603050405020304" pitchFamily="18" charset="0"/>
            </a:endParaRPr>
          </a:p>
          <a:p>
            <a:pPr algn="ctr"/>
            <a:endParaRPr lang="en-IN" sz="2800" b="1" i="1" u="sng" dirty="0">
              <a:latin typeface="Times New Roman" panose="02020603050405020304" pitchFamily="18" charset="0"/>
              <a:cs typeface="Times New Roman" panose="02020603050405020304" pitchFamily="18" charset="0"/>
            </a:endParaRPr>
          </a:p>
          <a:p>
            <a:pPr algn="ctr"/>
            <a:r>
              <a:rPr lang="en-IN" sz="2400" b="1" i="1" u="sng" dirty="0">
                <a:latin typeface="Times New Roman" panose="02020603050405020304" pitchFamily="18" charset="0"/>
                <a:cs typeface="Times New Roman" panose="02020603050405020304" pitchFamily="18" charset="0"/>
              </a:rPr>
              <a:t>Presented by</a:t>
            </a:r>
          </a:p>
          <a:p>
            <a:pPr algn="ctr"/>
            <a:r>
              <a:rPr lang="en-IN" sz="2000" dirty="0">
                <a:latin typeface="Times New Roman" panose="02020603050405020304" pitchFamily="18" charset="0"/>
                <a:cs typeface="Times New Roman" panose="02020603050405020304" pitchFamily="18" charset="0"/>
              </a:rPr>
              <a:t>Karri Naveen Chandu– AV.EN.U4CSE22225</a:t>
            </a:r>
          </a:p>
          <a:p>
            <a:pPr algn="ctr"/>
            <a:r>
              <a:rPr lang="en-IN" sz="2000" dirty="0" err="1">
                <a:latin typeface="Times New Roman" panose="02020603050405020304" pitchFamily="18" charset="0"/>
                <a:cs typeface="Times New Roman" panose="02020603050405020304" pitchFamily="18" charset="0"/>
              </a:rPr>
              <a:t>Yekula</a:t>
            </a:r>
            <a:r>
              <a:rPr lang="en-IN" sz="2000" dirty="0">
                <a:latin typeface="Times New Roman" panose="02020603050405020304" pitchFamily="18" charset="0"/>
                <a:cs typeface="Times New Roman" panose="02020603050405020304" pitchFamily="18" charset="0"/>
              </a:rPr>
              <a:t> Bhargav Anjan Kalyan– AV.EN.U4CSE22258</a:t>
            </a:r>
          </a:p>
          <a:p>
            <a:pPr algn="ctr"/>
            <a:endParaRPr lang="en-IN" sz="2000" b="1" i="1" u="sng" dirty="0">
              <a:latin typeface="Times New Roman" panose="02020603050405020304" pitchFamily="18" charset="0"/>
              <a:cs typeface="Times New Roman" panose="02020603050405020304" pitchFamily="18" charset="0"/>
            </a:endParaRPr>
          </a:p>
          <a:p>
            <a:pPr algn="ctr"/>
            <a:r>
              <a:rPr lang="en-IN" sz="2400" b="1" i="1" u="sng" dirty="0">
                <a:latin typeface="Times New Roman" panose="02020603050405020304" pitchFamily="18" charset="0"/>
                <a:cs typeface="Times New Roman" panose="02020603050405020304" pitchFamily="18" charset="0"/>
              </a:rPr>
              <a:t>Under the Supervision of </a:t>
            </a:r>
          </a:p>
          <a:p>
            <a:pPr algn="ct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Dontha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MadhuSudhana</a:t>
            </a:r>
            <a:r>
              <a:rPr lang="en-IN" sz="2000" dirty="0">
                <a:latin typeface="Times New Roman" panose="02020603050405020304" pitchFamily="18" charset="0"/>
                <a:cs typeface="Times New Roman" panose="02020603050405020304" pitchFamily="18" charset="0"/>
              </a:rPr>
              <a:t> Rao (Asst. Prof)</a:t>
            </a:r>
          </a:p>
          <a:p>
            <a:pPr algn="ctr"/>
            <a:endParaRPr lang="en-IN" sz="2000" dirty="0"/>
          </a:p>
          <a:p>
            <a:pPr algn="ctr"/>
            <a:endParaRPr lang="en-IN" sz="2000" dirty="0"/>
          </a:p>
          <a:p>
            <a:pPr algn="ctr"/>
            <a:endParaRPr lang="en-IN" sz="2000" dirty="0"/>
          </a:p>
          <a:p>
            <a:pPr algn="ctr"/>
            <a:endParaRPr lang="en-IN" sz="2000" dirty="0"/>
          </a:p>
          <a:p>
            <a:pPr algn="ctr"/>
            <a:r>
              <a:rPr lang="en-IN" sz="2400" dirty="0">
                <a:latin typeface="Times New Roman" panose="02020603050405020304" pitchFamily="18" charset="0"/>
                <a:cs typeface="Times New Roman" panose="02020603050405020304" pitchFamily="18" charset="0"/>
              </a:rPr>
              <a:t>Department of Computer Science</a:t>
            </a:r>
          </a:p>
          <a:p>
            <a:pPr algn="ctr"/>
            <a:r>
              <a:rPr lang="en-IN" sz="2400" dirty="0">
                <a:latin typeface="Times New Roman" panose="02020603050405020304" pitchFamily="18" charset="0"/>
                <a:cs typeface="Times New Roman" panose="02020603050405020304" pitchFamily="18" charset="0"/>
              </a:rPr>
              <a:t>Amrita Vishwa Vidyapeetham, Amaravati</a:t>
            </a:r>
          </a:p>
          <a:p>
            <a:endParaRPr lang="en-IN" dirty="0"/>
          </a:p>
        </p:txBody>
      </p:sp>
      <p:pic>
        <p:nvPicPr>
          <p:cNvPr id="6" name="object 14">
            <a:extLst>
              <a:ext uri="{FF2B5EF4-FFF2-40B4-BE49-F238E27FC236}">
                <a16:creationId xmlns:a16="http://schemas.microsoft.com/office/drawing/2014/main" id="{19C6D771-1B1D-EC1F-63E5-308C9DFAC9CC}"/>
              </a:ext>
            </a:extLst>
          </p:cNvPr>
          <p:cNvPicPr/>
          <p:nvPr/>
        </p:nvPicPr>
        <p:blipFill>
          <a:blip r:embed="rId2" cstate="print"/>
          <a:stretch>
            <a:fillRect/>
          </a:stretch>
        </p:blipFill>
        <p:spPr>
          <a:xfrm>
            <a:off x="2943850" y="4367840"/>
            <a:ext cx="3256299" cy="925051"/>
          </a:xfrm>
          <a:prstGeom prst="rect">
            <a:avLst/>
          </a:prstGeom>
        </p:spPr>
      </p:pic>
    </p:spTree>
    <p:extLst>
      <p:ext uri="{BB962C8B-B14F-4D97-AF65-F5344CB8AC3E}">
        <p14:creationId xmlns:p14="http://schemas.microsoft.com/office/powerpoint/2010/main" val="35080385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C3DAE-3C46-E731-DAE1-B8297E04C784}"/>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Data Preprocessing</a:t>
            </a:r>
          </a:p>
        </p:txBody>
      </p:sp>
      <p:sp>
        <p:nvSpPr>
          <p:cNvPr id="7" name="Rectangle 4">
            <a:extLst>
              <a:ext uri="{FF2B5EF4-FFF2-40B4-BE49-F238E27FC236}">
                <a16:creationId xmlns:a16="http://schemas.microsoft.com/office/drawing/2014/main" id="{EAB72FC2-14C0-0600-F78B-CEA0FA065A84}"/>
              </a:ext>
            </a:extLst>
          </p:cNvPr>
          <p:cNvSpPr>
            <a:spLocks noGrp="1" noChangeArrowheads="1"/>
          </p:cNvSpPr>
          <p:nvPr>
            <p:ph idx="1"/>
          </p:nvPr>
        </p:nvSpPr>
        <p:spPr bwMode="auto">
          <a:xfrm>
            <a:off x="457201" y="1339296"/>
            <a:ext cx="836468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Missing Values</a:t>
            </a:r>
            <a:r>
              <a:rPr kumimoji="0" lang="en-US" altLang="en-US" sz="2400" b="0" i="1" u="none" strike="noStrike" cap="none" normalizeH="0" baseline="0" dirty="0">
                <a:ln>
                  <a:noFill/>
                </a:ln>
                <a:solidFill>
                  <a:schemeClr val="tx1"/>
                </a:solidFill>
                <a:effectLst/>
              </a:rPr>
              <a:t>: Imputed missing data in demographics and policy details using median values.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Encoding Categorical </a:t>
            </a:r>
            <a:r>
              <a:rPr kumimoji="0" lang="en-US" altLang="en-US" sz="2400" b="1" i="1" u="none" strike="noStrike" cap="none" normalizeH="0" baseline="0" dirty="0" err="1">
                <a:ln>
                  <a:noFill/>
                </a:ln>
                <a:solidFill>
                  <a:schemeClr val="tx1"/>
                </a:solidFill>
                <a:effectLst/>
              </a:rPr>
              <a:t>Variables</a:t>
            </a:r>
            <a:r>
              <a:rPr kumimoji="0" lang="en-US" altLang="en-US" sz="2400" b="0" i="1" u="none" strike="noStrike" cap="none" normalizeH="0" baseline="0" dirty="0" err="1">
                <a:ln>
                  <a:noFill/>
                </a:ln>
                <a:solidFill>
                  <a:schemeClr val="tx1"/>
                </a:solidFill>
                <a:effectLst/>
              </a:rPr>
              <a:t>:Applied</a:t>
            </a:r>
            <a:r>
              <a:rPr kumimoji="0" lang="en-US" altLang="en-US" sz="2400" b="0" i="1" u="none" strike="noStrike" cap="none" normalizeH="0" baseline="0" dirty="0">
                <a:ln>
                  <a:noFill/>
                </a:ln>
                <a:solidFill>
                  <a:schemeClr val="tx1"/>
                </a:solidFill>
                <a:effectLst/>
              </a:rPr>
              <a:t> </a:t>
            </a:r>
            <a:r>
              <a:rPr kumimoji="0" lang="en-US" altLang="en-US" sz="2400" b="0" i="1" u="none" strike="noStrike" cap="none" normalizeH="0" baseline="0" dirty="0" err="1">
                <a:ln>
                  <a:noFill/>
                </a:ln>
                <a:solidFill>
                  <a:schemeClr val="tx1"/>
                </a:solidFill>
                <a:effectLst/>
              </a:rPr>
              <a:t>Lable</a:t>
            </a:r>
            <a:r>
              <a:rPr kumimoji="0" lang="en-US" altLang="en-US" sz="2400" b="0" i="1" u="none" strike="noStrike" cap="none" normalizeH="0" baseline="0" dirty="0">
                <a:ln>
                  <a:noFill/>
                </a:ln>
                <a:solidFill>
                  <a:schemeClr val="tx1"/>
                </a:solidFill>
                <a:effectLst/>
              </a:rPr>
              <a:t> Encoding for features like gender, region, and vehicle type.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err="1">
                <a:ln>
                  <a:noFill/>
                </a:ln>
                <a:solidFill>
                  <a:schemeClr val="tx1"/>
                </a:solidFill>
                <a:effectLst/>
              </a:rPr>
              <a:t>Scaling</a:t>
            </a:r>
            <a:r>
              <a:rPr kumimoji="0" lang="en-US" altLang="en-US" sz="2400" b="0" i="1" u="none" strike="noStrike" cap="none" normalizeH="0" baseline="0" dirty="0" err="1">
                <a:ln>
                  <a:noFill/>
                </a:ln>
                <a:solidFill>
                  <a:schemeClr val="tx1"/>
                </a:solidFill>
                <a:effectLst/>
              </a:rPr>
              <a:t>:Standardized</a:t>
            </a:r>
            <a:r>
              <a:rPr kumimoji="0" lang="en-US" altLang="en-US" sz="2400" b="0" i="1" u="none" strike="noStrike" cap="none" normalizeH="0" baseline="0" dirty="0">
                <a:ln>
                  <a:noFill/>
                </a:ln>
                <a:solidFill>
                  <a:schemeClr val="tx1"/>
                </a:solidFill>
                <a:effectLst/>
              </a:rPr>
              <a:t> numerical features (e.g., age, premium) to improve model convergence.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Class </a:t>
            </a:r>
            <a:r>
              <a:rPr kumimoji="0" lang="en-US" altLang="en-US" sz="2400" b="1" i="1" u="none" strike="noStrike" cap="none" normalizeH="0" baseline="0" dirty="0" err="1">
                <a:ln>
                  <a:noFill/>
                </a:ln>
                <a:solidFill>
                  <a:schemeClr val="tx1"/>
                </a:solidFill>
                <a:effectLst/>
              </a:rPr>
              <a:t>Imbalance</a:t>
            </a:r>
            <a:r>
              <a:rPr kumimoji="0" lang="en-US" altLang="en-US" sz="2400" b="0" i="1" u="none" strike="noStrike" cap="none" normalizeH="0" baseline="0" dirty="0" err="1">
                <a:ln>
                  <a:noFill/>
                </a:ln>
                <a:solidFill>
                  <a:schemeClr val="tx1"/>
                </a:solidFill>
                <a:effectLst/>
              </a:rPr>
              <a:t>:Handled</a:t>
            </a:r>
            <a:r>
              <a:rPr kumimoji="0" lang="en-US" altLang="en-US" sz="2400" b="0" i="1" u="none" strike="noStrike" cap="none" normalizeH="0" baseline="0" dirty="0">
                <a:ln>
                  <a:noFill/>
                </a:ln>
                <a:solidFill>
                  <a:schemeClr val="tx1"/>
                </a:solidFill>
                <a:effectLst/>
              </a:rPr>
              <a:t> imbalance with SMOTE (Synthetic Minority Oversampling Technique) to boost claim prediction accuracy.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Feature </a:t>
            </a:r>
            <a:r>
              <a:rPr kumimoji="0" lang="en-US" altLang="en-US" sz="2400" b="1" i="1" u="none" strike="noStrike" cap="none" normalizeH="0" baseline="0" dirty="0" err="1">
                <a:ln>
                  <a:noFill/>
                </a:ln>
                <a:solidFill>
                  <a:schemeClr val="tx1"/>
                </a:solidFill>
                <a:effectLst/>
              </a:rPr>
              <a:t>Engineering</a:t>
            </a:r>
            <a:r>
              <a:rPr kumimoji="0" lang="en-US" altLang="en-US" sz="2400" b="0" i="1" u="none" strike="noStrike" cap="none" normalizeH="0" baseline="0" dirty="0" err="1">
                <a:ln>
                  <a:noFill/>
                </a:ln>
                <a:solidFill>
                  <a:schemeClr val="tx1"/>
                </a:solidFill>
                <a:effectLst/>
              </a:rPr>
              <a:t>:Created</a:t>
            </a:r>
            <a:r>
              <a:rPr kumimoji="0" lang="en-US" altLang="en-US" sz="2400" b="0" i="1" u="none" strike="noStrike" cap="none" normalizeH="0" baseline="0" dirty="0">
                <a:ln>
                  <a:noFill/>
                </a:ln>
                <a:solidFill>
                  <a:schemeClr val="tx1"/>
                </a:solidFill>
                <a:effectLst/>
              </a:rPr>
              <a:t> new features (e.g., claim history ratio, vehicle risk score) to improve model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Data </a:t>
            </a:r>
            <a:r>
              <a:rPr kumimoji="0" lang="en-US" altLang="en-US" sz="2400" b="1" i="1" u="none" strike="noStrike" cap="none" normalizeH="0" baseline="0" dirty="0" err="1">
                <a:ln>
                  <a:noFill/>
                </a:ln>
                <a:solidFill>
                  <a:schemeClr val="tx1"/>
                </a:solidFill>
                <a:effectLst/>
              </a:rPr>
              <a:t>Split</a:t>
            </a:r>
            <a:r>
              <a:rPr kumimoji="0" lang="en-US" altLang="en-US" sz="2400" b="0" i="1" u="none" strike="noStrike" cap="none" normalizeH="0" baseline="0" dirty="0" err="1">
                <a:ln>
                  <a:noFill/>
                </a:ln>
                <a:solidFill>
                  <a:schemeClr val="tx1"/>
                </a:solidFill>
                <a:effectLst/>
              </a:rPr>
              <a:t>:Split</a:t>
            </a:r>
            <a:r>
              <a:rPr kumimoji="0" lang="en-US" altLang="en-US" sz="2400" b="0" i="1" u="none" strike="noStrike" cap="none" normalizeH="0" baseline="0" dirty="0">
                <a:ln>
                  <a:noFill/>
                </a:ln>
                <a:solidFill>
                  <a:schemeClr val="tx1"/>
                </a:solidFill>
                <a:effectLst/>
              </a:rPr>
              <a:t> data into training, validation, and test sets (80-20) with stratification to maintain class distribution.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11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4988-1EB1-CEAB-2767-53CB479A8641}"/>
              </a:ext>
            </a:extLst>
          </p:cNvPr>
          <p:cNvSpPr>
            <a:spLocks noGrp="1"/>
          </p:cNvSpPr>
          <p:nvPr>
            <p:ph type="title"/>
          </p:nvPr>
        </p:nvSpPr>
        <p:spPr/>
        <p:txBody>
          <a:bodyPr>
            <a:normAutofit/>
          </a:bodyPr>
          <a:lstStyle/>
          <a:p>
            <a:r>
              <a:rPr lang="en-US" sz="3200" b="1" u="sng" dirty="0"/>
              <a:t>Methodology</a:t>
            </a:r>
          </a:p>
        </p:txBody>
      </p:sp>
      <p:sp>
        <p:nvSpPr>
          <p:cNvPr id="27" name="Rectangle 22">
            <a:extLst>
              <a:ext uri="{FF2B5EF4-FFF2-40B4-BE49-F238E27FC236}">
                <a16:creationId xmlns:a16="http://schemas.microsoft.com/office/drawing/2014/main" id="{5B4E5751-DF9E-6D7F-6F42-7F9F2FA8C252}"/>
              </a:ext>
            </a:extLst>
          </p:cNvPr>
          <p:cNvSpPr>
            <a:spLocks noGrp="1" noChangeArrowheads="1"/>
          </p:cNvSpPr>
          <p:nvPr>
            <p:ph idx="1"/>
          </p:nvPr>
        </p:nvSpPr>
        <p:spPr bwMode="auto">
          <a:xfrm>
            <a:off x="457200" y="1141726"/>
            <a:ext cx="814647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Model </a:t>
            </a:r>
            <a:r>
              <a:rPr kumimoji="0" lang="en-US" altLang="en-US" sz="2400" b="1" i="1" u="none" strike="noStrike" cap="none" normalizeH="0" baseline="0" dirty="0" err="1">
                <a:ln>
                  <a:noFill/>
                </a:ln>
                <a:solidFill>
                  <a:schemeClr val="tx1"/>
                </a:solidFill>
                <a:effectLst/>
              </a:rPr>
              <a:t>Selection</a:t>
            </a:r>
            <a:r>
              <a:rPr kumimoji="0" lang="en-US" altLang="en-US" sz="2400" b="0" i="1" u="none" strike="noStrike" cap="none" normalizeH="0" baseline="0" dirty="0" err="1">
                <a:ln>
                  <a:noFill/>
                </a:ln>
                <a:solidFill>
                  <a:schemeClr val="tx1"/>
                </a:solidFill>
                <a:effectLst/>
              </a:rPr>
              <a:t>:Tested</a:t>
            </a:r>
            <a:r>
              <a:rPr kumimoji="0" lang="en-US" altLang="en-US" sz="2400" b="0" i="1" u="none" strike="noStrike" cap="none" normalizeH="0" baseline="0" dirty="0">
                <a:ln>
                  <a:noFill/>
                </a:ln>
                <a:solidFill>
                  <a:schemeClr val="tx1"/>
                </a:solidFill>
                <a:effectLst/>
              </a:rPr>
              <a:t> multiple algorithms: Logistic Regression, Decision Tree, </a:t>
            </a:r>
            <a:r>
              <a:rPr kumimoji="0" lang="en-US" altLang="en-US" sz="2400" b="0" i="1" u="none" strike="noStrike" cap="none" normalizeH="0" baseline="0" dirty="0" err="1">
                <a:ln>
                  <a:noFill/>
                </a:ln>
                <a:solidFill>
                  <a:schemeClr val="tx1"/>
                </a:solidFill>
                <a:effectLst/>
              </a:rPr>
              <a:t>XGBoost</a:t>
            </a:r>
            <a:r>
              <a:rPr kumimoji="0" lang="en-US" altLang="en-US" sz="2400" b="0" i="1" u="none" strike="noStrike" cap="none" normalizeH="0" baseline="0" dirty="0">
                <a:ln>
                  <a:noFill/>
                </a:ln>
                <a:solidFill>
                  <a:schemeClr val="tx1"/>
                </a:solidFill>
                <a:effectLst/>
              </a:rPr>
              <a:t>, K-Nearest Neighbors, and Random Forest to find the best-performing model.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Model </a:t>
            </a:r>
            <a:r>
              <a:rPr kumimoji="0" lang="en-US" altLang="en-US" sz="2400" b="1" i="1" u="none" strike="noStrike" cap="none" normalizeH="0" baseline="0" dirty="0" err="1">
                <a:ln>
                  <a:noFill/>
                </a:ln>
                <a:solidFill>
                  <a:schemeClr val="tx1"/>
                </a:solidFill>
                <a:effectLst/>
              </a:rPr>
              <a:t>Training</a:t>
            </a:r>
            <a:r>
              <a:rPr kumimoji="0" lang="en-US" altLang="en-US" sz="2400" b="0" i="1" u="none" strike="noStrike" cap="none" normalizeH="0" baseline="0" dirty="0" err="1">
                <a:ln>
                  <a:noFill/>
                </a:ln>
                <a:solidFill>
                  <a:schemeClr val="tx1"/>
                </a:solidFill>
                <a:effectLst/>
              </a:rPr>
              <a:t>:Trained</a:t>
            </a:r>
            <a:r>
              <a:rPr kumimoji="0" lang="en-US" altLang="en-US" sz="2400" b="0" i="1" u="none" strike="noStrike" cap="none" normalizeH="0" baseline="0" dirty="0">
                <a:ln>
                  <a:noFill/>
                </a:ln>
                <a:solidFill>
                  <a:schemeClr val="tx1"/>
                </a:solidFill>
                <a:effectLst/>
              </a:rPr>
              <a:t> each model on the training set and evaluated performance on both training and validation sets.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Evaluation </a:t>
            </a:r>
            <a:r>
              <a:rPr kumimoji="0" lang="en-US" altLang="en-US" sz="2400" b="1" i="1" u="none" strike="noStrike" cap="none" normalizeH="0" baseline="0" dirty="0" err="1">
                <a:ln>
                  <a:noFill/>
                </a:ln>
                <a:solidFill>
                  <a:schemeClr val="tx1"/>
                </a:solidFill>
                <a:effectLst/>
              </a:rPr>
              <a:t>Metrics</a:t>
            </a:r>
            <a:r>
              <a:rPr kumimoji="0" lang="en-US" altLang="en-US" sz="2400" b="0" i="1" u="none" strike="noStrike" cap="none" normalizeH="0" baseline="0" dirty="0" err="1">
                <a:ln>
                  <a:noFill/>
                </a:ln>
                <a:solidFill>
                  <a:schemeClr val="tx1"/>
                </a:solidFill>
                <a:effectLst/>
              </a:rPr>
              <a:t>:Used</a:t>
            </a:r>
            <a:r>
              <a:rPr kumimoji="0" lang="en-US" altLang="en-US" sz="2400" b="0" i="1" u="none" strike="noStrike" cap="none" normalizeH="0" baseline="0" dirty="0">
                <a:ln>
                  <a:noFill/>
                </a:ln>
                <a:solidFill>
                  <a:schemeClr val="tx1"/>
                </a:solidFill>
                <a:effectLst/>
              </a:rPr>
              <a:t> metrics such as accuracy, precision, recall, and F1-score to assess model effectiveness.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Hyperparameter </a:t>
            </a:r>
            <a:r>
              <a:rPr kumimoji="0" lang="en-US" altLang="en-US" sz="2400" b="1" i="1" u="none" strike="noStrike" cap="none" normalizeH="0" baseline="0" dirty="0" err="1">
                <a:ln>
                  <a:noFill/>
                </a:ln>
                <a:solidFill>
                  <a:schemeClr val="tx1"/>
                </a:solidFill>
                <a:effectLst/>
              </a:rPr>
              <a:t>Tuning</a:t>
            </a:r>
            <a:r>
              <a:rPr kumimoji="0" lang="en-US" altLang="en-US" sz="2400" b="0" i="1" u="none" strike="noStrike" cap="none" normalizeH="0" baseline="0" dirty="0" err="1">
                <a:ln>
                  <a:noFill/>
                </a:ln>
                <a:solidFill>
                  <a:schemeClr val="tx1"/>
                </a:solidFill>
                <a:effectLst/>
              </a:rPr>
              <a:t>:Applied</a:t>
            </a:r>
            <a:r>
              <a:rPr kumimoji="0" lang="en-US" altLang="en-US" sz="2400" b="0" i="1" u="none" strike="noStrike" cap="none" normalizeH="0" baseline="0" dirty="0">
                <a:ln>
                  <a:noFill/>
                </a:ln>
                <a:solidFill>
                  <a:schemeClr val="tx1"/>
                </a:solidFill>
                <a:effectLst/>
              </a:rPr>
              <a:t> Voting Classifier with Decision Tree and Random Forest for improved accuracy by combining model predictions.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1" u="none" strike="noStrike" cap="none" normalizeH="0" baseline="0" dirty="0">
                <a:ln>
                  <a:noFill/>
                </a:ln>
                <a:solidFill>
                  <a:schemeClr val="tx1"/>
                </a:solidFill>
                <a:effectLst/>
              </a:rPr>
              <a:t>Performance </a:t>
            </a:r>
            <a:r>
              <a:rPr kumimoji="0" lang="en-US" altLang="en-US" sz="2400" b="1" i="1" u="none" strike="noStrike" cap="none" normalizeH="0" baseline="0" dirty="0" err="1">
                <a:ln>
                  <a:noFill/>
                </a:ln>
                <a:solidFill>
                  <a:schemeClr val="tx1"/>
                </a:solidFill>
                <a:effectLst/>
              </a:rPr>
              <a:t>Comparison</a:t>
            </a:r>
            <a:r>
              <a:rPr kumimoji="0" lang="en-US" altLang="en-US" sz="2400" b="0" i="1" u="none" strike="noStrike" cap="none" normalizeH="0" baseline="0" dirty="0" err="1">
                <a:ln>
                  <a:noFill/>
                </a:ln>
                <a:solidFill>
                  <a:schemeClr val="tx1"/>
                </a:solidFill>
                <a:effectLst/>
              </a:rPr>
              <a:t>:Compared</a:t>
            </a:r>
            <a:r>
              <a:rPr kumimoji="0" lang="en-US" altLang="en-US" sz="2400" b="0" i="1" u="none" strike="noStrike" cap="none" normalizeH="0" baseline="0" dirty="0">
                <a:ln>
                  <a:noFill/>
                </a:ln>
                <a:solidFill>
                  <a:schemeClr val="tx1"/>
                </a:solidFill>
                <a:effectLst/>
              </a:rPr>
              <a:t> models' metrics to select the final model based on balanced performance across evaluation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1"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444102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39D9-5A3D-D94D-5D8B-7E202915A18B}"/>
              </a:ext>
            </a:extLst>
          </p:cNvPr>
          <p:cNvSpPr>
            <a:spLocks noGrp="1"/>
          </p:cNvSpPr>
          <p:nvPr>
            <p:ph type="title"/>
          </p:nvPr>
        </p:nvSpPr>
        <p:spPr>
          <a:xfrm>
            <a:off x="628650" y="365127"/>
            <a:ext cx="5784676" cy="574325"/>
          </a:xfrm>
        </p:spPr>
        <p:txBody>
          <a:bodyPr>
            <a:normAutofit fontScale="90000"/>
          </a:bodyPr>
          <a:lstStyle/>
          <a:p>
            <a:r>
              <a:rPr lang="en-US" sz="3600" dirty="0">
                <a:latin typeface="Times New Roman" panose="02020603050405020304" pitchFamily="18" charset="0"/>
                <a:cs typeface="Times New Roman" panose="02020603050405020304" pitchFamily="18" charset="0"/>
              </a:rPr>
              <a:t>Architecture:</a:t>
            </a:r>
            <a:endParaRPr lang="en-US" dirty="0"/>
          </a:p>
        </p:txBody>
      </p:sp>
      <p:sp>
        <p:nvSpPr>
          <p:cNvPr id="3" name="Rectangle 2">
            <a:extLst>
              <a:ext uri="{FF2B5EF4-FFF2-40B4-BE49-F238E27FC236}">
                <a16:creationId xmlns:a16="http://schemas.microsoft.com/office/drawing/2014/main" id="{69181F8E-A871-19FB-21E0-6384A2D57645}"/>
              </a:ext>
            </a:extLst>
          </p:cNvPr>
          <p:cNvSpPr/>
          <p:nvPr/>
        </p:nvSpPr>
        <p:spPr>
          <a:xfrm>
            <a:off x="202223" y="302672"/>
            <a:ext cx="8730762" cy="62952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C5D2D60D-1A92-D55E-0648-C68E9D029859}"/>
              </a:ext>
            </a:extLst>
          </p:cNvPr>
          <p:cNvGraphicFramePr/>
          <p:nvPr>
            <p:extLst>
              <p:ext uri="{D42A27DB-BD31-4B8C-83A1-F6EECF244321}">
                <p14:modId xmlns:p14="http://schemas.microsoft.com/office/powerpoint/2010/main" val="1530435760"/>
              </p:ext>
            </p:extLst>
          </p:nvPr>
        </p:nvGraphicFramePr>
        <p:xfrm>
          <a:off x="320055" y="537274"/>
          <a:ext cx="8495097" cy="6055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651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8222-074A-2BCF-CD50-C701BFDAD5F7}"/>
              </a:ext>
            </a:extLst>
          </p:cNvPr>
          <p:cNvSpPr>
            <a:spLocks noGrp="1"/>
          </p:cNvSpPr>
          <p:nvPr>
            <p:ph type="title"/>
          </p:nvPr>
        </p:nvSpPr>
        <p:spPr>
          <a:xfrm>
            <a:off x="276225" y="-68262"/>
            <a:ext cx="8229600" cy="1143000"/>
          </a:xfrm>
        </p:spPr>
        <p:txBody>
          <a:bodyPr>
            <a:normAutofit/>
          </a:bodyPr>
          <a:lstStyle/>
          <a:p>
            <a:r>
              <a:rPr lang="en-US" sz="3600" b="1" u="sng" dirty="0"/>
              <a:t>Comparative Analysis:</a:t>
            </a:r>
            <a:endParaRPr lang="en-IN" sz="3600" b="1" u="sng" dirty="0"/>
          </a:p>
        </p:txBody>
      </p:sp>
      <p:sp>
        <p:nvSpPr>
          <p:cNvPr id="3" name="TextBox 2">
            <a:extLst>
              <a:ext uri="{FF2B5EF4-FFF2-40B4-BE49-F238E27FC236}">
                <a16:creationId xmlns:a16="http://schemas.microsoft.com/office/drawing/2014/main" id="{C53399EA-1FB5-CAB9-85FC-E2626F4CC833}"/>
              </a:ext>
            </a:extLst>
          </p:cNvPr>
          <p:cNvSpPr txBox="1"/>
          <p:nvPr/>
        </p:nvSpPr>
        <p:spPr>
          <a:xfrm>
            <a:off x="1095375" y="1141413"/>
            <a:ext cx="7296150"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t>Performance : </a:t>
            </a:r>
            <a:r>
              <a:rPr lang="en-US" dirty="0"/>
              <a:t>Each model’s performance is summarized with both training and testing accuracy, providing a clear view of each model’s ability to generalize to unseen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Model Selection Insights</a:t>
            </a:r>
            <a:r>
              <a:rPr lang="en-US" dirty="0"/>
              <a:t>: Comparing accuracy, precision, and recall for each model allows for assessing which model may offer the best balance between sensitivity (recall) and precision, especially critical in claim predictions where false positives or negatives have implications.</a:t>
            </a:r>
            <a:br>
              <a:rPr lang="en-US" dirty="0"/>
            </a:br>
            <a:endParaRPr lang="en-US" dirty="0"/>
          </a:p>
          <a:p>
            <a:pPr marL="285750" indent="-285750">
              <a:buFont typeface="Wingdings" panose="05000000000000000000" pitchFamily="2" charset="2"/>
              <a:buChar char="Ø"/>
            </a:pPr>
            <a:r>
              <a:rPr lang="en-IN" b="1" dirty="0"/>
              <a:t>Voting Classifier :</a:t>
            </a:r>
            <a:r>
              <a:rPr lang="en-US" dirty="0"/>
              <a:t> The Voting Classifier combines multiple classifiers to improve predictive performance by leveraging the strengths of each individual model. In the code provided,</a:t>
            </a:r>
            <a:br>
              <a:rPr lang="en-US" dirty="0"/>
            </a:br>
            <a:r>
              <a:rPr lang="en-US" dirty="0"/>
              <a:t>the Voting Classifier includes:</a:t>
            </a:r>
            <a:br>
              <a:rPr lang="en-IN" b="1" dirty="0"/>
            </a:br>
            <a:br>
              <a:rPr lang="en-IN" b="1" dirty="0"/>
            </a:br>
            <a:r>
              <a:rPr lang="en-IN" b="1" dirty="0"/>
              <a:t>1) </a:t>
            </a:r>
            <a:r>
              <a:rPr lang="en-US" b="1" dirty="0"/>
              <a:t>Decision Tree Classifier</a:t>
            </a:r>
            <a:r>
              <a:rPr lang="en-US" dirty="0"/>
              <a:t>: A model that splits data based on feature values, offering high interpretability and capturing complex patterns, though it may be prone to overfitting on its own.</a:t>
            </a:r>
            <a:br>
              <a:rPr lang="en-US" dirty="0"/>
            </a:br>
            <a:r>
              <a:rPr lang="en-US" dirty="0"/>
              <a:t>2) </a:t>
            </a:r>
            <a:r>
              <a:rPr lang="en-US" b="1" dirty="0"/>
              <a:t>Random Forest Classifier</a:t>
            </a:r>
            <a:r>
              <a:rPr lang="en-US" dirty="0"/>
              <a:t>: A robust ensemble model that aggregates multiple decision trees to reduce variance and enhance generalization.</a:t>
            </a:r>
          </a:p>
        </p:txBody>
      </p:sp>
    </p:spTree>
    <p:extLst>
      <p:ext uri="{BB962C8B-B14F-4D97-AF65-F5344CB8AC3E}">
        <p14:creationId xmlns:p14="http://schemas.microsoft.com/office/powerpoint/2010/main" val="460432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DA66-7DA8-651D-79D3-188689F02EAA}"/>
              </a:ext>
            </a:extLst>
          </p:cNvPr>
          <p:cNvSpPr>
            <a:spLocks noGrp="1"/>
          </p:cNvSpPr>
          <p:nvPr>
            <p:ph type="title"/>
          </p:nvPr>
        </p:nvSpPr>
        <p:spPr>
          <a:xfrm>
            <a:off x="447368" y="274638"/>
            <a:ext cx="8229600" cy="1143000"/>
          </a:xfrm>
        </p:spPr>
        <p:txBody>
          <a:bodyPr/>
          <a:lstStyle/>
          <a:p>
            <a:r>
              <a:rPr lang="en-US" sz="4400" b="1" u="sng" dirty="0"/>
              <a:t>Conclusion:</a:t>
            </a:r>
            <a:endParaRPr lang="en-IN" b="1" u="sng" dirty="0"/>
          </a:p>
        </p:txBody>
      </p:sp>
      <p:sp>
        <p:nvSpPr>
          <p:cNvPr id="7" name="Rectangle 3">
            <a:extLst>
              <a:ext uri="{FF2B5EF4-FFF2-40B4-BE49-F238E27FC236}">
                <a16:creationId xmlns:a16="http://schemas.microsoft.com/office/drawing/2014/main" id="{823D7521-2E03-628B-4E8A-6D0033C4B8E2}"/>
              </a:ext>
            </a:extLst>
          </p:cNvPr>
          <p:cNvSpPr>
            <a:spLocks noChangeArrowheads="1"/>
          </p:cNvSpPr>
          <p:nvPr/>
        </p:nvSpPr>
        <p:spPr bwMode="auto">
          <a:xfrm>
            <a:off x="896456" y="1698234"/>
            <a:ext cx="735108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a:t>Project Conclusion:</a:t>
            </a:r>
            <a:br>
              <a:rPr lang="en-IN" b="1" dirty="0"/>
            </a:br>
            <a:endParaRPr lang="en-IN" b="1"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dirty="0"/>
              <a:t>This project aimed to develop a predictive model for identifying claims (</a:t>
            </a:r>
            <a:r>
              <a:rPr lang="en-US" altLang="en-US" dirty="0" err="1"/>
              <a:t>is_claim</a:t>
            </a:r>
            <a:r>
              <a:rPr lang="en-US" altLang="en-US" dirty="0"/>
              <a:t>) in the dataset. Several machine learning models, including Logistic Regression, </a:t>
            </a:r>
            <a:r>
              <a:rPr lang="en-US" altLang="en-US" dirty="0" err="1"/>
              <a:t>XGBoost</a:t>
            </a:r>
            <a:r>
              <a:rPr lang="en-US" altLang="en-US" dirty="0"/>
              <a:t>, Decision Tree, Random Forest, K-Nearest Neighbors (KNN), and an Ensemble Voting Classifier, were implemented and evaluated to determine the most effective approach.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p>
          <a:p>
            <a:pPr marL="285750" indent="-285750" defTabSz="914400" eaLnBrk="0" fontAlgn="base" hangingPunct="0">
              <a:spcBef>
                <a:spcPct val="0"/>
              </a:spcBef>
              <a:spcAft>
                <a:spcPct val="0"/>
              </a:spcAft>
              <a:buFont typeface="Wingdings" panose="05000000000000000000" pitchFamily="2" charset="2"/>
              <a:buChar char="Ø"/>
            </a:pPr>
            <a:r>
              <a:rPr lang="en-US" dirty="0"/>
              <a:t>In summary, the Voting Classifier provides a practical, accurate solution for real-world claim prediction, empowering organizations to manage risks proactively and enhance operational efficiency, while delivering a better experience to customers. This balanced approach addresses immediate industry needs and supports long-term growth and adaptability in predictive analytics.</a:t>
            </a:r>
            <a:endParaRPr lang="en-US" altLang="en-US" dirty="0"/>
          </a:p>
        </p:txBody>
      </p:sp>
    </p:spTree>
    <p:extLst>
      <p:ext uri="{BB962C8B-B14F-4D97-AF65-F5344CB8AC3E}">
        <p14:creationId xmlns:p14="http://schemas.microsoft.com/office/powerpoint/2010/main" val="226264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b="1" u="sng"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42900" y="1184564"/>
            <a:ext cx="8343900" cy="4941599"/>
          </a:xfrm>
        </p:spPr>
        <p:txBody>
          <a:bodyPr>
            <a:normAutofit fontScale="25000" lnSpcReduction="20000"/>
          </a:bodyPr>
          <a:lstStyle/>
          <a:p>
            <a:endParaRPr dirty="0"/>
          </a:p>
          <a:p>
            <a:pPr>
              <a:defRPr sz="1200"/>
            </a:pPr>
            <a:r>
              <a:rPr sz="7200" i="1" dirty="0"/>
              <a:t>1. Ai, J., &amp; Brockett, P. L. (2021). 'Machine Learning and Insurance Pricing: The Future of Predictive Analytics in Risk Evaluation'. Insurance: Mathematics and Economics.</a:t>
            </a:r>
          </a:p>
          <a:p>
            <a:pPr>
              <a:defRPr sz="1200"/>
            </a:pPr>
            <a:r>
              <a:rPr sz="7200" i="1" dirty="0"/>
              <a:t>2. Silverman, B. W. (2019). 'Car Insurance Claim Prediction Using Gradient Boosting Machines'. Applied Stochastic Models in Business and Industry.</a:t>
            </a:r>
          </a:p>
          <a:p>
            <a:pPr>
              <a:defRPr sz="1200"/>
            </a:pPr>
            <a:r>
              <a:rPr sz="7200" i="1" dirty="0"/>
              <a:t>3. Brockett, P. L., &amp; Golden, L. L. (2007). 'Fraud Detection in Car Insurance Claims'. Risk Analysis.</a:t>
            </a:r>
          </a:p>
          <a:p>
            <a:pPr>
              <a:defRPr sz="1200"/>
            </a:pPr>
            <a:r>
              <a:rPr sz="7200" i="1" dirty="0"/>
              <a:t>4. Antonio, K., &amp; Plat, R. (2014). 'Predictive Modeling with Longitudinal Data'. Insurance: Mathematics and Economics.</a:t>
            </a:r>
          </a:p>
          <a:p>
            <a:pPr>
              <a:defRPr sz="1200"/>
            </a:pPr>
            <a:r>
              <a:rPr sz="7200" i="1" dirty="0"/>
              <a:t>5. </a:t>
            </a:r>
            <a:r>
              <a:rPr sz="7200" i="1" dirty="0" err="1"/>
              <a:t>Henckaerts</a:t>
            </a:r>
            <a:r>
              <a:rPr sz="7200" i="1" dirty="0"/>
              <a:t>, R., &amp; Antonio, K. (2020). 'Car Insurance Claim Severity Prediction with Machine Learning'. Journal of Computational Finance.</a:t>
            </a:r>
          </a:p>
          <a:p>
            <a:pPr>
              <a:defRPr sz="1200"/>
            </a:pPr>
            <a:r>
              <a:rPr sz="7200" i="1" dirty="0"/>
              <a:t>6. Wüthrich, M. V., &amp; Merz, M. (2017). 'Pricing in Non-Life Insurance: Predictive Analytics'. Springer Actuarial Series.</a:t>
            </a:r>
          </a:p>
          <a:p>
            <a:pPr>
              <a:defRPr sz="1200"/>
            </a:pPr>
            <a:r>
              <a:rPr sz="7200" i="1" dirty="0"/>
              <a:t>7. </a:t>
            </a:r>
            <a:r>
              <a:rPr sz="7200" i="1" dirty="0" err="1"/>
              <a:t>Verbelen</a:t>
            </a:r>
            <a:r>
              <a:rPr sz="7200" i="1" dirty="0"/>
              <a:t>, R., Antonio, K., &amp; </a:t>
            </a:r>
            <a:r>
              <a:rPr sz="7200" i="1" dirty="0" err="1"/>
              <a:t>Claeskens</a:t>
            </a:r>
            <a:r>
              <a:rPr sz="7200" i="1" dirty="0"/>
              <a:t>, G. (2018). 'Unifying Predictive Modeling in Insurance'. Scandinavian Actuarial Journal.</a:t>
            </a:r>
          </a:p>
          <a:p>
            <a:pPr>
              <a:defRPr sz="1200"/>
            </a:pPr>
            <a:r>
              <a:rPr sz="7200" i="1" dirty="0"/>
              <a:t>8. Wüthrich, M. V. (2019). 'Non-Life Insurance: Predictions Using Machine Learning Models'. ASTIN Bulletin.</a:t>
            </a:r>
          </a:p>
          <a:p>
            <a:pPr>
              <a:defRPr sz="1200"/>
            </a:pPr>
            <a:r>
              <a:rPr sz="7200" i="1" dirty="0"/>
              <a:t>9. Jalil, K., &amp; Hsu, G.-S. (2013). 'Automatic Vehicle License Plate Recognition Using Edge-Based Detection'. IEEE Transactions on Intelligent Transportation Systems.</a:t>
            </a:r>
          </a:p>
          <a:p>
            <a:pPr>
              <a:defRPr sz="1200"/>
            </a:pPr>
            <a:r>
              <a:rPr sz="7200" i="1" dirty="0"/>
              <a:t>10. Zhuang, Y., &amp; Liu, Z. (2020). 'End-to-End License Plate Recognition with Transformers'. IEEE Transactions on Neural Networks and Learning Systems.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85BAD-4B4A-5A3C-C3D1-CB608E50CA1F}"/>
              </a:ext>
            </a:extLst>
          </p:cNvPr>
          <p:cNvSpPr>
            <a:spLocks noGrp="1"/>
          </p:cNvSpPr>
          <p:nvPr>
            <p:ph idx="1"/>
          </p:nvPr>
        </p:nvSpPr>
        <p:spPr>
          <a:xfrm>
            <a:off x="457200" y="1215736"/>
            <a:ext cx="8229600" cy="4197929"/>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4800" b="1" i="1" u="sng"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25F1-1E30-8FA0-D3F4-7BA6BDF6A3C3}"/>
              </a:ext>
            </a:extLst>
          </p:cNvPr>
          <p:cNvSpPr>
            <a:spLocks noGrp="1"/>
          </p:cNvSpPr>
          <p:nvPr>
            <p:ph type="title"/>
          </p:nvPr>
        </p:nvSpPr>
        <p:spPr>
          <a:xfrm>
            <a:off x="457200" y="274637"/>
            <a:ext cx="8229600" cy="5741699"/>
          </a:xfrm>
        </p:spPr>
        <p:txBody>
          <a:bodyPr>
            <a:normAutofit/>
          </a:bodyPr>
          <a:lstStyle/>
          <a:p>
            <a:r>
              <a:rPr lang="en-US" b="1" u="sng" dirty="0">
                <a:latin typeface="Times New Roman" panose="02020603050405020304" pitchFamily="18" charset="0"/>
                <a:cs typeface="Times New Roman" panose="02020603050405020304" pitchFamily="18" charset="0"/>
              </a:rPr>
              <a:t>Car Insurance Claim Prediction</a:t>
            </a:r>
            <a:br>
              <a:rPr lang="en-US" b="1" u="sng" dirty="0">
                <a:latin typeface="Times New Roman" panose="02020603050405020304" pitchFamily="18" charset="0"/>
                <a:cs typeface="Times New Roman" panose="02020603050405020304" pitchFamily="18" charset="0"/>
              </a:rPr>
            </a:br>
            <a:r>
              <a:rPr lang="en-US" b="1" u="sng" dirty="0">
                <a:latin typeface="Times New Roman" panose="02020603050405020304" pitchFamily="18" charset="0"/>
                <a:cs typeface="Times New Roman" panose="02020603050405020304" pitchFamily="18" charset="0"/>
              </a:rPr>
              <a:t>Using </a:t>
            </a:r>
            <a:r>
              <a:rPr lang="en-US" b="1" u="sng" dirty="0" err="1">
                <a:latin typeface="Times New Roman" panose="02020603050405020304" pitchFamily="18" charset="0"/>
                <a:cs typeface="Times New Roman" panose="02020603050405020304" pitchFamily="18" charset="0"/>
              </a:rPr>
              <a:t>Mechine</a:t>
            </a:r>
            <a:r>
              <a:rPr lang="en-US" b="1" u="sng" dirty="0">
                <a:latin typeface="Times New Roman" panose="02020603050405020304" pitchFamily="18" charset="0"/>
                <a:cs typeface="Times New Roman" panose="02020603050405020304" pitchFamily="18" charset="0"/>
              </a:rPr>
              <a:t> Learning Techniques</a:t>
            </a:r>
          </a:p>
        </p:txBody>
      </p:sp>
    </p:spTree>
    <p:extLst>
      <p:ext uri="{BB962C8B-B14F-4D97-AF65-F5344CB8AC3E}">
        <p14:creationId xmlns:p14="http://schemas.microsoft.com/office/powerpoint/2010/main" val="418015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sz="3200" dirty="0"/>
          </a:p>
          <a:p>
            <a:r>
              <a:rPr sz="4000"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Autofit/>
          </a:bodyPr>
          <a:lstStyle/>
          <a:p>
            <a:pPr>
              <a:buFont typeface="+mj-lt"/>
              <a:buAutoNum type="arabicPeriod"/>
            </a:pPr>
            <a:endParaRPr sz="1600" dirty="0"/>
          </a:p>
          <a:p>
            <a:pPr>
              <a:buFont typeface="Wingdings" panose="05000000000000000000" pitchFamily="2" charset="2"/>
              <a:buChar char="Ø"/>
            </a:pPr>
            <a:r>
              <a:rPr sz="2400" i="1" dirty="0"/>
              <a:t>Car insurance claim prediction is vital in managing financial risk, pricing policies, and preventing fraudulent claims. </a:t>
            </a:r>
          </a:p>
          <a:p>
            <a:pPr>
              <a:buFont typeface="Wingdings" panose="05000000000000000000" pitchFamily="2" charset="2"/>
              <a:buChar char="Ø"/>
            </a:pPr>
            <a:r>
              <a:rPr lang="en-US" sz="2400" i="1" dirty="0"/>
              <a:t>  </a:t>
            </a:r>
            <a:r>
              <a:rPr sz="2400" i="1" dirty="0"/>
              <a:t>Predictive models allow insurers to identify potential risks and optimize resources more effectively.</a:t>
            </a:r>
          </a:p>
          <a:p>
            <a:pPr>
              <a:buFont typeface="Wingdings" panose="05000000000000000000" pitchFamily="2" charset="2"/>
              <a:buChar char="Ø"/>
            </a:pPr>
            <a:r>
              <a:rPr sz="2400" i="1" dirty="0"/>
              <a:t>Historical data from policyholders, including demographics and previous claims, forms the foundation for predictions.</a:t>
            </a:r>
          </a:p>
          <a:p>
            <a:pPr>
              <a:buFont typeface="Wingdings" panose="05000000000000000000" pitchFamily="2" charset="2"/>
              <a:buChar char="Ø"/>
            </a:pPr>
            <a:r>
              <a:rPr sz="2400" i="1" dirty="0"/>
              <a:t>The application of machine learning to this problem enhances accuracy by finding complex patterns in large datasets.</a:t>
            </a:r>
          </a:p>
          <a:p>
            <a:pPr>
              <a:buFont typeface="Wingdings" panose="05000000000000000000" pitchFamily="2" charset="2"/>
              <a:buChar char="Ø"/>
            </a:pPr>
            <a:r>
              <a:rPr sz="2400" i="1" dirty="0"/>
              <a:t>Our study leverages a Kaggle dataset containing both customer and vehicle details to develop a robust prediction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20840" cy="548322"/>
          </a:xfrm>
        </p:spPr>
        <p:txBody>
          <a:bodyPr>
            <a:noAutofit/>
          </a:bodyPr>
          <a:lstStyle/>
          <a:p>
            <a:r>
              <a:rPr lang="en-US" sz="3200" b="1" dirty="0"/>
              <a:t>              </a:t>
            </a:r>
            <a:r>
              <a:rPr lang="en-US" sz="3200" b="1" u="sng" dirty="0"/>
              <a:t>Literature Survey</a:t>
            </a:r>
            <a:endParaRPr sz="3200" b="1" u="sng" dirty="0"/>
          </a:p>
        </p:txBody>
      </p:sp>
      <p:graphicFrame>
        <p:nvGraphicFramePr>
          <p:cNvPr id="3" name="Table 2"/>
          <p:cNvGraphicFramePr>
            <a:graphicFrameLocks noGrp="1"/>
          </p:cNvGraphicFramePr>
          <p:nvPr>
            <p:extLst>
              <p:ext uri="{D42A27DB-BD31-4B8C-83A1-F6EECF244321}">
                <p14:modId xmlns:p14="http://schemas.microsoft.com/office/powerpoint/2010/main" val="2256434524"/>
              </p:ext>
            </p:extLst>
          </p:nvPr>
        </p:nvGraphicFramePr>
        <p:xfrm>
          <a:off x="457200" y="822961"/>
          <a:ext cx="8375904" cy="5763503"/>
        </p:xfrm>
        <a:graphic>
          <a:graphicData uri="http://schemas.openxmlformats.org/drawingml/2006/table">
            <a:tbl>
              <a:tblPr firstRow="1" bandRow="1">
                <a:tableStyleId>{5C22544A-7EE6-4342-B048-85BDC9FD1C3A}</a:tableStyleId>
              </a:tblPr>
              <a:tblGrid>
                <a:gridCol w="2093976">
                  <a:extLst>
                    <a:ext uri="{9D8B030D-6E8A-4147-A177-3AD203B41FA5}">
                      <a16:colId xmlns:a16="http://schemas.microsoft.com/office/drawing/2014/main" val="20000"/>
                    </a:ext>
                  </a:extLst>
                </a:gridCol>
                <a:gridCol w="2093976">
                  <a:extLst>
                    <a:ext uri="{9D8B030D-6E8A-4147-A177-3AD203B41FA5}">
                      <a16:colId xmlns:a16="http://schemas.microsoft.com/office/drawing/2014/main" val="20001"/>
                    </a:ext>
                  </a:extLst>
                </a:gridCol>
                <a:gridCol w="2093976">
                  <a:extLst>
                    <a:ext uri="{9D8B030D-6E8A-4147-A177-3AD203B41FA5}">
                      <a16:colId xmlns:a16="http://schemas.microsoft.com/office/drawing/2014/main" val="20002"/>
                    </a:ext>
                  </a:extLst>
                </a:gridCol>
                <a:gridCol w="2093976">
                  <a:extLst>
                    <a:ext uri="{9D8B030D-6E8A-4147-A177-3AD203B41FA5}">
                      <a16:colId xmlns:a16="http://schemas.microsoft.com/office/drawing/2014/main" val="20003"/>
                    </a:ext>
                  </a:extLst>
                </a:gridCol>
              </a:tblGrid>
              <a:tr h="304597">
                <a:tc>
                  <a:txBody>
                    <a:bodyPr/>
                    <a:lstStyle/>
                    <a:p>
                      <a:r>
                        <a:rPr sz="1400"/>
                        <a:t>No</a:t>
                      </a:r>
                    </a:p>
                  </a:txBody>
                  <a:tcPr/>
                </a:tc>
                <a:tc>
                  <a:txBody>
                    <a:bodyPr/>
                    <a:lstStyle/>
                    <a:p>
                      <a:r>
                        <a:rPr sz="1400"/>
                        <a:t>Authors</a:t>
                      </a:r>
                    </a:p>
                  </a:txBody>
                  <a:tcPr/>
                </a:tc>
                <a:tc>
                  <a:txBody>
                    <a:bodyPr/>
                    <a:lstStyle/>
                    <a:p>
                      <a:r>
                        <a:rPr sz="1400" dirty="0"/>
                        <a:t>Title</a:t>
                      </a:r>
                    </a:p>
                  </a:txBody>
                  <a:tcPr/>
                </a:tc>
                <a:tc>
                  <a:txBody>
                    <a:bodyPr/>
                    <a:lstStyle/>
                    <a:p>
                      <a:r>
                        <a:rPr sz="1400" dirty="0"/>
                        <a:t>Technique Used</a:t>
                      </a:r>
                    </a:p>
                  </a:txBody>
                  <a:tcPr/>
                </a:tc>
                <a:extLst>
                  <a:ext uri="{0D108BD9-81ED-4DB2-BD59-A6C34878D82A}">
                    <a16:rowId xmlns:a16="http://schemas.microsoft.com/office/drawing/2014/main" val="10000"/>
                  </a:ext>
                </a:extLst>
              </a:tr>
              <a:tr h="517815">
                <a:tc>
                  <a:txBody>
                    <a:bodyPr/>
                    <a:lstStyle/>
                    <a:p>
                      <a:r>
                        <a:rPr sz="1400"/>
                        <a:t>1</a:t>
                      </a:r>
                    </a:p>
                  </a:txBody>
                  <a:tcPr/>
                </a:tc>
                <a:tc>
                  <a:txBody>
                    <a:bodyPr/>
                    <a:lstStyle/>
                    <a:p>
                      <a:r>
                        <a:rPr sz="1400"/>
                        <a:t>Ai &amp; Brockett</a:t>
                      </a:r>
                    </a:p>
                  </a:txBody>
                  <a:tcPr/>
                </a:tc>
                <a:tc>
                  <a:txBody>
                    <a:bodyPr/>
                    <a:lstStyle/>
                    <a:p>
                      <a:r>
                        <a:rPr sz="1400"/>
                        <a:t>Machine Learning &amp; Insurance Pricing</a:t>
                      </a:r>
                    </a:p>
                  </a:txBody>
                  <a:tcPr/>
                </a:tc>
                <a:tc>
                  <a:txBody>
                    <a:bodyPr/>
                    <a:lstStyle/>
                    <a:p>
                      <a:r>
                        <a:rPr sz="1400"/>
                        <a:t>Gradient Boosting</a:t>
                      </a:r>
                    </a:p>
                  </a:txBody>
                  <a:tcPr/>
                </a:tc>
                <a:extLst>
                  <a:ext uri="{0D108BD9-81ED-4DB2-BD59-A6C34878D82A}">
                    <a16:rowId xmlns:a16="http://schemas.microsoft.com/office/drawing/2014/main" val="10001"/>
                  </a:ext>
                </a:extLst>
              </a:tr>
              <a:tr h="517815">
                <a:tc>
                  <a:txBody>
                    <a:bodyPr/>
                    <a:lstStyle/>
                    <a:p>
                      <a:r>
                        <a:rPr sz="1400" dirty="0"/>
                        <a:t>2</a:t>
                      </a:r>
                    </a:p>
                  </a:txBody>
                  <a:tcPr/>
                </a:tc>
                <a:tc>
                  <a:txBody>
                    <a:bodyPr/>
                    <a:lstStyle/>
                    <a:p>
                      <a:r>
                        <a:rPr sz="1400"/>
                        <a:t>Silverman</a:t>
                      </a:r>
                    </a:p>
                  </a:txBody>
                  <a:tcPr/>
                </a:tc>
                <a:tc>
                  <a:txBody>
                    <a:bodyPr/>
                    <a:lstStyle/>
                    <a:p>
                      <a:r>
                        <a:rPr sz="1400"/>
                        <a:t>Car Insurance Claim Prediction</a:t>
                      </a:r>
                    </a:p>
                  </a:txBody>
                  <a:tcPr/>
                </a:tc>
                <a:tc>
                  <a:txBody>
                    <a:bodyPr/>
                    <a:lstStyle/>
                    <a:p>
                      <a:r>
                        <a:rPr sz="1400"/>
                        <a:t>Random Forest</a:t>
                      </a:r>
                    </a:p>
                  </a:txBody>
                  <a:tcPr/>
                </a:tc>
                <a:extLst>
                  <a:ext uri="{0D108BD9-81ED-4DB2-BD59-A6C34878D82A}">
                    <a16:rowId xmlns:a16="http://schemas.microsoft.com/office/drawing/2014/main" val="10002"/>
                  </a:ext>
                </a:extLst>
              </a:tr>
              <a:tr h="517815">
                <a:tc>
                  <a:txBody>
                    <a:bodyPr/>
                    <a:lstStyle/>
                    <a:p>
                      <a:r>
                        <a:rPr sz="1400"/>
                        <a:t>3</a:t>
                      </a:r>
                    </a:p>
                  </a:txBody>
                  <a:tcPr/>
                </a:tc>
                <a:tc>
                  <a:txBody>
                    <a:bodyPr/>
                    <a:lstStyle/>
                    <a:p>
                      <a:r>
                        <a:rPr sz="1400"/>
                        <a:t>Brockett &amp; Golden</a:t>
                      </a:r>
                    </a:p>
                  </a:txBody>
                  <a:tcPr/>
                </a:tc>
                <a:tc>
                  <a:txBody>
                    <a:bodyPr/>
                    <a:lstStyle/>
                    <a:p>
                      <a:r>
                        <a:rPr sz="1400"/>
                        <a:t>Fraud Detection in Car Insurance</a:t>
                      </a:r>
                    </a:p>
                  </a:txBody>
                  <a:tcPr/>
                </a:tc>
                <a:tc>
                  <a:txBody>
                    <a:bodyPr/>
                    <a:lstStyle/>
                    <a:p>
                      <a:r>
                        <a:rPr sz="1400" dirty="0"/>
                        <a:t>Neural Networks</a:t>
                      </a:r>
                    </a:p>
                  </a:txBody>
                  <a:tcPr/>
                </a:tc>
                <a:extLst>
                  <a:ext uri="{0D108BD9-81ED-4DB2-BD59-A6C34878D82A}">
                    <a16:rowId xmlns:a16="http://schemas.microsoft.com/office/drawing/2014/main" val="10003"/>
                  </a:ext>
                </a:extLst>
              </a:tr>
              <a:tr h="517815">
                <a:tc>
                  <a:txBody>
                    <a:bodyPr/>
                    <a:lstStyle/>
                    <a:p>
                      <a:r>
                        <a:rPr sz="1400"/>
                        <a:t>4</a:t>
                      </a:r>
                    </a:p>
                  </a:txBody>
                  <a:tcPr/>
                </a:tc>
                <a:tc>
                  <a:txBody>
                    <a:bodyPr/>
                    <a:lstStyle/>
                    <a:p>
                      <a:r>
                        <a:rPr sz="1400"/>
                        <a:t>Antonio &amp; Plat</a:t>
                      </a:r>
                    </a:p>
                  </a:txBody>
                  <a:tcPr/>
                </a:tc>
                <a:tc>
                  <a:txBody>
                    <a:bodyPr/>
                    <a:lstStyle/>
                    <a:p>
                      <a:r>
                        <a:rPr sz="1400"/>
                        <a:t>Predictive Modeling with Longitudinal Data</a:t>
                      </a:r>
                    </a:p>
                  </a:txBody>
                  <a:tcPr/>
                </a:tc>
                <a:tc>
                  <a:txBody>
                    <a:bodyPr/>
                    <a:lstStyle/>
                    <a:p>
                      <a:r>
                        <a:rPr sz="1400"/>
                        <a:t>XGBoost</a:t>
                      </a:r>
                    </a:p>
                  </a:txBody>
                  <a:tcPr/>
                </a:tc>
                <a:extLst>
                  <a:ext uri="{0D108BD9-81ED-4DB2-BD59-A6C34878D82A}">
                    <a16:rowId xmlns:a16="http://schemas.microsoft.com/office/drawing/2014/main" val="10004"/>
                  </a:ext>
                </a:extLst>
              </a:tr>
              <a:tr h="456124">
                <a:tc>
                  <a:txBody>
                    <a:bodyPr/>
                    <a:lstStyle/>
                    <a:p>
                      <a:r>
                        <a:rPr sz="1400"/>
                        <a:t>5</a:t>
                      </a:r>
                    </a:p>
                  </a:txBody>
                  <a:tcPr/>
                </a:tc>
                <a:tc>
                  <a:txBody>
                    <a:bodyPr/>
                    <a:lstStyle/>
                    <a:p>
                      <a:r>
                        <a:rPr sz="1400" dirty="0" err="1"/>
                        <a:t>Henckaerts</a:t>
                      </a:r>
                      <a:r>
                        <a:rPr sz="1400" dirty="0"/>
                        <a:t> &amp; Antonio</a:t>
                      </a:r>
                    </a:p>
                  </a:txBody>
                  <a:tcPr/>
                </a:tc>
                <a:tc>
                  <a:txBody>
                    <a:bodyPr/>
                    <a:lstStyle/>
                    <a:p>
                      <a:r>
                        <a:rPr sz="1400"/>
                        <a:t>Claim Severity Prediction</a:t>
                      </a:r>
                    </a:p>
                  </a:txBody>
                  <a:tcPr/>
                </a:tc>
                <a:tc>
                  <a:txBody>
                    <a:bodyPr/>
                    <a:lstStyle/>
                    <a:p>
                      <a:r>
                        <a:rPr sz="1400"/>
                        <a:t>Decision Trees</a:t>
                      </a:r>
                    </a:p>
                  </a:txBody>
                  <a:tcPr/>
                </a:tc>
                <a:extLst>
                  <a:ext uri="{0D108BD9-81ED-4DB2-BD59-A6C34878D82A}">
                    <a16:rowId xmlns:a16="http://schemas.microsoft.com/office/drawing/2014/main" val="10005"/>
                  </a:ext>
                </a:extLst>
              </a:tr>
              <a:tr h="517815">
                <a:tc>
                  <a:txBody>
                    <a:bodyPr/>
                    <a:lstStyle/>
                    <a:p>
                      <a:r>
                        <a:rPr sz="1400"/>
                        <a:t>6</a:t>
                      </a:r>
                    </a:p>
                  </a:txBody>
                  <a:tcPr/>
                </a:tc>
                <a:tc>
                  <a:txBody>
                    <a:bodyPr/>
                    <a:lstStyle/>
                    <a:p>
                      <a:r>
                        <a:rPr sz="1400"/>
                        <a:t>Wüthrich &amp; Merz</a:t>
                      </a:r>
                    </a:p>
                  </a:txBody>
                  <a:tcPr/>
                </a:tc>
                <a:tc>
                  <a:txBody>
                    <a:bodyPr/>
                    <a:lstStyle/>
                    <a:p>
                      <a:r>
                        <a:rPr sz="1400"/>
                        <a:t>Pricing in Non-Life Insurance</a:t>
                      </a:r>
                    </a:p>
                  </a:txBody>
                  <a:tcPr/>
                </a:tc>
                <a:tc>
                  <a:txBody>
                    <a:bodyPr/>
                    <a:lstStyle/>
                    <a:p>
                      <a:r>
                        <a:rPr sz="1400"/>
                        <a:t>Logistic Regression</a:t>
                      </a:r>
                    </a:p>
                  </a:txBody>
                  <a:tcPr/>
                </a:tc>
                <a:extLst>
                  <a:ext uri="{0D108BD9-81ED-4DB2-BD59-A6C34878D82A}">
                    <a16:rowId xmlns:a16="http://schemas.microsoft.com/office/drawing/2014/main" val="10006"/>
                  </a:ext>
                </a:extLst>
              </a:tr>
              <a:tr h="517815">
                <a:tc>
                  <a:txBody>
                    <a:bodyPr/>
                    <a:lstStyle/>
                    <a:p>
                      <a:r>
                        <a:rPr sz="1400"/>
                        <a:t>7</a:t>
                      </a:r>
                    </a:p>
                  </a:txBody>
                  <a:tcPr/>
                </a:tc>
                <a:tc>
                  <a:txBody>
                    <a:bodyPr/>
                    <a:lstStyle/>
                    <a:p>
                      <a:r>
                        <a:rPr sz="1400"/>
                        <a:t>Verbelen &amp; Antonio</a:t>
                      </a:r>
                    </a:p>
                  </a:txBody>
                  <a:tcPr/>
                </a:tc>
                <a:tc>
                  <a:txBody>
                    <a:bodyPr/>
                    <a:lstStyle/>
                    <a:p>
                      <a:r>
                        <a:rPr sz="1400"/>
                        <a:t>Unifying Predictive Modeling in Insurance</a:t>
                      </a:r>
                    </a:p>
                  </a:txBody>
                  <a:tcPr/>
                </a:tc>
                <a:tc>
                  <a:txBody>
                    <a:bodyPr/>
                    <a:lstStyle/>
                    <a:p>
                      <a:r>
                        <a:rPr sz="1400"/>
                        <a:t>GLM (Generalized Linear Models)</a:t>
                      </a:r>
                    </a:p>
                  </a:txBody>
                  <a:tcPr/>
                </a:tc>
                <a:extLst>
                  <a:ext uri="{0D108BD9-81ED-4DB2-BD59-A6C34878D82A}">
                    <a16:rowId xmlns:a16="http://schemas.microsoft.com/office/drawing/2014/main" val="10007"/>
                  </a:ext>
                </a:extLst>
              </a:tr>
              <a:tr h="731033">
                <a:tc>
                  <a:txBody>
                    <a:bodyPr/>
                    <a:lstStyle/>
                    <a:p>
                      <a:r>
                        <a:rPr sz="1400"/>
                        <a:t>8</a:t>
                      </a:r>
                    </a:p>
                  </a:txBody>
                  <a:tcPr/>
                </a:tc>
                <a:tc>
                  <a:txBody>
                    <a:bodyPr/>
                    <a:lstStyle/>
                    <a:p>
                      <a:r>
                        <a:rPr sz="1400"/>
                        <a:t>Wüthrich</a:t>
                      </a:r>
                    </a:p>
                  </a:txBody>
                  <a:tcPr/>
                </a:tc>
                <a:tc>
                  <a:txBody>
                    <a:bodyPr/>
                    <a:lstStyle/>
                    <a:p>
                      <a:r>
                        <a:rPr sz="1400"/>
                        <a:t>Non-Life Insurance: Predictions Using Machine Learning</a:t>
                      </a:r>
                    </a:p>
                  </a:txBody>
                  <a:tcPr/>
                </a:tc>
                <a:tc>
                  <a:txBody>
                    <a:bodyPr/>
                    <a:lstStyle/>
                    <a:p>
                      <a:r>
                        <a:rPr sz="1400" dirty="0"/>
                        <a:t>Ensemble Methods</a:t>
                      </a:r>
                    </a:p>
                  </a:txBody>
                  <a:tcPr/>
                </a:tc>
                <a:extLst>
                  <a:ext uri="{0D108BD9-81ED-4DB2-BD59-A6C34878D82A}">
                    <a16:rowId xmlns:a16="http://schemas.microsoft.com/office/drawing/2014/main" val="10008"/>
                  </a:ext>
                </a:extLst>
              </a:tr>
              <a:tr h="643939">
                <a:tc>
                  <a:txBody>
                    <a:bodyPr/>
                    <a:lstStyle/>
                    <a:p>
                      <a:r>
                        <a:rPr sz="1400"/>
                        <a:t>9</a:t>
                      </a:r>
                    </a:p>
                  </a:txBody>
                  <a:tcPr/>
                </a:tc>
                <a:tc>
                  <a:txBody>
                    <a:bodyPr/>
                    <a:lstStyle/>
                    <a:p>
                      <a:r>
                        <a:rPr sz="1400"/>
                        <a:t>Jalil &amp; Hsu</a:t>
                      </a:r>
                    </a:p>
                  </a:txBody>
                  <a:tcPr/>
                </a:tc>
                <a:tc>
                  <a:txBody>
                    <a:bodyPr/>
                    <a:lstStyle/>
                    <a:p>
                      <a:r>
                        <a:rPr sz="1400"/>
                        <a:t>Automatic Vehicle License Plate Recognition</a:t>
                      </a:r>
                    </a:p>
                  </a:txBody>
                  <a:tcPr/>
                </a:tc>
                <a:tc>
                  <a:txBody>
                    <a:bodyPr/>
                    <a:lstStyle/>
                    <a:p>
                      <a:r>
                        <a:rPr sz="1400"/>
                        <a:t>Support Vector Machine</a:t>
                      </a:r>
                    </a:p>
                  </a:txBody>
                  <a:tcPr/>
                </a:tc>
                <a:extLst>
                  <a:ext uri="{0D108BD9-81ED-4DB2-BD59-A6C34878D82A}">
                    <a16:rowId xmlns:a16="http://schemas.microsoft.com/office/drawing/2014/main" val="10009"/>
                  </a:ext>
                </a:extLst>
              </a:tr>
              <a:tr h="517815">
                <a:tc>
                  <a:txBody>
                    <a:bodyPr/>
                    <a:lstStyle/>
                    <a:p>
                      <a:r>
                        <a:rPr sz="1400"/>
                        <a:t>10</a:t>
                      </a:r>
                    </a:p>
                  </a:txBody>
                  <a:tcPr/>
                </a:tc>
                <a:tc>
                  <a:txBody>
                    <a:bodyPr/>
                    <a:lstStyle/>
                    <a:p>
                      <a:r>
                        <a:rPr sz="1400"/>
                        <a:t>Zhuang et al.</a:t>
                      </a:r>
                    </a:p>
                  </a:txBody>
                  <a:tcPr/>
                </a:tc>
                <a:tc>
                  <a:txBody>
                    <a:bodyPr/>
                    <a:lstStyle/>
                    <a:p>
                      <a:r>
                        <a:rPr sz="1400" dirty="0"/>
                        <a:t>End-to-End License Plate Recognition</a:t>
                      </a:r>
                    </a:p>
                  </a:txBody>
                  <a:tcPr/>
                </a:tc>
                <a:tc>
                  <a:txBody>
                    <a:bodyPr/>
                    <a:lstStyle/>
                    <a:p>
                      <a:r>
                        <a:rPr sz="1400" dirty="0"/>
                        <a:t>Transformers</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51AC1-5E33-115A-406D-4E6CF087F9A7}"/>
              </a:ext>
            </a:extLst>
          </p:cNvPr>
          <p:cNvSpPr txBox="1"/>
          <p:nvPr/>
        </p:nvSpPr>
        <p:spPr>
          <a:xfrm>
            <a:off x="311728" y="1365587"/>
            <a:ext cx="8541328" cy="4893647"/>
          </a:xfrm>
          <a:prstGeom prst="rect">
            <a:avLst/>
          </a:prstGeom>
          <a:noFill/>
        </p:spPr>
        <p:txBody>
          <a:bodyPr wrap="square" rtlCol="0">
            <a:spAutoFit/>
          </a:bodyPr>
          <a:lstStyle/>
          <a:p>
            <a:pPr marL="342900" indent="-342900">
              <a:buFont typeface="Wingdings" panose="05000000000000000000" pitchFamily="2" charset="2"/>
              <a:buChar char="q"/>
            </a:pPr>
            <a:endParaRPr lang="en-US" sz="2400" i="1" dirty="0"/>
          </a:p>
          <a:p>
            <a:pPr marL="342900" indent="-342900">
              <a:buFont typeface="Wingdings" panose="05000000000000000000" pitchFamily="2" charset="2"/>
              <a:buChar char="Ø"/>
            </a:pPr>
            <a:r>
              <a:rPr lang="en-US" sz="2400" i="1" dirty="0"/>
              <a:t>The literature survey shows extensive research on various machine learning techniques like Decision Trees, Random Forests, and Neural Networks.</a:t>
            </a:r>
          </a:p>
          <a:p>
            <a:pPr marL="342900" indent="-342900">
              <a:buFont typeface="Wingdings" panose="05000000000000000000" pitchFamily="2" charset="2"/>
              <a:buChar char="Ø"/>
            </a:pPr>
            <a:r>
              <a:rPr lang="en-US" sz="2400" i="1" dirty="0"/>
              <a:t> Techniques such as Gradient Boosting and </a:t>
            </a:r>
            <a:r>
              <a:rPr lang="en-US" sz="2400" i="1" dirty="0" err="1"/>
              <a:t>XGBoost</a:t>
            </a:r>
            <a:r>
              <a:rPr lang="en-US" sz="2400" i="1" dirty="0"/>
              <a:t> outperform simpler models in predictive accuracy, but require careful tuning.</a:t>
            </a:r>
          </a:p>
          <a:p>
            <a:pPr marL="342900" indent="-342900">
              <a:buFont typeface="Wingdings" panose="05000000000000000000" pitchFamily="2" charset="2"/>
              <a:buChar char="Ø"/>
            </a:pPr>
            <a:r>
              <a:rPr lang="en-US" sz="2400" i="1" dirty="0"/>
              <a:t>Class imbalance is a common problem in car insurance datasets, with more non-claims than claims, affecting model performance.</a:t>
            </a:r>
          </a:p>
          <a:p>
            <a:pPr marL="342900" indent="-342900">
              <a:buFont typeface="Wingdings" panose="05000000000000000000" pitchFamily="2" charset="2"/>
              <a:buChar char="Ø"/>
            </a:pPr>
            <a:r>
              <a:rPr lang="en-US" sz="2400" i="1" dirty="0"/>
              <a:t>Interpretability remains a challenge, as more complex models often behave like black-boxes, providing little insight into decision-making.</a:t>
            </a:r>
          </a:p>
          <a:p>
            <a:pPr marL="342900" indent="-342900">
              <a:buFont typeface="Wingdings" panose="05000000000000000000" pitchFamily="2" charset="2"/>
              <a:buChar char="Ø"/>
            </a:pPr>
            <a:r>
              <a:rPr lang="en-US" sz="2400" i="1" dirty="0"/>
              <a:t>While improvements have been made, real-world deployment still requires a balance between accuracy and transparency</a:t>
            </a:r>
            <a:r>
              <a:rPr lang="en-US" sz="1800" i="1" dirty="0"/>
              <a:t>.</a:t>
            </a:r>
          </a:p>
        </p:txBody>
      </p:sp>
      <p:sp>
        <p:nvSpPr>
          <p:cNvPr id="4" name="TextBox 3">
            <a:extLst>
              <a:ext uri="{FF2B5EF4-FFF2-40B4-BE49-F238E27FC236}">
                <a16:creationId xmlns:a16="http://schemas.microsoft.com/office/drawing/2014/main" id="{622D8032-047D-C532-C23E-EEE8F1FC19DF}"/>
              </a:ext>
            </a:extLst>
          </p:cNvPr>
          <p:cNvSpPr txBox="1"/>
          <p:nvPr/>
        </p:nvSpPr>
        <p:spPr>
          <a:xfrm>
            <a:off x="457200" y="411481"/>
            <a:ext cx="5850082" cy="1077218"/>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Summary Based on Literature Survey</a:t>
            </a:r>
          </a:p>
        </p:txBody>
      </p:sp>
    </p:spTree>
    <p:extLst>
      <p:ext uri="{BB962C8B-B14F-4D97-AF65-F5344CB8AC3E}">
        <p14:creationId xmlns:p14="http://schemas.microsoft.com/office/powerpoint/2010/main" val="154991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sz="2400" dirty="0"/>
          </a:p>
          <a:p>
            <a:r>
              <a:rPr sz="3200" b="1" u="sng" dirty="0">
                <a:latin typeface="Times New Roman" panose="02020603050405020304" pitchFamily="18" charset="0"/>
                <a:cs typeface="Times New Roman" panose="02020603050405020304" pitchFamily="18" charset="0"/>
              </a:rPr>
              <a:t>Research Gap</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sz="2400" i="1" dirty="0"/>
              <a:t>Imbalanced data significantly affects prediction accuracy, making it difficult for models to detect rare events like claims.</a:t>
            </a:r>
          </a:p>
          <a:p>
            <a:pPr>
              <a:buFont typeface="Wingdings" panose="05000000000000000000" pitchFamily="2" charset="2"/>
              <a:buChar char="Ø"/>
            </a:pPr>
            <a:r>
              <a:rPr sz="2400" i="1" dirty="0"/>
              <a:t>While complex models provide high accuracy, their lack of interpretability limits their usefulness for decision-making by insurers.</a:t>
            </a:r>
          </a:p>
          <a:p>
            <a:pPr>
              <a:buFont typeface="Wingdings" panose="05000000000000000000" pitchFamily="2" charset="2"/>
              <a:buChar char="Ø"/>
            </a:pPr>
            <a:r>
              <a:rPr sz="2400" i="1" dirty="0"/>
              <a:t>Few studies address real-time claim prediction, which would be valuable for dynamic pricing and fraud prevention.</a:t>
            </a:r>
          </a:p>
          <a:p>
            <a:pPr>
              <a:buFont typeface="Wingdings" panose="05000000000000000000" pitchFamily="2" charset="2"/>
              <a:buChar char="Ø"/>
            </a:pPr>
            <a:r>
              <a:rPr sz="2400" i="1" dirty="0"/>
              <a:t>More research is needed on hybrid models that balance interpretability and accuracy without sacrificing performance.</a:t>
            </a:r>
          </a:p>
          <a:p>
            <a:pPr>
              <a:buFont typeface="Wingdings" panose="05000000000000000000" pitchFamily="2" charset="2"/>
              <a:buChar char="Ø"/>
            </a:pPr>
            <a:r>
              <a:rPr sz="2400" i="1" dirty="0"/>
              <a:t>The integration of external data sources, such as weather conditions or traffic patterns, remains underexplored.</a:t>
            </a:r>
          </a:p>
          <a:p>
            <a:pPr>
              <a:buFont typeface="+mj-lt"/>
              <a:buAutoNum type="arabicPeriod"/>
            </a:pP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sz="2000" dirty="0"/>
          </a:p>
          <a:p>
            <a:r>
              <a:rPr sz="3200" b="1" u="sng" dirty="0">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sz="3400" i="1" dirty="0"/>
              <a:t>Accurate prediction models allow insurers to manage financial risk more efficiently by identifying high-risk customers early on.</a:t>
            </a:r>
          </a:p>
          <a:p>
            <a:pPr>
              <a:buFont typeface="Wingdings" panose="05000000000000000000" pitchFamily="2" charset="2"/>
              <a:buChar char="Ø"/>
            </a:pPr>
            <a:r>
              <a:rPr sz="3400" i="1" dirty="0"/>
              <a:t>Predictive analytics helps in detecting and reducing fraudulent claims, which cost the industry billions annually.</a:t>
            </a:r>
          </a:p>
          <a:p>
            <a:pPr>
              <a:buFont typeface="Wingdings" panose="05000000000000000000" pitchFamily="2" charset="2"/>
              <a:buChar char="Ø"/>
            </a:pPr>
            <a:r>
              <a:rPr sz="3400" i="1" dirty="0"/>
              <a:t>Optimizing policy pricing ensures that customers are charged fairly based on their individual risk profiles, improving satisfaction.</a:t>
            </a:r>
          </a:p>
          <a:p>
            <a:pPr>
              <a:buFont typeface="Wingdings" panose="05000000000000000000" pitchFamily="2" charset="2"/>
              <a:buChar char="Ø"/>
            </a:pPr>
            <a:r>
              <a:rPr sz="3400" i="1" dirty="0"/>
              <a:t>Automated claim prediction systems can streamline the insurance process, reducing response time and improving customer experience.</a:t>
            </a:r>
          </a:p>
          <a:p>
            <a:pPr>
              <a:buFont typeface="Wingdings" panose="05000000000000000000" pitchFamily="2" charset="2"/>
              <a:buChar char="Ø"/>
            </a:pPr>
            <a:r>
              <a:rPr sz="3400" i="1" dirty="0"/>
              <a:t>This study aims to build a machine learning model that balances accuracy, speed, and interpretability for real-world applications.</a:t>
            </a:r>
          </a:p>
          <a:p>
            <a:pPr marL="514350" indent="-514350">
              <a:buFont typeface="+mj-lt"/>
              <a:buAutoNum type="arabicPeriod"/>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sz="2000" dirty="0"/>
          </a:p>
          <a:p>
            <a:r>
              <a:rPr sz="3200" b="1" u="sng"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sz="2400" i="1" dirty="0"/>
              <a:t>Predicting whether a policyholder will file a claim is a complex challenge due to the large variety of factors involved, including demographics, vehicle details, and policy history.</a:t>
            </a:r>
          </a:p>
          <a:p>
            <a:pPr>
              <a:buFont typeface="Wingdings" panose="05000000000000000000" pitchFamily="2" charset="2"/>
              <a:buChar char="Ø"/>
            </a:pPr>
            <a:r>
              <a:rPr sz="2400" i="1" dirty="0"/>
              <a:t>The project seeks to address class imbalance in insurance datasets, as non-claim events significantly outnumber claims.</a:t>
            </a:r>
          </a:p>
          <a:p>
            <a:pPr>
              <a:buFont typeface="Wingdings" panose="05000000000000000000" pitchFamily="2" charset="2"/>
              <a:buChar char="Ø"/>
            </a:pPr>
            <a:r>
              <a:rPr sz="2400" i="1" dirty="0"/>
              <a:t>Fraudulent claims introduce noise into the dataset, further complicating the model's predictions and performance.</a:t>
            </a:r>
          </a:p>
          <a:p>
            <a:pPr>
              <a:buFont typeface="Wingdings" panose="05000000000000000000" pitchFamily="2" charset="2"/>
              <a:buChar char="Ø"/>
            </a:pPr>
            <a:r>
              <a:rPr sz="2400" i="1" dirty="0"/>
              <a:t>The model must achieve a balance between accuracy and interpretability, ensuring it is both useful and understandable for insurers.</a:t>
            </a:r>
          </a:p>
          <a:p>
            <a:pPr>
              <a:buFont typeface="Wingdings" panose="05000000000000000000" pitchFamily="2" charset="2"/>
              <a:buChar char="Ø"/>
            </a:pPr>
            <a:r>
              <a:rPr sz="2400" i="1" dirty="0"/>
              <a:t>The challenge includes designing a system that can efficiently integrate into real-world insurance platforms.</a:t>
            </a:r>
          </a:p>
          <a:p>
            <a:pPr>
              <a:buFont typeface="+mj-lt"/>
              <a:buAutoNum type="arabicPeriod"/>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1"/>
          </a:xfrm>
        </p:spPr>
        <p:txBody>
          <a:bodyPr>
            <a:noAutofit/>
          </a:bodyPr>
          <a:lstStyle/>
          <a:p>
            <a:endParaRPr sz="2400" dirty="0"/>
          </a:p>
          <a:p>
            <a:r>
              <a:rPr sz="3200" b="1" u="sng"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457199" y="1417639"/>
            <a:ext cx="8468591" cy="4910426"/>
          </a:xfrm>
        </p:spPr>
        <p:txBody>
          <a:bodyPr>
            <a:noAutofit/>
          </a:bodyPr>
          <a:lstStyle/>
          <a:p>
            <a:pPr>
              <a:buFont typeface="Wingdings" panose="05000000000000000000" pitchFamily="2" charset="2"/>
              <a:buChar char="Ø"/>
            </a:pPr>
            <a:r>
              <a:rPr sz="2400" i="1" dirty="0"/>
              <a:t>The dataset sourced from Kaggle </a:t>
            </a:r>
            <a:r>
              <a:rPr sz="2400" i="1"/>
              <a:t>consists of </a:t>
            </a:r>
            <a:r>
              <a:rPr sz="2400" i="1" dirty="0"/>
              <a:t>detailed demographic information, including age, gender, and region of the policyholder.</a:t>
            </a:r>
          </a:p>
          <a:p>
            <a:pPr>
              <a:buFont typeface="Wingdings" panose="05000000000000000000" pitchFamily="2" charset="2"/>
              <a:buChar char="Ø"/>
            </a:pPr>
            <a:r>
              <a:rPr sz="2400" i="1" dirty="0"/>
              <a:t>Vehicle details such as the type of vehicle, age of the vehicle, and purchase history are crucial for predicting claims.</a:t>
            </a:r>
          </a:p>
          <a:p>
            <a:pPr>
              <a:buFont typeface="Wingdings" panose="05000000000000000000" pitchFamily="2" charset="2"/>
              <a:buChar char="Ø"/>
            </a:pPr>
            <a:r>
              <a:rPr sz="2400" i="1" dirty="0"/>
              <a:t>The policy information includes variables like the premium paid, term of the policy, and whether any previous claims were filed.</a:t>
            </a:r>
          </a:p>
          <a:p>
            <a:pPr>
              <a:buFont typeface="Wingdings" panose="05000000000000000000" pitchFamily="2" charset="2"/>
              <a:buChar char="Ø"/>
            </a:pPr>
            <a:r>
              <a:rPr sz="2400" i="1" dirty="0"/>
              <a:t>The target variable is a binary indicator of whether the policyholder filed a claim, forming the basis of the supervised learning task.</a:t>
            </a:r>
          </a:p>
          <a:p>
            <a:pPr>
              <a:buFont typeface="Wingdings" panose="05000000000000000000" pitchFamily="2" charset="2"/>
              <a:buChar char="Ø"/>
            </a:pPr>
            <a:r>
              <a:rPr sz="2400" i="1" dirty="0"/>
              <a:t>Data preprocessing involves handling missing values, encoding categorical variables, and normalizing numerical data for model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1679</Words>
  <Application>Microsoft Office PowerPoint</Application>
  <PresentationFormat>On-screen Show (4:3)</PresentationFormat>
  <Paragraphs>165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Car Insurance Claim Prediction Using Mechine Learning Techniques</vt:lpstr>
      <vt:lpstr> Introduction</vt:lpstr>
      <vt:lpstr>              Literature Survey</vt:lpstr>
      <vt:lpstr>PowerPoint Presentation</vt:lpstr>
      <vt:lpstr> Research Gap</vt:lpstr>
      <vt:lpstr> Motivation</vt:lpstr>
      <vt:lpstr> Problem Statement</vt:lpstr>
      <vt:lpstr> Dataset Description</vt:lpstr>
      <vt:lpstr>Data Preprocessing</vt:lpstr>
      <vt:lpstr>Methodology</vt:lpstr>
      <vt:lpstr>Architecture:</vt:lpstr>
      <vt:lpstr>Comparative Analysis:</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Welcome To The Abyss</dc:creator>
  <cp:keywords/>
  <dc:description>generated using python-pptx</dc:description>
  <cp:lastModifiedBy>Y BHARGAV</cp:lastModifiedBy>
  <cp:revision>11</cp:revision>
  <dcterms:created xsi:type="dcterms:W3CDTF">2013-01-27T09:14:16Z</dcterms:created>
  <dcterms:modified xsi:type="dcterms:W3CDTF">2024-11-09T05:04:28Z</dcterms:modified>
  <cp:category/>
</cp:coreProperties>
</file>