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760000"/>
                </a:solidFill>
                <a:latin typeface="Garamond"/>
                <a:cs typeface="Garamond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760000"/>
                </a:solidFill>
                <a:latin typeface="Garamond"/>
                <a:cs typeface="Garamond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760000"/>
                </a:solidFill>
                <a:latin typeface="Garamond"/>
                <a:cs typeface="Garamond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760000"/>
                </a:solidFill>
                <a:latin typeface="Garamond"/>
                <a:cs typeface="Garamond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54328" y="2189733"/>
            <a:ext cx="6435343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760000"/>
                </a:solidFill>
                <a:latin typeface="Garamond"/>
                <a:cs typeface="Garamond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54328" y="2189733"/>
            <a:ext cx="6435343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760000"/>
                </a:solidFill>
                <a:latin typeface="Garamond"/>
                <a:cs typeface="Garamond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freepdfconvert.com/" TargetMode="External"/><Relationship Id="rId3" Type="http://schemas.openxmlformats.org/officeDocument/2006/relationships/hyperlink" Target="https://www.freepdfconvert.com/membership" TargetMode="Externa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ctr" marL="90170" marR="5080" indent="-4572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Multidimensional </a:t>
            </a:r>
            <a:r>
              <a:rPr dirty="0" spc="-20"/>
              <a:t>Poverty  </a:t>
            </a:r>
            <a:r>
              <a:rPr dirty="0" spc="-10"/>
              <a:t>Dynamics: </a:t>
            </a:r>
            <a:r>
              <a:rPr dirty="0" spc="-5"/>
              <a:t>Methodology </a:t>
            </a:r>
            <a:r>
              <a:rPr dirty="0" spc="-10"/>
              <a:t>And  Results </a:t>
            </a:r>
            <a:r>
              <a:rPr dirty="0" spc="10"/>
              <a:t>for </a:t>
            </a:r>
            <a:r>
              <a:rPr dirty="0" spc="-5"/>
              <a:t>34</a:t>
            </a:r>
            <a:r>
              <a:rPr dirty="0" spc="-10"/>
              <a:t> </a:t>
            </a:r>
            <a:r>
              <a:rPr dirty="0" spc="-5"/>
              <a:t>Countries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70838" y="4241546"/>
            <a:ext cx="6870065" cy="153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16150" marR="316230" indent="-1722755">
              <a:lnSpc>
                <a:spcPct val="146500"/>
              </a:lnSpc>
              <a:spcBef>
                <a:spcPts val="100"/>
              </a:spcBef>
            </a:pPr>
            <a:r>
              <a:rPr dirty="0" sz="2400" spc="-15" b="1">
                <a:latin typeface="Garamond"/>
                <a:cs typeface="Garamond"/>
              </a:rPr>
              <a:t>Sabina </a:t>
            </a:r>
            <a:r>
              <a:rPr dirty="0" sz="2400" b="1">
                <a:latin typeface="Garamond"/>
                <a:cs typeface="Garamond"/>
              </a:rPr>
              <a:t>Alkire, </a:t>
            </a:r>
            <a:r>
              <a:rPr dirty="0" sz="2400" spc="-25" b="1">
                <a:latin typeface="Garamond"/>
                <a:cs typeface="Garamond"/>
              </a:rPr>
              <a:t>José </a:t>
            </a:r>
            <a:r>
              <a:rPr dirty="0" sz="2400" spc="-10" b="1">
                <a:latin typeface="Garamond"/>
                <a:cs typeface="Garamond"/>
              </a:rPr>
              <a:t>Manuel </a:t>
            </a:r>
            <a:r>
              <a:rPr dirty="0" sz="2400" spc="-5" b="1">
                <a:latin typeface="Garamond"/>
                <a:cs typeface="Garamond"/>
              </a:rPr>
              <a:t>Roche </a:t>
            </a:r>
            <a:r>
              <a:rPr dirty="0" sz="2400" b="1">
                <a:latin typeface="Garamond"/>
                <a:cs typeface="Garamond"/>
              </a:rPr>
              <a:t>and </a:t>
            </a:r>
            <a:r>
              <a:rPr dirty="0" sz="2400" spc="-5" b="1">
                <a:latin typeface="Garamond"/>
                <a:cs typeface="Garamond"/>
              </a:rPr>
              <a:t>Ana </a:t>
            </a:r>
            <a:r>
              <a:rPr dirty="0" sz="2400" spc="-75" b="1">
                <a:latin typeface="Garamond"/>
                <a:cs typeface="Garamond"/>
              </a:rPr>
              <a:t>Vaz  </a:t>
            </a:r>
            <a:r>
              <a:rPr dirty="0" sz="2400" spc="-5" b="1">
                <a:latin typeface="Garamond"/>
                <a:cs typeface="Garamond"/>
              </a:rPr>
              <a:t>AEA, </a:t>
            </a:r>
            <a:r>
              <a:rPr dirty="0" sz="2400" spc="-30" b="1">
                <a:latin typeface="Garamond"/>
                <a:cs typeface="Garamond"/>
              </a:rPr>
              <a:t>January,</a:t>
            </a:r>
            <a:r>
              <a:rPr dirty="0" sz="2400" spc="-15" b="1">
                <a:latin typeface="Garamond"/>
                <a:cs typeface="Garamond"/>
              </a:rPr>
              <a:t> </a:t>
            </a:r>
            <a:r>
              <a:rPr dirty="0" sz="2400" b="1">
                <a:latin typeface="Garamond"/>
                <a:cs typeface="Garamond"/>
              </a:rPr>
              <a:t>2017</a:t>
            </a:r>
            <a:endParaRPr sz="240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400" spc="-10" b="1">
                <a:latin typeface="Garamond"/>
                <a:cs typeface="Garamond"/>
              </a:rPr>
              <a:t>Session: </a:t>
            </a:r>
            <a:r>
              <a:rPr dirty="0" sz="2400" spc="-30" b="1">
                <a:latin typeface="Garamond"/>
                <a:cs typeface="Garamond"/>
              </a:rPr>
              <a:t>Poverty, </a:t>
            </a:r>
            <a:r>
              <a:rPr dirty="0" sz="2400" b="1">
                <a:latin typeface="Garamond"/>
                <a:cs typeface="Garamond"/>
              </a:rPr>
              <a:t>Shared </a:t>
            </a:r>
            <a:r>
              <a:rPr dirty="0" sz="2400" spc="-20" b="1">
                <a:latin typeface="Garamond"/>
                <a:cs typeface="Garamond"/>
              </a:rPr>
              <a:t>Prosperity, </a:t>
            </a:r>
            <a:r>
              <a:rPr dirty="0" sz="2400" b="1">
                <a:latin typeface="Garamond"/>
                <a:cs typeface="Garamond"/>
              </a:rPr>
              <a:t>and</a:t>
            </a:r>
            <a:r>
              <a:rPr dirty="0" sz="2400" spc="20" b="1">
                <a:latin typeface="Garamond"/>
                <a:cs typeface="Garamond"/>
              </a:rPr>
              <a:t> </a:t>
            </a:r>
            <a:r>
              <a:rPr dirty="0" sz="2400" spc="-15" b="1">
                <a:latin typeface="Garamond"/>
                <a:cs typeface="Garamond"/>
              </a:rPr>
              <a:t>Vulnerability</a:t>
            </a:r>
            <a:endParaRPr sz="24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419723"/>
            <a:ext cx="9143999" cy="14382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64204" y="333883"/>
            <a:ext cx="237998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>
                <a:solidFill>
                  <a:srgbClr val="800000"/>
                </a:solidFill>
              </a:rPr>
              <a:t>Motivation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4540" y="1480566"/>
            <a:ext cx="7672070" cy="40690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18415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Garamond"/>
                <a:cs typeface="Garamond"/>
              </a:rPr>
              <a:t>This paper set </a:t>
            </a:r>
            <a:r>
              <a:rPr dirty="0" sz="2800" spc="-10">
                <a:latin typeface="Garamond"/>
                <a:cs typeface="Garamond"/>
              </a:rPr>
              <a:t>out </a:t>
            </a:r>
            <a:r>
              <a:rPr dirty="0" sz="2800" spc="-5">
                <a:latin typeface="Garamond"/>
                <a:cs typeface="Garamond"/>
              </a:rPr>
              <a:t>a systemic </a:t>
            </a:r>
            <a:r>
              <a:rPr dirty="0" sz="2800" spc="-10">
                <a:latin typeface="Garamond"/>
                <a:cs typeface="Garamond"/>
              </a:rPr>
              <a:t>account of  </a:t>
            </a:r>
            <a:r>
              <a:rPr dirty="0" sz="2800" spc="-5">
                <a:latin typeface="Garamond"/>
                <a:cs typeface="Garamond"/>
              </a:rPr>
              <a:t>multidimensional poverty </a:t>
            </a:r>
            <a:r>
              <a:rPr dirty="0" sz="2800">
                <a:latin typeface="Garamond"/>
                <a:cs typeface="Garamond"/>
              </a:rPr>
              <a:t>dynamic </a:t>
            </a:r>
            <a:r>
              <a:rPr dirty="0" sz="2800" spc="-5">
                <a:latin typeface="Garamond"/>
                <a:cs typeface="Garamond"/>
              </a:rPr>
              <a:t>using the Alkire-  Foster </a:t>
            </a:r>
            <a:r>
              <a:rPr dirty="0" sz="2800" spc="-10">
                <a:latin typeface="Garamond"/>
                <a:cs typeface="Garamond"/>
              </a:rPr>
              <a:t>Adjusted Headcount </a:t>
            </a:r>
            <a:r>
              <a:rPr dirty="0" sz="2800" spc="-5">
                <a:latin typeface="Garamond"/>
                <a:cs typeface="Garamond"/>
              </a:rPr>
              <a:t>Ratio </a:t>
            </a:r>
            <a:r>
              <a:rPr dirty="0" sz="2800" spc="-10">
                <a:latin typeface="Garamond"/>
                <a:cs typeface="Garamond"/>
              </a:rPr>
              <a:t>and </a:t>
            </a:r>
            <a:r>
              <a:rPr dirty="0" sz="2800" spc="-5">
                <a:latin typeface="Garamond"/>
                <a:cs typeface="Garamond"/>
              </a:rPr>
              <a:t>its consistent  sub-indices.</a:t>
            </a:r>
            <a:endParaRPr sz="2800">
              <a:latin typeface="Garamond"/>
              <a:cs typeface="Garamond"/>
            </a:endParaRPr>
          </a:p>
          <a:p>
            <a:pPr marL="355600" marR="5080" indent="-3429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latin typeface="Garamond"/>
                <a:cs typeface="Garamond"/>
              </a:rPr>
              <a:t>It also scrutinizes three approaches to assessing the  pro-poorness of multidimensional </a:t>
            </a:r>
            <a:r>
              <a:rPr dirty="0" sz="2800" spc="-10">
                <a:latin typeface="Garamond"/>
                <a:cs typeface="Garamond"/>
              </a:rPr>
              <a:t>poverty</a:t>
            </a:r>
            <a:r>
              <a:rPr dirty="0" sz="2800" spc="10">
                <a:latin typeface="Garamond"/>
                <a:cs typeface="Garamond"/>
              </a:rPr>
              <a:t> </a:t>
            </a:r>
            <a:r>
              <a:rPr dirty="0" sz="2800" spc="-10">
                <a:latin typeface="Garamond"/>
                <a:cs typeface="Garamond"/>
              </a:rPr>
              <a:t>reduction.</a:t>
            </a:r>
            <a:endParaRPr sz="2800">
              <a:latin typeface="Garamond"/>
              <a:cs typeface="Garamond"/>
            </a:endParaRPr>
          </a:p>
          <a:p>
            <a:pPr algn="just" marL="355600" marR="339090" indent="-34290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356235" algn="l"/>
              </a:tabLst>
            </a:pPr>
            <a:r>
              <a:rPr dirty="0" sz="2800" spc="-5">
                <a:latin typeface="Garamond"/>
                <a:cs typeface="Garamond"/>
              </a:rPr>
              <a:t>These technics were then </a:t>
            </a:r>
            <a:r>
              <a:rPr dirty="0" sz="2800" spc="-10">
                <a:latin typeface="Garamond"/>
                <a:cs typeface="Garamond"/>
              </a:rPr>
              <a:t>applied </a:t>
            </a:r>
            <a:r>
              <a:rPr dirty="0" sz="2800" spc="-5">
                <a:latin typeface="Garamond"/>
                <a:cs typeface="Garamond"/>
              </a:rPr>
              <a:t>to the analysis </a:t>
            </a:r>
            <a:r>
              <a:rPr dirty="0" sz="2800" spc="-10">
                <a:latin typeface="Garamond"/>
                <a:cs typeface="Garamond"/>
              </a:rPr>
              <a:t>of  </a:t>
            </a:r>
            <a:r>
              <a:rPr dirty="0" sz="2800" spc="-5">
                <a:latin typeface="Garamond"/>
                <a:cs typeface="Garamond"/>
              </a:rPr>
              <a:t>changes in multidimensional poverty based on the  Global </a:t>
            </a:r>
            <a:r>
              <a:rPr dirty="0" sz="2800" spc="-10">
                <a:latin typeface="Garamond"/>
                <a:cs typeface="Garamond"/>
              </a:rPr>
              <a:t>MPI and related </a:t>
            </a:r>
            <a:r>
              <a:rPr dirty="0" sz="2800" spc="-5">
                <a:latin typeface="Garamond"/>
                <a:cs typeface="Garamond"/>
              </a:rPr>
              <a:t>destitution</a:t>
            </a:r>
            <a:r>
              <a:rPr dirty="0" sz="2800" spc="40">
                <a:latin typeface="Garamond"/>
                <a:cs typeface="Garamond"/>
              </a:rPr>
              <a:t> </a:t>
            </a:r>
            <a:r>
              <a:rPr dirty="0" sz="2800" spc="-5">
                <a:latin typeface="Garamond"/>
                <a:cs typeface="Garamond"/>
              </a:rPr>
              <a:t>measure.</a:t>
            </a:r>
            <a:endParaRPr sz="28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721" y="1257300"/>
            <a:ext cx="702183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5660" algn="l"/>
                <a:tab pos="1384300" algn="l"/>
                <a:tab pos="1932939" algn="l"/>
                <a:tab pos="2755900" algn="l"/>
                <a:tab pos="5911215" algn="l"/>
              </a:tabLst>
            </a:pPr>
            <a:r>
              <a:rPr dirty="0" sz="1800" b="0">
                <a:solidFill>
                  <a:srgbClr val="000000"/>
                </a:solidFill>
                <a:latin typeface="Courier New"/>
                <a:cs typeface="Courier New"/>
              </a:rPr>
              <a:t>Thank	you	for	using	</a:t>
            </a:r>
            <a:r>
              <a:rPr dirty="0" sz="1800" b="0">
                <a:solidFill>
                  <a:srgbClr val="000000"/>
                </a:solidFill>
                <a:latin typeface="Courier New"/>
                <a:cs typeface="Courier New"/>
                <a:hlinkClick r:id="rId2"/>
              </a:rPr>
              <a:t>www.freepdfconvert.com</a:t>
            </a:r>
            <a:r>
              <a:rPr dirty="0" sz="1800" b="0">
                <a:solidFill>
                  <a:srgbClr val="000000"/>
                </a:solidFill>
                <a:latin typeface="Courier New"/>
                <a:cs typeface="Courier New"/>
              </a:rPr>
              <a:t>	service!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588" y="1805940"/>
            <a:ext cx="6816090" cy="642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350">
                <a:solidFill>
                  <a:srgbClr val="FF0000"/>
                </a:solidFill>
                <a:latin typeface="Courier New"/>
                <a:cs typeface="Courier New"/>
              </a:rPr>
              <a:t>Only two pages are converted. Please Sign Up to convert all</a:t>
            </a:r>
            <a:r>
              <a:rPr dirty="0" sz="1350" spc="-10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FF0000"/>
                </a:solidFill>
                <a:latin typeface="Courier New"/>
                <a:cs typeface="Courier New"/>
              </a:rPr>
              <a:t>pages.</a:t>
            </a:r>
            <a:endParaRPr sz="13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u="sng" sz="135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urier New"/>
                <a:cs typeface="Courier New"/>
                <a:hlinkClick r:id="rId3"/>
              </a:rPr>
              <a:t>https://www.freepdfconvert.com/membership</a:t>
            </a:r>
            <a:endParaRPr sz="13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mrobson</dc:creator>
  <dc:title>Slide 1</dc:title>
  <dcterms:created xsi:type="dcterms:W3CDTF">2019-04-10T16:43:12Z</dcterms:created>
  <dcterms:modified xsi:type="dcterms:W3CDTF">2019-04-10T16:43:12Z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2016-12-31T00:00:00Z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2019-04-10T00:00:00Z</vt:filetime>
  </property>
</Properties>
</file>