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9760" y="1999310"/>
            <a:ext cx="6364478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0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0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0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419723"/>
            <a:ext cx="9143999" cy="1438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652" y="140207"/>
            <a:ext cx="0" cy="5984875"/>
          </a:xfrm>
          <a:custGeom>
            <a:avLst/>
            <a:gdLst/>
            <a:ahLst/>
            <a:cxnLst/>
            <a:rect l="l" t="t" r="r" b="b"/>
            <a:pathLst>
              <a:path w="0" h="5984875">
                <a:moveTo>
                  <a:pt x="0" y="0"/>
                </a:moveTo>
                <a:lnTo>
                  <a:pt x="0" y="5984748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35963" y="140207"/>
            <a:ext cx="0" cy="5638800"/>
          </a:xfrm>
          <a:custGeom>
            <a:avLst/>
            <a:gdLst/>
            <a:ahLst/>
            <a:cxnLst/>
            <a:rect l="l" t="t" r="r" b="b"/>
            <a:pathLst>
              <a:path w="0" h="5638800">
                <a:moveTo>
                  <a:pt x="0" y="0"/>
                </a:moveTo>
                <a:lnTo>
                  <a:pt x="0" y="563880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35963" y="590245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35963" y="6062471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208276" y="140207"/>
            <a:ext cx="0" cy="5477510"/>
          </a:xfrm>
          <a:custGeom>
            <a:avLst/>
            <a:gdLst/>
            <a:ahLst/>
            <a:cxnLst/>
            <a:rect l="l" t="t" r="r" b="b"/>
            <a:pathLst>
              <a:path w="0" h="5477510">
                <a:moveTo>
                  <a:pt x="0" y="0"/>
                </a:moveTo>
                <a:lnTo>
                  <a:pt x="0" y="547725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208276" y="574090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208276" y="590245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208276" y="6062471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180588" y="140207"/>
            <a:ext cx="0" cy="4514215"/>
          </a:xfrm>
          <a:custGeom>
            <a:avLst/>
            <a:gdLst/>
            <a:ahLst/>
            <a:cxnLst/>
            <a:rect l="l" t="t" r="r" b="b"/>
            <a:pathLst>
              <a:path w="0" h="4514215">
                <a:moveTo>
                  <a:pt x="0" y="0"/>
                </a:moveTo>
                <a:lnTo>
                  <a:pt x="0" y="451408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180588" y="477774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180588" y="4939284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180588" y="509930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180588" y="5259323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180588" y="542086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180588" y="5580888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180588" y="574090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180588" y="590245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180588" y="6062471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52900" y="140207"/>
            <a:ext cx="0" cy="3229610"/>
          </a:xfrm>
          <a:custGeom>
            <a:avLst/>
            <a:gdLst/>
            <a:ahLst/>
            <a:cxnLst/>
            <a:rect l="l" t="t" r="r" b="b"/>
            <a:pathLst>
              <a:path w="0" h="3229610">
                <a:moveTo>
                  <a:pt x="0" y="0"/>
                </a:moveTo>
                <a:lnTo>
                  <a:pt x="0" y="322935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2900" y="349300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2900" y="365455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52900" y="3814571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2900" y="3974591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152900" y="413613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152900" y="429615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152900" y="445617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152900" y="461772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152900" y="477774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152900" y="4939284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4152900" y="509930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4152900" y="5259323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4152900" y="542086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4152900" y="5580888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4152900" y="574090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4152900" y="590245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4152900" y="6062471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5126735" y="140207"/>
            <a:ext cx="0" cy="1463040"/>
          </a:xfrm>
          <a:custGeom>
            <a:avLst/>
            <a:gdLst/>
            <a:ahLst/>
            <a:cxnLst/>
            <a:rect l="l" t="t" r="r" b="b"/>
            <a:pathLst>
              <a:path w="0" h="1463040">
                <a:moveTo>
                  <a:pt x="0" y="0"/>
                </a:moveTo>
                <a:lnTo>
                  <a:pt x="0" y="146304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5126735" y="1726692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5126735" y="188823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5126735" y="204825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5126735" y="220827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5126735" y="236982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5126735" y="252983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5126735" y="268986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5126735" y="2851404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5126735" y="301142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5126735" y="3171444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5126735" y="3332988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5126735" y="349300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5126735" y="365455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5126735" y="3814571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5126735" y="3974591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5126735" y="413613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5126735" y="429615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5126735" y="445617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5126735" y="461772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5126735" y="477774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5126735" y="4939284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5126735" y="509930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5126735" y="5259323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5126735" y="542086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5126735" y="5580888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126735" y="574090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126735" y="590245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5126735" y="6062471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7071359" y="140207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0"/>
                </a:moveTo>
                <a:lnTo>
                  <a:pt x="0" y="1828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7071359" y="281940"/>
            <a:ext cx="0" cy="5798820"/>
          </a:xfrm>
          <a:custGeom>
            <a:avLst/>
            <a:gdLst/>
            <a:ahLst/>
            <a:cxnLst/>
            <a:rect l="l" t="t" r="r" b="b"/>
            <a:pathLst>
              <a:path w="0" h="5798820">
                <a:moveTo>
                  <a:pt x="0" y="0"/>
                </a:moveTo>
                <a:lnTo>
                  <a:pt x="0" y="579882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8043671" y="140207"/>
            <a:ext cx="0" cy="5941060"/>
          </a:xfrm>
          <a:custGeom>
            <a:avLst/>
            <a:gdLst/>
            <a:ahLst/>
            <a:cxnLst/>
            <a:rect l="l" t="t" r="r" b="b"/>
            <a:pathLst>
              <a:path w="0" h="5941060">
                <a:moveTo>
                  <a:pt x="0" y="0"/>
                </a:moveTo>
                <a:lnTo>
                  <a:pt x="0" y="594055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9015983" y="140207"/>
            <a:ext cx="0" cy="5984875"/>
          </a:xfrm>
          <a:custGeom>
            <a:avLst/>
            <a:gdLst/>
            <a:ahLst/>
            <a:cxnLst/>
            <a:rect l="l" t="t" r="r" b="b"/>
            <a:pathLst>
              <a:path w="0" h="5984875">
                <a:moveTo>
                  <a:pt x="0" y="0"/>
                </a:moveTo>
                <a:lnTo>
                  <a:pt x="0" y="59847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263652" y="140207"/>
            <a:ext cx="8752840" cy="5941060"/>
          </a:xfrm>
          <a:custGeom>
            <a:avLst/>
            <a:gdLst/>
            <a:ahLst/>
            <a:cxnLst/>
            <a:rect l="l" t="t" r="r" b="b"/>
            <a:pathLst>
              <a:path w="8752840" h="5941060">
                <a:moveTo>
                  <a:pt x="0" y="5940552"/>
                </a:moveTo>
                <a:lnTo>
                  <a:pt x="8752332" y="5940552"/>
                </a:lnTo>
                <a:lnTo>
                  <a:pt x="8752332" y="0"/>
                </a:lnTo>
                <a:lnTo>
                  <a:pt x="0" y="0"/>
                </a:lnTo>
                <a:lnTo>
                  <a:pt x="0" y="594055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915924" y="5939028"/>
            <a:ext cx="5183505" cy="123825"/>
          </a:xfrm>
          <a:custGeom>
            <a:avLst/>
            <a:gdLst/>
            <a:ahLst/>
            <a:cxnLst/>
            <a:rect l="l" t="t" r="r" b="b"/>
            <a:pathLst>
              <a:path w="5183505" h="123825">
                <a:moveTo>
                  <a:pt x="5183124" y="0"/>
                </a:moveTo>
                <a:lnTo>
                  <a:pt x="0" y="0"/>
                </a:lnTo>
                <a:lnTo>
                  <a:pt x="0" y="123444"/>
                </a:lnTo>
                <a:lnTo>
                  <a:pt x="5183124" y="123444"/>
                </a:lnTo>
                <a:lnTo>
                  <a:pt x="518312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1019555" y="5779008"/>
            <a:ext cx="5080000" cy="123825"/>
          </a:xfrm>
          <a:custGeom>
            <a:avLst/>
            <a:gdLst/>
            <a:ahLst/>
            <a:cxnLst/>
            <a:rect l="l" t="t" r="r" b="b"/>
            <a:pathLst>
              <a:path w="5080000" h="123825">
                <a:moveTo>
                  <a:pt x="5079492" y="0"/>
                </a:moveTo>
                <a:lnTo>
                  <a:pt x="0" y="0"/>
                </a:lnTo>
                <a:lnTo>
                  <a:pt x="0" y="123443"/>
                </a:lnTo>
                <a:lnTo>
                  <a:pt x="5079492" y="123443"/>
                </a:lnTo>
                <a:lnTo>
                  <a:pt x="5079492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1950720" y="5617464"/>
            <a:ext cx="4148454" cy="123825"/>
          </a:xfrm>
          <a:custGeom>
            <a:avLst/>
            <a:gdLst/>
            <a:ahLst/>
            <a:cxnLst/>
            <a:rect l="l" t="t" r="r" b="b"/>
            <a:pathLst>
              <a:path w="4148454" h="123825">
                <a:moveTo>
                  <a:pt x="4148328" y="0"/>
                </a:moveTo>
                <a:lnTo>
                  <a:pt x="0" y="0"/>
                </a:lnTo>
                <a:lnTo>
                  <a:pt x="0" y="123444"/>
                </a:lnTo>
                <a:lnTo>
                  <a:pt x="4148328" y="123444"/>
                </a:lnTo>
                <a:lnTo>
                  <a:pt x="4148328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2305811" y="5457444"/>
            <a:ext cx="3793490" cy="123825"/>
          </a:xfrm>
          <a:custGeom>
            <a:avLst/>
            <a:gdLst/>
            <a:ahLst/>
            <a:cxnLst/>
            <a:rect l="l" t="t" r="r" b="b"/>
            <a:pathLst>
              <a:path w="3793490" h="123825">
                <a:moveTo>
                  <a:pt x="3793236" y="0"/>
                </a:moveTo>
                <a:lnTo>
                  <a:pt x="0" y="0"/>
                </a:lnTo>
                <a:lnTo>
                  <a:pt x="0" y="123443"/>
                </a:lnTo>
                <a:lnTo>
                  <a:pt x="3793236" y="123443"/>
                </a:lnTo>
                <a:lnTo>
                  <a:pt x="379323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2546604" y="5297423"/>
            <a:ext cx="3552825" cy="123825"/>
          </a:xfrm>
          <a:custGeom>
            <a:avLst/>
            <a:gdLst/>
            <a:ahLst/>
            <a:cxnLst/>
            <a:rect l="l" t="t" r="r" b="b"/>
            <a:pathLst>
              <a:path w="3552825" h="123825">
                <a:moveTo>
                  <a:pt x="3552444" y="0"/>
                </a:moveTo>
                <a:lnTo>
                  <a:pt x="0" y="0"/>
                </a:lnTo>
                <a:lnTo>
                  <a:pt x="0" y="123443"/>
                </a:lnTo>
                <a:lnTo>
                  <a:pt x="3552444" y="123443"/>
                </a:lnTo>
                <a:lnTo>
                  <a:pt x="355244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2703576" y="5135879"/>
            <a:ext cx="3395979" cy="123825"/>
          </a:xfrm>
          <a:custGeom>
            <a:avLst/>
            <a:gdLst/>
            <a:ahLst/>
            <a:cxnLst/>
            <a:rect l="l" t="t" r="r" b="b"/>
            <a:pathLst>
              <a:path w="3395979" h="123825">
                <a:moveTo>
                  <a:pt x="3395472" y="0"/>
                </a:moveTo>
                <a:lnTo>
                  <a:pt x="0" y="0"/>
                </a:lnTo>
                <a:lnTo>
                  <a:pt x="0" y="123444"/>
                </a:lnTo>
                <a:lnTo>
                  <a:pt x="3395472" y="123444"/>
                </a:lnTo>
                <a:lnTo>
                  <a:pt x="3395472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2761488" y="4975859"/>
            <a:ext cx="3337560" cy="123825"/>
          </a:xfrm>
          <a:custGeom>
            <a:avLst/>
            <a:gdLst/>
            <a:ahLst/>
            <a:cxnLst/>
            <a:rect l="l" t="t" r="r" b="b"/>
            <a:pathLst>
              <a:path w="3337560" h="123825">
                <a:moveTo>
                  <a:pt x="3337560" y="0"/>
                </a:moveTo>
                <a:lnTo>
                  <a:pt x="0" y="0"/>
                </a:lnTo>
                <a:lnTo>
                  <a:pt x="0" y="123443"/>
                </a:lnTo>
                <a:lnTo>
                  <a:pt x="3337560" y="123443"/>
                </a:lnTo>
                <a:lnTo>
                  <a:pt x="3337560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3121151" y="4814315"/>
            <a:ext cx="2978150" cy="125095"/>
          </a:xfrm>
          <a:custGeom>
            <a:avLst/>
            <a:gdLst/>
            <a:ahLst/>
            <a:cxnLst/>
            <a:rect l="l" t="t" r="r" b="b"/>
            <a:pathLst>
              <a:path w="2978150" h="125095">
                <a:moveTo>
                  <a:pt x="2977896" y="0"/>
                </a:moveTo>
                <a:lnTo>
                  <a:pt x="0" y="0"/>
                </a:lnTo>
                <a:lnTo>
                  <a:pt x="0" y="124967"/>
                </a:lnTo>
                <a:lnTo>
                  <a:pt x="2977896" y="124967"/>
                </a:lnTo>
                <a:lnTo>
                  <a:pt x="297789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3140964" y="4654296"/>
            <a:ext cx="2958465" cy="123825"/>
          </a:xfrm>
          <a:custGeom>
            <a:avLst/>
            <a:gdLst/>
            <a:ahLst/>
            <a:cxnLst/>
            <a:rect l="l" t="t" r="r" b="b"/>
            <a:pathLst>
              <a:path w="2958465" h="123825">
                <a:moveTo>
                  <a:pt x="2958084" y="0"/>
                </a:moveTo>
                <a:lnTo>
                  <a:pt x="0" y="0"/>
                </a:lnTo>
                <a:lnTo>
                  <a:pt x="0" y="123443"/>
                </a:lnTo>
                <a:lnTo>
                  <a:pt x="2958084" y="123443"/>
                </a:lnTo>
                <a:lnTo>
                  <a:pt x="295808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3285744" y="4494276"/>
            <a:ext cx="2813685" cy="123825"/>
          </a:xfrm>
          <a:custGeom>
            <a:avLst/>
            <a:gdLst/>
            <a:ahLst/>
            <a:cxnLst/>
            <a:rect l="l" t="t" r="r" b="b"/>
            <a:pathLst>
              <a:path w="2813685" h="123825">
                <a:moveTo>
                  <a:pt x="2813304" y="0"/>
                </a:moveTo>
                <a:lnTo>
                  <a:pt x="0" y="0"/>
                </a:lnTo>
                <a:lnTo>
                  <a:pt x="0" y="123443"/>
                </a:lnTo>
                <a:lnTo>
                  <a:pt x="2813304" y="123443"/>
                </a:lnTo>
                <a:lnTo>
                  <a:pt x="281330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3386328" y="4332732"/>
            <a:ext cx="2712720" cy="123825"/>
          </a:xfrm>
          <a:custGeom>
            <a:avLst/>
            <a:gdLst/>
            <a:ahLst/>
            <a:cxnLst/>
            <a:rect l="l" t="t" r="r" b="b"/>
            <a:pathLst>
              <a:path w="2712720" h="123825">
                <a:moveTo>
                  <a:pt x="2712720" y="0"/>
                </a:moveTo>
                <a:lnTo>
                  <a:pt x="0" y="0"/>
                </a:lnTo>
                <a:lnTo>
                  <a:pt x="0" y="123444"/>
                </a:lnTo>
                <a:lnTo>
                  <a:pt x="2712720" y="123444"/>
                </a:lnTo>
                <a:lnTo>
                  <a:pt x="2712720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3499103" y="4172711"/>
            <a:ext cx="2600325" cy="123825"/>
          </a:xfrm>
          <a:custGeom>
            <a:avLst/>
            <a:gdLst/>
            <a:ahLst/>
            <a:cxnLst/>
            <a:rect l="l" t="t" r="r" b="b"/>
            <a:pathLst>
              <a:path w="2600325" h="123825">
                <a:moveTo>
                  <a:pt x="2599944" y="0"/>
                </a:moveTo>
                <a:lnTo>
                  <a:pt x="0" y="0"/>
                </a:lnTo>
                <a:lnTo>
                  <a:pt x="0" y="123443"/>
                </a:lnTo>
                <a:lnTo>
                  <a:pt x="2599944" y="123443"/>
                </a:lnTo>
                <a:lnTo>
                  <a:pt x="259994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3567684" y="4012691"/>
            <a:ext cx="2531745" cy="123825"/>
          </a:xfrm>
          <a:custGeom>
            <a:avLst/>
            <a:gdLst/>
            <a:ahLst/>
            <a:cxnLst/>
            <a:rect l="l" t="t" r="r" b="b"/>
            <a:pathLst>
              <a:path w="2531745" h="123825">
                <a:moveTo>
                  <a:pt x="2531364" y="0"/>
                </a:moveTo>
                <a:lnTo>
                  <a:pt x="0" y="0"/>
                </a:lnTo>
                <a:lnTo>
                  <a:pt x="0" y="123443"/>
                </a:lnTo>
                <a:lnTo>
                  <a:pt x="2531364" y="123443"/>
                </a:lnTo>
                <a:lnTo>
                  <a:pt x="253136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3669791" y="3851147"/>
            <a:ext cx="2429510" cy="123825"/>
          </a:xfrm>
          <a:custGeom>
            <a:avLst/>
            <a:gdLst/>
            <a:ahLst/>
            <a:cxnLst/>
            <a:rect l="l" t="t" r="r" b="b"/>
            <a:pathLst>
              <a:path w="2429510" h="123825">
                <a:moveTo>
                  <a:pt x="2429256" y="0"/>
                </a:moveTo>
                <a:lnTo>
                  <a:pt x="0" y="0"/>
                </a:lnTo>
                <a:lnTo>
                  <a:pt x="0" y="123443"/>
                </a:lnTo>
                <a:lnTo>
                  <a:pt x="2429256" y="123443"/>
                </a:lnTo>
                <a:lnTo>
                  <a:pt x="242925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3767328" y="3691128"/>
            <a:ext cx="2331720" cy="123825"/>
          </a:xfrm>
          <a:custGeom>
            <a:avLst/>
            <a:gdLst/>
            <a:ahLst/>
            <a:cxnLst/>
            <a:rect l="l" t="t" r="r" b="b"/>
            <a:pathLst>
              <a:path w="2331720" h="123825">
                <a:moveTo>
                  <a:pt x="2331720" y="0"/>
                </a:moveTo>
                <a:lnTo>
                  <a:pt x="0" y="0"/>
                </a:lnTo>
                <a:lnTo>
                  <a:pt x="0" y="123444"/>
                </a:lnTo>
                <a:lnTo>
                  <a:pt x="2331720" y="123444"/>
                </a:lnTo>
                <a:lnTo>
                  <a:pt x="2331720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3790188" y="3531108"/>
            <a:ext cx="2308860" cy="123825"/>
          </a:xfrm>
          <a:custGeom>
            <a:avLst/>
            <a:gdLst/>
            <a:ahLst/>
            <a:cxnLst/>
            <a:rect l="l" t="t" r="r" b="b"/>
            <a:pathLst>
              <a:path w="2308860" h="123825">
                <a:moveTo>
                  <a:pt x="2308860" y="0"/>
                </a:moveTo>
                <a:lnTo>
                  <a:pt x="0" y="0"/>
                </a:lnTo>
                <a:lnTo>
                  <a:pt x="0" y="123443"/>
                </a:lnTo>
                <a:lnTo>
                  <a:pt x="2308860" y="123443"/>
                </a:lnTo>
                <a:lnTo>
                  <a:pt x="2308860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3980688" y="3369564"/>
            <a:ext cx="2118360" cy="123825"/>
          </a:xfrm>
          <a:custGeom>
            <a:avLst/>
            <a:gdLst/>
            <a:ahLst/>
            <a:cxnLst/>
            <a:rect l="l" t="t" r="r" b="b"/>
            <a:pathLst>
              <a:path w="2118360" h="123825">
                <a:moveTo>
                  <a:pt x="2118360" y="0"/>
                </a:moveTo>
                <a:lnTo>
                  <a:pt x="0" y="0"/>
                </a:lnTo>
                <a:lnTo>
                  <a:pt x="0" y="123444"/>
                </a:lnTo>
                <a:lnTo>
                  <a:pt x="2118360" y="123444"/>
                </a:lnTo>
                <a:lnTo>
                  <a:pt x="2118360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4233671" y="3209544"/>
            <a:ext cx="1865630" cy="123825"/>
          </a:xfrm>
          <a:custGeom>
            <a:avLst/>
            <a:gdLst/>
            <a:ahLst/>
            <a:cxnLst/>
            <a:rect l="l" t="t" r="r" b="b"/>
            <a:pathLst>
              <a:path w="1865629" h="123825">
                <a:moveTo>
                  <a:pt x="1865376" y="0"/>
                </a:moveTo>
                <a:lnTo>
                  <a:pt x="0" y="0"/>
                </a:lnTo>
                <a:lnTo>
                  <a:pt x="0" y="123443"/>
                </a:lnTo>
                <a:lnTo>
                  <a:pt x="1865376" y="123443"/>
                </a:lnTo>
                <a:lnTo>
                  <a:pt x="186537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4253484" y="3048000"/>
            <a:ext cx="1845945" cy="123825"/>
          </a:xfrm>
          <a:custGeom>
            <a:avLst/>
            <a:gdLst/>
            <a:ahLst/>
            <a:cxnLst/>
            <a:rect l="l" t="t" r="r" b="b"/>
            <a:pathLst>
              <a:path w="1845945" h="123825">
                <a:moveTo>
                  <a:pt x="1845564" y="0"/>
                </a:moveTo>
                <a:lnTo>
                  <a:pt x="0" y="0"/>
                </a:lnTo>
                <a:lnTo>
                  <a:pt x="0" y="123444"/>
                </a:lnTo>
                <a:lnTo>
                  <a:pt x="1845564" y="123444"/>
                </a:lnTo>
                <a:lnTo>
                  <a:pt x="184556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4588764" y="2887979"/>
            <a:ext cx="1510665" cy="123825"/>
          </a:xfrm>
          <a:custGeom>
            <a:avLst/>
            <a:gdLst/>
            <a:ahLst/>
            <a:cxnLst/>
            <a:rect l="l" t="t" r="r" b="b"/>
            <a:pathLst>
              <a:path w="1510664" h="123825">
                <a:moveTo>
                  <a:pt x="1510284" y="0"/>
                </a:moveTo>
                <a:lnTo>
                  <a:pt x="0" y="0"/>
                </a:lnTo>
                <a:lnTo>
                  <a:pt x="0" y="123444"/>
                </a:lnTo>
                <a:lnTo>
                  <a:pt x="1510284" y="123444"/>
                </a:lnTo>
                <a:lnTo>
                  <a:pt x="151028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4593335" y="2727960"/>
            <a:ext cx="1506220" cy="123825"/>
          </a:xfrm>
          <a:custGeom>
            <a:avLst/>
            <a:gdLst/>
            <a:ahLst/>
            <a:cxnLst/>
            <a:rect l="l" t="t" r="r" b="b"/>
            <a:pathLst>
              <a:path w="1506220" h="123825">
                <a:moveTo>
                  <a:pt x="1505712" y="0"/>
                </a:moveTo>
                <a:lnTo>
                  <a:pt x="0" y="0"/>
                </a:lnTo>
                <a:lnTo>
                  <a:pt x="0" y="123443"/>
                </a:lnTo>
                <a:lnTo>
                  <a:pt x="1505712" y="123443"/>
                </a:lnTo>
                <a:lnTo>
                  <a:pt x="1505712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4710684" y="2566416"/>
            <a:ext cx="1388745" cy="123825"/>
          </a:xfrm>
          <a:custGeom>
            <a:avLst/>
            <a:gdLst/>
            <a:ahLst/>
            <a:cxnLst/>
            <a:rect l="l" t="t" r="r" b="b"/>
            <a:pathLst>
              <a:path w="1388745" h="123825">
                <a:moveTo>
                  <a:pt x="1388364" y="0"/>
                </a:moveTo>
                <a:lnTo>
                  <a:pt x="0" y="0"/>
                </a:lnTo>
                <a:lnTo>
                  <a:pt x="0" y="123444"/>
                </a:lnTo>
                <a:lnTo>
                  <a:pt x="1388364" y="123444"/>
                </a:lnTo>
                <a:lnTo>
                  <a:pt x="138836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4712208" y="2406395"/>
            <a:ext cx="1386840" cy="123825"/>
          </a:xfrm>
          <a:custGeom>
            <a:avLst/>
            <a:gdLst/>
            <a:ahLst/>
            <a:cxnLst/>
            <a:rect l="l" t="t" r="r" b="b"/>
            <a:pathLst>
              <a:path w="1386839" h="123825">
                <a:moveTo>
                  <a:pt x="1386839" y="0"/>
                </a:moveTo>
                <a:lnTo>
                  <a:pt x="0" y="0"/>
                </a:lnTo>
                <a:lnTo>
                  <a:pt x="0" y="123443"/>
                </a:lnTo>
                <a:lnTo>
                  <a:pt x="1386839" y="123443"/>
                </a:lnTo>
                <a:lnTo>
                  <a:pt x="1386839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4716779" y="2246376"/>
            <a:ext cx="1382395" cy="123825"/>
          </a:xfrm>
          <a:custGeom>
            <a:avLst/>
            <a:gdLst/>
            <a:ahLst/>
            <a:cxnLst/>
            <a:rect l="l" t="t" r="r" b="b"/>
            <a:pathLst>
              <a:path w="1382395" h="123825">
                <a:moveTo>
                  <a:pt x="1382268" y="0"/>
                </a:moveTo>
                <a:lnTo>
                  <a:pt x="0" y="0"/>
                </a:lnTo>
                <a:lnTo>
                  <a:pt x="0" y="123444"/>
                </a:lnTo>
                <a:lnTo>
                  <a:pt x="1382268" y="123444"/>
                </a:lnTo>
                <a:lnTo>
                  <a:pt x="1382268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4882896" y="2084832"/>
            <a:ext cx="1216660" cy="123825"/>
          </a:xfrm>
          <a:custGeom>
            <a:avLst/>
            <a:gdLst/>
            <a:ahLst/>
            <a:cxnLst/>
            <a:rect l="l" t="t" r="r" b="b"/>
            <a:pathLst>
              <a:path w="1216660" h="123825">
                <a:moveTo>
                  <a:pt x="1216152" y="0"/>
                </a:moveTo>
                <a:lnTo>
                  <a:pt x="0" y="0"/>
                </a:lnTo>
                <a:lnTo>
                  <a:pt x="0" y="123443"/>
                </a:lnTo>
                <a:lnTo>
                  <a:pt x="1216152" y="123443"/>
                </a:lnTo>
                <a:lnTo>
                  <a:pt x="1216152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4962144" y="1924811"/>
            <a:ext cx="1137285" cy="123825"/>
          </a:xfrm>
          <a:custGeom>
            <a:avLst/>
            <a:gdLst/>
            <a:ahLst/>
            <a:cxnLst/>
            <a:rect l="l" t="t" r="r" b="b"/>
            <a:pathLst>
              <a:path w="1137285" h="123825">
                <a:moveTo>
                  <a:pt x="1136903" y="0"/>
                </a:moveTo>
                <a:lnTo>
                  <a:pt x="0" y="0"/>
                </a:lnTo>
                <a:lnTo>
                  <a:pt x="0" y="123443"/>
                </a:lnTo>
                <a:lnTo>
                  <a:pt x="1136903" y="123443"/>
                </a:lnTo>
                <a:lnTo>
                  <a:pt x="1136903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4975859" y="1764792"/>
            <a:ext cx="1123315" cy="123825"/>
          </a:xfrm>
          <a:custGeom>
            <a:avLst/>
            <a:gdLst/>
            <a:ahLst/>
            <a:cxnLst/>
            <a:rect l="l" t="t" r="r" b="b"/>
            <a:pathLst>
              <a:path w="1123314" h="123825">
                <a:moveTo>
                  <a:pt x="1123188" y="0"/>
                </a:moveTo>
                <a:lnTo>
                  <a:pt x="0" y="0"/>
                </a:lnTo>
                <a:lnTo>
                  <a:pt x="0" y="123444"/>
                </a:lnTo>
                <a:lnTo>
                  <a:pt x="1123188" y="123444"/>
                </a:lnTo>
                <a:lnTo>
                  <a:pt x="1123188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4985003" y="1603247"/>
            <a:ext cx="1114425" cy="123825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0"/>
                </a:moveTo>
                <a:lnTo>
                  <a:pt x="0" y="0"/>
                </a:lnTo>
                <a:lnTo>
                  <a:pt x="0" y="123443"/>
                </a:lnTo>
                <a:lnTo>
                  <a:pt x="1114044" y="123443"/>
                </a:lnTo>
                <a:lnTo>
                  <a:pt x="111404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5140452" y="1443227"/>
            <a:ext cx="958850" cy="123825"/>
          </a:xfrm>
          <a:custGeom>
            <a:avLst/>
            <a:gdLst/>
            <a:ahLst/>
            <a:cxnLst/>
            <a:rect l="l" t="t" r="r" b="b"/>
            <a:pathLst>
              <a:path w="958850" h="123825">
                <a:moveTo>
                  <a:pt x="958596" y="0"/>
                </a:moveTo>
                <a:lnTo>
                  <a:pt x="0" y="0"/>
                </a:lnTo>
                <a:lnTo>
                  <a:pt x="0" y="123444"/>
                </a:lnTo>
                <a:lnTo>
                  <a:pt x="958596" y="123444"/>
                </a:lnTo>
                <a:lnTo>
                  <a:pt x="95859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5314188" y="1281683"/>
            <a:ext cx="784860" cy="123825"/>
          </a:xfrm>
          <a:custGeom>
            <a:avLst/>
            <a:gdLst/>
            <a:ahLst/>
            <a:cxnLst/>
            <a:rect l="l" t="t" r="r" b="b"/>
            <a:pathLst>
              <a:path w="784860" h="123825">
                <a:moveTo>
                  <a:pt x="784860" y="0"/>
                </a:moveTo>
                <a:lnTo>
                  <a:pt x="0" y="0"/>
                </a:lnTo>
                <a:lnTo>
                  <a:pt x="0" y="123443"/>
                </a:lnTo>
                <a:lnTo>
                  <a:pt x="784860" y="123443"/>
                </a:lnTo>
                <a:lnTo>
                  <a:pt x="784860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5460491" y="1121663"/>
            <a:ext cx="638810" cy="123825"/>
          </a:xfrm>
          <a:custGeom>
            <a:avLst/>
            <a:gdLst/>
            <a:ahLst/>
            <a:cxnLst/>
            <a:rect l="l" t="t" r="r" b="b"/>
            <a:pathLst>
              <a:path w="638810" h="123825">
                <a:moveTo>
                  <a:pt x="638556" y="0"/>
                </a:moveTo>
                <a:lnTo>
                  <a:pt x="0" y="0"/>
                </a:lnTo>
                <a:lnTo>
                  <a:pt x="0" y="123444"/>
                </a:lnTo>
                <a:lnTo>
                  <a:pt x="638556" y="123444"/>
                </a:lnTo>
                <a:lnTo>
                  <a:pt x="63855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5484876" y="961644"/>
            <a:ext cx="614680" cy="123825"/>
          </a:xfrm>
          <a:custGeom>
            <a:avLst/>
            <a:gdLst/>
            <a:ahLst/>
            <a:cxnLst/>
            <a:rect l="l" t="t" r="r" b="b"/>
            <a:pathLst>
              <a:path w="614679" h="123825">
                <a:moveTo>
                  <a:pt x="614172" y="0"/>
                </a:moveTo>
                <a:lnTo>
                  <a:pt x="0" y="0"/>
                </a:lnTo>
                <a:lnTo>
                  <a:pt x="0" y="123443"/>
                </a:lnTo>
                <a:lnTo>
                  <a:pt x="614172" y="123443"/>
                </a:lnTo>
                <a:lnTo>
                  <a:pt x="614172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5490971" y="800100"/>
            <a:ext cx="608330" cy="123825"/>
          </a:xfrm>
          <a:custGeom>
            <a:avLst/>
            <a:gdLst/>
            <a:ahLst/>
            <a:cxnLst/>
            <a:rect l="l" t="t" r="r" b="b"/>
            <a:pathLst>
              <a:path w="608329" h="123825">
                <a:moveTo>
                  <a:pt x="608076" y="0"/>
                </a:moveTo>
                <a:lnTo>
                  <a:pt x="0" y="0"/>
                </a:lnTo>
                <a:lnTo>
                  <a:pt x="0" y="123444"/>
                </a:lnTo>
                <a:lnTo>
                  <a:pt x="608076" y="123444"/>
                </a:lnTo>
                <a:lnTo>
                  <a:pt x="60807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5693664" y="640080"/>
            <a:ext cx="405765" cy="123825"/>
          </a:xfrm>
          <a:custGeom>
            <a:avLst/>
            <a:gdLst/>
            <a:ahLst/>
            <a:cxnLst/>
            <a:rect l="l" t="t" r="r" b="b"/>
            <a:pathLst>
              <a:path w="405764" h="123825">
                <a:moveTo>
                  <a:pt x="405384" y="0"/>
                </a:moveTo>
                <a:lnTo>
                  <a:pt x="0" y="0"/>
                </a:lnTo>
                <a:lnTo>
                  <a:pt x="0" y="123444"/>
                </a:lnTo>
                <a:lnTo>
                  <a:pt x="405384" y="123444"/>
                </a:lnTo>
                <a:lnTo>
                  <a:pt x="405384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5887211" y="480059"/>
            <a:ext cx="212090" cy="123825"/>
          </a:xfrm>
          <a:custGeom>
            <a:avLst/>
            <a:gdLst/>
            <a:ahLst/>
            <a:cxnLst/>
            <a:rect l="l" t="t" r="r" b="b"/>
            <a:pathLst>
              <a:path w="212089" h="123825">
                <a:moveTo>
                  <a:pt x="211836" y="0"/>
                </a:moveTo>
                <a:lnTo>
                  <a:pt x="0" y="0"/>
                </a:lnTo>
                <a:lnTo>
                  <a:pt x="0" y="123443"/>
                </a:lnTo>
                <a:lnTo>
                  <a:pt x="211836" y="123443"/>
                </a:lnTo>
                <a:lnTo>
                  <a:pt x="21183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6066282" y="318515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65532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6099047" y="158495"/>
            <a:ext cx="1739264" cy="123825"/>
          </a:xfrm>
          <a:custGeom>
            <a:avLst/>
            <a:gdLst/>
            <a:ahLst/>
            <a:cxnLst/>
            <a:rect l="l" t="t" r="r" b="b"/>
            <a:pathLst>
              <a:path w="1739265" h="123825">
                <a:moveTo>
                  <a:pt x="1738883" y="0"/>
                </a:moveTo>
                <a:lnTo>
                  <a:pt x="0" y="0"/>
                </a:lnTo>
                <a:lnTo>
                  <a:pt x="0" y="123444"/>
                </a:lnTo>
                <a:lnTo>
                  <a:pt x="1738883" y="123444"/>
                </a:lnTo>
                <a:lnTo>
                  <a:pt x="1738883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263652" y="6080759"/>
            <a:ext cx="8752840" cy="0"/>
          </a:xfrm>
          <a:custGeom>
            <a:avLst/>
            <a:gdLst/>
            <a:ahLst/>
            <a:cxnLst/>
            <a:rect l="l" t="t" r="r" b="b"/>
            <a:pathLst>
              <a:path w="8752840" h="0">
                <a:moveTo>
                  <a:pt x="0" y="0"/>
                </a:moveTo>
                <a:lnTo>
                  <a:pt x="875233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1235963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2208276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3180588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4152900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5126735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6099047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7071359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8043671" y="608075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6099047" y="140207"/>
            <a:ext cx="0" cy="5941060"/>
          </a:xfrm>
          <a:custGeom>
            <a:avLst/>
            <a:gdLst/>
            <a:ahLst/>
            <a:cxnLst/>
            <a:rect l="l" t="t" r="r" b="b"/>
            <a:pathLst>
              <a:path w="0" h="5941060">
                <a:moveTo>
                  <a:pt x="0" y="5940552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6054852" y="608075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6054852" y="592074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6054852" y="576072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6054852" y="559917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6054852" y="543915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6054852" y="527761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6054852" y="511759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6054852" y="495757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6054852" y="479602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6054852" y="463600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6054852" y="447598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6054852" y="431444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6054852" y="41544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6054852" y="39928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6054852" y="383285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6054852" y="367284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6054852" y="351129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6054852" y="335127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6054852" y="319125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6054852" y="302971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6054852" y="286969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6054852" y="270967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6054852" y="254812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6054852" y="238810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bk object 158"/>
          <p:cNvSpPr/>
          <p:nvPr/>
        </p:nvSpPr>
        <p:spPr>
          <a:xfrm>
            <a:off x="6054852" y="222656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bk object 159"/>
          <p:cNvSpPr/>
          <p:nvPr/>
        </p:nvSpPr>
        <p:spPr>
          <a:xfrm>
            <a:off x="6054852" y="206654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bk object 160"/>
          <p:cNvSpPr/>
          <p:nvPr/>
        </p:nvSpPr>
        <p:spPr>
          <a:xfrm>
            <a:off x="6054852" y="19065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bk object 161"/>
          <p:cNvSpPr/>
          <p:nvPr/>
        </p:nvSpPr>
        <p:spPr>
          <a:xfrm>
            <a:off x="6054852" y="17449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bk object 162"/>
          <p:cNvSpPr/>
          <p:nvPr/>
        </p:nvSpPr>
        <p:spPr>
          <a:xfrm>
            <a:off x="6054852" y="158496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bk object 163"/>
          <p:cNvSpPr/>
          <p:nvPr/>
        </p:nvSpPr>
        <p:spPr>
          <a:xfrm>
            <a:off x="6054852" y="14249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bk object 164"/>
          <p:cNvSpPr/>
          <p:nvPr/>
        </p:nvSpPr>
        <p:spPr>
          <a:xfrm>
            <a:off x="6054852" y="126339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bk object 165"/>
          <p:cNvSpPr/>
          <p:nvPr/>
        </p:nvSpPr>
        <p:spPr>
          <a:xfrm>
            <a:off x="6054852" y="110337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bk object 166"/>
          <p:cNvSpPr/>
          <p:nvPr/>
        </p:nvSpPr>
        <p:spPr>
          <a:xfrm>
            <a:off x="6054852" y="94335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bk object 167"/>
          <p:cNvSpPr/>
          <p:nvPr/>
        </p:nvSpPr>
        <p:spPr>
          <a:xfrm>
            <a:off x="6054852" y="78181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bk object 168"/>
          <p:cNvSpPr/>
          <p:nvPr/>
        </p:nvSpPr>
        <p:spPr>
          <a:xfrm>
            <a:off x="6054852" y="62179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bk object 169"/>
          <p:cNvSpPr/>
          <p:nvPr/>
        </p:nvSpPr>
        <p:spPr>
          <a:xfrm>
            <a:off x="6054852" y="46024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bk object 170"/>
          <p:cNvSpPr/>
          <p:nvPr/>
        </p:nvSpPr>
        <p:spPr>
          <a:xfrm>
            <a:off x="6054852" y="30022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bk object 171"/>
          <p:cNvSpPr/>
          <p:nvPr/>
        </p:nvSpPr>
        <p:spPr>
          <a:xfrm>
            <a:off x="6054852" y="14020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419723"/>
            <a:ext cx="9143999" cy="1438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7567" y="271398"/>
            <a:ext cx="18488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0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398" y="1274826"/>
            <a:ext cx="8455202" cy="340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Relationship Id="rId38" Type="http://schemas.openxmlformats.org/officeDocument/2006/relationships/image" Target="../media/image83.png"/><Relationship Id="rId39" Type="http://schemas.openxmlformats.org/officeDocument/2006/relationships/image" Target="../media/image84.png"/><Relationship Id="rId40" Type="http://schemas.openxmlformats.org/officeDocument/2006/relationships/image" Target="../media/image85.png"/><Relationship Id="rId41" Type="http://schemas.openxmlformats.org/officeDocument/2006/relationships/image" Target="../media/image86.png"/><Relationship Id="rId42" Type="http://schemas.openxmlformats.org/officeDocument/2006/relationships/image" Target="../media/image87.png"/><Relationship Id="rId43" Type="http://schemas.openxmlformats.org/officeDocument/2006/relationships/image" Target="../media/image88.png"/><Relationship Id="rId44" Type="http://schemas.openxmlformats.org/officeDocument/2006/relationships/image" Target="../media/image89.png"/><Relationship Id="rId45" Type="http://schemas.openxmlformats.org/officeDocument/2006/relationships/image" Target="../media/image90.png"/><Relationship Id="rId46" Type="http://schemas.openxmlformats.org/officeDocument/2006/relationships/image" Target="../media/image91.png"/><Relationship Id="rId47" Type="http://schemas.openxmlformats.org/officeDocument/2006/relationships/image" Target="../media/image92.png"/><Relationship Id="rId48" Type="http://schemas.openxmlformats.org/officeDocument/2006/relationships/image" Target="../media/image93.png"/><Relationship Id="rId49" Type="http://schemas.openxmlformats.org/officeDocument/2006/relationships/image" Target="../media/image94.png"/><Relationship Id="rId50" Type="http://schemas.openxmlformats.org/officeDocument/2006/relationships/image" Target="../media/image95.png"/><Relationship Id="rId51" Type="http://schemas.openxmlformats.org/officeDocument/2006/relationships/image" Target="../media/image96.png"/><Relationship Id="rId52" Type="http://schemas.openxmlformats.org/officeDocument/2006/relationships/image" Target="../media/image97.png"/><Relationship Id="rId53" Type="http://schemas.openxmlformats.org/officeDocument/2006/relationships/image" Target="../media/image98.png"/><Relationship Id="rId54" Type="http://schemas.openxmlformats.org/officeDocument/2006/relationships/image" Target="../media/image99.png"/><Relationship Id="rId55" Type="http://schemas.openxmlformats.org/officeDocument/2006/relationships/image" Target="../media/image100.png"/><Relationship Id="rId56" Type="http://schemas.openxmlformats.org/officeDocument/2006/relationships/image" Target="../media/image101.png"/><Relationship Id="rId57" Type="http://schemas.openxmlformats.org/officeDocument/2006/relationships/image" Target="../media/image102.png"/><Relationship Id="rId58" Type="http://schemas.openxmlformats.org/officeDocument/2006/relationships/image" Target="../media/image103.png"/><Relationship Id="rId59" Type="http://schemas.openxmlformats.org/officeDocument/2006/relationships/image" Target="../media/image104.png"/><Relationship Id="rId60" Type="http://schemas.openxmlformats.org/officeDocument/2006/relationships/image" Target="../media/image105.png"/><Relationship Id="rId61" Type="http://schemas.openxmlformats.org/officeDocument/2006/relationships/image" Target="../media/image106.png"/><Relationship Id="rId62" Type="http://schemas.openxmlformats.org/officeDocument/2006/relationships/image" Target="../media/image107.png"/><Relationship Id="rId63" Type="http://schemas.openxmlformats.org/officeDocument/2006/relationships/image" Target="../media/image108.png"/><Relationship Id="rId64" Type="http://schemas.openxmlformats.org/officeDocument/2006/relationships/image" Target="../media/image109.png"/><Relationship Id="rId65" Type="http://schemas.openxmlformats.org/officeDocument/2006/relationships/image" Target="../media/image110.png"/><Relationship Id="rId66" Type="http://schemas.openxmlformats.org/officeDocument/2006/relationships/image" Target="../media/image111.png"/><Relationship Id="rId67" Type="http://schemas.openxmlformats.org/officeDocument/2006/relationships/image" Target="../media/image112.png"/><Relationship Id="rId68" Type="http://schemas.openxmlformats.org/officeDocument/2006/relationships/image" Target="../media/image113.png"/><Relationship Id="rId69" Type="http://schemas.openxmlformats.org/officeDocument/2006/relationships/image" Target="../media/image114.png"/><Relationship Id="rId70" Type="http://schemas.openxmlformats.org/officeDocument/2006/relationships/image" Target="../media/image115.png"/><Relationship Id="rId71" Type="http://schemas.openxmlformats.org/officeDocument/2006/relationships/image" Target="../media/image116.png"/><Relationship Id="rId72" Type="http://schemas.openxmlformats.org/officeDocument/2006/relationships/image" Target="../media/image117.png"/><Relationship Id="rId73" Type="http://schemas.openxmlformats.org/officeDocument/2006/relationships/image" Target="../media/image118.png"/><Relationship Id="rId74" Type="http://schemas.openxmlformats.org/officeDocument/2006/relationships/image" Target="../media/image119.png"/><Relationship Id="rId75" Type="http://schemas.openxmlformats.org/officeDocument/2006/relationships/image" Target="../media/image120.png"/><Relationship Id="rId76" Type="http://schemas.openxmlformats.org/officeDocument/2006/relationships/image" Target="../media/image121.png"/><Relationship Id="rId77" Type="http://schemas.openxmlformats.org/officeDocument/2006/relationships/image" Target="../media/image122.png"/><Relationship Id="rId78" Type="http://schemas.openxmlformats.org/officeDocument/2006/relationships/image" Target="../media/image123.png"/><Relationship Id="rId79" Type="http://schemas.openxmlformats.org/officeDocument/2006/relationships/image" Target="../media/image124.png"/><Relationship Id="rId80" Type="http://schemas.openxmlformats.org/officeDocument/2006/relationships/image" Target="../media/image125.png"/><Relationship Id="rId81" Type="http://schemas.openxmlformats.org/officeDocument/2006/relationships/image" Target="../media/image126.png"/><Relationship Id="rId82" Type="http://schemas.openxmlformats.org/officeDocument/2006/relationships/image" Target="../media/image127.png"/><Relationship Id="rId83" Type="http://schemas.openxmlformats.org/officeDocument/2006/relationships/image" Target="../media/image128.png"/><Relationship Id="rId84" Type="http://schemas.openxmlformats.org/officeDocument/2006/relationships/image" Target="../media/image129.png"/><Relationship Id="rId85" Type="http://schemas.openxmlformats.org/officeDocument/2006/relationships/image" Target="../media/image130.png"/><Relationship Id="rId86" Type="http://schemas.openxmlformats.org/officeDocument/2006/relationships/image" Target="../media/image131.png"/><Relationship Id="rId87" Type="http://schemas.openxmlformats.org/officeDocument/2006/relationships/image" Target="../media/image132.png"/><Relationship Id="rId88" Type="http://schemas.openxmlformats.org/officeDocument/2006/relationships/image" Target="../media/image133.png"/><Relationship Id="rId89" Type="http://schemas.openxmlformats.org/officeDocument/2006/relationships/image" Target="../media/image134.png"/><Relationship Id="rId90" Type="http://schemas.openxmlformats.org/officeDocument/2006/relationships/image" Target="../media/image135.png"/><Relationship Id="rId91" Type="http://schemas.openxmlformats.org/officeDocument/2006/relationships/image" Target="../media/image136.png"/><Relationship Id="rId92" Type="http://schemas.openxmlformats.org/officeDocument/2006/relationships/image" Target="../media/image137.png"/><Relationship Id="rId93" Type="http://schemas.openxmlformats.org/officeDocument/2006/relationships/image" Target="../media/image138.png"/><Relationship Id="rId94" Type="http://schemas.openxmlformats.org/officeDocument/2006/relationships/image" Target="../media/image139.png"/><Relationship Id="rId95" Type="http://schemas.openxmlformats.org/officeDocument/2006/relationships/image" Target="../media/image140.png"/><Relationship Id="rId96" Type="http://schemas.openxmlformats.org/officeDocument/2006/relationships/image" Target="../media/image141.png"/><Relationship Id="rId97" Type="http://schemas.openxmlformats.org/officeDocument/2006/relationships/image" Target="../media/image142.png"/><Relationship Id="rId98" Type="http://schemas.openxmlformats.org/officeDocument/2006/relationships/image" Target="../media/image143.png"/><Relationship Id="rId99" Type="http://schemas.openxmlformats.org/officeDocument/2006/relationships/image" Target="../media/image144.png"/><Relationship Id="rId100" Type="http://schemas.openxmlformats.org/officeDocument/2006/relationships/image" Target="../media/image145.png"/><Relationship Id="rId101" Type="http://schemas.openxmlformats.org/officeDocument/2006/relationships/image" Target="../media/image146.png"/><Relationship Id="rId102" Type="http://schemas.openxmlformats.org/officeDocument/2006/relationships/image" Target="../media/image147.png"/><Relationship Id="rId103" Type="http://schemas.openxmlformats.org/officeDocument/2006/relationships/image" Target="../media/image148.png"/><Relationship Id="rId104" Type="http://schemas.openxmlformats.org/officeDocument/2006/relationships/image" Target="../media/image149.png"/><Relationship Id="rId105" Type="http://schemas.openxmlformats.org/officeDocument/2006/relationships/image" Target="../media/image150.png"/><Relationship Id="rId106" Type="http://schemas.openxmlformats.org/officeDocument/2006/relationships/image" Target="../media/image151.png"/><Relationship Id="rId107" Type="http://schemas.openxmlformats.org/officeDocument/2006/relationships/image" Target="../media/image152.png"/><Relationship Id="rId108" Type="http://schemas.openxmlformats.org/officeDocument/2006/relationships/image" Target="../media/image153.png"/><Relationship Id="rId109" Type="http://schemas.openxmlformats.org/officeDocument/2006/relationships/image" Target="../media/image154.png"/><Relationship Id="rId110" Type="http://schemas.openxmlformats.org/officeDocument/2006/relationships/image" Target="../media/image155.png"/><Relationship Id="rId111" Type="http://schemas.openxmlformats.org/officeDocument/2006/relationships/image" Target="../media/image156.png"/><Relationship Id="rId112" Type="http://schemas.openxmlformats.org/officeDocument/2006/relationships/image" Target="../media/image157.png"/><Relationship Id="rId113" Type="http://schemas.openxmlformats.org/officeDocument/2006/relationships/image" Target="../media/image158.png"/><Relationship Id="rId114" Type="http://schemas.openxmlformats.org/officeDocument/2006/relationships/image" Target="../media/image159.png"/><Relationship Id="rId115" Type="http://schemas.openxmlformats.org/officeDocument/2006/relationships/image" Target="../media/image160.png"/><Relationship Id="rId116" Type="http://schemas.openxmlformats.org/officeDocument/2006/relationships/image" Target="../media/image161.png"/><Relationship Id="rId117" Type="http://schemas.openxmlformats.org/officeDocument/2006/relationships/image" Target="../media/image162.png"/><Relationship Id="rId118" Type="http://schemas.openxmlformats.org/officeDocument/2006/relationships/image" Target="../media/image163.png"/><Relationship Id="rId119" Type="http://schemas.openxmlformats.org/officeDocument/2006/relationships/image" Target="../media/image164.png"/><Relationship Id="rId120" Type="http://schemas.openxmlformats.org/officeDocument/2006/relationships/image" Target="../media/image165.png"/><Relationship Id="rId121" Type="http://schemas.openxmlformats.org/officeDocument/2006/relationships/image" Target="../media/image166.png"/><Relationship Id="rId122" Type="http://schemas.openxmlformats.org/officeDocument/2006/relationships/image" Target="../media/image167.png"/><Relationship Id="rId123" Type="http://schemas.openxmlformats.org/officeDocument/2006/relationships/image" Target="../media/image168.png"/><Relationship Id="rId124" Type="http://schemas.openxmlformats.org/officeDocument/2006/relationships/image" Target="../media/image169.png"/><Relationship Id="rId125" Type="http://schemas.openxmlformats.org/officeDocument/2006/relationships/image" Target="../media/image170.png"/><Relationship Id="rId126" Type="http://schemas.openxmlformats.org/officeDocument/2006/relationships/image" Target="../media/image171.png"/><Relationship Id="rId127" Type="http://schemas.openxmlformats.org/officeDocument/2006/relationships/image" Target="../media/image172.png"/><Relationship Id="rId128" Type="http://schemas.openxmlformats.org/officeDocument/2006/relationships/image" Target="../media/image173.png"/><Relationship Id="rId129" Type="http://schemas.openxmlformats.org/officeDocument/2006/relationships/image" Target="../media/image174.png"/><Relationship Id="rId130" Type="http://schemas.openxmlformats.org/officeDocument/2006/relationships/image" Target="../media/image175.png"/><Relationship Id="rId131" Type="http://schemas.openxmlformats.org/officeDocument/2006/relationships/image" Target="../media/image176.png"/><Relationship Id="rId132" Type="http://schemas.openxmlformats.org/officeDocument/2006/relationships/image" Target="../media/image177.png"/><Relationship Id="rId133" Type="http://schemas.openxmlformats.org/officeDocument/2006/relationships/image" Target="../media/image178.png"/><Relationship Id="rId134" Type="http://schemas.openxmlformats.org/officeDocument/2006/relationships/image" Target="../media/image179.png"/><Relationship Id="rId135" Type="http://schemas.openxmlformats.org/officeDocument/2006/relationships/image" Target="../media/image180.png"/><Relationship Id="rId136" Type="http://schemas.openxmlformats.org/officeDocument/2006/relationships/image" Target="../media/image181.png"/><Relationship Id="rId137" Type="http://schemas.openxmlformats.org/officeDocument/2006/relationships/image" Target="../media/image182.png"/><Relationship Id="rId138" Type="http://schemas.openxmlformats.org/officeDocument/2006/relationships/image" Target="../media/image183.png"/><Relationship Id="rId139" Type="http://schemas.openxmlformats.org/officeDocument/2006/relationships/image" Target="../media/image184.png"/><Relationship Id="rId140" Type="http://schemas.openxmlformats.org/officeDocument/2006/relationships/image" Target="../media/image185.png"/><Relationship Id="rId141" Type="http://schemas.openxmlformats.org/officeDocument/2006/relationships/image" Target="../media/image186.png"/><Relationship Id="rId142" Type="http://schemas.openxmlformats.org/officeDocument/2006/relationships/image" Target="../media/image187.png"/><Relationship Id="rId143" Type="http://schemas.openxmlformats.org/officeDocument/2006/relationships/image" Target="../media/image188.png"/><Relationship Id="rId144" Type="http://schemas.openxmlformats.org/officeDocument/2006/relationships/image" Target="../media/image189.png"/><Relationship Id="rId145" Type="http://schemas.openxmlformats.org/officeDocument/2006/relationships/image" Target="../media/image190.png"/><Relationship Id="rId146" Type="http://schemas.openxmlformats.org/officeDocument/2006/relationships/image" Target="../media/image191.png"/><Relationship Id="rId147" Type="http://schemas.openxmlformats.org/officeDocument/2006/relationships/image" Target="../media/image192.png"/><Relationship Id="rId148" Type="http://schemas.openxmlformats.org/officeDocument/2006/relationships/image" Target="../media/image193.png"/><Relationship Id="rId149" Type="http://schemas.openxmlformats.org/officeDocument/2006/relationships/image" Target="../media/image194.png"/><Relationship Id="rId150" Type="http://schemas.openxmlformats.org/officeDocument/2006/relationships/image" Target="../media/image195.png"/><Relationship Id="rId151" Type="http://schemas.openxmlformats.org/officeDocument/2006/relationships/image" Target="../media/image196.png"/><Relationship Id="rId152" Type="http://schemas.openxmlformats.org/officeDocument/2006/relationships/image" Target="../media/image197.png"/><Relationship Id="rId153" Type="http://schemas.openxmlformats.org/officeDocument/2006/relationships/image" Target="../media/image198.png"/><Relationship Id="rId154" Type="http://schemas.openxmlformats.org/officeDocument/2006/relationships/image" Target="../media/image199.png"/><Relationship Id="rId155" Type="http://schemas.openxmlformats.org/officeDocument/2006/relationships/image" Target="../media/image200.png"/><Relationship Id="rId156" Type="http://schemas.openxmlformats.org/officeDocument/2006/relationships/image" Target="../media/image201.png"/><Relationship Id="rId157" Type="http://schemas.openxmlformats.org/officeDocument/2006/relationships/image" Target="../media/image202.png"/><Relationship Id="rId158" Type="http://schemas.openxmlformats.org/officeDocument/2006/relationships/image" Target="../media/image203.png"/><Relationship Id="rId159" Type="http://schemas.openxmlformats.org/officeDocument/2006/relationships/image" Target="../media/image204.png"/><Relationship Id="rId160" Type="http://schemas.openxmlformats.org/officeDocument/2006/relationships/image" Target="../media/image205.png"/><Relationship Id="rId161" Type="http://schemas.openxmlformats.org/officeDocument/2006/relationships/image" Target="../media/image206.png"/><Relationship Id="rId162" Type="http://schemas.openxmlformats.org/officeDocument/2006/relationships/image" Target="../media/image207.png"/><Relationship Id="rId163" Type="http://schemas.openxmlformats.org/officeDocument/2006/relationships/image" Target="../media/image208.png"/><Relationship Id="rId164" Type="http://schemas.openxmlformats.org/officeDocument/2006/relationships/image" Target="../media/image209.png"/><Relationship Id="rId165" Type="http://schemas.openxmlformats.org/officeDocument/2006/relationships/image" Target="../media/image210.png"/><Relationship Id="rId166" Type="http://schemas.openxmlformats.org/officeDocument/2006/relationships/image" Target="../media/image211.png"/><Relationship Id="rId167" Type="http://schemas.openxmlformats.org/officeDocument/2006/relationships/image" Target="../media/image212.png"/><Relationship Id="rId168" Type="http://schemas.openxmlformats.org/officeDocument/2006/relationships/image" Target="../media/image213.png"/><Relationship Id="rId169" Type="http://schemas.openxmlformats.org/officeDocument/2006/relationships/image" Target="../media/image214.png"/><Relationship Id="rId170" Type="http://schemas.openxmlformats.org/officeDocument/2006/relationships/image" Target="../media/image215.png"/><Relationship Id="rId171" Type="http://schemas.openxmlformats.org/officeDocument/2006/relationships/image" Target="../media/image216.png"/><Relationship Id="rId172" Type="http://schemas.openxmlformats.org/officeDocument/2006/relationships/image" Target="../media/image217.png"/><Relationship Id="rId173" Type="http://schemas.openxmlformats.org/officeDocument/2006/relationships/image" Target="../media/image218.png"/><Relationship Id="rId174" Type="http://schemas.openxmlformats.org/officeDocument/2006/relationships/image" Target="../media/image219.png"/><Relationship Id="rId175" Type="http://schemas.openxmlformats.org/officeDocument/2006/relationships/image" Target="../media/image220.png"/><Relationship Id="rId176" Type="http://schemas.openxmlformats.org/officeDocument/2006/relationships/image" Target="../media/image221.png"/><Relationship Id="rId177" Type="http://schemas.openxmlformats.org/officeDocument/2006/relationships/image" Target="../media/image222.png"/><Relationship Id="rId178" Type="http://schemas.openxmlformats.org/officeDocument/2006/relationships/image" Target="../media/image223.png"/><Relationship Id="rId179" Type="http://schemas.openxmlformats.org/officeDocument/2006/relationships/image" Target="../media/image224.png"/><Relationship Id="rId180" Type="http://schemas.openxmlformats.org/officeDocument/2006/relationships/image" Target="../media/image225.png"/><Relationship Id="rId181" Type="http://schemas.openxmlformats.org/officeDocument/2006/relationships/image" Target="../media/image226.png"/><Relationship Id="rId182" Type="http://schemas.openxmlformats.org/officeDocument/2006/relationships/image" Target="../media/image227.png"/><Relationship Id="rId183" Type="http://schemas.openxmlformats.org/officeDocument/2006/relationships/image" Target="../media/image228.png"/><Relationship Id="rId184" Type="http://schemas.openxmlformats.org/officeDocument/2006/relationships/image" Target="../media/image229.png"/><Relationship Id="rId185" Type="http://schemas.openxmlformats.org/officeDocument/2006/relationships/image" Target="../media/image230.png"/><Relationship Id="rId186" Type="http://schemas.openxmlformats.org/officeDocument/2006/relationships/image" Target="../media/image231.png"/><Relationship Id="rId187" Type="http://schemas.openxmlformats.org/officeDocument/2006/relationships/image" Target="../media/image232.png"/><Relationship Id="rId188" Type="http://schemas.openxmlformats.org/officeDocument/2006/relationships/image" Target="../media/image233.png"/><Relationship Id="rId189" Type="http://schemas.openxmlformats.org/officeDocument/2006/relationships/image" Target="../media/image234.png"/><Relationship Id="rId190" Type="http://schemas.openxmlformats.org/officeDocument/2006/relationships/image" Target="../media/image235.png"/><Relationship Id="rId191" Type="http://schemas.openxmlformats.org/officeDocument/2006/relationships/image" Target="../media/image236.png"/><Relationship Id="rId192" Type="http://schemas.openxmlformats.org/officeDocument/2006/relationships/image" Target="../media/image237.png"/><Relationship Id="rId193" Type="http://schemas.openxmlformats.org/officeDocument/2006/relationships/image" Target="../media/image238.png"/><Relationship Id="rId194" Type="http://schemas.openxmlformats.org/officeDocument/2006/relationships/image" Target="../media/image239.png"/><Relationship Id="rId195" Type="http://schemas.openxmlformats.org/officeDocument/2006/relationships/image" Target="../media/image240.png"/><Relationship Id="rId196" Type="http://schemas.openxmlformats.org/officeDocument/2006/relationships/image" Target="../media/image241.png"/><Relationship Id="rId197" Type="http://schemas.openxmlformats.org/officeDocument/2006/relationships/image" Target="../media/image242.png"/><Relationship Id="rId198" Type="http://schemas.openxmlformats.org/officeDocument/2006/relationships/image" Target="../media/image243.png"/><Relationship Id="rId199" Type="http://schemas.openxmlformats.org/officeDocument/2006/relationships/image" Target="../media/image244.png"/><Relationship Id="rId200" Type="http://schemas.openxmlformats.org/officeDocument/2006/relationships/image" Target="../media/image245.png"/><Relationship Id="rId201" Type="http://schemas.openxmlformats.org/officeDocument/2006/relationships/image" Target="../media/image246.png"/><Relationship Id="rId202" Type="http://schemas.openxmlformats.org/officeDocument/2006/relationships/image" Target="../media/image247.png"/><Relationship Id="rId203" Type="http://schemas.openxmlformats.org/officeDocument/2006/relationships/image" Target="../media/image248.png"/><Relationship Id="rId204" Type="http://schemas.openxmlformats.org/officeDocument/2006/relationships/image" Target="../media/image249.png"/><Relationship Id="rId205" Type="http://schemas.openxmlformats.org/officeDocument/2006/relationships/image" Target="../media/image250.png"/><Relationship Id="rId206" Type="http://schemas.openxmlformats.org/officeDocument/2006/relationships/image" Target="../media/image251.png"/><Relationship Id="rId207" Type="http://schemas.openxmlformats.org/officeDocument/2006/relationships/image" Target="../media/image252.png"/><Relationship Id="rId208" Type="http://schemas.openxmlformats.org/officeDocument/2006/relationships/image" Target="../media/image253.png"/><Relationship Id="rId209" Type="http://schemas.openxmlformats.org/officeDocument/2006/relationships/image" Target="../media/image254.png"/><Relationship Id="rId210" Type="http://schemas.openxmlformats.org/officeDocument/2006/relationships/image" Target="../media/image255.png"/><Relationship Id="rId211" Type="http://schemas.openxmlformats.org/officeDocument/2006/relationships/image" Target="../media/image256.png"/><Relationship Id="rId212" Type="http://schemas.openxmlformats.org/officeDocument/2006/relationships/image" Target="../media/image257.png"/><Relationship Id="rId213" Type="http://schemas.openxmlformats.org/officeDocument/2006/relationships/image" Target="../media/image258.png"/><Relationship Id="rId214" Type="http://schemas.openxmlformats.org/officeDocument/2006/relationships/image" Target="../media/image259.png"/><Relationship Id="rId215" Type="http://schemas.openxmlformats.org/officeDocument/2006/relationships/image" Target="../media/image260.png"/><Relationship Id="rId216" Type="http://schemas.openxmlformats.org/officeDocument/2006/relationships/image" Target="../media/image261.png"/><Relationship Id="rId217" Type="http://schemas.openxmlformats.org/officeDocument/2006/relationships/image" Target="../media/image262.png"/><Relationship Id="rId218" Type="http://schemas.openxmlformats.org/officeDocument/2006/relationships/image" Target="../media/image263.png"/><Relationship Id="rId219" Type="http://schemas.openxmlformats.org/officeDocument/2006/relationships/image" Target="../media/image264.png"/><Relationship Id="rId220" Type="http://schemas.openxmlformats.org/officeDocument/2006/relationships/image" Target="../media/image265.png"/><Relationship Id="rId221" Type="http://schemas.openxmlformats.org/officeDocument/2006/relationships/image" Target="../media/image266.png"/><Relationship Id="rId222" Type="http://schemas.openxmlformats.org/officeDocument/2006/relationships/image" Target="../media/image267.png"/><Relationship Id="rId223" Type="http://schemas.openxmlformats.org/officeDocument/2006/relationships/image" Target="../media/image268.png"/><Relationship Id="rId224" Type="http://schemas.openxmlformats.org/officeDocument/2006/relationships/image" Target="../media/image269.png"/><Relationship Id="rId225" Type="http://schemas.openxmlformats.org/officeDocument/2006/relationships/image" Target="../media/image270.png"/><Relationship Id="rId226" Type="http://schemas.openxmlformats.org/officeDocument/2006/relationships/image" Target="../media/image271.png"/><Relationship Id="rId227" Type="http://schemas.openxmlformats.org/officeDocument/2006/relationships/image" Target="../media/image272.png"/><Relationship Id="rId228" Type="http://schemas.openxmlformats.org/officeDocument/2006/relationships/image" Target="../media/image273.png"/><Relationship Id="rId229" Type="http://schemas.openxmlformats.org/officeDocument/2006/relationships/image" Target="../media/image274.png"/><Relationship Id="rId230" Type="http://schemas.openxmlformats.org/officeDocument/2006/relationships/image" Target="../media/image275.png"/><Relationship Id="rId231" Type="http://schemas.openxmlformats.org/officeDocument/2006/relationships/image" Target="../media/image276.png"/><Relationship Id="rId232" Type="http://schemas.openxmlformats.org/officeDocument/2006/relationships/image" Target="../media/image277.png"/><Relationship Id="rId233" Type="http://schemas.openxmlformats.org/officeDocument/2006/relationships/image" Target="../media/image278.png"/><Relationship Id="rId234" Type="http://schemas.openxmlformats.org/officeDocument/2006/relationships/image" Target="../media/image279.png"/><Relationship Id="rId235" Type="http://schemas.openxmlformats.org/officeDocument/2006/relationships/image" Target="../media/image280.png"/><Relationship Id="rId236" Type="http://schemas.openxmlformats.org/officeDocument/2006/relationships/image" Target="../media/image281.png"/><Relationship Id="rId237" Type="http://schemas.openxmlformats.org/officeDocument/2006/relationships/image" Target="../media/image282.png"/><Relationship Id="rId238" Type="http://schemas.openxmlformats.org/officeDocument/2006/relationships/image" Target="../media/image283.png"/><Relationship Id="rId239" Type="http://schemas.openxmlformats.org/officeDocument/2006/relationships/image" Target="../media/image284.png"/><Relationship Id="rId240" Type="http://schemas.openxmlformats.org/officeDocument/2006/relationships/image" Target="../media/image285.png"/><Relationship Id="rId241" Type="http://schemas.openxmlformats.org/officeDocument/2006/relationships/image" Target="../media/image286.png"/><Relationship Id="rId242" Type="http://schemas.openxmlformats.org/officeDocument/2006/relationships/image" Target="../media/image287.png"/><Relationship Id="rId243" Type="http://schemas.openxmlformats.org/officeDocument/2006/relationships/image" Target="../media/image288.png"/><Relationship Id="rId244" Type="http://schemas.openxmlformats.org/officeDocument/2006/relationships/image" Target="../media/image289.png"/><Relationship Id="rId245" Type="http://schemas.openxmlformats.org/officeDocument/2006/relationships/image" Target="../media/image290.png"/><Relationship Id="rId246" Type="http://schemas.openxmlformats.org/officeDocument/2006/relationships/image" Target="../media/image291.png"/><Relationship Id="rId247" Type="http://schemas.openxmlformats.org/officeDocument/2006/relationships/image" Target="../media/image292.png"/><Relationship Id="rId248" Type="http://schemas.openxmlformats.org/officeDocument/2006/relationships/image" Target="../media/image293.png"/><Relationship Id="rId249" Type="http://schemas.openxmlformats.org/officeDocument/2006/relationships/image" Target="../media/image294.png"/><Relationship Id="rId250" Type="http://schemas.openxmlformats.org/officeDocument/2006/relationships/image" Target="../media/image295.png"/><Relationship Id="rId251" Type="http://schemas.openxmlformats.org/officeDocument/2006/relationships/image" Target="../media/image296.png"/><Relationship Id="rId252" Type="http://schemas.openxmlformats.org/officeDocument/2006/relationships/image" Target="../media/image297.png"/><Relationship Id="rId253" Type="http://schemas.openxmlformats.org/officeDocument/2006/relationships/image" Target="../media/image298.png"/><Relationship Id="rId254" Type="http://schemas.openxmlformats.org/officeDocument/2006/relationships/image" Target="../media/image299.png"/><Relationship Id="rId255" Type="http://schemas.openxmlformats.org/officeDocument/2006/relationships/image" Target="../media/image300.png"/><Relationship Id="rId256" Type="http://schemas.openxmlformats.org/officeDocument/2006/relationships/image" Target="../media/image301.png"/><Relationship Id="rId257" Type="http://schemas.openxmlformats.org/officeDocument/2006/relationships/image" Target="../media/image302.png"/><Relationship Id="rId258" Type="http://schemas.openxmlformats.org/officeDocument/2006/relationships/image" Target="../media/image303.png"/><Relationship Id="rId259" Type="http://schemas.openxmlformats.org/officeDocument/2006/relationships/image" Target="../media/image304.png"/><Relationship Id="rId260" Type="http://schemas.openxmlformats.org/officeDocument/2006/relationships/image" Target="../media/image305.png"/><Relationship Id="rId261" Type="http://schemas.openxmlformats.org/officeDocument/2006/relationships/image" Target="../media/image306.png"/><Relationship Id="rId262" Type="http://schemas.openxmlformats.org/officeDocument/2006/relationships/image" Target="../media/image307.png"/><Relationship Id="rId263" Type="http://schemas.openxmlformats.org/officeDocument/2006/relationships/image" Target="../media/image308.png"/><Relationship Id="rId264" Type="http://schemas.openxmlformats.org/officeDocument/2006/relationships/image" Target="../media/image309.png"/><Relationship Id="rId265" Type="http://schemas.openxmlformats.org/officeDocument/2006/relationships/image" Target="../media/image310.png"/><Relationship Id="rId266" Type="http://schemas.openxmlformats.org/officeDocument/2006/relationships/image" Target="../media/image311.png"/><Relationship Id="rId267" Type="http://schemas.openxmlformats.org/officeDocument/2006/relationships/image" Target="../media/image312.png"/><Relationship Id="rId268" Type="http://schemas.openxmlformats.org/officeDocument/2006/relationships/image" Target="../media/image313.png"/><Relationship Id="rId269" Type="http://schemas.openxmlformats.org/officeDocument/2006/relationships/image" Target="../media/image314.png"/><Relationship Id="rId270" Type="http://schemas.openxmlformats.org/officeDocument/2006/relationships/image" Target="../media/image315.png"/><Relationship Id="rId271" Type="http://schemas.openxmlformats.org/officeDocument/2006/relationships/image" Target="../media/image316.png"/><Relationship Id="rId272" Type="http://schemas.openxmlformats.org/officeDocument/2006/relationships/image" Target="../media/image317.png"/><Relationship Id="rId273" Type="http://schemas.openxmlformats.org/officeDocument/2006/relationships/image" Target="../media/image318.png"/><Relationship Id="rId274" Type="http://schemas.openxmlformats.org/officeDocument/2006/relationships/image" Target="../media/image319.png"/><Relationship Id="rId275" Type="http://schemas.openxmlformats.org/officeDocument/2006/relationships/image" Target="../media/image320.png"/><Relationship Id="rId276" Type="http://schemas.openxmlformats.org/officeDocument/2006/relationships/image" Target="../media/image321.png"/><Relationship Id="rId277" Type="http://schemas.openxmlformats.org/officeDocument/2006/relationships/image" Target="../media/image7.png"/><Relationship Id="rId278" Type="http://schemas.openxmlformats.org/officeDocument/2006/relationships/image" Target="../media/image8.png"/><Relationship Id="rId279" Type="http://schemas.openxmlformats.org/officeDocument/2006/relationships/image" Target="../media/image9.png"/><Relationship Id="rId280" Type="http://schemas.openxmlformats.org/officeDocument/2006/relationships/image" Target="../media/image10.png"/><Relationship Id="rId281" Type="http://schemas.openxmlformats.org/officeDocument/2006/relationships/image" Target="../media/image322.png"/><Relationship Id="rId282" Type="http://schemas.openxmlformats.org/officeDocument/2006/relationships/image" Target="../media/image12.png"/><Relationship Id="rId283" Type="http://schemas.openxmlformats.org/officeDocument/2006/relationships/image" Target="../media/image13.png"/><Relationship Id="rId284" Type="http://schemas.openxmlformats.org/officeDocument/2006/relationships/image" Target="../media/image14.png"/><Relationship Id="rId285" Type="http://schemas.openxmlformats.org/officeDocument/2006/relationships/image" Target="../media/image15.png"/><Relationship Id="rId286" Type="http://schemas.openxmlformats.org/officeDocument/2006/relationships/image" Target="../media/image323.png"/><Relationship Id="rId287" Type="http://schemas.openxmlformats.org/officeDocument/2006/relationships/image" Target="../media/image17.png"/><Relationship Id="rId288" Type="http://schemas.openxmlformats.org/officeDocument/2006/relationships/image" Target="../media/image18.png"/><Relationship Id="rId289" Type="http://schemas.openxmlformats.org/officeDocument/2006/relationships/image" Target="../media/image324.png"/><Relationship Id="rId290" Type="http://schemas.openxmlformats.org/officeDocument/2006/relationships/image" Target="../media/image325.png"/><Relationship Id="rId291" Type="http://schemas.openxmlformats.org/officeDocument/2006/relationships/image" Target="../media/image326.png"/><Relationship Id="rId292" Type="http://schemas.openxmlformats.org/officeDocument/2006/relationships/image" Target="../media/image327.png"/><Relationship Id="rId293" Type="http://schemas.openxmlformats.org/officeDocument/2006/relationships/image" Target="../media/image24.png"/><Relationship Id="rId294" Type="http://schemas.openxmlformats.org/officeDocument/2006/relationships/image" Target="../media/image25.png"/><Relationship Id="rId295" Type="http://schemas.openxmlformats.org/officeDocument/2006/relationships/image" Target="../media/image328.png"/><Relationship Id="rId296" Type="http://schemas.openxmlformats.org/officeDocument/2006/relationships/image" Target="../media/image329.png"/><Relationship Id="rId297" Type="http://schemas.openxmlformats.org/officeDocument/2006/relationships/image" Target="../media/image28.png"/><Relationship Id="rId298" Type="http://schemas.openxmlformats.org/officeDocument/2006/relationships/image" Target="../media/image29.png"/><Relationship Id="rId299" Type="http://schemas.openxmlformats.org/officeDocument/2006/relationships/image" Target="../media/image30.png"/><Relationship Id="rId300" Type="http://schemas.openxmlformats.org/officeDocument/2006/relationships/image" Target="../media/image31.png"/><Relationship Id="rId301" Type="http://schemas.openxmlformats.org/officeDocument/2006/relationships/image" Target="../media/image32.png"/><Relationship Id="rId302" Type="http://schemas.openxmlformats.org/officeDocument/2006/relationships/image" Target="../media/image3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3.png"/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8" Type="http://schemas.openxmlformats.org/officeDocument/2006/relationships/image" Target="../media/image339.png"/><Relationship Id="rId9" Type="http://schemas.openxmlformats.org/officeDocument/2006/relationships/image" Target="../media/image340.png"/><Relationship Id="rId10" Type="http://schemas.openxmlformats.org/officeDocument/2006/relationships/image" Target="../media/image341.png"/><Relationship Id="rId11" Type="http://schemas.openxmlformats.org/officeDocument/2006/relationships/image" Target="../media/image342.png"/><Relationship Id="rId12" Type="http://schemas.openxmlformats.org/officeDocument/2006/relationships/image" Target="../media/image343.png"/><Relationship Id="rId13" Type="http://schemas.openxmlformats.org/officeDocument/2006/relationships/image" Target="../media/image344.png"/><Relationship Id="rId14" Type="http://schemas.openxmlformats.org/officeDocument/2006/relationships/image" Target="../media/image345.png"/><Relationship Id="rId15" Type="http://schemas.openxmlformats.org/officeDocument/2006/relationships/image" Target="../media/image346.png"/><Relationship Id="rId16" Type="http://schemas.openxmlformats.org/officeDocument/2006/relationships/image" Target="../media/image347.png"/><Relationship Id="rId17" Type="http://schemas.openxmlformats.org/officeDocument/2006/relationships/image" Target="../media/image348.png"/><Relationship Id="rId18" Type="http://schemas.openxmlformats.org/officeDocument/2006/relationships/image" Target="../media/image349.png"/><Relationship Id="rId19" Type="http://schemas.openxmlformats.org/officeDocument/2006/relationships/image" Target="../media/image350.png"/><Relationship Id="rId20" Type="http://schemas.openxmlformats.org/officeDocument/2006/relationships/image" Target="../media/image351.png"/><Relationship Id="rId21" Type="http://schemas.openxmlformats.org/officeDocument/2006/relationships/image" Target="../media/image352.png"/><Relationship Id="rId22" Type="http://schemas.openxmlformats.org/officeDocument/2006/relationships/image" Target="../media/image353.png"/><Relationship Id="rId23" Type="http://schemas.openxmlformats.org/officeDocument/2006/relationships/image" Target="../media/image354.png"/><Relationship Id="rId24" Type="http://schemas.openxmlformats.org/officeDocument/2006/relationships/image" Target="../media/image355.png"/><Relationship Id="rId25" Type="http://schemas.openxmlformats.org/officeDocument/2006/relationships/image" Target="../media/image356.png"/><Relationship Id="rId26" Type="http://schemas.openxmlformats.org/officeDocument/2006/relationships/image" Target="../media/image357.png"/><Relationship Id="rId27" Type="http://schemas.openxmlformats.org/officeDocument/2006/relationships/image" Target="../media/image358.png"/><Relationship Id="rId28" Type="http://schemas.openxmlformats.org/officeDocument/2006/relationships/image" Target="../media/image359.png"/><Relationship Id="rId29" Type="http://schemas.openxmlformats.org/officeDocument/2006/relationships/image" Target="../media/image360.png"/><Relationship Id="rId30" Type="http://schemas.openxmlformats.org/officeDocument/2006/relationships/image" Target="../media/image361.png"/><Relationship Id="rId31" Type="http://schemas.openxmlformats.org/officeDocument/2006/relationships/image" Target="../media/image362.png"/><Relationship Id="rId32" Type="http://schemas.openxmlformats.org/officeDocument/2006/relationships/image" Target="../media/image363.png"/><Relationship Id="rId33" Type="http://schemas.openxmlformats.org/officeDocument/2006/relationships/image" Target="../media/image364.png"/><Relationship Id="rId34" Type="http://schemas.openxmlformats.org/officeDocument/2006/relationships/image" Target="../media/image365.png"/><Relationship Id="rId35" Type="http://schemas.openxmlformats.org/officeDocument/2006/relationships/image" Target="../media/image366.png"/><Relationship Id="rId36" Type="http://schemas.openxmlformats.org/officeDocument/2006/relationships/image" Target="../media/image367.png"/><Relationship Id="rId37" Type="http://schemas.openxmlformats.org/officeDocument/2006/relationships/image" Target="../media/image368.png"/><Relationship Id="rId38" Type="http://schemas.openxmlformats.org/officeDocument/2006/relationships/image" Target="../media/image369.png"/><Relationship Id="rId39" Type="http://schemas.openxmlformats.org/officeDocument/2006/relationships/image" Target="../media/image370.png"/><Relationship Id="rId40" Type="http://schemas.openxmlformats.org/officeDocument/2006/relationships/image" Target="../media/image371.png"/><Relationship Id="rId41" Type="http://schemas.openxmlformats.org/officeDocument/2006/relationships/image" Target="../media/image372.png"/><Relationship Id="rId42" Type="http://schemas.openxmlformats.org/officeDocument/2006/relationships/image" Target="../media/image37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image" Target="../media/image378.png"/><Relationship Id="rId7" Type="http://schemas.openxmlformats.org/officeDocument/2006/relationships/image" Target="../media/image379.png"/><Relationship Id="rId8" Type="http://schemas.openxmlformats.org/officeDocument/2006/relationships/image" Target="../media/image380.png"/><Relationship Id="rId9" Type="http://schemas.openxmlformats.org/officeDocument/2006/relationships/image" Target="../media/image38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image" Target="../media/image378.png"/><Relationship Id="rId7" Type="http://schemas.openxmlformats.org/officeDocument/2006/relationships/image" Target="../media/image379.png"/><Relationship Id="rId8" Type="http://schemas.openxmlformats.org/officeDocument/2006/relationships/image" Target="../media/image380.png"/><Relationship Id="rId9" Type="http://schemas.openxmlformats.org/officeDocument/2006/relationships/image" Target="../media/image38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2.png"/><Relationship Id="rId3" Type="http://schemas.openxmlformats.org/officeDocument/2006/relationships/image" Target="../media/image383.png"/><Relationship Id="rId4" Type="http://schemas.openxmlformats.org/officeDocument/2006/relationships/image" Target="../media/image384.png"/><Relationship Id="rId5" Type="http://schemas.openxmlformats.org/officeDocument/2006/relationships/image" Target="../media/image385.png"/><Relationship Id="rId6" Type="http://schemas.openxmlformats.org/officeDocument/2006/relationships/image" Target="../media/image386.png"/><Relationship Id="rId7" Type="http://schemas.openxmlformats.org/officeDocument/2006/relationships/image" Target="../media/image387.png"/><Relationship Id="rId8" Type="http://schemas.openxmlformats.org/officeDocument/2006/relationships/image" Target="../media/image388.png"/><Relationship Id="rId9" Type="http://schemas.openxmlformats.org/officeDocument/2006/relationships/image" Target="../media/image389.png"/><Relationship Id="rId10" Type="http://schemas.openxmlformats.org/officeDocument/2006/relationships/image" Target="../media/image39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2.png"/><Relationship Id="rId3" Type="http://schemas.openxmlformats.org/officeDocument/2006/relationships/image" Target="../media/image383.png"/><Relationship Id="rId4" Type="http://schemas.openxmlformats.org/officeDocument/2006/relationships/image" Target="../media/image384.png"/><Relationship Id="rId5" Type="http://schemas.openxmlformats.org/officeDocument/2006/relationships/image" Target="../media/image385.png"/><Relationship Id="rId6" Type="http://schemas.openxmlformats.org/officeDocument/2006/relationships/image" Target="../media/image386.png"/><Relationship Id="rId7" Type="http://schemas.openxmlformats.org/officeDocument/2006/relationships/image" Target="../media/image387.png"/><Relationship Id="rId8" Type="http://schemas.openxmlformats.org/officeDocument/2006/relationships/image" Target="../media/image391.png"/><Relationship Id="rId9" Type="http://schemas.openxmlformats.org/officeDocument/2006/relationships/image" Target="../media/image389.png"/><Relationship Id="rId10" Type="http://schemas.openxmlformats.org/officeDocument/2006/relationships/image" Target="../media/image39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3.png"/><Relationship Id="rId3" Type="http://schemas.openxmlformats.org/officeDocument/2006/relationships/image" Target="../media/image39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7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8.png"/><Relationship Id="rId3" Type="http://schemas.openxmlformats.org/officeDocument/2006/relationships/image" Target="../media/image399.png"/><Relationship Id="rId4" Type="http://schemas.openxmlformats.org/officeDocument/2006/relationships/image" Target="../media/image400.png"/><Relationship Id="rId5" Type="http://schemas.openxmlformats.org/officeDocument/2006/relationships/image" Target="../media/image401.png"/><Relationship Id="rId6" Type="http://schemas.openxmlformats.org/officeDocument/2006/relationships/image" Target="../media/image402.png"/><Relationship Id="rId7" Type="http://schemas.openxmlformats.org/officeDocument/2006/relationships/image" Target="../media/image403.png"/><Relationship Id="rId8" Type="http://schemas.openxmlformats.org/officeDocument/2006/relationships/image" Target="../media/image404.png"/><Relationship Id="rId9" Type="http://schemas.openxmlformats.org/officeDocument/2006/relationships/image" Target="../media/image405.png"/><Relationship Id="rId10" Type="http://schemas.openxmlformats.org/officeDocument/2006/relationships/image" Target="../media/image406.png"/><Relationship Id="rId11" Type="http://schemas.openxmlformats.org/officeDocument/2006/relationships/image" Target="../media/image407.png"/><Relationship Id="rId12" Type="http://schemas.openxmlformats.org/officeDocument/2006/relationships/image" Target="../media/image408.png"/><Relationship Id="rId13" Type="http://schemas.openxmlformats.org/officeDocument/2006/relationships/image" Target="../media/image409.png"/><Relationship Id="rId14" Type="http://schemas.openxmlformats.org/officeDocument/2006/relationships/image" Target="../media/image410.png"/><Relationship Id="rId15" Type="http://schemas.openxmlformats.org/officeDocument/2006/relationships/image" Target="../media/image411.png"/><Relationship Id="rId16" Type="http://schemas.openxmlformats.org/officeDocument/2006/relationships/image" Target="../media/image412.png"/><Relationship Id="rId17" Type="http://schemas.openxmlformats.org/officeDocument/2006/relationships/image" Target="../media/image413.png"/><Relationship Id="rId18" Type="http://schemas.openxmlformats.org/officeDocument/2006/relationships/image" Target="../media/image414.png"/><Relationship Id="rId19" Type="http://schemas.openxmlformats.org/officeDocument/2006/relationships/image" Target="../media/image415.png"/><Relationship Id="rId20" Type="http://schemas.openxmlformats.org/officeDocument/2006/relationships/image" Target="../media/image41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686" y="2189733"/>
            <a:ext cx="6356985" cy="1854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4572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760000"/>
                </a:solidFill>
              </a:rPr>
              <a:t>Multidimensional </a:t>
            </a:r>
            <a:r>
              <a:rPr dirty="0" sz="4000" spc="-20">
                <a:solidFill>
                  <a:srgbClr val="760000"/>
                </a:solidFill>
              </a:rPr>
              <a:t>Poverty  </a:t>
            </a:r>
            <a:r>
              <a:rPr dirty="0" sz="4000" spc="-10">
                <a:solidFill>
                  <a:srgbClr val="760000"/>
                </a:solidFill>
              </a:rPr>
              <a:t>Dynamics: </a:t>
            </a:r>
            <a:r>
              <a:rPr dirty="0" sz="4000" spc="-5">
                <a:solidFill>
                  <a:srgbClr val="760000"/>
                </a:solidFill>
              </a:rPr>
              <a:t>Methodology </a:t>
            </a:r>
            <a:r>
              <a:rPr dirty="0" sz="4000" spc="-10">
                <a:solidFill>
                  <a:srgbClr val="760000"/>
                </a:solidFill>
              </a:rPr>
              <a:t>And  Results </a:t>
            </a:r>
            <a:r>
              <a:rPr dirty="0" sz="4000" spc="10">
                <a:solidFill>
                  <a:srgbClr val="760000"/>
                </a:solidFill>
              </a:rPr>
              <a:t>for </a:t>
            </a:r>
            <a:r>
              <a:rPr dirty="0" sz="4000" spc="-5">
                <a:solidFill>
                  <a:srgbClr val="760000"/>
                </a:solidFill>
              </a:rPr>
              <a:t>34</a:t>
            </a:r>
            <a:r>
              <a:rPr dirty="0" sz="4000" spc="-10">
                <a:solidFill>
                  <a:srgbClr val="760000"/>
                </a:solidFill>
              </a:rPr>
              <a:t> </a:t>
            </a:r>
            <a:r>
              <a:rPr dirty="0" sz="4000" spc="-5">
                <a:solidFill>
                  <a:srgbClr val="760000"/>
                </a:solidFill>
              </a:rPr>
              <a:t>Countries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70838" y="4241546"/>
            <a:ext cx="6870065" cy="153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16150" marR="316230" indent="-1722755">
              <a:lnSpc>
                <a:spcPct val="146500"/>
              </a:lnSpc>
              <a:spcBef>
                <a:spcPts val="100"/>
              </a:spcBef>
            </a:pPr>
            <a:r>
              <a:rPr dirty="0" sz="2400" spc="-15" b="1">
                <a:latin typeface="Garamond"/>
                <a:cs typeface="Garamond"/>
              </a:rPr>
              <a:t>Sabina </a:t>
            </a:r>
            <a:r>
              <a:rPr dirty="0" sz="2400" b="1">
                <a:latin typeface="Garamond"/>
                <a:cs typeface="Garamond"/>
              </a:rPr>
              <a:t>Alkire, </a:t>
            </a:r>
            <a:r>
              <a:rPr dirty="0" sz="2400" spc="-25" b="1">
                <a:latin typeface="Garamond"/>
                <a:cs typeface="Garamond"/>
              </a:rPr>
              <a:t>José </a:t>
            </a:r>
            <a:r>
              <a:rPr dirty="0" sz="2400" spc="-10" b="1">
                <a:latin typeface="Garamond"/>
                <a:cs typeface="Garamond"/>
              </a:rPr>
              <a:t>Manuel </a:t>
            </a:r>
            <a:r>
              <a:rPr dirty="0" sz="2400" spc="-5" b="1">
                <a:latin typeface="Garamond"/>
                <a:cs typeface="Garamond"/>
              </a:rPr>
              <a:t>Roche </a:t>
            </a:r>
            <a:r>
              <a:rPr dirty="0" sz="2400" b="1">
                <a:latin typeface="Garamond"/>
                <a:cs typeface="Garamond"/>
              </a:rPr>
              <a:t>and </a:t>
            </a:r>
            <a:r>
              <a:rPr dirty="0" sz="2400" spc="-5" b="1">
                <a:latin typeface="Garamond"/>
                <a:cs typeface="Garamond"/>
              </a:rPr>
              <a:t>Ana </a:t>
            </a:r>
            <a:r>
              <a:rPr dirty="0" sz="2400" spc="-75" b="1">
                <a:latin typeface="Garamond"/>
                <a:cs typeface="Garamond"/>
              </a:rPr>
              <a:t>Vaz  </a:t>
            </a:r>
            <a:r>
              <a:rPr dirty="0" sz="2400" spc="-5" b="1">
                <a:latin typeface="Garamond"/>
                <a:cs typeface="Garamond"/>
              </a:rPr>
              <a:t>AEA, </a:t>
            </a:r>
            <a:r>
              <a:rPr dirty="0" sz="2400" spc="-30" b="1">
                <a:latin typeface="Garamond"/>
                <a:cs typeface="Garamond"/>
              </a:rPr>
              <a:t>January,</a:t>
            </a:r>
            <a:r>
              <a:rPr dirty="0" sz="2400" spc="-15" b="1">
                <a:latin typeface="Garamond"/>
                <a:cs typeface="Garamond"/>
              </a:rPr>
              <a:t> </a:t>
            </a:r>
            <a:r>
              <a:rPr dirty="0" sz="2400" b="1">
                <a:latin typeface="Garamond"/>
                <a:cs typeface="Garamond"/>
              </a:rPr>
              <a:t>2017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0" b="1">
                <a:latin typeface="Garamond"/>
                <a:cs typeface="Garamond"/>
              </a:rPr>
              <a:t>Session: </a:t>
            </a:r>
            <a:r>
              <a:rPr dirty="0" sz="2400" spc="-30" b="1">
                <a:latin typeface="Garamond"/>
                <a:cs typeface="Garamond"/>
              </a:rPr>
              <a:t>Poverty, </a:t>
            </a:r>
            <a:r>
              <a:rPr dirty="0" sz="2400" b="1">
                <a:latin typeface="Garamond"/>
                <a:cs typeface="Garamond"/>
              </a:rPr>
              <a:t>Shared </a:t>
            </a:r>
            <a:r>
              <a:rPr dirty="0" sz="2400" spc="-20" b="1">
                <a:latin typeface="Garamond"/>
                <a:cs typeface="Garamond"/>
              </a:rPr>
              <a:t>Prosperity, </a:t>
            </a:r>
            <a:r>
              <a:rPr dirty="0" sz="2400" b="1">
                <a:latin typeface="Garamond"/>
                <a:cs typeface="Garamond"/>
              </a:rPr>
              <a:t>and</a:t>
            </a:r>
            <a:r>
              <a:rPr dirty="0" sz="2400" spc="20" b="1">
                <a:latin typeface="Garamond"/>
                <a:cs typeface="Garamond"/>
              </a:rPr>
              <a:t> </a:t>
            </a:r>
            <a:r>
              <a:rPr dirty="0" sz="2400" spc="-15" b="1">
                <a:latin typeface="Garamond"/>
                <a:cs typeface="Garamond"/>
              </a:rPr>
              <a:t>Vulnerability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926" y="1274826"/>
            <a:ext cx="7935595" cy="2245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30 countries (98% </a:t>
            </a:r>
            <a:r>
              <a:rPr dirty="0" sz="2600" spc="-5">
                <a:latin typeface="Garamond"/>
                <a:cs typeface="Garamond"/>
              </a:rPr>
              <a:t>of covered population) have </a:t>
            </a:r>
            <a:r>
              <a:rPr dirty="0" sz="2600">
                <a:latin typeface="Garamond"/>
                <a:cs typeface="Garamond"/>
              </a:rPr>
              <a:t>significant*  </a:t>
            </a:r>
            <a:r>
              <a:rPr dirty="0" sz="2600" spc="-5">
                <a:latin typeface="Garamond"/>
                <a:cs typeface="Garamond"/>
              </a:rPr>
              <a:t>reductions </a:t>
            </a:r>
            <a:r>
              <a:rPr dirty="0" sz="2600">
                <a:latin typeface="Garamond"/>
                <a:cs typeface="Garamond"/>
              </a:rPr>
              <a:t>in MPI by α = 0.05; 29 </a:t>
            </a:r>
            <a:r>
              <a:rPr dirty="0" sz="2600" spc="-5">
                <a:latin typeface="Garamond"/>
                <a:cs typeface="Garamond"/>
              </a:rPr>
              <a:t>countries </a:t>
            </a:r>
            <a:r>
              <a:rPr dirty="0" sz="2600">
                <a:latin typeface="Garamond"/>
                <a:cs typeface="Garamond"/>
              </a:rPr>
              <a:t>by α =</a:t>
            </a:r>
            <a:r>
              <a:rPr dirty="0" sz="2600" spc="1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0.01.</a:t>
            </a:r>
            <a:endParaRPr sz="2600">
              <a:latin typeface="Garamond"/>
              <a:cs typeface="Garamond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Guyana and Peru </a:t>
            </a:r>
            <a:r>
              <a:rPr dirty="0" sz="2600">
                <a:latin typeface="Garamond"/>
                <a:cs typeface="Garamond"/>
              </a:rPr>
              <a:t>only </a:t>
            </a:r>
            <a:r>
              <a:rPr dirty="0" sz="2600" spc="-5">
                <a:latin typeface="Garamond"/>
                <a:cs typeface="Garamond"/>
              </a:rPr>
              <a:t>at </a:t>
            </a:r>
            <a:r>
              <a:rPr dirty="0" sz="2600">
                <a:latin typeface="Garamond"/>
                <a:cs typeface="Garamond"/>
              </a:rPr>
              <a:t>α =</a:t>
            </a:r>
            <a:r>
              <a:rPr dirty="0" sz="2600" spc="2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0.10</a:t>
            </a:r>
            <a:endParaRPr sz="2600">
              <a:latin typeface="Garamond"/>
              <a:cs typeface="Garamond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Jordan and Senegal: no </a:t>
            </a:r>
            <a:r>
              <a:rPr dirty="0" sz="2600">
                <a:latin typeface="Garamond"/>
                <a:cs typeface="Garamond"/>
              </a:rPr>
              <a:t>significant</a:t>
            </a:r>
            <a:r>
              <a:rPr dirty="0" sz="2600" spc="-5">
                <a:latin typeface="Garamond"/>
                <a:cs typeface="Garamond"/>
              </a:rPr>
              <a:t> reductions</a:t>
            </a:r>
            <a:endParaRPr sz="2600">
              <a:latin typeface="Garamond"/>
              <a:cs typeface="Garamond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Madagascar: </a:t>
            </a:r>
            <a:r>
              <a:rPr dirty="0" sz="2600">
                <a:latin typeface="Garamond"/>
                <a:cs typeface="Garamond"/>
              </a:rPr>
              <a:t>significant </a:t>
            </a:r>
            <a:r>
              <a:rPr dirty="0" sz="2600" spc="-5">
                <a:latin typeface="Garamond"/>
                <a:cs typeface="Garamond"/>
              </a:rPr>
              <a:t>increase </a:t>
            </a:r>
            <a:r>
              <a:rPr dirty="0" sz="2600">
                <a:latin typeface="Garamond"/>
                <a:cs typeface="Garamond"/>
              </a:rPr>
              <a:t>in MPI </a:t>
            </a:r>
            <a:r>
              <a:rPr dirty="0" sz="2600" spc="10">
                <a:latin typeface="Garamond"/>
                <a:cs typeface="Garamond"/>
              </a:rPr>
              <a:t>(α </a:t>
            </a:r>
            <a:r>
              <a:rPr dirty="0" sz="2600">
                <a:latin typeface="Garamond"/>
                <a:cs typeface="Garamond"/>
              </a:rPr>
              <a:t>=</a:t>
            </a:r>
            <a:r>
              <a:rPr dirty="0" sz="2600" spc="-1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0.01)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926" y="4524883"/>
            <a:ext cx="828992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Garamond"/>
                <a:cs typeface="Garamond"/>
              </a:rPr>
              <a:t>* significance </a:t>
            </a:r>
            <a:r>
              <a:rPr dirty="0" sz="2600" spc="-5">
                <a:latin typeface="Garamond"/>
                <a:cs typeface="Garamond"/>
              </a:rPr>
              <a:t>refers </a:t>
            </a:r>
            <a:r>
              <a:rPr dirty="0" sz="2600">
                <a:latin typeface="Garamond"/>
                <a:cs typeface="Garamond"/>
              </a:rPr>
              <a:t>to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full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period</a:t>
            </a:r>
            <a:r>
              <a:rPr dirty="0" sz="2600" spc="-5">
                <a:latin typeface="Garamond"/>
                <a:cs typeface="Garamond"/>
              </a:rPr>
              <a:t> of </a:t>
            </a:r>
            <a:r>
              <a:rPr dirty="0" sz="2600">
                <a:latin typeface="Garamond"/>
                <a:cs typeface="Garamond"/>
              </a:rPr>
              <a:t>comparison, not annualized  changes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139446"/>
            <a:ext cx="18567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Overview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823" y="597408"/>
            <a:ext cx="6437630" cy="5425440"/>
          </a:xfrm>
          <a:custGeom>
            <a:avLst/>
            <a:gdLst/>
            <a:ahLst/>
            <a:cxnLst/>
            <a:rect l="l" t="t" r="r" b="b"/>
            <a:pathLst>
              <a:path w="6437630" h="5425440">
                <a:moveTo>
                  <a:pt x="0" y="5425440"/>
                </a:moveTo>
                <a:lnTo>
                  <a:pt x="6437376" y="5425440"/>
                </a:lnTo>
                <a:lnTo>
                  <a:pt x="6437376" y="0"/>
                </a:lnTo>
                <a:lnTo>
                  <a:pt x="0" y="0"/>
                </a:lnTo>
                <a:lnTo>
                  <a:pt x="0" y="542544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01823" y="5949696"/>
            <a:ext cx="7620" cy="64135"/>
          </a:xfrm>
          <a:custGeom>
            <a:avLst/>
            <a:gdLst/>
            <a:ahLst/>
            <a:cxnLst/>
            <a:rect l="l" t="t" r="r" b="b"/>
            <a:pathLst>
              <a:path w="7619" h="64135">
                <a:moveTo>
                  <a:pt x="7619" y="0"/>
                </a:moveTo>
                <a:lnTo>
                  <a:pt x="0" y="0"/>
                </a:lnTo>
                <a:lnTo>
                  <a:pt x="0" y="64007"/>
                </a:lnTo>
                <a:lnTo>
                  <a:pt x="7619" y="64007"/>
                </a:lnTo>
                <a:lnTo>
                  <a:pt x="7619" y="0"/>
                </a:lnTo>
                <a:close/>
              </a:path>
            </a:pathLst>
          </a:custGeom>
          <a:solidFill>
            <a:srgbClr val="7731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01823" y="5803391"/>
            <a:ext cx="83820" cy="64135"/>
          </a:xfrm>
          <a:custGeom>
            <a:avLst/>
            <a:gdLst/>
            <a:ahLst/>
            <a:cxnLst/>
            <a:rect l="l" t="t" r="r" b="b"/>
            <a:pathLst>
              <a:path w="83819" h="64135">
                <a:moveTo>
                  <a:pt x="83819" y="0"/>
                </a:moveTo>
                <a:lnTo>
                  <a:pt x="0" y="0"/>
                </a:lnTo>
                <a:lnTo>
                  <a:pt x="0" y="64008"/>
                </a:lnTo>
                <a:lnTo>
                  <a:pt x="83819" y="64008"/>
                </a:lnTo>
                <a:lnTo>
                  <a:pt x="83819" y="0"/>
                </a:lnTo>
                <a:close/>
              </a:path>
            </a:pathLst>
          </a:custGeom>
          <a:solidFill>
            <a:srgbClr val="7731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1823" y="56883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071" y="0"/>
                </a:lnTo>
              </a:path>
            </a:pathLst>
          </a:custGeom>
          <a:ln w="62484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01823" y="5541264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5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01823" y="5394959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 h="0">
                <a:moveTo>
                  <a:pt x="0" y="0"/>
                </a:moveTo>
                <a:lnTo>
                  <a:pt x="160019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01823" y="5248655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 h="0">
                <a:moveTo>
                  <a:pt x="0" y="0"/>
                </a:moveTo>
                <a:lnTo>
                  <a:pt x="333756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1823" y="5102352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5948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01823" y="4954523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01823" y="480822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01823" y="4661915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 h="0">
                <a:moveTo>
                  <a:pt x="0" y="0"/>
                </a:moveTo>
                <a:lnTo>
                  <a:pt x="606551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01823" y="4515611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 h="0">
                <a:moveTo>
                  <a:pt x="0" y="0"/>
                </a:moveTo>
                <a:lnTo>
                  <a:pt x="717803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01823" y="4368546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89" h="0">
                <a:moveTo>
                  <a:pt x="0" y="0"/>
                </a:moveTo>
                <a:lnTo>
                  <a:pt x="1164336" y="0"/>
                </a:lnTo>
              </a:path>
            </a:pathLst>
          </a:custGeom>
          <a:ln w="62483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01823" y="4221479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 h="0">
                <a:moveTo>
                  <a:pt x="0" y="0"/>
                </a:moveTo>
                <a:lnTo>
                  <a:pt x="1242060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01823" y="4075176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7048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01823" y="3928871"/>
            <a:ext cx="1887220" cy="0"/>
          </a:xfrm>
          <a:custGeom>
            <a:avLst/>
            <a:gdLst/>
            <a:ahLst/>
            <a:cxnLst/>
            <a:rect l="l" t="t" r="r" b="b"/>
            <a:pathLst>
              <a:path w="1887220" h="0">
                <a:moveTo>
                  <a:pt x="0" y="0"/>
                </a:moveTo>
                <a:lnTo>
                  <a:pt x="1886712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1823" y="378180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60" h="0">
                <a:moveTo>
                  <a:pt x="0" y="0"/>
                </a:moveTo>
                <a:lnTo>
                  <a:pt x="1965960" y="0"/>
                </a:lnTo>
              </a:path>
            </a:pathLst>
          </a:custGeom>
          <a:ln w="62484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1823" y="3634740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 h="0">
                <a:moveTo>
                  <a:pt x="0" y="0"/>
                </a:moveTo>
                <a:lnTo>
                  <a:pt x="1993391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1823" y="3488435"/>
            <a:ext cx="1702435" cy="0"/>
          </a:xfrm>
          <a:custGeom>
            <a:avLst/>
            <a:gdLst/>
            <a:ahLst/>
            <a:cxnLst/>
            <a:rect l="l" t="t" r="r" b="b"/>
            <a:pathLst>
              <a:path w="1702435" h="0">
                <a:moveTo>
                  <a:pt x="0" y="0"/>
                </a:moveTo>
                <a:lnTo>
                  <a:pt x="1702308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01823" y="3342132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5" h="0">
                <a:moveTo>
                  <a:pt x="0" y="0"/>
                </a:moveTo>
                <a:lnTo>
                  <a:pt x="2045208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01823" y="3195827"/>
            <a:ext cx="1971039" cy="0"/>
          </a:xfrm>
          <a:custGeom>
            <a:avLst/>
            <a:gdLst/>
            <a:ahLst/>
            <a:cxnLst/>
            <a:rect l="l" t="t" r="r" b="b"/>
            <a:pathLst>
              <a:path w="1971039" h="0">
                <a:moveTo>
                  <a:pt x="0" y="0"/>
                </a:moveTo>
                <a:lnTo>
                  <a:pt x="1970531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01823" y="3048000"/>
            <a:ext cx="1624965" cy="0"/>
          </a:xfrm>
          <a:custGeom>
            <a:avLst/>
            <a:gdLst/>
            <a:ahLst/>
            <a:cxnLst/>
            <a:rect l="l" t="t" r="r" b="b"/>
            <a:pathLst>
              <a:path w="1624964" h="0">
                <a:moveTo>
                  <a:pt x="0" y="0"/>
                </a:moveTo>
                <a:lnTo>
                  <a:pt x="1624584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01823" y="2901695"/>
            <a:ext cx="1998345" cy="0"/>
          </a:xfrm>
          <a:custGeom>
            <a:avLst/>
            <a:gdLst/>
            <a:ahLst/>
            <a:cxnLst/>
            <a:rect l="l" t="t" r="r" b="b"/>
            <a:pathLst>
              <a:path w="1998345" h="0">
                <a:moveTo>
                  <a:pt x="0" y="0"/>
                </a:moveTo>
                <a:lnTo>
                  <a:pt x="1997964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01823" y="2755392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 h="0">
                <a:moveTo>
                  <a:pt x="0" y="0"/>
                </a:moveTo>
                <a:lnTo>
                  <a:pt x="1743455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01823" y="2609088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 h="0">
                <a:moveTo>
                  <a:pt x="0" y="0"/>
                </a:moveTo>
                <a:lnTo>
                  <a:pt x="2459736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01823" y="2462022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 h="0">
                <a:moveTo>
                  <a:pt x="0" y="0"/>
                </a:moveTo>
                <a:lnTo>
                  <a:pt x="2520696" y="0"/>
                </a:lnTo>
              </a:path>
            </a:pathLst>
          </a:custGeom>
          <a:ln w="62484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01823" y="2314955"/>
            <a:ext cx="2693035" cy="0"/>
          </a:xfrm>
          <a:custGeom>
            <a:avLst/>
            <a:gdLst/>
            <a:ahLst/>
            <a:cxnLst/>
            <a:rect l="l" t="t" r="r" b="b"/>
            <a:pathLst>
              <a:path w="2693035" h="0">
                <a:moveTo>
                  <a:pt x="0" y="0"/>
                </a:moveTo>
                <a:lnTo>
                  <a:pt x="2692908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01823" y="2168651"/>
            <a:ext cx="3333115" cy="0"/>
          </a:xfrm>
          <a:custGeom>
            <a:avLst/>
            <a:gdLst/>
            <a:ahLst/>
            <a:cxnLst/>
            <a:rect l="l" t="t" r="r" b="b"/>
            <a:pathLst>
              <a:path w="3333115" h="0">
                <a:moveTo>
                  <a:pt x="0" y="0"/>
                </a:moveTo>
                <a:lnTo>
                  <a:pt x="3332988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01823" y="2022348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 h="0">
                <a:moveTo>
                  <a:pt x="0" y="0"/>
                </a:moveTo>
                <a:lnTo>
                  <a:pt x="2686812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01823" y="1875282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 h="0">
                <a:moveTo>
                  <a:pt x="0" y="0"/>
                </a:moveTo>
                <a:lnTo>
                  <a:pt x="2668524" y="0"/>
                </a:lnTo>
              </a:path>
            </a:pathLst>
          </a:custGeom>
          <a:ln w="62484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01823" y="1728216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 h="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01823" y="1581911"/>
            <a:ext cx="3403600" cy="0"/>
          </a:xfrm>
          <a:custGeom>
            <a:avLst/>
            <a:gdLst/>
            <a:ahLst/>
            <a:cxnLst/>
            <a:rect l="l" t="t" r="r" b="b"/>
            <a:pathLst>
              <a:path w="3403600" h="0">
                <a:moveTo>
                  <a:pt x="0" y="0"/>
                </a:moveTo>
                <a:lnTo>
                  <a:pt x="3403091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1823" y="1435608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 h="0">
                <a:moveTo>
                  <a:pt x="0" y="0"/>
                </a:moveTo>
                <a:lnTo>
                  <a:pt x="2656331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01823" y="1289303"/>
            <a:ext cx="3329940" cy="0"/>
          </a:xfrm>
          <a:custGeom>
            <a:avLst/>
            <a:gdLst/>
            <a:ahLst/>
            <a:cxnLst/>
            <a:rect l="l" t="t" r="r" b="b"/>
            <a:pathLst>
              <a:path w="3329940" h="0">
                <a:moveTo>
                  <a:pt x="0" y="0"/>
                </a:moveTo>
                <a:lnTo>
                  <a:pt x="3329940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01823" y="1141475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 h="0">
                <a:moveTo>
                  <a:pt x="0" y="0"/>
                </a:moveTo>
                <a:lnTo>
                  <a:pt x="3163824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01823" y="995172"/>
            <a:ext cx="4234180" cy="0"/>
          </a:xfrm>
          <a:custGeom>
            <a:avLst/>
            <a:gdLst/>
            <a:ahLst/>
            <a:cxnLst/>
            <a:rect l="l" t="t" r="r" b="b"/>
            <a:pathLst>
              <a:path w="4234180" h="0">
                <a:moveTo>
                  <a:pt x="0" y="0"/>
                </a:moveTo>
                <a:lnTo>
                  <a:pt x="4233672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01823" y="848867"/>
            <a:ext cx="4863465" cy="0"/>
          </a:xfrm>
          <a:custGeom>
            <a:avLst/>
            <a:gdLst/>
            <a:ahLst/>
            <a:cxnLst/>
            <a:rect l="l" t="t" r="r" b="b"/>
            <a:pathLst>
              <a:path w="4863465" h="0">
                <a:moveTo>
                  <a:pt x="0" y="0"/>
                </a:moveTo>
                <a:lnTo>
                  <a:pt x="4863083" y="0"/>
                </a:lnTo>
              </a:path>
            </a:pathLst>
          </a:custGeom>
          <a:ln w="64008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01823" y="702563"/>
            <a:ext cx="4994275" cy="0"/>
          </a:xfrm>
          <a:custGeom>
            <a:avLst/>
            <a:gdLst/>
            <a:ahLst/>
            <a:cxnLst/>
            <a:rect l="l" t="t" r="r" b="b"/>
            <a:pathLst>
              <a:path w="4994275" h="0">
                <a:moveTo>
                  <a:pt x="0" y="0"/>
                </a:moveTo>
                <a:lnTo>
                  <a:pt x="4994148" y="0"/>
                </a:lnTo>
              </a:path>
            </a:pathLst>
          </a:custGeom>
          <a:ln w="64007">
            <a:solidFill>
              <a:srgbClr val="7731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01823" y="5885688"/>
            <a:ext cx="21590" cy="64135"/>
          </a:xfrm>
          <a:custGeom>
            <a:avLst/>
            <a:gdLst/>
            <a:ahLst/>
            <a:cxnLst/>
            <a:rect l="l" t="t" r="r" b="b"/>
            <a:pathLst>
              <a:path w="21589" h="64135">
                <a:moveTo>
                  <a:pt x="21336" y="0"/>
                </a:moveTo>
                <a:lnTo>
                  <a:pt x="0" y="0"/>
                </a:lnTo>
                <a:lnTo>
                  <a:pt x="0" y="64008"/>
                </a:lnTo>
                <a:lnTo>
                  <a:pt x="21336" y="64008"/>
                </a:lnTo>
                <a:lnTo>
                  <a:pt x="21336" y="0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01823" y="57713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01823" y="5625084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 h="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01823" y="5478017"/>
            <a:ext cx="312420" cy="0"/>
          </a:xfrm>
          <a:custGeom>
            <a:avLst/>
            <a:gdLst/>
            <a:ahLst/>
            <a:cxnLst/>
            <a:rect l="l" t="t" r="r" b="b"/>
            <a:pathLst>
              <a:path w="312419" h="0">
                <a:moveTo>
                  <a:pt x="0" y="0"/>
                </a:moveTo>
                <a:lnTo>
                  <a:pt x="312419" y="0"/>
                </a:lnTo>
              </a:path>
            </a:pathLst>
          </a:custGeom>
          <a:ln w="62484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01823" y="5330952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 h="0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01823" y="5184647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01823" y="5038344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01823" y="4891278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62483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01823" y="4744211"/>
            <a:ext cx="767080" cy="0"/>
          </a:xfrm>
          <a:custGeom>
            <a:avLst/>
            <a:gdLst/>
            <a:ahLst/>
            <a:cxnLst/>
            <a:rect l="l" t="t" r="r" b="b"/>
            <a:pathLst>
              <a:path w="767080" h="0">
                <a:moveTo>
                  <a:pt x="0" y="0"/>
                </a:moveTo>
                <a:lnTo>
                  <a:pt x="766571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01823" y="4597908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 h="0">
                <a:moveTo>
                  <a:pt x="0" y="0"/>
                </a:moveTo>
                <a:lnTo>
                  <a:pt x="1293876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01823" y="4451603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 h="0">
                <a:moveTo>
                  <a:pt x="0" y="0"/>
                </a:moveTo>
                <a:lnTo>
                  <a:pt x="1408176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01823" y="4305300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60" h="0">
                <a:moveTo>
                  <a:pt x="0" y="0"/>
                </a:moveTo>
                <a:lnTo>
                  <a:pt x="1444752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01823" y="4157471"/>
            <a:ext cx="1564005" cy="0"/>
          </a:xfrm>
          <a:custGeom>
            <a:avLst/>
            <a:gdLst/>
            <a:ahLst/>
            <a:cxnLst/>
            <a:rect l="l" t="t" r="r" b="b"/>
            <a:pathLst>
              <a:path w="1564004" h="0">
                <a:moveTo>
                  <a:pt x="0" y="0"/>
                </a:moveTo>
                <a:lnTo>
                  <a:pt x="1563624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01823" y="4011167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 h="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01823" y="3864864"/>
            <a:ext cx="2124710" cy="0"/>
          </a:xfrm>
          <a:custGeom>
            <a:avLst/>
            <a:gdLst/>
            <a:ahLst/>
            <a:cxnLst/>
            <a:rect l="l" t="t" r="r" b="b"/>
            <a:pathLst>
              <a:path w="2124710" h="0">
                <a:moveTo>
                  <a:pt x="0" y="0"/>
                </a:moveTo>
                <a:lnTo>
                  <a:pt x="2124455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01823" y="3718559"/>
            <a:ext cx="2385060" cy="0"/>
          </a:xfrm>
          <a:custGeom>
            <a:avLst/>
            <a:gdLst/>
            <a:ahLst/>
            <a:cxnLst/>
            <a:rect l="l" t="t" r="r" b="b"/>
            <a:pathLst>
              <a:path w="2385060" h="0">
                <a:moveTo>
                  <a:pt x="0" y="0"/>
                </a:moveTo>
                <a:lnTo>
                  <a:pt x="2385060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01823" y="3571494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204" y="0"/>
                </a:lnTo>
              </a:path>
            </a:pathLst>
          </a:custGeom>
          <a:ln w="62484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01823" y="3424428"/>
            <a:ext cx="2405380" cy="0"/>
          </a:xfrm>
          <a:custGeom>
            <a:avLst/>
            <a:gdLst/>
            <a:ahLst/>
            <a:cxnLst/>
            <a:rect l="l" t="t" r="r" b="b"/>
            <a:pathLst>
              <a:path w="2405379" h="0">
                <a:moveTo>
                  <a:pt x="0" y="0"/>
                </a:moveTo>
                <a:lnTo>
                  <a:pt x="2404872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01823" y="3278123"/>
            <a:ext cx="2447925" cy="0"/>
          </a:xfrm>
          <a:custGeom>
            <a:avLst/>
            <a:gdLst/>
            <a:ahLst/>
            <a:cxnLst/>
            <a:rect l="l" t="t" r="r" b="b"/>
            <a:pathLst>
              <a:path w="2447925" h="0">
                <a:moveTo>
                  <a:pt x="0" y="0"/>
                </a:moveTo>
                <a:lnTo>
                  <a:pt x="2447543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01823" y="3131820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 h="0">
                <a:moveTo>
                  <a:pt x="0" y="0"/>
                </a:moveTo>
                <a:lnTo>
                  <a:pt x="2459736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01823" y="2984754"/>
            <a:ext cx="2482850" cy="0"/>
          </a:xfrm>
          <a:custGeom>
            <a:avLst/>
            <a:gdLst/>
            <a:ahLst/>
            <a:cxnLst/>
            <a:rect l="l" t="t" r="r" b="b"/>
            <a:pathLst>
              <a:path w="2482850" h="0">
                <a:moveTo>
                  <a:pt x="0" y="0"/>
                </a:moveTo>
                <a:lnTo>
                  <a:pt x="2482596" y="0"/>
                </a:lnTo>
              </a:path>
            </a:pathLst>
          </a:custGeom>
          <a:ln w="62484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01823" y="2837688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 h="0">
                <a:moveTo>
                  <a:pt x="0" y="0"/>
                </a:moveTo>
                <a:lnTo>
                  <a:pt x="2697479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01823" y="2691383"/>
            <a:ext cx="2814955" cy="0"/>
          </a:xfrm>
          <a:custGeom>
            <a:avLst/>
            <a:gdLst/>
            <a:ahLst/>
            <a:cxnLst/>
            <a:rect l="l" t="t" r="r" b="b"/>
            <a:pathLst>
              <a:path w="2814954" h="0">
                <a:moveTo>
                  <a:pt x="0" y="0"/>
                </a:moveTo>
                <a:lnTo>
                  <a:pt x="2814828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01823" y="2545079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60" h="0">
                <a:moveTo>
                  <a:pt x="0" y="0"/>
                </a:moveTo>
                <a:lnTo>
                  <a:pt x="2930652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01823" y="2398776"/>
            <a:ext cx="2959735" cy="0"/>
          </a:xfrm>
          <a:custGeom>
            <a:avLst/>
            <a:gdLst/>
            <a:ahLst/>
            <a:cxnLst/>
            <a:rect l="l" t="t" r="r" b="b"/>
            <a:pathLst>
              <a:path w="2959735" h="0">
                <a:moveTo>
                  <a:pt x="0" y="0"/>
                </a:moveTo>
                <a:lnTo>
                  <a:pt x="2959608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01823" y="2250948"/>
            <a:ext cx="2987040" cy="0"/>
          </a:xfrm>
          <a:custGeom>
            <a:avLst/>
            <a:gdLst/>
            <a:ahLst/>
            <a:cxnLst/>
            <a:rect l="l" t="t" r="r" b="b"/>
            <a:pathLst>
              <a:path w="2987040" h="0">
                <a:moveTo>
                  <a:pt x="0" y="0"/>
                </a:moveTo>
                <a:lnTo>
                  <a:pt x="2987040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01823" y="2104644"/>
            <a:ext cx="3008630" cy="0"/>
          </a:xfrm>
          <a:custGeom>
            <a:avLst/>
            <a:gdLst/>
            <a:ahLst/>
            <a:cxnLst/>
            <a:rect l="l" t="t" r="r" b="b"/>
            <a:pathLst>
              <a:path w="3008629" h="0">
                <a:moveTo>
                  <a:pt x="0" y="0"/>
                </a:moveTo>
                <a:lnTo>
                  <a:pt x="3008376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01823" y="1958339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 h="0">
                <a:moveTo>
                  <a:pt x="0" y="0"/>
                </a:moveTo>
                <a:lnTo>
                  <a:pt x="3061716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01823" y="1812035"/>
            <a:ext cx="3194685" cy="0"/>
          </a:xfrm>
          <a:custGeom>
            <a:avLst/>
            <a:gdLst/>
            <a:ahLst/>
            <a:cxnLst/>
            <a:rect l="l" t="t" r="r" b="b"/>
            <a:pathLst>
              <a:path w="3194685" h="0">
                <a:moveTo>
                  <a:pt x="0" y="0"/>
                </a:moveTo>
                <a:lnTo>
                  <a:pt x="3194304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01823" y="1664970"/>
            <a:ext cx="3378835" cy="0"/>
          </a:xfrm>
          <a:custGeom>
            <a:avLst/>
            <a:gdLst/>
            <a:ahLst/>
            <a:cxnLst/>
            <a:rect l="l" t="t" r="r" b="b"/>
            <a:pathLst>
              <a:path w="3378835" h="0">
                <a:moveTo>
                  <a:pt x="0" y="0"/>
                </a:moveTo>
                <a:lnTo>
                  <a:pt x="3378708" y="0"/>
                </a:lnTo>
              </a:path>
            </a:pathLst>
          </a:custGeom>
          <a:ln w="62484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01823" y="1517903"/>
            <a:ext cx="3543300" cy="0"/>
          </a:xfrm>
          <a:custGeom>
            <a:avLst/>
            <a:gdLst/>
            <a:ahLst/>
            <a:cxnLst/>
            <a:rect l="l" t="t" r="r" b="b"/>
            <a:pathLst>
              <a:path w="3543300" h="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01823" y="1371600"/>
            <a:ext cx="3706495" cy="0"/>
          </a:xfrm>
          <a:custGeom>
            <a:avLst/>
            <a:gdLst/>
            <a:ahLst/>
            <a:cxnLst/>
            <a:rect l="l" t="t" r="r" b="b"/>
            <a:pathLst>
              <a:path w="3706495" h="0">
                <a:moveTo>
                  <a:pt x="0" y="0"/>
                </a:moveTo>
                <a:lnTo>
                  <a:pt x="3706367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01823" y="1225296"/>
            <a:ext cx="3813175" cy="0"/>
          </a:xfrm>
          <a:custGeom>
            <a:avLst/>
            <a:gdLst/>
            <a:ahLst/>
            <a:cxnLst/>
            <a:rect l="l" t="t" r="r" b="b"/>
            <a:pathLst>
              <a:path w="3813175" h="0">
                <a:moveTo>
                  <a:pt x="0" y="0"/>
                </a:moveTo>
                <a:lnTo>
                  <a:pt x="3813048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01823" y="1078230"/>
            <a:ext cx="4061460" cy="0"/>
          </a:xfrm>
          <a:custGeom>
            <a:avLst/>
            <a:gdLst/>
            <a:ahLst/>
            <a:cxnLst/>
            <a:rect l="l" t="t" r="r" b="b"/>
            <a:pathLst>
              <a:path w="4061460" h="0">
                <a:moveTo>
                  <a:pt x="0" y="0"/>
                </a:moveTo>
                <a:lnTo>
                  <a:pt x="4061460" y="0"/>
                </a:lnTo>
              </a:path>
            </a:pathLst>
          </a:custGeom>
          <a:ln w="62484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01823" y="931163"/>
            <a:ext cx="4863465" cy="0"/>
          </a:xfrm>
          <a:custGeom>
            <a:avLst/>
            <a:gdLst/>
            <a:ahLst/>
            <a:cxnLst/>
            <a:rect l="l" t="t" r="r" b="b"/>
            <a:pathLst>
              <a:path w="4863465" h="0">
                <a:moveTo>
                  <a:pt x="0" y="0"/>
                </a:moveTo>
                <a:lnTo>
                  <a:pt x="4863083" y="0"/>
                </a:lnTo>
              </a:path>
            </a:pathLst>
          </a:custGeom>
          <a:ln w="64007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401823" y="784859"/>
            <a:ext cx="5445760" cy="0"/>
          </a:xfrm>
          <a:custGeom>
            <a:avLst/>
            <a:gdLst/>
            <a:ahLst/>
            <a:cxnLst/>
            <a:rect l="l" t="t" r="r" b="b"/>
            <a:pathLst>
              <a:path w="5445759" h="0">
                <a:moveTo>
                  <a:pt x="0" y="0"/>
                </a:moveTo>
                <a:lnTo>
                  <a:pt x="5445252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401823" y="638555"/>
            <a:ext cx="5598160" cy="0"/>
          </a:xfrm>
          <a:custGeom>
            <a:avLst/>
            <a:gdLst/>
            <a:ahLst/>
            <a:cxnLst/>
            <a:rect l="l" t="t" r="r" b="b"/>
            <a:pathLst>
              <a:path w="5598159" h="0">
                <a:moveTo>
                  <a:pt x="0" y="0"/>
                </a:moveTo>
                <a:lnTo>
                  <a:pt x="5597652" y="0"/>
                </a:lnTo>
              </a:path>
            </a:pathLst>
          </a:custGeom>
          <a:ln w="64008">
            <a:solidFill>
              <a:srgbClr val="CDA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401823" y="6022847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 h="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06495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11167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15840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20511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25184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29856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34528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839200" y="602284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401823" y="597408"/>
            <a:ext cx="0" cy="5483860"/>
          </a:xfrm>
          <a:custGeom>
            <a:avLst/>
            <a:gdLst/>
            <a:ahLst/>
            <a:cxnLst/>
            <a:rect l="l" t="t" r="r" b="b"/>
            <a:pathLst>
              <a:path w="0" h="5483860">
                <a:moveTo>
                  <a:pt x="0" y="0"/>
                </a:moveTo>
                <a:lnTo>
                  <a:pt x="0" y="548335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342388" y="602284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342388" y="5876544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42388" y="573024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342388" y="5582411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342388" y="543610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342388" y="5289803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342388" y="514350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342388" y="4997196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342388" y="484936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342388" y="4703064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342388" y="4556759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42388" y="4410455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342388" y="426262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342388" y="4116323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342388" y="397002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42388" y="3823715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342388" y="367588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342388" y="3529584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42388" y="3383279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342388" y="3236976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342388" y="3090672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342388" y="2942844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342388" y="2796539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342388" y="2650235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342388" y="2503932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342388" y="2356104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342388" y="220980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342388" y="2063495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342388" y="1917192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342388" y="177088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342388" y="162306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42388" y="1476755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42388" y="1330452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342388" y="118414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42388" y="1036319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342388" y="890016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342388" y="743712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342388" y="59740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2223897" y="6101283"/>
            <a:ext cx="355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.</a:t>
            </a:r>
            <a:r>
              <a:rPr dirty="0" sz="1600">
                <a:latin typeface="Garamond"/>
                <a:cs typeface="Garamond"/>
              </a:rPr>
              <a:t>0</a:t>
            </a:r>
            <a:r>
              <a:rPr dirty="0" sz="1600" spc="-5">
                <a:latin typeface="Garamond"/>
                <a:cs typeface="Garamond"/>
              </a:rPr>
              <a:t>00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48146" y="6101283"/>
            <a:ext cx="355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.</a:t>
            </a: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00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053198" y="6101283"/>
            <a:ext cx="355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.</a:t>
            </a: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00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857870" y="6101283"/>
            <a:ext cx="355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.</a:t>
            </a: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00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662796" y="6101283"/>
            <a:ext cx="355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.</a:t>
            </a:r>
            <a:r>
              <a:rPr dirty="0" sz="1600">
                <a:latin typeface="Garamond"/>
                <a:cs typeface="Garamond"/>
              </a:rPr>
              <a:t>8</a:t>
            </a:r>
            <a:r>
              <a:rPr dirty="0" sz="1600" spc="-5">
                <a:latin typeface="Garamond"/>
                <a:cs typeface="Garamond"/>
              </a:rPr>
              <a:t>00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13663" y="5743143"/>
            <a:ext cx="1626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Armenia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2005-2010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61796" y="5596534"/>
            <a:ext cx="1478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Jordan</a:t>
            </a:r>
            <a:r>
              <a:rPr dirty="0" sz="1600" spc="-4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2007-2009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10564" y="5449316"/>
            <a:ext cx="1429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Egypt</a:t>
            </a:r>
            <a:r>
              <a:rPr dirty="0" sz="1600" spc="-7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2005-2008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10031" y="5303011"/>
            <a:ext cx="172973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Colombia</a:t>
            </a:r>
            <a:r>
              <a:rPr dirty="0" sz="1600" spc="-5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2005-2010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-84937" y="5156453"/>
            <a:ext cx="2325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Dominican Rep.</a:t>
            </a:r>
            <a:r>
              <a:rPr dirty="0" sz="1600" spc="-2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2002-2007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73100" y="5009769"/>
            <a:ext cx="1568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Guyana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2005-2009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48029" y="4862829"/>
            <a:ext cx="1293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Peru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2008-2012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933399" y="4716272"/>
            <a:ext cx="1308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Peru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2005-2008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92963" y="4569714"/>
            <a:ext cx="1746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Indonesia</a:t>
            </a:r>
            <a:r>
              <a:rPr dirty="0" sz="1600" spc="-5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2007-2012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74598" y="4423028"/>
            <a:ext cx="1466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Gabon</a:t>
            </a:r>
            <a:r>
              <a:rPr dirty="0" sz="1600" spc="-4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2000-2012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34364" y="4276090"/>
            <a:ext cx="1506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Bolivia</a:t>
            </a:r>
            <a:r>
              <a:rPr dirty="0" sz="1600" spc="-5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2003-2008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52196" y="4129532"/>
            <a:ext cx="2087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Zimbabwe</a:t>
            </a:r>
            <a:r>
              <a:rPr dirty="0" sz="1600" spc="-4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2006-2010/11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71296" y="3982973"/>
            <a:ext cx="16694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Namibia</a:t>
            </a:r>
            <a:r>
              <a:rPr dirty="0" sz="1600" spc="-5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2000-2007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38962" y="3836289"/>
            <a:ext cx="1601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Lesotho</a:t>
            </a:r>
            <a:r>
              <a:rPr dirty="0" sz="1600" spc="-4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2004-2009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17398" y="3689350"/>
            <a:ext cx="192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Pakistan</a:t>
            </a:r>
            <a:r>
              <a:rPr dirty="0" sz="1600" spc="-4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2007-2012/13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90499" y="3542791"/>
            <a:ext cx="1649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Kenya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2003-2008/9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69493" y="3396234"/>
            <a:ext cx="17710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Cameroon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2004-2011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59130" y="3248990"/>
            <a:ext cx="1779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Cambodia</a:t>
            </a:r>
            <a:r>
              <a:rPr dirty="0" sz="1600" spc="-6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2005-2010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75894" y="3102610"/>
            <a:ext cx="176466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India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1998/9-2005/6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53364" y="2956051"/>
            <a:ext cx="1886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Bangladesh</a:t>
            </a:r>
            <a:r>
              <a:rPr dirty="0" sz="1600" spc="-4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2007-2011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68197" y="2809493"/>
            <a:ext cx="1473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Ghana</a:t>
            </a:r>
            <a:r>
              <a:rPr dirty="0" sz="1600" spc="-4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2003-2008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99566" y="2662250"/>
            <a:ext cx="1340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Haiti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2006-2012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35863" y="2515869"/>
            <a:ext cx="1404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Nepal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2006-2011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23799" y="2369311"/>
            <a:ext cx="1917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Bangladesh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2004-2007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77367" y="2222754"/>
            <a:ext cx="1564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Nigeria</a:t>
            </a:r>
            <a:r>
              <a:rPr dirty="0" sz="1600" spc="-4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2003-2008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41731" y="2075814"/>
            <a:ext cx="16979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Tanzania</a:t>
            </a:r>
            <a:r>
              <a:rPr dirty="0" sz="1600" spc="-5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2008-2010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0264" y="1929129"/>
            <a:ext cx="2160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Madagascar</a:t>
            </a:r>
            <a:r>
              <a:rPr dirty="0" sz="1600" spc="-3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2004-2008/9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15467" y="1782572"/>
            <a:ext cx="1525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Malawi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2004-2010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71931" y="1636013"/>
            <a:ext cx="1769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Zambia</a:t>
            </a:r>
            <a:r>
              <a:rPr dirty="0" sz="1600" spc="-2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2001/2-2007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81329" y="1489074"/>
            <a:ext cx="1557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Uganda</a:t>
            </a:r>
            <a:r>
              <a:rPr dirty="0" sz="1600" spc="-7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2006-2011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0362" y="1342390"/>
            <a:ext cx="1830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Senegal</a:t>
            </a:r>
            <a:r>
              <a:rPr dirty="0" sz="1600" spc="-3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2005-2010/11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45363" y="1195831"/>
            <a:ext cx="1594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Rwanda</a:t>
            </a:r>
            <a:r>
              <a:rPr dirty="0" sz="1600" spc="-6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2005-2010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35863" y="1048588"/>
            <a:ext cx="1404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Benin</a:t>
            </a:r>
            <a:r>
              <a:rPr dirty="0" sz="1600" spc="-6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2001-2006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19862" y="902335"/>
            <a:ext cx="2021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Mozambique</a:t>
            </a:r>
            <a:r>
              <a:rPr dirty="0" sz="1600" spc="-3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2003-2011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15797" y="755649"/>
            <a:ext cx="16243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Ethiopia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2005-2011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86231" y="609092"/>
            <a:ext cx="16548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Ethiopia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2000-2005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46531" y="461848"/>
            <a:ext cx="1393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Niger</a:t>
            </a:r>
            <a:r>
              <a:rPr dirty="0" sz="1600" spc="-6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2006-2012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299717" y="42417"/>
            <a:ext cx="2074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</a:rPr>
              <a:t>MPI</a:t>
            </a:r>
            <a:r>
              <a:rPr dirty="0" baseline="-20833" sz="2400" spc="-7">
                <a:solidFill>
                  <a:srgbClr val="000000"/>
                </a:solidFill>
              </a:rPr>
              <a:t>T </a:t>
            </a:r>
            <a:r>
              <a:rPr dirty="0" sz="2400" spc="-20">
                <a:solidFill>
                  <a:srgbClr val="000000"/>
                </a:solidFill>
              </a:rPr>
              <a:t>over</a:t>
            </a:r>
            <a:r>
              <a:rPr dirty="0" sz="2400" spc="-2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time</a:t>
            </a:r>
            <a:endParaRPr sz="2400"/>
          </a:p>
        </p:txBody>
      </p:sp>
      <p:sp>
        <p:nvSpPr>
          <p:cNvPr id="168" name="object 168"/>
          <p:cNvSpPr/>
          <p:nvPr/>
        </p:nvSpPr>
        <p:spPr>
          <a:xfrm>
            <a:off x="2878835" y="65577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23"/>
                </a:moveTo>
                <a:lnTo>
                  <a:pt x="115824" y="115823"/>
                </a:lnTo>
                <a:lnTo>
                  <a:pt x="115824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3028569" y="6019234"/>
            <a:ext cx="1369695" cy="71818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817244" algn="l"/>
              </a:tabLst>
            </a:pPr>
            <a:r>
              <a:rPr dirty="0" sz="1600" spc="-5">
                <a:latin typeface="Garamond"/>
                <a:cs typeface="Garamond"/>
              </a:rPr>
              <a:t>.100	.200</a:t>
            </a:r>
            <a:endParaRPr sz="1600">
              <a:latin typeface="Garamond"/>
              <a:cs typeface="Garamond"/>
            </a:endParaRPr>
          </a:p>
          <a:p>
            <a:pPr marL="19050">
              <a:lnSpc>
                <a:spcPct val="100000"/>
              </a:lnSpc>
              <a:spcBef>
                <a:spcPts val="730"/>
              </a:spcBef>
            </a:pPr>
            <a:r>
              <a:rPr dirty="0" sz="1800" spc="-5" b="1">
                <a:latin typeface="Garamond"/>
                <a:cs typeface="Garamond"/>
              </a:rPr>
              <a:t>MPI in Year</a:t>
            </a:r>
            <a:r>
              <a:rPr dirty="0" sz="1800" spc="-75" b="1">
                <a:latin typeface="Garamond"/>
                <a:cs typeface="Garamond"/>
              </a:rPr>
              <a:t> </a:t>
            </a:r>
            <a:r>
              <a:rPr dirty="0" sz="1800" b="1">
                <a:latin typeface="Garamond"/>
                <a:cs typeface="Garamond"/>
              </a:rPr>
              <a:t>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658867" y="65577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23"/>
                </a:moveTo>
                <a:lnTo>
                  <a:pt x="115824" y="115823"/>
                </a:lnTo>
                <a:lnTo>
                  <a:pt x="115824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7731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4638547" y="6019234"/>
            <a:ext cx="1558290" cy="71818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817244" algn="l"/>
              </a:tabLst>
            </a:pPr>
            <a:r>
              <a:rPr dirty="0" sz="1600" spc="-5">
                <a:latin typeface="Garamond"/>
                <a:cs typeface="Garamond"/>
              </a:rPr>
              <a:t>.300	.400</a:t>
            </a:r>
            <a:endParaRPr sz="1600">
              <a:latin typeface="Garamond"/>
              <a:cs typeface="Garamond"/>
            </a:endParaRPr>
          </a:p>
          <a:p>
            <a:pPr marL="189230">
              <a:lnSpc>
                <a:spcPct val="100000"/>
              </a:lnSpc>
              <a:spcBef>
                <a:spcPts val="730"/>
              </a:spcBef>
            </a:pPr>
            <a:r>
              <a:rPr dirty="0" sz="1800" spc="-5" b="1">
                <a:latin typeface="Garamond"/>
                <a:cs typeface="Garamond"/>
              </a:rPr>
              <a:t>MPI in </a:t>
            </a:r>
            <a:r>
              <a:rPr dirty="0" sz="1800" b="1">
                <a:latin typeface="Garamond"/>
                <a:cs typeface="Garamond"/>
              </a:rPr>
              <a:t>Year</a:t>
            </a:r>
            <a:r>
              <a:rPr dirty="0" sz="1800" spc="-80" b="1">
                <a:latin typeface="Garamond"/>
                <a:cs typeface="Garamond"/>
              </a:rPr>
              <a:t> </a:t>
            </a:r>
            <a:r>
              <a:rPr dirty="0" sz="1800" b="1">
                <a:latin typeface="Garamond"/>
                <a:cs typeface="Garamond"/>
              </a:rPr>
              <a:t>2</a:t>
            </a:r>
            <a:endParaRPr sz="1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096213"/>
            <a:ext cx="802640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9900" marR="50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800" spc="-10">
                <a:solidFill>
                  <a:srgbClr val="800000"/>
                </a:solidFill>
                <a:latin typeface="Garamond"/>
                <a:cs typeface="Garamond"/>
              </a:rPr>
              <a:t>Annualized Absolute </a:t>
            </a:r>
            <a:r>
              <a:rPr dirty="0" sz="2800" spc="-5">
                <a:solidFill>
                  <a:srgbClr val="800000"/>
                </a:solidFill>
                <a:latin typeface="Garamond"/>
                <a:cs typeface="Garamond"/>
              </a:rPr>
              <a:t>Rate of </a:t>
            </a:r>
            <a:r>
              <a:rPr dirty="0" sz="2800">
                <a:solidFill>
                  <a:srgbClr val="800000"/>
                </a:solidFill>
                <a:latin typeface="Garamond"/>
                <a:cs typeface="Garamond"/>
              </a:rPr>
              <a:t>Change</a:t>
            </a:r>
            <a:r>
              <a:rPr dirty="0" sz="2800">
                <a:latin typeface="Garamond"/>
                <a:cs typeface="Garamond"/>
              </a:rPr>
              <a:t>: </a:t>
            </a:r>
            <a:r>
              <a:rPr dirty="0" sz="2800" spc="-5">
                <a:latin typeface="Garamond"/>
                <a:cs typeface="Garamond"/>
              </a:rPr>
              <a:t>is the difference  in </a:t>
            </a:r>
            <a:r>
              <a:rPr dirty="0" sz="2800" spc="-15">
                <a:latin typeface="Garamond"/>
                <a:cs typeface="Garamond"/>
              </a:rPr>
              <a:t>levels </a:t>
            </a:r>
            <a:r>
              <a:rPr dirty="0" sz="2800" spc="-5">
                <a:latin typeface="Garamond"/>
                <a:cs typeface="Garamond"/>
              </a:rPr>
              <a:t>across </a:t>
            </a:r>
            <a:r>
              <a:rPr dirty="0" sz="2800" spc="-30">
                <a:latin typeface="Garamond"/>
                <a:cs typeface="Garamond"/>
              </a:rPr>
              <a:t>two </a:t>
            </a:r>
            <a:r>
              <a:rPr dirty="0" sz="2800" spc="-10">
                <a:latin typeface="Garamond"/>
                <a:cs typeface="Garamond"/>
              </a:rPr>
              <a:t>periods divided </a:t>
            </a:r>
            <a:r>
              <a:rPr dirty="0" sz="2800" spc="-20">
                <a:latin typeface="Garamond"/>
                <a:cs typeface="Garamond"/>
              </a:rPr>
              <a:t>by </a:t>
            </a:r>
            <a:r>
              <a:rPr dirty="0" sz="2800" spc="-5">
                <a:latin typeface="Garamond"/>
                <a:cs typeface="Garamond"/>
              </a:rPr>
              <a:t>the difference  in the </a:t>
            </a:r>
            <a:r>
              <a:rPr dirty="0" sz="2800" spc="-30">
                <a:latin typeface="Garamond"/>
                <a:cs typeface="Garamond"/>
              </a:rPr>
              <a:t>two </a:t>
            </a:r>
            <a:r>
              <a:rPr dirty="0" sz="2800" spc="-5">
                <a:latin typeface="Garamond"/>
                <a:cs typeface="Garamond"/>
              </a:rPr>
              <a:t>time</a:t>
            </a:r>
            <a:r>
              <a:rPr dirty="0" sz="2800" spc="10">
                <a:latin typeface="Garamond"/>
                <a:cs typeface="Garamond"/>
              </a:rPr>
              <a:t> </a:t>
            </a:r>
            <a:r>
              <a:rPr dirty="0" sz="2800" spc="-20">
                <a:latin typeface="Garamond"/>
                <a:cs typeface="Garamond"/>
              </a:rPr>
              <a:t>periods.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3906139"/>
            <a:ext cx="802576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  <a:tab pos="1717675" algn="l"/>
                <a:tab pos="1952625" algn="l"/>
                <a:tab pos="2508885" algn="l"/>
                <a:tab pos="2569845" algn="l"/>
                <a:tab pos="3023870" algn="l"/>
                <a:tab pos="3298825" algn="l"/>
                <a:tab pos="4319905" algn="l"/>
                <a:tab pos="4609465" algn="l"/>
                <a:tab pos="4704080" algn="l"/>
                <a:tab pos="5210175" algn="l"/>
                <a:tab pos="5309235" algn="l"/>
                <a:tab pos="6132195" algn="l"/>
                <a:tab pos="6807200" algn="l"/>
                <a:tab pos="6982459" algn="l"/>
                <a:tab pos="7409815" algn="l"/>
                <a:tab pos="7670165" algn="l"/>
              </a:tabLst>
            </a:pPr>
            <a:r>
              <a:rPr dirty="0" sz="2800" spc="-25">
                <a:solidFill>
                  <a:srgbClr val="800000"/>
                </a:solidFill>
                <a:latin typeface="Garamond"/>
                <a:cs typeface="Garamond"/>
              </a:rPr>
              <a:t>Relative	</a:t>
            </a:r>
            <a:r>
              <a:rPr dirty="0" sz="2800" spc="-5">
                <a:solidFill>
                  <a:srgbClr val="800000"/>
                </a:solidFill>
                <a:latin typeface="Garamond"/>
                <a:cs typeface="Garamond"/>
              </a:rPr>
              <a:t>Rate	of	</a:t>
            </a:r>
            <a:r>
              <a:rPr dirty="0" sz="2800">
                <a:solidFill>
                  <a:srgbClr val="800000"/>
                </a:solidFill>
                <a:latin typeface="Garamond"/>
                <a:cs typeface="Garamond"/>
              </a:rPr>
              <a:t>Change</a:t>
            </a:r>
            <a:r>
              <a:rPr dirty="0" sz="2800">
                <a:latin typeface="Garamond"/>
                <a:cs typeface="Garamond"/>
              </a:rPr>
              <a:t>:	</a:t>
            </a:r>
            <a:r>
              <a:rPr dirty="0" sz="2800" spc="-5">
                <a:latin typeface="Garamond"/>
                <a:cs typeface="Garamond"/>
              </a:rPr>
              <a:t>is		the		compound		rate	</a:t>
            </a:r>
            <a:r>
              <a:rPr dirty="0" sz="2800" spc="-20">
                <a:latin typeface="Garamond"/>
                <a:cs typeface="Garamond"/>
              </a:rPr>
              <a:t>of  </a:t>
            </a:r>
            <a:r>
              <a:rPr dirty="0" sz="2800" spc="-10">
                <a:latin typeface="Garamond"/>
                <a:cs typeface="Garamond"/>
              </a:rPr>
              <a:t>re</a:t>
            </a:r>
            <a:r>
              <a:rPr dirty="0" sz="2800" spc="-5">
                <a:latin typeface="Garamond"/>
                <a:cs typeface="Garamond"/>
              </a:rPr>
              <a:t>duct</a:t>
            </a:r>
            <a:r>
              <a:rPr dirty="0" sz="2800" spc="-15">
                <a:latin typeface="Garamond"/>
                <a:cs typeface="Garamond"/>
              </a:rPr>
              <a:t>i</a:t>
            </a:r>
            <a:r>
              <a:rPr dirty="0" sz="2800" spc="-10">
                <a:latin typeface="Garamond"/>
                <a:cs typeface="Garamond"/>
              </a:rPr>
              <a:t>o</a:t>
            </a:r>
            <a:r>
              <a:rPr dirty="0" sz="2800" spc="-5">
                <a:latin typeface="Garamond"/>
                <a:cs typeface="Garamond"/>
              </a:rPr>
              <a:t>n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10">
                <a:latin typeface="Garamond"/>
                <a:cs typeface="Garamond"/>
              </a:rPr>
              <a:t>pe</a:t>
            </a:r>
            <a:r>
              <a:rPr dirty="0" sz="2800" spc="-5">
                <a:latin typeface="Garamond"/>
                <a:cs typeface="Garamond"/>
              </a:rPr>
              <a:t>r</a:t>
            </a:r>
            <a:r>
              <a:rPr dirty="0" sz="2800">
                <a:latin typeface="Garamond"/>
                <a:cs typeface="Garamond"/>
              </a:rPr>
              <a:t>		</a:t>
            </a:r>
            <a:r>
              <a:rPr dirty="0" sz="2800" spc="-5">
                <a:latin typeface="Garamond"/>
                <a:cs typeface="Garamond"/>
              </a:rPr>
              <a:t>year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10">
                <a:latin typeface="Garamond"/>
                <a:cs typeface="Garamond"/>
              </a:rPr>
              <a:t>bet</a:t>
            </a:r>
            <a:r>
              <a:rPr dirty="0" sz="2800" spc="-50">
                <a:latin typeface="Garamond"/>
                <a:cs typeface="Garamond"/>
              </a:rPr>
              <a:t>w</a:t>
            </a:r>
            <a:r>
              <a:rPr dirty="0" sz="2800" spc="-5">
                <a:latin typeface="Garamond"/>
                <a:cs typeface="Garamond"/>
              </a:rPr>
              <a:t>een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5">
                <a:latin typeface="Garamond"/>
                <a:cs typeface="Garamond"/>
              </a:rPr>
              <a:t>t</a:t>
            </a:r>
            <a:r>
              <a:rPr dirty="0" sz="2800" spc="-15">
                <a:latin typeface="Garamond"/>
                <a:cs typeface="Garamond"/>
              </a:rPr>
              <a:t>h</a:t>
            </a:r>
            <a:r>
              <a:rPr dirty="0" sz="2800" spc="-5">
                <a:latin typeface="Garamond"/>
                <a:cs typeface="Garamond"/>
              </a:rPr>
              <a:t>e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5">
                <a:latin typeface="Garamond"/>
                <a:cs typeface="Garamond"/>
              </a:rPr>
              <a:t>init</a:t>
            </a:r>
            <a:r>
              <a:rPr dirty="0" sz="2800" spc="-20">
                <a:latin typeface="Garamond"/>
                <a:cs typeface="Garamond"/>
              </a:rPr>
              <a:t>i</a:t>
            </a:r>
            <a:r>
              <a:rPr dirty="0" sz="2800" spc="-10">
                <a:latin typeface="Garamond"/>
                <a:cs typeface="Garamond"/>
              </a:rPr>
              <a:t>a</a:t>
            </a:r>
            <a:r>
              <a:rPr dirty="0" sz="2800" spc="-5">
                <a:latin typeface="Garamond"/>
                <a:cs typeface="Garamond"/>
              </a:rPr>
              <a:t>l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5">
                <a:latin typeface="Garamond"/>
                <a:cs typeface="Garamond"/>
              </a:rPr>
              <a:t>a</a:t>
            </a:r>
            <a:r>
              <a:rPr dirty="0" sz="2800" spc="-10">
                <a:latin typeface="Garamond"/>
                <a:cs typeface="Garamond"/>
              </a:rPr>
              <a:t>n</a:t>
            </a:r>
            <a:r>
              <a:rPr dirty="0" sz="2800" spc="-5">
                <a:latin typeface="Garamond"/>
                <a:cs typeface="Garamond"/>
              </a:rPr>
              <a:t>d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5">
                <a:latin typeface="Garamond"/>
                <a:cs typeface="Garamond"/>
              </a:rPr>
              <a:t>the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5">
                <a:latin typeface="Garamond"/>
                <a:cs typeface="Garamond"/>
              </a:rPr>
              <a:t>final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4759274"/>
            <a:ext cx="1108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Garamond"/>
                <a:cs typeface="Garamond"/>
              </a:rPr>
              <a:t>periods.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0947" y="152857"/>
            <a:ext cx="40195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Annualized</a:t>
            </a:r>
            <a:r>
              <a:rPr dirty="0" spc="-65"/>
              <a:t> </a:t>
            </a:r>
            <a:r>
              <a:rPr dirty="0" spc="-5"/>
              <a:t>Changes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5361" y="2760344"/>
            <a:ext cx="1784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85">
                <a:latin typeface="Cambria Math"/>
                <a:cs typeface="Cambria Math"/>
              </a:rPr>
              <a:t> 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2561" y="2999613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0310" y="2830448"/>
            <a:ext cx="10483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9620" algn="l"/>
              </a:tabLst>
            </a:pPr>
            <a:r>
              <a:rPr dirty="0" sz="2800" spc="-5">
                <a:latin typeface="Cambria Math"/>
                <a:cs typeface="Cambria Math"/>
              </a:rPr>
              <a:t>∆𝑀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4165" y="3096005"/>
            <a:ext cx="3028315" cy="0"/>
          </a:xfrm>
          <a:custGeom>
            <a:avLst/>
            <a:gdLst/>
            <a:ahLst/>
            <a:cxnLst/>
            <a:rect l="l" t="t" r="r" b="b"/>
            <a:pathLst>
              <a:path w="3028315" h="0">
                <a:moveTo>
                  <a:pt x="0" y="0"/>
                </a:moveTo>
                <a:lnTo>
                  <a:pt x="302818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82390" y="2730830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3336" y="2663317"/>
            <a:ext cx="743585" cy="328930"/>
          </a:xfrm>
          <a:custGeom>
            <a:avLst/>
            <a:gdLst/>
            <a:ahLst/>
            <a:cxnLst/>
            <a:rect l="l" t="t" r="r" b="b"/>
            <a:pathLst>
              <a:path w="743585" h="328930">
                <a:moveTo>
                  <a:pt x="638428" y="0"/>
                </a:moveTo>
                <a:lnTo>
                  <a:pt x="633857" y="13335"/>
                </a:lnTo>
                <a:lnTo>
                  <a:pt x="652833" y="21651"/>
                </a:lnTo>
                <a:lnTo>
                  <a:pt x="669178" y="33099"/>
                </a:lnTo>
                <a:lnTo>
                  <a:pt x="693927" y="65532"/>
                </a:lnTo>
                <a:lnTo>
                  <a:pt x="708501" y="109219"/>
                </a:lnTo>
                <a:lnTo>
                  <a:pt x="713359" y="162813"/>
                </a:lnTo>
                <a:lnTo>
                  <a:pt x="712144" y="191845"/>
                </a:lnTo>
                <a:lnTo>
                  <a:pt x="702429" y="241859"/>
                </a:lnTo>
                <a:lnTo>
                  <a:pt x="682853" y="280965"/>
                </a:lnTo>
                <a:lnTo>
                  <a:pt x="653083" y="307306"/>
                </a:lnTo>
                <a:lnTo>
                  <a:pt x="634364" y="315595"/>
                </a:lnTo>
                <a:lnTo>
                  <a:pt x="638428" y="328930"/>
                </a:lnTo>
                <a:lnTo>
                  <a:pt x="683307" y="307895"/>
                </a:lnTo>
                <a:lnTo>
                  <a:pt x="716279" y="271525"/>
                </a:lnTo>
                <a:lnTo>
                  <a:pt x="736568" y="222678"/>
                </a:lnTo>
                <a:lnTo>
                  <a:pt x="743330" y="164592"/>
                </a:lnTo>
                <a:lnTo>
                  <a:pt x="741640" y="134417"/>
                </a:lnTo>
                <a:lnTo>
                  <a:pt x="728114" y="80974"/>
                </a:lnTo>
                <a:lnTo>
                  <a:pt x="701204" y="37468"/>
                </a:lnTo>
                <a:lnTo>
                  <a:pt x="662291" y="8616"/>
                </a:lnTo>
                <a:lnTo>
                  <a:pt x="638428" y="0"/>
                </a:lnTo>
                <a:close/>
              </a:path>
              <a:path w="743585" h="328930">
                <a:moveTo>
                  <a:pt x="104901" y="0"/>
                </a:moveTo>
                <a:lnTo>
                  <a:pt x="60182" y="21113"/>
                </a:lnTo>
                <a:lnTo>
                  <a:pt x="27177" y="57658"/>
                </a:lnTo>
                <a:lnTo>
                  <a:pt x="6826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72" y="291621"/>
                </a:lnTo>
                <a:lnTo>
                  <a:pt x="81022" y="320335"/>
                </a:lnTo>
                <a:lnTo>
                  <a:pt x="104901" y="328930"/>
                </a:lnTo>
                <a:lnTo>
                  <a:pt x="109092" y="315595"/>
                </a:lnTo>
                <a:lnTo>
                  <a:pt x="90374" y="307306"/>
                </a:lnTo>
                <a:lnTo>
                  <a:pt x="74215" y="295767"/>
                </a:lnTo>
                <a:lnTo>
                  <a:pt x="49529" y="262890"/>
                </a:lnTo>
                <a:lnTo>
                  <a:pt x="34956" y="218186"/>
                </a:lnTo>
                <a:lnTo>
                  <a:pt x="30099" y="162813"/>
                </a:lnTo>
                <a:lnTo>
                  <a:pt x="31313" y="134790"/>
                </a:lnTo>
                <a:lnTo>
                  <a:pt x="41028" y="86125"/>
                </a:lnTo>
                <a:lnTo>
                  <a:pt x="60630" y="47714"/>
                </a:lnTo>
                <a:lnTo>
                  <a:pt x="90642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01973" y="2561666"/>
            <a:ext cx="850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8330" algn="l"/>
              </a:tabLst>
            </a:pPr>
            <a:r>
              <a:rPr dirty="0" sz="2800" spc="-5">
                <a:latin typeface="Cambria Math"/>
                <a:cs typeface="Cambria Math"/>
              </a:rPr>
              <a:t>𝑀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𝑋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6711" y="2751201"/>
            <a:ext cx="1397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69736" y="2663317"/>
            <a:ext cx="743585" cy="328930"/>
          </a:xfrm>
          <a:custGeom>
            <a:avLst/>
            <a:gdLst/>
            <a:ahLst/>
            <a:cxnLst/>
            <a:rect l="l" t="t" r="r" b="b"/>
            <a:pathLst>
              <a:path w="743584" h="328930">
                <a:moveTo>
                  <a:pt x="638428" y="0"/>
                </a:moveTo>
                <a:lnTo>
                  <a:pt x="633857" y="13335"/>
                </a:lnTo>
                <a:lnTo>
                  <a:pt x="652833" y="21651"/>
                </a:lnTo>
                <a:lnTo>
                  <a:pt x="669178" y="33099"/>
                </a:lnTo>
                <a:lnTo>
                  <a:pt x="693927" y="65532"/>
                </a:lnTo>
                <a:lnTo>
                  <a:pt x="708501" y="109219"/>
                </a:lnTo>
                <a:lnTo>
                  <a:pt x="713359" y="162813"/>
                </a:lnTo>
                <a:lnTo>
                  <a:pt x="712144" y="191845"/>
                </a:lnTo>
                <a:lnTo>
                  <a:pt x="702429" y="241859"/>
                </a:lnTo>
                <a:lnTo>
                  <a:pt x="682853" y="280965"/>
                </a:lnTo>
                <a:lnTo>
                  <a:pt x="653083" y="307306"/>
                </a:lnTo>
                <a:lnTo>
                  <a:pt x="634364" y="315595"/>
                </a:lnTo>
                <a:lnTo>
                  <a:pt x="638428" y="328930"/>
                </a:lnTo>
                <a:lnTo>
                  <a:pt x="683307" y="307895"/>
                </a:lnTo>
                <a:lnTo>
                  <a:pt x="716279" y="271525"/>
                </a:lnTo>
                <a:lnTo>
                  <a:pt x="736568" y="222678"/>
                </a:lnTo>
                <a:lnTo>
                  <a:pt x="743331" y="164592"/>
                </a:lnTo>
                <a:lnTo>
                  <a:pt x="741640" y="134417"/>
                </a:lnTo>
                <a:lnTo>
                  <a:pt x="728114" y="80974"/>
                </a:lnTo>
                <a:lnTo>
                  <a:pt x="701204" y="37468"/>
                </a:lnTo>
                <a:lnTo>
                  <a:pt x="662291" y="8616"/>
                </a:lnTo>
                <a:lnTo>
                  <a:pt x="638428" y="0"/>
                </a:lnTo>
                <a:close/>
              </a:path>
              <a:path w="743584" h="328930">
                <a:moveTo>
                  <a:pt x="104901" y="0"/>
                </a:moveTo>
                <a:lnTo>
                  <a:pt x="60182" y="21113"/>
                </a:lnTo>
                <a:lnTo>
                  <a:pt x="27177" y="57658"/>
                </a:lnTo>
                <a:lnTo>
                  <a:pt x="6826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72" y="291621"/>
                </a:lnTo>
                <a:lnTo>
                  <a:pt x="81022" y="320335"/>
                </a:lnTo>
                <a:lnTo>
                  <a:pt x="104901" y="328930"/>
                </a:lnTo>
                <a:lnTo>
                  <a:pt x="109092" y="315595"/>
                </a:lnTo>
                <a:lnTo>
                  <a:pt x="90374" y="307306"/>
                </a:lnTo>
                <a:lnTo>
                  <a:pt x="74215" y="295767"/>
                </a:lnTo>
                <a:lnTo>
                  <a:pt x="49529" y="262890"/>
                </a:lnTo>
                <a:lnTo>
                  <a:pt x="34956" y="218186"/>
                </a:lnTo>
                <a:lnTo>
                  <a:pt x="30099" y="162813"/>
                </a:lnTo>
                <a:lnTo>
                  <a:pt x="31313" y="134790"/>
                </a:lnTo>
                <a:lnTo>
                  <a:pt x="41028" y="86125"/>
                </a:lnTo>
                <a:lnTo>
                  <a:pt x="60630" y="47714"/>
                </a:lnTo>
                <a:lnTo>
                  <a:pt x="90642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30852" y="2561666"/>
            <a:ext cx="1892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1355725" algn="l"/>
              </a:tabLst>
            </a:pPr>
            <a:r>
              <a:rPr dirty="0" sz="1650" spc="85">
                <a:latin typeface="Cambria Math"/>
                <a:cs typeface="Cambria Math"/>
              </a:rPr>
              <a:t>2	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65">
                <a:latin typeface="Cambria Math"/>
                <a:cs typeface="Cambria Math"/>
              </a:rPr>
              <a:t>𝑀</a:t>
            </a:r>
            <a:r>
              <a:rPr dirty="0" baseline="-16260" sz="3075" spc="-97">
                <a:latin typeface="Cambria Math"/>
                <a:cs typeface="Cambria Math"/>
              </a:rPr>
              <a:t>0	</a:t>
            </a:r>
            <a:r>
              <a:rPr dirty="0" sz="2800" spc="95">
                <a:latin typeface="Cambria Math"/>
                <a:cs typeface="Cambria Math"/>
              </a:rPr>
              <a:t>𝑋</a:t>
            </a:r>
            <a:r>
              <a:rPr dirty="0" baseline="-18970" sz="3075" spc="142">
                <a:latin typeface="Cambria Math"/>
                <a:cs typeface="Cambria Math"/>
              </a:rPr>
              <a:t>𝑡</a:t>
            </a:r>
            <a:r>
              <a:rPr dirty="0" sz="1650" spc="95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8284" y="3068192"/>
            <a:ext cx="1127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95">
                <a:latin typeface="Cambria Math"/>
                <a:cs typeface="Cambria Math"/>
              </a:rPr>
              <a:t>𝑡</a:t>
            </a:r>
            <a:r>
              <a:rPr dirty="0" baseline="23035" sz="3075" spc="142">
                <a:latin typeface="Cambria Math"/>
                <a:cs typeface="Cambria Math"/>
              </a:rPr>
              <a:t>2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130">
                <a:latin typeface="Cambria Math"/>
                <a:cs typeface="Cambria Math"/>
              </a:rPr>
              <a:t> </a:t>
            </a:r>
            <a:r>
              <a:rPr dirty="0" sz="2800" spc="65">
                <a:latin typeface="Cambria Math"/>
                <a:cs typeface="Cambria Math"/>
              </a:rPr>
              <a:t>𝑡</a:t>
            </a:r>
            <a:r>
              <a:rPr dirty="0" baseline="23035" sz="3075" spc="97">
                <a:latin typeface="Cambria Math"/>
                <a:cs typeface="Cambria Math"/>
              </a:rPr>
              <a:t>1</a:t>
            </a:r>
            <a:endParaRPr baseline="23035" sz="307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2964" y="5535269"/>
            <a:ext cx="10934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𝛿𝑀</a:t>
            </a:r>
            <a:r>
              <a:rPr dirty="0" baseline="-16260" sz="3075" spc="-15">
                <a:latin typeface="Cambria Math"/>
                <a:cs typeface="Cambria Math"/>
              </a:rPr>
              <a:t>0</a:t>
            </a:r>
            <a:r>
              <a:rPr dirty="0" baseline="-16260" sz="3075" spc="57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55028" y="6210300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 h="0">
                <a:moveTo>
                  <a:pt x="0" y="0"/>
                </a:moveTo>
                <a:lnTo>
                  <a:pt x="94361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1482" y="5182870"/>
            <a:ext cx="0" cy="1018540"/>
          </a:xfrm>
          <a:custGeom>
            <a:avLst/>
            <a:gdLst/>
            <a:ahLst/>
            <a:cxnLst/>
            <a:rect l="l" t="t" r="r" b="b"/>
            <a:pathLst>
              <a:path w="0" h="1018539">
                <a:moveTo>
                  <a:pt x="0" y="0"/>
                </a:moveTo>
                <a:lnTo>
                  <a:pt x="0" y="1018539"/>
                </a:lnTo>
              </a:path>
            </a:pathLst>
          </a:custGeom>
          <a:ln w="35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55028" y="5173979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 h="0">
                <a:moveTo>
                  <a:pt x="0" y="0"/>
                </a:moveTo>
                <a:lnTo>
                  <a:pt x="94361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26003" y="621030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234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43846" y="5182870"/>
            <a:ext cx="0" cy="1018540"/>
          </a:xfrm>
          <a:custGeom>
            <a:avLst/>
            <a:gdLst/>
            <a:ahLst/>
            <a:cxnLst/>
            <a:rect l="l" t="t" r="r" b="b"/>
            <a:pathLst>
              <a:path w="0" h="1018539">
                <a:moveTo>
                  <a:pt x="0" y="0"/>
                </a:moveTo>
                <a:lnTo>
                  <a:pt x="0" y="1018539"/>
                </a:lnTo>
              </a:path>
            </a:pathLst>
          </a:custGeom>
          <a:ln w="35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26003" y="5173979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234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57326" y="5347334"/>
            <a:ext cx="1604010" cy="905510"/>
          </a:xfrm>
          <a:custGeom>
            <a:avLst/>
            <a:gdLst/>
            <a:ahLst/>
            <a:cxnLst/>
            <a:rect l="l" t="t" r="r" b="b"/>
            <a:pathLst>
              <a:path w="1604010" h="905510">
                <a:moveTo>
                  <a:pt x="1448937" y="0"/>
                </a:moveTo>
                <a:lnTo>
                  <a:pt x="1440809" y="13080"/>
                </a:lnTo>
                <a:lnTo>
                  <a:pt x="1469648" y="47704"/>
                </a:lnTo>
                <a:lnTo>
                  <a:pt x="1495022" y="89090"/>
                </a:lnTo>
                <a:lnTo>
                  <a:pt x="1516944" y="137239"/>
                </a:lnTo>
                <a:lnTo>
                  <a:pt x="1535424" y="192150"/>
                </a:lnTo>
                <a:lnTo>
                  <a:pt x="1547494" y="239837"/>
                </a:lnTo>
                <a:lnTo>
                  <a:pt x="1556882" y="289703"/>
                </a:lnTo>
                <a:lnTo>
                  <a:pt x="1563588" y="341749"/>
                </a:lnTo>
                <a:lnTo>
                  <a:pt x="1567611" y="395977"/>
                </a:lnTo>
                <a:lnTo>
                  <a:pt x="1568952" y="452386"/>
                </a:lnTo>
                <a:lnTo>
                  <a:pt x="1567612" y="507687"/>
                </a:lnTo>
                <a:lnTo>
                  <a:pt x="1563596" y="561242"/>
                </a:lnTo>
                <a:lnTo>
                  <a:pt x="1556910" y="613048"/>
                </a:lnTo>
                <a:lnTo>
                  <a:pt x="1547559" y="663106"/>
                </a:lnTo>
                <a:lnTo>
                  <a:pt x="1535551" y="711415"/>
                </a:lnTo>
                <a:lnTo>
                  <a:pt x="1517194" y="767216"/>
                </a:lnTo>
                <a:lnTo>
                  <a:pt x="1495276" y="816013"/>
                </a:lnTo>
                <a:lnTo>
                  <a:pt x="1469811" y="857809"/>
                </a:lnTo>
                <a:lnTo>
                  <a:pt x="1440809" y="892606"/>
                </a:lnTo>
                <a:lnTo>
                  <a:pt x="1448937" y="905433"/>
                </a:lnTo>
                <a:lnTo>
                  <a:pt x="1482727" y="871210"/>
                </a:lnTo>
                <a:lnTo>
                  <a:pt x="1512850" y="829214"/>
                </a:lnTo>
                <a:lnTo>
                  <a:pt x="1539306" y="779446"/>
                </a:lnTo>
                <a:lnTo>
                  <a:pt x="1562094" y="721906"/>
                </a:lnTo>
                <a:lnTo>
                  <a:pt x="1577120" y="671810"/>
                </a:lnTo>
                <a:lnTo>
                  <a:pt x="1588817" y="619792"/>
                </a:lnTo>
                <a:lnTo>
                  <a:pt x="1597180" y="565852"/>
                </a:lnTo>
                <a:lnTo>
                  <a:pt x="1602202" y="509991"/>
                </a:lnTo>
                <a:lnTo>
                  <a:pt x="1603877" y="452208"/>
                </a:lnTo>
                <a:lnTo>
                  <a:pt x="1602202" y="393690"/>
                </a:lnTo>
                <a:lnTo>
                  <a:pt x="1597180" y="337420"/>
                </a:lnTo>
                <a:lnTo>
                  <a:pt x="1588817" y="283400"/>
                </a:lnTo>
                <a:lnTo>
                  <a:pt x="1577120" y="231632"/>
                </a:lnTo>
                <a:lnTo>
                  <a:pt x="1562094" y="182117"/>
                </a:lnTo>
                <a:lnTo>
                  <a:pt x="1539306" y="125319"/>
                </a:lnTo>
                <a:lnTo>
                  <a:pt x="1512850" y="76057"/>
                </a:lnTo>
                <a:lnTo>
                  <a:pt x="1482727" y="34295"/>
                </a:lnTo>
                <a:lnTo>
                  <a:pt x="1448937" y="0"/>
                </a:lnTo>
                <a:close/>
              </a:path>
              <a:path w="1604010" h="905510">
                <a:moveTo>
                  <a:pt x="154934" y="0"/>
                </a:moveTo>
                <a:lnTo>
                  <a:pt x="121146" y="34295"/>
                </a:lnTo>
                <a:lnTo>
                  <a:pt x="91037" y="76057"/>
                </a:lnTo>
                <a:lnTo>
                  <a:pt x="64619" y="125319"/>
                </a:lnTo>
                <a:lnTo>
                  <a:pt x="41904" y="182117"/>
                </a:lnTo>
                <a:lnTo>
                  <a:pt x="26817" y="231632"/>
                </a:lnTo>
                <a:lnTo>
                  <a:pt x="15082" y="283400"/>
                </a:lnTo>
                <a:lnTo>
                  <a:pt x="6700" y="337420"/>
                </a:lnTo>
                <a:lnTo>
                  <a:pt x="1671" y="393690"/>
                </a:lnTo>
                <a:lnTo>
                  <a:pt x="0" y="452386"/>
                </a:lnTo>
                <a:lnTo>
                  <a:pt x="1671" y="509991"/>
                </a:lnTo>
                <a:lnTo>
                  <a:pt x="6700" y="565852"/>
                </a:lnTo>
                <a:lnTo>
                  <a:pt x="15082" y="619792"/>
                </a:lnTo>
                <a:lnTo>
                  <a:pt x="26817" y="671810"/>
                </a:lnTo>
                <a:lnTo>
                  <a:pt x="41904" y="721906"/>
                </a:lnTo>
                <a:lnTo>
                  <a:pt x="64619" y="779446"/>
                </a:lnTo>
                <a:lnTo>
                  <a:pt x="91037" y="829214"/>
                </a:lnTo>
                <a:lnTo>
                  <a:pt x="121146" y="871210"/>
                </a:lnTo>
                <a:lnTo>
                  <a:pt x="154934" y="905433"/>
                </a:lnTo>
                <a:lnTo>
                  <a:pt x="163189" y="892606"/>
                </a:lnTo>
                <a:lnTo>
                  <a:pt x="134132" y="857809"/>
                </a:lnTo>
                <a:lnTo>
                  <a:pt x="108659" y="816013"/>
                </a:lnTo>
                <a:lnTo>
                  <a:pt x="86733" y="767216"/>
                </a:lnTo>
                <a:lnTo>
                  <a:pt x="68320" y="711415"/>
                </a:lnTo>
                <a:lnTo>
                  <a:pt x="56325" y="663106"/>
                </a:lnTo>
                <a:lnTo>
                  <a:pt x="47007" y="613048"/>
                </a:lnTo>
                <a:lnTo>
                  <a:pt x="40358" y="561242"/>
                </a:lnTo>
                <a:lnTo>
                  <a:pt x="36373" y="507687"/>
                </a:lnTo>
                <a:lnTo>
                  <a:pt x="35051" y="452208"/>
                </a:lnTo>
                <a:lnTo>
                  <a:pt x="36373" y="395977"/>
                </a:lnTo>
                <a:lnTo>
                  <a:pt x="40358" y="341749"/>
                </a:lnTo>
                <a:lnTo>
                  <a:pt x="47007" y="289703"/>
                </a:lnTo>
                <a:lnTo>
                  <a:pt x="56325" y="239837"/>
                </a:lnTo>
                <a:lnTo>
                  <a:pt x="68320" y="192150"/>
                </a:lnTo>
                <a:lnTo>
                  <a:pt x="86805" y="137239"/>
                </a:lnTo>
                <a:lnTo>
                  <a:pt x="108754" y="89090"/>
                </a:lnTo>
                <a:lnTo>
                  <a:pt x="134204" y="47704"/>
                </a:lnTo>
                <a:lnTo>
                  <a:pt x="163189" y="13080"/>
                </a:lnTo>
                <a:lnTo>
                  <a:pt x="154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32453" y="5800318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 h="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11625" y="5367654"/>
            <a:ext cx="743585" cy="328930"/>
          </a:xfrm>
          <a:custGeom>
            <a:avLst/>
            <a:gdLst/>
            <a:ahLst/>
            <a:cxnLst/>
            <a:rect l="l" t="t" r="r" b="b"/>
            <a:pathLst>
              <a:path w="743585" h="328929">
                <a:moveTo>
                  <a:pt x="638428" y="0"/>
                </a:moveTo>
                <a:lnTo>
                  <a:pt x="633729" y="13335"/>
                </a:lnTo>
                <a:lnTo>
                  <a:pt x="652779" y="21595"/>
                </a:lnTo>
                <a:lnTo>
                  <a:pt x="669163" y="33035"/>
                </a:lnTo>
                <a:lnTo>
                  <a:pt x="693927" y="65405"/>
                </a:lnTo>
                <a:lnTo>
                  <a:pt x="708501" y="109156"/>
                </a:lnTo>
                <a:lnTo>
                  <a:pt x="713359" y="162814"/>
                </a:lnTo>
                <a:lnTo>
                  <a:pt x="712142" y="191848"/>
                </a:lnTo>
                <a:lnTo>
                  <a:pt x="702375" y="241859"/>
                </a:lnTo>
                <a:lnTo>
                  <a:pt x="682797" y="280917"/>
                </a:lnTo>
                <a:lnTo>
                  <a:pt x="653028" y="307268"/>
                </a:lnTo>
                <a:lnTo>
                  <a:pt x="634238" y="315569"/>
                </a:lnTo>
                <a:lnTo>
                  <a:pt x="638428" y="328917"/>
                </a:lnTo>
                <a:lnTo>
                  <a:pt x="683307" y="307873"/>
                </a:lnTo>
                <a:lnTo>
                  <a:pt x="716279" y="271437"/>
                </a:lnTo>
                <a:lnTo>
                  <a:pt x="736568" y="222653"/>
                </a:lnTo>
                <a:lnTo>
                  <a:pt x="743330" y="164592"/>
                </a:lnTo>
                <a:lnTo>
                  <a:pt x="741640" y="134417"/>
                </a:lnTo>
                <a:lnTo>
                  <a:pt x="728114" y="80974"/>
                </a:lnTo>
                <a:lnTo>
                  <a:pt x="701204" y="37415"/>
                </a:lnTo>
                <a:lnTo>
                  <a:pt x="662291" y="8598"/>
                </a:lnTo>
                <a:lnTo>
                  <a:pt x="638428" y="0"/>
                </a:lnTo>
                <a:close/>
              </a:path>
              <a:path w="743585" h="328929">
                <a:moveTo>
                  <a:pt x="104901" y="0"/>
                </a:moveTo>
                <a:lnTo>
                  <a:pt x="60134" y="21066"/>
                </a:lnTo>
                <a:lnTo>
                  <a:pt x="27177" y="57658"/>
                </a:lnTo>
                <a:lnTo>
                  <a:pt x="6778" y="106553"/>
                </a:lnTo>
                <a:lnTo>
                  <a:pt x="0" y="164592"/>
                </a:lnTo>
                <a:lnTo>
                  <a:pt x="1690" y="194777"/>
                </a:lnTo>
                <a:lnTo>
                  <a:pt x="15216" y="248209"/>
                </a:lnTo>
                <a:lnTo>
                  <a:pt x="42072" y="291580"/>
                </a:lnTo>
                <a:lnTo>
                  <a:pt x="81022" y="320318"/>
                </a:lnTo>
                <a:lnTo>
                  <a:pt x="104901" y="328917"/>
                </a:lnTo>
                <a:lnTo>
                  <a:pt x="109092" y="315569"/>
                </a:lnTo>
                <a:lnTo>
                  <a:pt x="90356" y="307268"/>
                </a:lnTo>
                <a:lnTo>
                  <a:pt x="74167" y="295717"/>
                </a:lnTo>
                <a:lnTo>
                  <a:pt x="49529" y="262864"/>
                </a:lnTo>
                <a:lnTo>
                  <a:pt x="34893" y="218192"/>
                </a:lnTo>
                <a:lnTo>
                  <a:pt x="29972" y="162814"/>
                </a:lnTo>
                <a:lnTo>
                  <a:pt x="31206" y="134735"/>
                </a:lnTo>
                <a:lnTo>
                  <a:pt x="41009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32989" y="5267045"/>
            <a:ext cx="2419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99845" algn="l"/>
                <a:tab pos="1895475" algn="l"/>
              </a:tabLst>
            </a:pPr>
            <a:r>
              <a:rPr dirty="0" baseline="-29761" sz="4200" spc="-7">
                <a:latin typeface="Cambria Math"/>
                <a:cs typeface="Cambria Math"/>
              </a:rPr>
              <a:t> </a:t>
            </a:r>
            <a:r>
              <a:rPr dirty="0" baseline="-29761" sz="4200" spc="-7">
                <a:latin typeface="Cambria Math"/>
                <a:cs typeface="Cambria Math"/>
              </a:rPr>
              <a:t>	</a:t>
            </a:r>
            <a:r>
              <a:rPr dirty="0" sz="2800" spc="-70">
                <a:latin typeface="Cambria Math"/>
                <a:cs typeface="Cambria Math"/>
              </a:rPr>
              <a:t>𝑀</a:t>
            </a:r>
            <a:r>
              <a:rPr dirty="0" baseline="-16260" sz="3075" spc="-104">
                <a:latin typeface="Cambria Math"/>
                <a:cs typeface="Cambria Math"/>
              </a:rPr>
              <a:t>0	</a:t>
            </a:r>
            <a:r>
              <a:rPr dirty="0" sz="2800" spc="95">
                <a:latin typeface="Cambria Math"/>
                <a:cs typeface="Cambria Math"/>
              </a:rPr>
              <a:t>𝑋</a:t>
            </a:r>
            <a:r>
              <a:rPr dirty="0" baseline="-20325" sz="3075" spc="142">
                <a:latin typeface="Cambria Math"/>
                <a:cs typeface="Cambria Math"/>
              </a:rPr>
              <a:t>𝑡</a:t>
            </a:r>
            <a:r>
              <a:rPr dirty="0" sz="1650" spc="95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11625" y="5873635"/>
            <a:ext cx="743585" cy="328930"/>
          </a:xfrm>
          <a:custGeom>
            <a:avLst/>
            <a:gdLst/>
            <a:ahLst/>
            <a:cxnLst/>
            <a:rect l="l" t="t" r="r" b="b"/>
            <a:pathLst>
              <a:path w="743585" h="328929">
                <a:moveTo>
                  <a:pt x="638428" y="0"/>
                </a:moveTo>
                <a:lnTo>
                  <a:pt x="633729" y="13347"/>
                </a:lnTo>
                <a:lnTo>
                  <a:pt x="652779" y="21610"/>
                </a:lnTo>
                <a:lnTo>
                  <a:pt x="669163" y="33046"/>
                </a:lnTo>
                <a:lnTo>
                  <a:pt x="693927" y="65443"/>
                </a:lnTo>
                <a:lnTo>
                  <a:pt x="708501" y="109164"/>
                </a:lnTo>
                <a:lnTo>
                  <a:pt x="713359" y="162801"/>
                </a:lnTo>
                <a:lnTo>
                  <a:pt x="712142" y="191814"/>
                </a:lnTo>
                <a:lnTo>
                  <a:pt x="702375" y="241839"/>
                </a:lnTo>
                <a:lnTo>
                  <a:pt x="682797" y="280904"/>
                </a:lnTo>
                <a:lnTo>
                  <a:pt x="653028" y="307255"/>
                </a:lnTo>
                <a:lnTo>
                  <a:pt x="634238" y="315556"/>
                </a:lnTo>
                <a:lnTo>
                  <a:pt x="638428" y="328904"/>
                </a:lnTo>
                <a:lnTo>
                  <a:pt x="683307" y="307860"/>
                </a:lnTo>
                <a:lnTo>
                  <a:pt x="716279" y="271424"/>
                </a:lnTo>
                <a:lnTo>
                  <a:pt x="736568" y="222640"/>
                </a:lnTo>
                <a:lnTo>
                  <a:pt x="743330" y="164541"/>
                </a:lnTo>
                <a:lnTo>
                  <a:pt x="741640" y="134385"/>
                </a:lnTo>
                <a:lnTo>
                  <a:pt x="728114" y="80936"/>
                </a:lnTo>
                <a:lnTo>
                  <a:pt x="701204" y="37431"/>
                </a:lnTo>
                <a:lnTo>
                  <a:pt x="662291" y="8605"/>
                </a:lnTo>
                <a:lnTo>
                  <a:pt x="638428" y="0"/>
                </a:lnTo>
                <a:close/>
              </a:path>
              <a:path w="743585" h="328929">
                <a:moveTo>
                  <a:pt x="104901" y="0"/>
                </a:moveTo>
                <a:lnTo>
                  <a:pt x="60134" y="21083"/>
                </a:lnTo>
                <a:lnTo>
                  <a:pt x="27177" y="57645"/>
                </a:lnTo>
                <a:lnTo>
                  <a:pt x="6778" y="106516"/>
                </a:lnTo>
                <a:lnTo>
                  <a:pt x="0" y="164541"/>
                </a:lnTo>
                <a:lnTo>
                  <a:pt x="1690" y="194754"/>
                </a:lnTo>
                <a:lnTo>
                  <a:pt x="15216" y="248198"/>
                </a:lnTo>
                <a:lnTo>
                  <a:pt x="42072" y="291567"/>
                </a:lnTo>
                <a:lnTo>
                  <a:pt x="81022" y="320305"/>
                </a:lnTo>
                <a:lnTo>
                  <a:pt x="104901" y="328904"/>
                </a:lnTo>
                <a:lnTo>
                  <a:pt x="109092" y="315556"/>
                </a:lnTo>
                <a:lnTo>
                  <a:pt x="90356" y="307255"/>
                </a:lnTo>
                <a:lnTo>
                  <a:pt x="74167" y="295705"/>
                </a:lnTo>
                <a:lnTo>
                  <a:pt x="49529" y="262851"/>
                </a:lnTo>
                <a:lnTo>
                  <a:pt x="34893" y="218160"/>
                </a:lnTo>
                <a:lnTo>
                  <a:pt x="29972" y="162801"/>
                </a:lnTo>
                <a:lnTo>
                  <a:pt x="31206" y="134742"/>
                </a:lnTo>
                <a:lnTo>
                  <a:pt x="41009" y="86064"/>
                </a:lnTo>
                <a:lnTo>
                  <a:pt x="60577" y="47657"/>
                </a:lnTo>
                <a:lnTo>
                  <a:pt x="90624" y="21610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94861" y="5772708"/>
            <a:ext cx="1157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33730" algn="l"/>
              </a:tabLst>
            </a:pPr>
            <a:r>
              <a:rPr dirty="0" sz="2800" spc="-65">
                <a:latin typeface="Cambria Math"/>
                <a:cs typeface="Cambria Math"/>
              </a:rPr>
              <a:t>𝑀</a:t>
            </a:r>
            <a:r>
              <a:rPr dirty="0" baseline="-16260" sz="3075" spc="-97">
                <a:latin typeface="Cambria Math"/>
                <a:cs typeface="Cambria Math"/>
              </a:rPr>
              <a:t>0	</a:t>
            </a:r>
            <a:r>
              <a:rPr dirty="0" sz="2800" spc="95">
                <a:latin typeface="Cambria Math"/>
                <a:cs typeface="Cambria Math"/>
              </a:rPr>
              <a:t>𝑋</a:t>
            </a:r>
            <a:r>
              <a:rPr dirty="0" baseline="-16260" sz="3075" spc="142">
                <a:latin typeface="Cambria Math"/>
                <a:cs typeface="Cambria Math"/>
              </a:rPr>
              <a:t>𝑡</a:t>
            </a:r>
            <a:r>
              <a:rPr dirty="0" sz="1650" spc="95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2821" y="5003419"/>
            <a:ext cx="800100" cy="647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2455"/>
              </a:lnSpc>
              <a:spcBef>
                <a:spcPts val="90"/>
              </a:spcBef>
              <a:tabLst>
                <a:tab pos="325120" algn="l"/>
                <a:tab pos="761365" algn="l"/>
              </a:tabLst>
            </a:pPr>
            <a:r>
              <a:rPr dirty="0" u="heavy" sz="2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050" spc="4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	</a:t>
            </a:r>
            <a:endParaRPr sz="2050">
              <a:latin typeface="Cambria Math"/>
              <a:cs typeface="Cambria Math"/>
            </a:endParaRPr>
          </a:p>
          <a:p>
            <a:pPr marL="38735">
              <a:lnSpc>
                <a:spcPts val="2455"/>
              </a:lnSpc>
            </a:pPr>
            <a:r>
              <a:rPr dirty="0" sz="2050" spc="120">
                <a:latin typeface="Cambria Math"/>
                <a:cs typeface="Cambria Math"/>
              </a:rPr>
              <a:t>𝑡</a:t>
            </a:r>
            <a:r>
              <a:rPr dirty="0" baseline="20202" sz="2475" spc="179">
                <a:latin typeface="Cambria Math"/>
                <a:cs typeface="Cambria Math"/>
              </a:rPr>
              <a:t>2</a:t>
            </a:r>
            <a:r>
              <a:rPr dirty="0" sz="2050" spc="120">
                <a:latin typeface="Cambria Math"/>
                <a:cs typeface="Cambria Math"/>
              </a:rPr>
              <a:t>−𝑡</a:t>
            </a:r>
            <a:r>
              <a:rPr dirty="0" baseline="20202" sz="2475" spc="179">
                <a:latin typeface="Cambria Math"/>
                <a:cs typeface="Cambria Math"/>
              </a:rPr>
              <a:t>1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94323" y="5535269"/>
            <a:ext cx="171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700" algn="l"/>
              </a:tabLst>
            </a:pP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	×</a:t>
            </a:r>
            <a:r>
              <a:rPr dirty="0" sz="2800" spc="-6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100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33" y="6136335"/>
            <a:ext cx="321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-.030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350" y="6136335"/>
            <a:ext cx="321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-.025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017" y="6136335"/>
            <a:ext cx="321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-.020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16" y="6136335"/>
            <a:ext cx="274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.005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7781" y="6136335"/>
            <a:ext cx="274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.010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0475" y="6136335"/>
            <a:ext cx="274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.015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1385" y="85470"/>
            <a:ext cx="1751964" cy="599059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r" marL="536575" marR="5080" indent="-400685">
              <a:lnSpc>
                <a:spcPts val="1270"/>
              </a:lnSpc>
              <a:spcBef>
                <a:spcPts val="284"/>
              </a:spcBef>
            </a:pPr>
            <a:r>
              <a:rPr dirty="0" sz="1200" spc="-5" b="1">
                <a:latin typeface="Garamond"/>
                <a:cs typeface="Garamond"/>
              </a:rPr>
              <a:t>Madagascar</a:t>
            </a:r>
            <a:r>
              <a:rPr dirty="0" sz="1200" spc="-1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2004-2008/9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Armenia</a:t>
            </a:r>
            <a:r>
              <a:rPr dirty="0" sz="1200" spc="-3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2005-2010</a:t>
            </a:r>
            <a:endParaRPr sz="1200">
              <a:latin typeface="Garamond"/>
              <a:cs typeface="Garamond"/>
            </a:endParaRPr>
          </a:p>
          <a:p>
            <a:pPr algn="r" marR="5715">
              <a:lnSpc>
                <a:spcPts val="1160"/>
              </a:lnSpc>
            </a:pPr>
            <a:r>
              <a:rPr dirty="0" sz="1200" spc="-5" b="1">
                <a:latin typeface="Garamond"/>
                <a:cs typeface="Garamond"/>
              </a:rPr>
              <a:t>Jordan</a:t>
            </a:r>
            <a:r>
              <a:rPr dirty="0" sz="1200" spc="-95" b="1">
                <a:latin typeface="Garamond"/>
                <a:cs typeface="Garamond"/>
              </a:rPr>
              <a:t> </a:t>
            </a:r>
            <a:r>
              <a:rPr dirty="0" sz="1200" b="1">
                <a:latin typeface="Garamond"/>
                <a:cs typeface="Garamond"/>
              </a:rPr>
              <a:t>2007-2009</a:t>
            </a:r>
            <a:endParaRPr sz="1200">
              <a:latin typeface="Garamond"/>
              <a:cs typeface="Garamond"/>
            </a:endParaRPr>
          </a:p>
          <a:p>
            <a:pPr algn="r" marR="5080">
              <a:lnSpc>
                <a:spcPts val="1265"/>
              </a:lnSpc>
            </a:pPr>
            <a:r>
              <a:rPr dirty="0" sz="1200" b="1">
                <a:latin typeface="Garamond"/>
                <a:cs typeface="Garamond"/>
              </a:rPr>
              <a:t>Guyana</a:t>
            </a:r>
            <a:r>
              <a:rPr dirty="0" sz="1200" spc="-8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2005-2009</a:t>
            </a:r>
            <a:endParaRPr sz="1200">
              <a:latin typeface="Garamond"/>
              <a:cs typeface="Garamond"/>
            </a:endParaRPr>
          </a:p>
          <a:p>
            <a:pPr algn="r" marL="384175" marR="5715" indent="74295">
              <a:lnSpc>
                <a:spcPct val="87700"/>
              </a:lnSpc>
              <a:spcBef>
                <a:spcPts val="85"/>
              </a:spcBef>
            </a:pPr>
            <a:r>
              <a:rPr dirty="0" sz="1200" spc="-5" b="1">
                <a:latin typeface="Garamond"/>
                <a:cs typeface="Garamond"/>
              </a:rPr>
              <a:t>Colombia</a:t>
            </a:r>
            <a:r>
              <a:rPr dirty="0" sz="1200" spc="-3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2005-2010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Senegal</a:t>
            </a:r>
            <a:r>
              <a:rPr dirty="0" sz="1200" spc="-3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2005-2010/11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Egypt</a:t>
            </a:r>
            <a:r>
              <a:rPr dirty="0" sz="1200" spc="-95" b="1">
                <a:latin typeface="Garamond"/>
                <a:cs typeface="Garamond"/>
              </a:rPr>
              <a:t> </a:t>
            </a:r>
            <a:r>
              <a:rPr dirty="0" sz="1200" b="1">
                <a:latin typeface="Garamond"/>
                <a:cs typeface="Garamond"/>
              </a:rPr>
              <a:t>2005-2008</a:t>
            </a:r>
            <a:endParaRPr sz="1200">
              <a:latin typeface="Garamond"/>
              <a:cs typeface="Garamond"/>
            </a:endParaRPr>
          </a:p>
          <a:p>
            <a:pPr algn="r" marL="313690" marR="5080" indent="-301625">
              <a:lnSpc>
                <a:spcPts val="1270"/>
              </a:lnSpc>
              <a:spcBef>
                <a:spcPts val="10"/>
              </a:spcBef>
            </a:pPr>
            <a:r>
              <a:rPr dirty="0" sz="1200" spc="-5" b="1">
                <a:latin typeface="Garamond"/>
                <a:cs typeface="Garamond"/>
              </a:rPr>
              <a:t>Dominican</a:t>
            </a:r>
            <a:r>
              <a:rPr dirty="0" sz="1200" spc="-2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Rep.</a:t>
            </a:r>
            <a:r>
              <a:rPr dirty="0" sz="1200" spc="-2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2002-2007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Pakistan</a:t>
            </a:r>
            <a:r>
              <a:rPr dirty="0" sz="1200" spc="-3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2007-2012/13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Namibia</a:t>
            </a:r>
            <a:r>
              <a:rPr dirty="0" sz="1200" spc="-85" b="1">
                <a:latin typeface="Garamond"/>
                <a:cs typeface="Garamond"/>
              </a:rPr>
              <a:t> </a:t>
            </a:r>
            <a:r>
              <a:rPr dirty="0" sz="1200" b="1">
                <a:latin typeface="Garamond"/>
                <a:cs typeface="Garamond"/>
              </a:rPr>
              <a:t>2000-2007</a:t>
            </a:r>
            <a:endParaRPr sz="1200">
              <a:latin typeface="Garamond"/>
              <a:cs typeface="Garamond"/>
            </a:endParaRPr>
          </a:p>
          <a:p>
            <a:pPr algn="r" marR="6985">
              <a:lnSpc>
                <a:spcPts val="1150"/>
              </a:lnSpc>
            </a:pPr>
            <a:r>
              <a:rPr dirty="0" sz="1200" spc="-5" b="1">
                <a:latin typeface="Garamond"/>
                <a:cs typeface="Garamond"/>
              </a:rPr>
              <a:t>Indonesia</a:t>
            </a:r>
            <a:r>
              <a:rPr dirty="0" sz="1200" spc="-6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2007-2012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Peru</a:t>
            </a:r>
            <a:r>
              <a:rPr dirty="0" sz="1200" spc="-5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2008-2012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Peru</a:t>
            </a:r>
            <a:r>
              <a:rPr dirty="0" sz="1200" spc="-6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2005-2008</a:t>
            </a:r>
            <a:endParaRPr sz="1200">
              <a:latin typeface="Garamond"/>
              <a:cs typeface="Garamond"/>
            </a:endParaRPr>
          </a:p>
          <a:p>
            <a:pPr algn="r" marR="5715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Cameroon</a:t>
            </a:r>
            <a:r>
              <a:rPr dirty="0" sz="1200" spc="-2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2004-2011</a:t>
            </a:r>
            <a:endParaRPr sz="1200">
              <a:latin typeface="Garamond"/>
              <a:cs typeface="Garamond"/>
            </a:endParaRPr>
          </a:p>
          <a:p>
            <a:pPr algn="r" marR="5080">
              <a:lnSpc>
                <a:spcPts val="1265"/>
              </a:lnSpc>
            </a:pPr>
            <a:r>
              <a:rPr dirty="0" sz="1200" b="1">
                <a:latin typeface="Garamond"/>
                <a:cs typeface="Garamond"/>
              </a:rPr>
              <a:t>Gabon</a:t>
            </a:r>
            <a:r>
              <a:rPr dirty="0" sz="1200" spc="-105" b="1">
                <a:latin typeface="Garamond"/>
                <a:cs typeface="Garamond"/>
              </a:rPr>
              <a:t> </a:t>
            </a:r>
            <a:r>
              <a:rPr dirty="0" sz="1200" b="1">
                <a:latin typeface="Garamond"/>
                <a:cs typeface="Garamond"/>
              </a:rPr>
              <a:t>2000-2012</a:t>
            </a:r>
            <a:endParaRPr sz="1200">
              <a:latin typeface="Garamond"/>
              <a:cs typeface="Garamond"/>
            </a:endParaRPr>
          </a:p>
          <a:p>
            <a:pPr algn="r" marL="189865" marR="5080" indent="242570">
              <a:lnSpc>
                <a:spcPts val="1260"/>
              </a:lnSpc>
              <a:spcBef>
                <a:spcPts val="105"/>
              </a:spcBef>
            </a:pPr>
            <a:r>
              <a:rPr dirty="0" sz="1200" spc="-5" b="1">
                <a:latin typeface="Garamond"/>
                <a:cs typeface="Garamond"/>
              </a:rPr>
              <a:t>India</a:t>
            </a:r>
            <a:r>
              <a:rPr dirty="0" sz="1200" spc="-5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1998/9-2005/6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Zimbabwe</a:t>
            </a:r>
            <a:r>
              <a:rPr dirty="0" sz="1200" spc="-4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2006-2010/11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Malawi</a:t>
            </a:r>
            <a:r>
              <a:rPr dirty="0" sz="1200" spc="-4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2004-2010 </a:t>
            </a:r>
            <a:r>
              <a:rPr dirty="0" sz="1200" b="1">
                <a:latin typeface="Garamond"/>
                <a:cs typeface="Garamond"/>
              </a:rPr>
              <a:t> Kenya</a:t>
            </a:r>
            <a:r>
              <a:rPr dirty="0" sz="1200" spc="-6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2003-2008/9  Lesotho</a:t>
            </a:r>
            <a:r>
              <a:rPr dirty="0" sz="1200" spc="-5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2004-2009</a:t>
            </a:r>
            <a:endParaRPr sz="1200">
              <a:latin typeface="Garamond"/>
              <a:cs typeface="Garamond"/>
            </a:endParaRPr>
          </a:p>
          <a:p>
            <a:pPr algn="r" marL="429895" marR="6350" indent="153670">
              <a:lnSpc>
                <a:spcPts val="1270"/>
              </a:lnSpc>
              <a:spcBef>
                <a:spcPts val="15"/>
              </a:spcBef>
            </a:pPr>
            <a:r>
              <a:rPr dirty="0" sz="1200" spc="-5" b="1">
                <a:latin typeface="Garamond"/>
                <a:cs typeface="Garamond"/>
              </a:rPr>
              <a:t>Nigeria</a:t>
            </a:r>
            <a:r>
              <a:rPr dirty="0" sz="1200" spc="-6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2003-2008 </a:t>
            </a:r>
            <a:r>
              <a:rPr dirty="0" sz="120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Zambia</a:t>
            </a:r>
            <a:r>
              <a:rPr dirty="0" sz="1200" spc="-5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2001/2-2007 </a:t>
            </a:r>
            <a:r>
              <a:rPr dirty="0" sz="1200" b="1">
                <a:latin typeface="Garamond"/>
                <a:cs typeface="Garamond"/>
              </a:rPr>
              <a:t> Benin</a:t>
            </a:r>
            <a:r>
              <a:rPr dirty="0" sz="1200" spc="-7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2001-2006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155"/>
              </a:lnSpc>
            </a:pPr>
            <a:r>
              <a:rPr dirty="0" sz="1200" b="1">
                <a:latin typeface="Garamond"/>
                <a:cs typeface="Garamond"/>
              </a:rPr>
              <a:t>Niger</a:t>
            </a:r>
            <a:r>
              <a:rPr dirty="0" sz="1200" spc="-8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2006-2012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Ethiopia</a:t>
            </a:r>
            <a:r>
              <a:rPr dirty="0" sz="1200" spc="-6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2005-2011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265"/>
              </a:lnSpc>
            </a:pPr>
            <a:r>
              <a:rPr dirty="0" sz="1200" b="1">
                <a:latin typeface="Garamond"/>
                <a:cs typeface="Garamond"/>
              </a:rPr>
              <a:t>Haiti</a:t>
            </a:r>
            <a:r>
              <a:rPr dirty="0" sz="1200" spc="-8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2006-2012</a:t>
            </a:r>
            <a:endParaRPr sz="1200">
              <a:latin typeface="Garamond"/>
              <a:cs typeface="Garamond"/>
            </a:endParaRPr>
          </a:p>
          <a:p>
            <a:pPr algn="r" marR="5715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Mozambique</a:t>
            </a:r>
            <a:r>
              <a:rPr dirty="0" sz="1200" spc="-3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2003-2011</a:t>
            </a:r>
            <a:endParaRPr sz="1200">
              <a:latin typeface="Garamond"/>
              <a:cs typeface="Garamond"/>
            </a:endParaRPr>
          </a:p>
          <a:p>
            <a:pPr algn="r" marR="6985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Ethiopia</a:t>
            </a:r>
            <a:r>
              <a:rPr dirty="0" sz="1200" spc="-7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2000-2005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Bangladesh</a:t>
            </a:r>
            <a:r>
              <a:rPr dirty="0" sz="1200" spc="-4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2007-2011</a:t>
            </a:r>
            <a:endParaRPr sz="1200">
              <a:latin typeface="Garamond"/>
              <a:cs typeface="Garamond"/>
            </a:endParaRPr>
          </a:p>
          <a:p>
            <a:pPr algn="r" marR="5715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Uganda</a:t>
            </a:r>
            <a:r>
              <a:rPr dirty="0" sz="1200" spc="-100" b="1">
                <a:latin typeface="Garamond"/>
                <a:cs typeface="Garamond"/>
              </a:rPr>
              <a:t> </a:t>
            </a:r>
            <a:r>
              <a:rPr dirty="0" sz="1200" b="1">
                <a:latin typeface="Garamond"/>
                <a:cs typeface="Garamond"/>
              </a:rPr>
              <a:t>2006-2011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265"/>
              </a:lnSpc>
            </a:pPr>
            <a:r>
              <a:rPr dirty="0" sz="1200" b="1">
                <a:latin typeface="Garamond"/>
                <a:cs typeface="Garamond"/>
              </a:rPr>
              <a:t>Bolivia</a:t>
            </a:r>
            <a:r>
              <a:rPr dirty="0" sz="1200" spc="-7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2003-2008</a:t>
            </a:r>
            <a:endParaRPr sz="1200">
              <a:latin typeface="Garamond"/>
              <a:cs typeface="Garamond"/>
            </a:endParaRPr>
          </a:p>
          <a:p>
            <a:pPr algn="r" marR="5715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Cambodia</a:t>
            </a:r>
            <a:r>
              <a:rPr dirty="0" sz="1200" spc="-3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2005-2010</a:t>
            </a:r>
            <a:endParaRPr sz="1200">
              <a:latin typeface="Garamond"/>
              <a:cs typeface="Garamond"/>
            </a:endParaRPr>
          </a:p>
          <a:p>
            <a:pPr algn="r" marR="5080">
              <a:lnSpc>
                <a:spcPts val="1265"/>
              </a:lnSpc>
            </a:pPr>
            <a:r>
              <a:rPr dirty="0" sz="1200" b="1">
                <a:latin typeface="Garamond"/>
                <a:cs typeface="Garamond"/>
              </a:rPr>
              <a:t>Tanzania</a:t>
            </a:r>
            <a:r>
              <a:rPr dirty="0" sz="1200" spc="-7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2008-2010</a:t>
            </a:r>
            <a:endParaRPr sz="1200">
              <a:latin typeface="Garamond"/>
              <a:cs typeface="Garamond"/>
            </a:endParaRPr>
          </a:p>
          <a:p>
            <a:pPr algn="r" marR="6985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Bangladesh</a:t>
            </a:r>
            <a:r>
              <a:rPr dirty="0" sz="1200" spc="-50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2004-2007</a:t>
            </a:r>
            <a:endParaRPr sz="1200">
              <a:latin typeface="Garamond"/>
              <a:cs typeface="Garamond"/>
            </a:endParaRPr>
          </a:p>
          <a:p>
            <a:pPr algn="r" marR="5715">
              <a:lnSpc>
                <a:spcPts val="1265"/>
              </a:lnSpc>
            </a:pPr>
            <a:r>
              <a:rPr dirty="0" sz="1200" b="1">
                <a:latin typeface="Garamond"/>
                <a:cs typeface="Garamond"/>
              </a:rPr>
              <a:t>Ghana</a:t>
            </a:r>
            <a:r>
              <a:rPr dirty="0" sz="1200" spc="-100" b="1">
                <a:latin typeface="Garamond"/>
                <a:cs typeface="Garamond"/>
              </a:rPr>
              <a:t> </a:t>
            </a:r>
            <a:r>
              <a:rPr dirty="0" sz="1200" b="1">
                <a:latin typeface="Garamond"/>
                <a:cs typeface="Garamond"/>
              </a:rPr>
              <a:t>2003-2008</a:t>
            </a:r>
            <a:endParaRPr sz="1200">
              <a:latin typeface="Garamond"/>
              <a:cs typeface="Garamond"/>
            </a:endParaRPr>
          </a:p>
          <a:p>
            <a:pPr algn="r" marR="6350">
              <a:lnSpc>
                <a:spcPts val="1265"/>
              </a:lnSpc>
            </a:pPr>
            <a:r>
              <a:rPr dirty="0" sz="1200" spc="-5" b="1">
                <a:latin typeface="Garamond"/>
                <a:cs typeface="Garamond"/>
              </a:rPr>
              <a:t>Rwanda</a:t>
            </a:r>
            <a:r>
              <a:rPr dirty="0" sz="1200" spc="-45" b="1">
                <a:latin typeface="Garamond"/>
                <a:cs typeface="Garamond"/>
              </a:rPr>
              <a:t> </a:t>
            </a:r>
            <a:r>
              <a:rPr dirty="0" sz="1200" spc="-5" b="1">
                <a:latin typeface="Garamond"/>
                <a:cs typeface="Garamond"/>
              </a:rPr>
              <a:t>2005-2010</a:t>
            </a:r>
            <a:endParaRPr sz="1200">
              <a:latin typeface="Garamond"/>
              <a:cs typeface="Garamond"/>
            </a:endParaRPr>
          </a:p>
          <a:p>
            <a:pPr algn="r" marR="5080">
              <a:lnSpc>
                <a:spcPts val="1350"/>
              </a:lnSpc>
            </a:pPr>
            <a:r>
              <a:rPr dirty="0" sz="1200" spc="-5" b="1">
                <a:latin typeface="Garamond"/>
                <a:cs typeface="Garamond"/>
              </a:rPr>
              <a:t>Nepal</a:t>
            </a:r>
            <a:r>
              <a:rPr dirty="0" sz="1200" spc="-80" b="1">
                <a:latin typeface="Garamond"/>
                <a:cs typeface="Garamond"/>
              </a:rPr>
              <a:t> </a:t>
            </a:r>
            <a:r>
              <a:rPr dirty="0" sz="1200" b="1">
                <a:latin typeface="Garamond"/>
                <a:cs typeface="Garamond"/>
              </a:rPr>
              <a:t>2006-2011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2323" y="6537959"/>
            <a:ext cx="129539" cy="128270"/>
          </a:xfrm>
          <a:custGeom>
            <a:avLst/>
            <a:gdLst/>
            <a:ahLst/>
            <a:cxnLst/>
            <a:rect l="l" t="t" r="r" b="b"/>
            <a:pathLst>
              <a:path w="129539" h="128270">
                <a:moveTo>
                  <a:pt x="0" y="128016"/>
                </a:moveTo>
                <a:lnTo>
                  <a:pt x="129539" y="128016"/>
                </a:lnTo>
                <a:lnTo>
                  <a:pt x="12953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CDA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68600" y="6084683"/>
            <a:ext cx="3984625" cy="65214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505"/>
              </a:spcBef>
              <a:tabLst>
                <a:tab pos="1237615" algn="l"/>
                <a:tab pos="2210435" algn="l"/>
                <a:tab pos="3206750" algn="l"/>
              </a:tabLst>
            </a:pPr>
            <a:r>
              <a:rPr dirty="0" sz="1200">
                <a:latin typeface="Garamond"/>
                <a:cs typeface="Garamond"/>
              </a:rPr>
              <a:t>-.015	-.010	-.005	.000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000" spc="-5" b="1">
                <a:latin typeface="Garamond"/>
                <a:cs typeface="Garamond"/>
              </a:rPr>
              <a:t>Annualized Absolute Change in</a:t>
            </a:r>
            <a:r>
              <a:rPr dirty="0" sz="2000" spc="-45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MPI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14719"/>
            <a:ext cx="7757159" cy="603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Note: robustness tests online </a:t>
            </a:r>
            <a:r>
              <a:rPr dirty="0" spc="-55"/>
              <a:t>(e.g. </a:t>
            </a:r>
            <a:r>
              <a:rPr dirty="0" spc="10"/>
              <a:t>for</a:t>
            </a:r>
            <a:r>
              <a:rPr dirty="0" spc="-5"/>
              <a:t> </a:t>
            </a:r>
            <a:r>
              <a:rPr dirty="0" sz="3800" spc="-60" i="1">
                <a:latin typeface="Garamond"/>
                <a:cs typeface="Garamond"/>
              </a:rPr>
              <a:t>k</a:t>
            </a:r>
            <a:r>
              <a:rPr dirty="0" spc="-60"/>
              <a:t>)</a:t>
            </a:r>
            <a:endParaRPr sz="3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8556"/>
            <a:ext cx="3877310" cy="2861945"/>
          </a:xfrm>
          <a:custGeom>
            <a:avLst/>
            <a:gdLst/>
            <a:ahLst/>
            <a:cxnLst/>
            <a:rect l="l" t="t" r="r" b="b"/>
            <a:pathLst>
              <a:path w="3877310" h="2861945">
                <a:moveTo>
                  <a:pt x="0" y="2861843"/>
                </a:moveTo>
                <a:lnTo>
                  <a:pt x="3876900" y="2861843"/>
                </a:lnTo>
                <a:lnTo>
                  <a:pt x="3876900" y="0"/>
                </a:lnTo>
                <a:lnTo>
                  <a:pt x="0" y="0"/>
                </a:lnTo>
                <a:lnTo>
                  <a:pt x="0" y="286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278556"/>
            <a:ext cx="3877310" cy="2861945"/>
          </a:xfrm>
          <a:custGeom>
            <a:avLst/>
            <a:gdLst/>
            <a:ahLst/>
            <a:cxnLst/>
            <a:rect l="l" t="t" r="r" b="b"/>
            <a:pathLst>
              <a:path w="3877310" h="2861945">
                <a:moveTo>
                  <a:pt x="0" y="2861843"/>
                </a:moveTo>
                <a:lnTo>
                  <a:pt x="3876900" y="2861843"/>
                </a:lnTo>
                <a:lnTo>
                  <a:pt x="3876900" y="0"/>
                </a:lnTo>
                <a:lnTo>
                  <a:pt x="0" y="0"/>
                </a:lnTo>
                <a:lnTo>
                  <a:pt x="0" y="2861843"/>
                </a:lnTo>
              </a:path>
            </a:pathLst>
          </a:custGeom>
          <a:ln w="4769">
            <a:solidFill>
              <a:srgbClr val="EAF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8370" y="1553314"/>
            <a:ext cx="3438525" cy="1805939"/>
          </a:xfrm>
          <a:custGeom>
            <a:avLst/>
            <a:gdLst/>
            <a:ahLst/>
            <a:cxnLst/>
            <a:rect l="l" t="t" r="r" b="b"/>
            <a:pathLst>
              <a:path w="3438525" h="1805939">
                <a:moveTo>
                  <a:pt x="0" y="1805903"/>
                </a:moveTo>
                <a:lnTo>
                  <a:pt x="3438314" y="1805903"/>
                </a:lnTo>
                <a:lnTo>
                  <a:pt x="3438314" y="0"/>
                </a:lnTo>
                <a:lnTo>
                  <a:pt x="0" y="0"/>
                </a:lnTo>
                <a:lnTo>
                  <a:pt x="0" y="1805903"/>
                </a:lnTo>
                <a:close/>
              </a:path>
            </a:pathLst>
          </a:custGeom>
          <a:ln w="4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8370" y="3285306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370" y="2950663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370" y="2616329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8370" y="2284283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8370" y="1949949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370" y="1615514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0250" y="1949949"/>
            <a:ext cx="3314700" cy="889000"/>
          </a:xfrm>
          <a:custGeom>
            <a:avLst/>
            <a:gdLst/>
            <a:ahLst/>
            <a:cxnLst/>
            <a:rect l="l" t="t" r="r" b="b"/>
            <a:pathLst>
              <a:path w="3314700" h="889000">
                <a:moveTo>
                  <a:pt x="0" y="754839"/>
                </a:moveTo>
                <a:lnTo>
                  <a:pt x="331024" y="769168"/>
                </a:lnTo>
                <a:lnTo>
                  <a:pt x="662010" y="862204"/>
                </a:lnTo>
                <a:lnTo>
                  <a:pt x="995415" y="888573"/>
                </a:lnTo>
                <a:lnTo>
                  <a:pt x="1104930" y="888573"/>
                </a:lnTo>
                <a:lnTo>
                  <a:pt x="1326242" y="864592"/>
                </a:lnTo>
                <a:lnTo>
                  <a:pt x="1657267" y="754839"/>
                </a:lnTo>
                <a:lnTo>
                  <a:pt x="1988292" y="663992"/>
                </a:lnTo>
                <a:lnTo>
                  <a:pt x="2319317" y="377419"/>
                </a:lnTo>
                <a:lnTo>
                  <a:pt x="2650342" y="167167"/>
                </a:lnTo>
                <a:lnTo>
                  <a:pt x="2981168" y="93036"/>
                </a:lnTo>
                <a:lnTo>
                  <a:pt x="3314574" y="0"/>
                </a:lnTo>
              </a:path>
            </a:pathLst>
          </a:custGeom>
          <a:ln w="238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250" y="3077432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49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5918" y="3084596"/>
            <a:ext cx="57785" cy="2540"/>
          </a:xfrm>
          <a:custGeom>
            <a:avLst/>
            <a:gdLst/>
            <a:ahLst/>
            <a:cxnLst/>
            <a:rect l="l" t="t" r="r" b="b"/>
            <a:pathLst>
              <a:path w="57784" h="2539">
                <a:moveTo>
                  <a:pt x="-2387" y="1194"/>
                </a:moveTo>
                <a:lnTo>
                  <a:pt x="59743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1833" y="3089372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49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7501" y="3096636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50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0788" y="3106189"/>
            <a:ext cx="55244" cy="19050"/>
          </a:xfrm>
          <a:custGeom>
            <a:avLst/>
            <a:gdLst/>
            <a:ahLst/>
            <a:cxnLst/>
            <a:rect l="l" t="t" r="r" b="b"/>
            <a:pathLst>
              <a:path w="55245" h="19050">
                <a:moveTo>
                  <a:pt x="0" y="0"/>
                </a:moveTo>
                <a:lnTo>
                  <a:pt x="54737" y="18905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1704" y="3137035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5" h="19685">
                <a:moveTo>
                  <a:pt x="0" y="0"/>
                </a:moveTo>
                <a:lnTo>
                  <a:pt x="52356" y="1910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0239" y="3168080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4" h="19685">
                <a:moveTo>
                  <a:pt x="0" y="0"/>
                </a:moveTo>
                <a:lnTo>
                  <a:pt x="54985" y="1916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1413" y="3199205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5" h="19685">
                <a:moveTo>
                  <a:pt x="0" y="0"/>
                </a:moveTo>
                <a:lnTo>
                  <a:pt x="52376" y="1913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2260" y="32302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2260" y="3230290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4" h="12064">
                <a:moveTo>
                  <a:pt x="0" y="0"/>
                </a:moveTo>
                <a:lnTo>
                  <a:pt x="54757" y="1196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45587" y="3247037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4" h="12064">
                <a:moveTo>
                  <a:pt x="0" y="0"/>
                </a:moveTo>
                <a:lnTo>
                  <a:pt x="54757" y="1196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28913" y="3263784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4" h="12064">
                <a:moveTo>
                  <a:pt x="0" y="0"/>
                </a:moveTo>
                <a:lnTo>
                  <a:pt x="54658" y="1196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12141" y="3280520"/>
            <a:ext cx="57785" cy="12065"/>
          </a:xfrm>
          <a:custGeom>
            <a:avLst/>
            <a:gdLst/>
            <a:ahLst/>
            <a:cxnLst/>
            <a:rect l="l" t="t" r="r" b="b"/>
            <a:pathLst>
              <a:path w="57784" h="12064">
                <a:moveTo>
                  <a:pt x="0" y="0"/>
                </a:moveTo>
                <a:lnTo>
                  <a:pt x="57435" y="1196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95666" y="329702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81373" y="3297028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 h="0">
                <a:moveTo>
                  <a:pt x="0" y="0"/>
                </a:moveTo>
                <a:lnTo>
                  <a:pt x="23807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05181" y="3294879"/>
            <a:ext cx="33655" cy="2540"/>
          </a:xfrm>
          <a:custGeom>
            <a:avLst/>
            <a:gdLst/>
            <a:ahLst/>
            <a:cxnLst/>
            <a:rect l="l" t="t" r="r" b="b"/>
            <a:pathLst>
              <a:path w="33655" h="2539">
                <a:moveTo>
                  <a:pt x="-2387" y="1074"/>
                </a:moveTo>
                <a:lnTo>
                  <a:pt x="35717" y="1074"/>
                </a:lnTo>
              </a:path>
            </a:pathLst>
          </a:custGeom>
          <a:ln w="692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67081" y="3290092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93"/>
                </a:moveTo>
                <a:lnTo>
                  <a:pt x="59426" y="2393"/>
                </a:lnTo>
              </a:path>
            </a:pathLst>
          </a:custGeom>
          <a:ln w="956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52689" y="3285306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9"/>
                </a:moveTo>
                <a:lnTo>
                  <a:pt x="59525" y="1199"/>
                </a:lnTo>
              </a:path>
            </a:pathLst>
          </a:custGeom>
          <a:ln w="71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38396" y="3258997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5" h="19685">
                <a:moveTo>
                  <a:pt x="0" y="19134"/>
                </a:moveTo>
                <a:lnTo>
                  <a:pt x="52575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17160" y="3225514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5" h="21589">
                <a:moveTo>
                  <a:pt x="0" y="21522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98106" y="3194419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5" h="21589">
                <a:moveTo>
                  <a:pt x="0" y="21522"/>
                </a:moveTo>
                <a:lnTo>
                  <a:pt x="5227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76571" y="3163304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5" h="19685">
                <a:moveTo>
                  <a:pt x="0" y="19104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55136" y="3151364"/>
            <a:ext cx="2540" cy="0"/>
          </a:xfrm>
          <a:custGeom>
            <a:avLst/>
            <a:gdLst/>
            <a:ahLst/>
            <a:cxnLst/>
            <a:rect l="l" t="t" r="r" b="b"/>
            <a:pathLst>
              <a:path w="2539" h="0">
                <a:moveTo>
                  <a:pt x="1190" y="-2387"/>
                </a:moveTo>
                <a:lnTo>
                  <a:pt x="1190" y="2387"/>
                </a:lnTo>
              </a:path>
            </a:pathLst>
          </a:custGeom>
          <a:ln w="317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57517" y="3125094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69">
                <a:moveTo>
                  <a:pt x="0" y="26269"/>
                </a:moveTo>
                <a:lnTo>
                  <a:pt x="49995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31321" y="3084596"/>
            <a:ext cx="50800" cy="26670"/>
          </a:xfrm>
          <a:custGeom>
            <a:avLst/>
            <a:gdLst/>
            <a:ahLst/>
            <a:cxnLst/>
            <a:rect l="l" t="t" r="r" b="b"/>
            <a:pathLst>
              <a:path w="50800" h="26669">
                <a:moveTo>
                  <a:pt x="0" y="26070"/>
                </a:moveTo>
                <a:lnTo>
                  <a:pt x="50194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07704" y="3043998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69">
                <a:moveTo>
                  <a:pt x="0" y="26269"/>
                </a:moveTo>
                <a:lnTo>
                  <a:pt x="49995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81507" y="3003301"/>
            <a:ext cx="52705" cy="26670"/>
          </a:xfrm>
          <a:custGeom>
            <a:avLst/>
            <a:gdLst/>
            <a:ahLst/>
            <a:cxnLst/>
            <a:rect l="l" t="t" r="r" b="b"/>
            <a:pathLst>
              <a:path w="52705" h="26669">
                <a:moveTo>
                  <a:pt x="0" y="26269"/>
                </a:moveTo>
                <a:lnTo>
                  <a:pt x="52277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57592" y="2972256"/>
            <a:ext cx="31115" cy="17145"/>
          </a:xfrm>
          <a:custGeom>
            <a:avLst/>
            <a:gdLst/>
            <a:ahLst/>
            <a:cxnLst/>
            <a:rect l="l" t="t" r="r" b="b"/>
            <a:pathLst>
              <a:path w="31114" h="17144">
                <a:moveTo>
                  <a:pt x="0" y="16716"/>
                </a:moveTo>
                <a:lnTo>
                  <a:pt x="3094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88542" y="2955440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5" h="17144">
                <a:moveTo>
                  <a:pt x="0" y="16816"/>
                </a:moveTo>
                <a:lnTo>
                  <a:pt x="14284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19492" y="2888772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4" h="43180">
                <a:moveTo>
                  <a:pt x="0" y="42786"/>
                </a:moveTo>
                <a:lnTo>
                  <a:pt x="35711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74250" y="2821805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4" h="43180">
                <a:moveTo>
                  <a:pt x="0" y="42985"/>
                </a:moveTo>
                <a:lnTo>
                  <a:pt x="35711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26527" y="2754839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4" h="43180">
                <a:moveTo>
                  <a:pt x="0" y="42985"/>
                </a:moveTo>
                <a:lnTo>
                  <a:pt x="35711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581285" y="2688071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4" h="43180">
                <a:moveTo>
                  <a:pt x="0" y="43085"/>
                </a:moveTo>
                <a:lnTo>
                  <a:pt x="36009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31477" y="2234135"/>
            <a:ext cx="495304" cy="432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50584" y="2207764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4" h="19685">
                <a:moveTo>
                  <a:pt x="0" y="19104"/>
                </a:moveTo>
                <a:lnTo>
                  <a:pt x="54658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31431" y="2176918"/>
            <a:ext cx="55244" cy="21590"/>
          </a:xfrm>
          <a:custGeom>
            <a:avLst/>
            <a:gdLst/>
            <a:ahLst/>
            <a:cxnLst/>
            <a:rect l="l" t="t" r="r" b="b"/>
            <a:pathLst>
              <a:path w="55245" h="21589">
                <a:moveTo>
                  <a:pt x="0" y="21293"/>
                </a:moveTo>
                <a:lnTo>
                  <a:pt x="5475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12377" y="2148261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4" h="19685">
                <a:moveTo>
                  <a:pt x="0" y="19104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90942" y="2107563"/>
            <a:ext cx="50800" cy="31115"/>
          </a:xfrm>
          <a:custGeom>
            <a:avLst/>
            <a:gdLst/>
            <a:ahLst/>
            <a:cxnLst/>
            <a:rect l="l" t="t" r="r" b="b"/>
            <a:pathLst>
              <a:path w="50800" h="31114">
                <a:moveTo>
                  <a:pt x="0" y="31045"/>
                </a:moveTo>
                <a:lnTo>
                  <a:pt x="50194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64944" y="2064478"/>
            <a:ext cx="50165" cy="29209"/>
          </a:xfrm>
          <a:custGeom>
            <a:avLst/>
            <a:gdLst/>
            <a:ahLst/>
            <a:cxnLst/>
            <a:rect l="l" t="t" r="r" b="b"/>
            <a:pathLst>
              <a:path w="50164" h="29210">
                <a:moveTo>
                  <a:pt x="0" y="28756"/>
                </a:moveTo>
                <a:lnTo>
                  <a:pt x="49995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38648" y="2021492"/>
            <a:ext cx="50165" cy="29209"/>
          </a:xfrm>
          <a:custGeom>
            <a:avLst/>
            <a:gdLst/>
            <a:ahLst/>
            <a:cxnLst/>
            <a:rect l="l" t="t" r="r" b="b"/>
            <a:pathLst>
              <a:path w="50164" h="29210">
                <a:moveTo>
                  <a:pt x="0" y="28657"/>
                </a:moveTo>
                <a:lnTo>
                  <a:pt x="49995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4833" y="1978606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0" y="28458"/>
                </a:moveTo>
                <a:lnTo>
                  <a:pt x="47615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88636" y="1949949"/>
            <a:ext cx="26670" cy="14604"/>
          </a:xfrm>
          <a:custGeom>
            <a:avLst/>
            <a:gdLst/>
            <a:ahLst/>
            <a:cxnLst/>
            <a:rect l="l" t="t" r="r" b="b"/>
            <a:pathLst>
              <a:path w="26670" h="14605">
                <a:moveTo>
                  <a:pt x="0" y="14328"/>
                </a:moveTo>
                <a:lnTo>
                  <a:pt x="2618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0250" y="233214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0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5918" y="233453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 h="0">
                <a:moveTo>
                  <a:pt x="0" y="0"/>
                </a:moveTo>
                <a:lnTo>
                  <a:pt x="5735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1833" y="2334533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9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7501" y="233692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1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3169" y="2339309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118" y="955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26466" y="2353637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118" y="9651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12173" y="2367767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4" h="10160">
                <a:moveTo>
                  <a:pt x="0" y="0"/>
                </a:moveTo>
                <a:lnTo>
                  <a:pt x="57336" y="955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95698" y="2382096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039" y="9651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81306" y="2389359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52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67014" y="2386971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52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52721" y="2384484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243"/>
                </a:moveTo>
                <a:lnTo>
                  <a:pt x="59426" y="1243"/>
                </a:lnTo>
              </a:path>
            </a:pathLst>
          </a:custGeom>
          <a:ln w="726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338329" y="238209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 h="0">
                <a:moveTo>
                  <a:pt x="0" y="0"/>
                </a:moveTo>
                <a:lnTo>
                  <a:pt x="5733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95666" y="2382096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24235" y="238209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509942" y="2372543"/>
            <a:ext cx="55244" cy="7620"/>
          </a:xfrm>
          <a:custGeom>
            <a:avLst/>
            <a:gdLst/>
            <a:ahLst/>
            <a:cxnLst/>
            <a:rect l="l" t="t" r="r" b="b"/>
            <a:pathLst>
              <a:path w="55244" h="7619">
                <a:moveTo>
                  <a:pt x="0" y="7164"/>
                </a:moveTo>
                <a:lnTo>
                  <a:pt x="54757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593269" y="2358414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9353"/>
                </a:moveTo>
                <a:lnTo>
                  <a:pt x="57039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78877" y="2346473"/>
            <a:ext cx="47625" cy="7620"/>
          </a:xfrm>
          <a:custGeom>
            <a:avLst/>
            <a:gdLst/>
            <a:ahLst/>
            <a:cxnLst/>
            <a:rect l="l" t="t" r="r" b="b"/>
            <a:pathLst>
              <a:path w="47625" h="7619">
                <a:moveTo>
                  <a:pt x="0" y="7164"/>
                </a:moveTo>
                <a:lnTo>
                  <a:pt x="47615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26492" y="2344085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88"/>
                </a:moveTo>
                <a:lnTo>
                  <a:pt x="7142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62402" y="2322592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5">
                <a:moveTo>
                  <a:pt x="0" y="14328"/>
                </a:moveTo>
                <a:lnTo>
                  <a:pt x="54757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845729" y="2301099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5">
                <a:moveTo>
                  <a:pt x="0" y="14328"/>
                </a:moveTo>
                <a:lnTo>
                  <a:pt x="54757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929055" y="2279507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5">
                <a:moveTo>
                  <a:pt x="0" y="14328"/>
                </a:moveTo>
                <a:lnTo>
                  <a:pt x="54658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09902" y="2258014"/>
            <a:ext cx="47625" cy="12065"/>
          </a:xfrm>
          <a:custGeom>
            <a:avLst/>
            <a:gdLst/>
            <a:ahLst/>
            <a:cxnLst/>
            <a:rect l="l" t="t" r="r" b="b"/>
            <a:pathLst>
              <a:path w="47625" h="12064">
                <a:moveTo>
                  <a:pt x="0" y="11940"/>
                </a:moveTo>
                <a:lnTo>
                  <a:pt x="47615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057517" y="225801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3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095610" y="225801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81515" y="225801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67223" y="2255626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26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52831" y="2255626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711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88542" y="2248461"/>
            <a:ext cx="19050" cy="7620"/>
          </a:xfrm>
          <a:custGeom>
            <a:avLst/>
            <a:gdLst/>
            <a:ahLst/>
            <a:cxnLst/>
            <a:rect l="l" t="t" r="r" b="b"/>
            <a:pathLst>
              <a:path w="19050" h="7619">
                <a:moveTo>
                  <a:pt x="0" y="7164"/>
                </a:moveTo>
                <a:lnTo>
                  <a:pt x="1904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431396" y="2210152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5" h="24130">
                <a:moveTo>
                  <a:pt x="0" y="23980"/>
                </a:moveTo>
                <a:lnTo>
                  <a:pt x="5237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509961" y="2172142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69">
                <a:moveTo>
                  <a:pt x="0" y="26070"/>
                </a:moveTo>
                <a:lnTo>
                  <a:pt x="4989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586046" y="2133832"/>
            <a:ext cx="52705" cy="26670"/>
          </a:xfrm>
          <a:custGeom>
            <a:avLst/>
            <a:gdLst/>
            <a:ahLst/>
            <a:cxnLst/>
            <a:rect l="l" t="t" r="r" b="b"/>
            <a:pathLst>
              <a:path w="52705" h="26669">
                <a:moveTo>
                  <a:pt x="0" y="26368"/>
                </a:moveTo>
                <a:lnTo>
                  <a:pt x="52575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62429" y="2098011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5" h="24130">
                <a:moveTo>
                  <a:pt x="0" y="23881"/>
                </a:moveTo>
                <a:lnTo>
                  <a:pt x="5237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40994" y="2066866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4" h="19685">
                <a:moveTo>
                  <a:pt x="0" y="19204"/>
                </a:moveTo>
                <a:lnTo>
                  <a:pt x="5475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21940" y="2038209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5" h="19685">
                <a:moveTo>
                  <a:pt x="0" y="19104"/>
                </a:moveTo>
                <a:lnTo>
                  <a:pt x="5227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902787" y="2007064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5" h="21589">
                <a:moveTo>
                  <a:pt x="0" y="21592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81352" y="1978606"/>
            <a:ext cx="55244" cy="19050"/>
          </a:xfrm>
          <a:custGeom>
            <a:avLst/>
            <a:gdLst/>
            <a:ahLst/>
            <a:cxnLst/>
            <a:rect l="l" t="t" r="r" b="b"/>
            <a:pathLst>
              <a:path w="55244" h="19050">
                <a:moveTo>
                  <a:pt x="0" y="18905"/>
                </a:moveTo>
                <a:lnTo>
                  <a:pt x="54955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064877" y="1966665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48203" y="1959501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426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33812" y="1952337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319519" y="1945172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05227" y="1945172"/>
            <a:ext cx="57785" cy="2540"/>
          </a:xfrm>
          <a:custGeom>
            <a:avLst/>
            <a:gdLst/>
            <a:ahLst/>
            <a:cxnLst/>
            <a:rect l="l" t="t" r="r" b="b"/>
            <a:pathLst>
              <a:path w="57785" h="2539">
                <a:moveTo>
                  <a:pt x="-2387" y="1194"/>
                </a:moveTo>
                <a:lnTo>
                  <a:pt x="59723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91132" y="19475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76740" y="19475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662448" y="194994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 h="0">
                <a:moveTo>
                  <a:pt x="0" y="0"/>
                </a:moveTo>
                <a:lnTo>
                  <a:pt x="5237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38370" y="1553324"/>
            <a:ext cx="0" cy="1808480"/>
          </a:xfrm>
          <a:custGeom>
            <a:avLst/>
            <a:gdLst/>
            <a:ahLst/>
            <a:cxnLst/>
            <a:rect l="l" t="t" r="r" b="b"/>
            <a:pathLst>
              <a:path w="0" h="1808479">
                <a:moveTo>
                  <a:pt x="0" y="1808281"/>
                </a:moveTo>
                <a:lnTo>
                  <a:pt x="0" y="0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97917" y="3285306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56290" y="3223064"/>
            <a:ext cx="138430" cy="1250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2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97917" y="2950663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-20102" y="2864937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97917" y="2616329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6290" y="2554345"/>
            <a:ext cx="138430" cy="1250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7917" y="2284283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-20102" y="2198556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97917" y="1949949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51481" y="1914132"/>
            <a:ext cx="138430" cy="7302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97917" y="1615514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-1065" y="1543953"/>
            <a:ext cx="138430" cy="14160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38370" y="3361606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0250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363752" y="3394310"/>
            <a:ext cx="72390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15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31275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685254" y="3394310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062260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1016329" y="3394310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.2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395666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349734" y="3394310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.3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726492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057517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388542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19567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050592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381419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3335388" y="3394310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.9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714825" y="3361606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3678317" y="3394310"/>
            <a:ext cx="72390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15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680462" y="3394310"/>
            <a:ext cx="755650" cy="2419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825"/>
              </a:lnSpc>
              <a:spcBef>
                <a:spcPts val="140"/>
              </a:spcBef>
              <a:tabLst>
                <a:tab pos="343535" algn="l"/>
                <a:tab pos="674370" algn="l"/>
              </a:tabLst>
            </a:pP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4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5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 spc="5">
                <a:latin typeface="Garamond"/>
                <a:cs typeface="Garamond"/>
              </a:rPr>
              <a:t>.6</a:t>
            </a:r>
            <a:endParaRPr sz="750">
              <a:latin typeface="Garamond"/>
              <a:cs typeface="Garamond"/>
            </a:endParaRPr>
          </a:p>
          <a:p>
            <a:pPr marL="29209">
              <a:lnSpc>
                <a:spcPts val="825"/>
              </a:lnSpc>
            </a:pPr>
            <a:r>
              <a:rPr dirty="0" sz="750" spc="10">
                <a:latin typeface="Garamond"/>
                <a:cs typeface="Garamond"/>
              </a:rPr>
              <a:t>Poverty cutoff</a:t>
            </a:r>
            <a:r>
              <a:rPr dirty="0" sz="750" spc="-40">
                <a:latin typeface="Garamond"/>
                <a:cs typeface="Garamond"/>
              </a:rPr>
              <a:t> </a:t>
            </a:r>
            <a:r>
              <a:rPr dirty="0" sz="750" spc="5">
                <a:latin typeface="Garamond"/>
                <a:cs typeface="Garamond"/>
              </a:rPr>
              <a:t>(k)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57606" y="3684030"/>
            <a:ext cx="2197735" cy="323215"/>
          </a:xfrm>
          <a:custGeom>
            <a:avLst/>
            <a:gdLst/>
            <a:ahLst/>
            <a:cxnLst/>
            <a:rect l="l" t="t" r="r" b="b"/>
            <a:pathLst>
              <a:path w="2197735" h="323214">
                <a:moveTo>
                  <a:pt x="0" y="322662"/>
                </a:moveTo>
                <a:lnTo>
                  <a:pt x="2197739" y="322662"/>
                </a:lnTo>
                <a:lnTo>
                  <a:pt x="2197739" y="0"/>
                </a:lnTo>
                <a:lnTo>
                  <a:pt x="0" y="0"/>
                </a:lnTo>
                <a:lnTo>
                  <a:pt x="0" y="322662"/>
                </a:lnTo>
                <a:close/>
              </a:path>
            </a:pathLst>
          </a:custGeom>
          <a:ln w="47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00459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86068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171775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257482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343091" y="377731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0" y="0"/>
                </a:moveTo>
                <a:lnTo>
                  <a:pt x="2886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00459" y="391580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 h="0">
                <a:moveTo>
                  <a:pt x="0" y="0"/>
                </a:moveTo>
                <a:lnTo>
                  <a:pt x="371497" y="0"/>
                </a:lnTo>
              </a:path>
            </a:pathLst>
          </a:custGeom>
          <a:ln w="238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183896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269603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355212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440919" y="37773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526527" y="377731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6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1431377" y="3682069"/>
            <a:ext cx="602615" cy="302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21200"/>
              </a:lnSpc>
              <a:spcBef>
                <a:spcPts val="90"/>
              </a:spcBef>
            </a:pPr>
            <a:r>
              <a:rPr dirty="0" sz="750" spc="15">
                <a:latin typeface="Garamond"/>
                <a:cs typeface="Garamond"/>
              </a:rPr>
              <a:t>Lower Limit  </a:t>
            </a:r>
            <a:r>
              <a:rPr dirty="0" sz="750" spc="10">
                <a:latin typeface="Garamond"/>
                <a:cs typeface="Garamond"/>
              </a:rPr>
              <a:t>Change </a:t>
            </a:r>
            <a:r>
              <a:rPr dirty="0" sz="750" spc="15">
                <a:latin typeface="Garamond"/>
                <a:cs typeface="Garamond"/>
              </a:rPr>
              <a:t>in</a:t>
            </a:r>
            <a:r>
              <a:rPr dirty="0" sz="750" spc="-50">
                <a:latin typeface="Garamond"/>
                <a:cs typeface="Garamond"/>
              </a:rPr>
              <a:t> </a:t>
            </a:r>
            <a:r>
              <a:rPr dirty="0" sz="750" spc="10">
                <a:latin typeface="Garamond"/>
                <a:cs typeface="Garamond"/>
              </a:rPr>
              <a:t>MPI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614913" y="3394310"/>
            <a:ext cx="494030" cy="4521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r" marR="15240">
              <a:lnSpc>
                <a:spcPct val="100000"/>
              </a:lnSpc>
              <a:spcBef>
                <a:spcPts val="140"/>
              </a:spcBef>
              <a:tabLst>
                <a:tab pos="330835" algn="l"/>
              </a:tabLst>
            </a:pP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7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 spc="5">
                <a:latin typeface="Garamond"/>
                <a:cs typeface="Garamond"/>
              </a:rPr>
              <a:t>.8</a:t>
            </a:r>
            <a:endParaRPr sz="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50" spc="15">
                <a:latin typeface="Garamond"/>
                <a:cs typeface="Garamond"/>
              </a:rPr>
              <a:t>Upper</a:t>
            </a:r>
            <a:r>
              <a:rPr dirty="0" sz="750" spc="-100">
                <a:latin typeface="Garamond"/>
                <a:cs typeface="Garamond"/>
              </a:rPr>
              <a:t> </a:t>
            </a:r>
            <a:r>
              <a:rPr dirty="0" sz="750" spc="15">
                <a:latin typeface="Garamond"/>
                <a:cs typeface="Garamond"/>
              </a:rPr>
              <a:t>Limit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587711" y="1347148"/>
            <a:ext cx="9378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1E2C52"/>
                </a:solidFill>
                <a:latin typeface="Garamond"/>
                <a:cs typeface="Garamond"/>
              </a:rPr>
              <a:t>Nepal</a:t>
            </a:r>
            <a:r>
              <a:rPr dirty="0" sz="1100" spc="-35">
                <a:solidFill>
                  <a:srgbClr val="1E2C52"/>
                </a:solidFill>
                <a:latin typeface="Garamond"/>
                <a:cs typeface="Garamond"/>
              </a:rPr>
              <a:t> </a:t>
            </a:r>
            <a:r>
              <a:rPr dirty="0" sz="1100" spc="-15">
                <a:solidFill>
                  <a:srgbClr val="1E2C52"/>
                </a:solidFill>
                <a:latin typeface="Garamond"/>
                <a:cs typeface="Garamond"/>
              </a:rPr>
              <a:t>2006-2011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224025" y="1190130"/>
            <a:ext cx="3926840" cy="2861945"/>
          </a:xfrm>
          <a:custGeom>
            <a:avLst/>
            <a:gdLst/>
            <a:ahLst/>
            <a:cxnLst/>
            <a:rect l="l" t="t" r="r" b="b"/>
            <a:pathLst>
              <a:path w="3926840" h="2861945">
                <a:moveTo>
                  <a:pt x="0" y="2861843"/>
                </a:moveTo>
                <a:lnTo>
                  <a:pt x="3926668" y="2861843"/>
                </a:lnTo>
                <a:lnTo>
                  <a:pt x="3926668" y="0"/>
                </a:lnTo>
                <a:lnTo>
                  <a:pt x="0" y="0"/>
                </a:lnTo>
                <a:lnTo>
                  <a:pt x="0" y="286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24025" y="1190130"/>
            <a:ext cx="3926840" cy="2861945"/>
          </a:xfrm>
          <a:custGeom>
            <a:avLst/>
            <a:gdLst/>
            <a:ahLst/>
            <a:cxnLst/>
            <a:rect l="l" t="t" r="r" b="b"/>
            <a:pathLst>
              <a:path w="3926840" h="2861945">
                <a:moveTo>
                  <a:pt x="0" y="2861843"/>
                </a:moveTo>
                <a:lnTo>
                  <a:pt x="3926668" y="2861843"/>
                </a:lnTo>
                <a:lnTo>
                  <a:pt x="3926668" y="0"/>
                </a:lnTo>
                <a:lnTo>
                  <a:pt x="0" y="0"/>
                </a:lnTo>
                <a:lnTo>
                  <a:pt x="0" y="2861843"/>
                </a:lnTo>
                <a:close/>
              </a:path>
            </a:pathLst>
          </a:custGeom>
          <a:ln w="4769">
            <a:solidFill>
              <a:srgbClr val="EAF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612163" y="1464888"/>
            <a:ext cx="3438525" cy="1805939"/>
          </a:xfrm>
          <a:custGeom>
            <a:avLst/>
            <a:gdLst/>
            <a:ahLst/>
            <a:cxnLst/>
            <a:rect l="l" t="t" r="r" b="b"/>
            <a:pathLst>
              <a:path w="3438525" h="1805939">
                <a:moveTo>
                  <a:pt x="0" y="1805903"/>
                </a:moveTo>
                <a:lnTo>
                  <a:pt x="3438314" y="1805903"/>
                </a:lnTo>
                <a:lnTo>
                  <a:pt x="3438314" y="0"/>
                </a:lnTo>
                <a:lnTo>
                  <a:pt x="0" y="0"/>
                </a:lnTo>
                <a:lnTo>
                  <a:pt x="0" y="1805903"/>
                </a:lnTo>
                <a:close/>
              </a:path>
            </a:pathLst>
          </a:custGeom>
          <a:ln w="4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612163" y="3182531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612163" y="2852685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612163" y="2520738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612163" y="2188692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612163" y="1859134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612163" y="1527088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674043" y="1859134"/>
            <a:ext cx="3314700" cy="1127760"/>
          </a:xfrm>
          <a:custGeom>
            <a:avLst/>
            <a:gdLst/>
            <a:ahLst/>
            <a:cxnLst/>
            <a:rect l="l" t="t" r="r" b="b"/>
            <a:pathLst>
              <a:path w="3314700" h="1127760">
                <a:moveTo>
                  <a:pt x="0" y="640011"/>
                </a:moveTo>
                <a:lnTo>
                  <a:pt x="331024" y="644787"/>
                </a:lnTo>
                <a:lnTo>
                  <a:pt x="662010" y="695037"/>
                </a:lnTo>
                <a:lnTo>
                  <a:pt x="995415" y="864592"/>
                </a:lnTo>
                <a:lnTo>
                  <a:pt x="1104930" y="864592"/>
                </a:lnTo>
                <a:lnTo>
                  <a:pt x="1326242" y="1015043"/>
                </a:lnTo>
                <a:lnTo>
                  <a:pt x="1657267" y="1127483"/>
                </a:lnTo>
                <a:lnTo>
                  <a:pt x="1988292" y="845488"/>
                </a:lnTo>
                <a:lnTo>
                  <a:pt x="2319317" y="341498"/>
                </a:lnTo>
                <a:lnTo>
                  <a:pt x="2650342" y="372643"/>
                </a:lnTo>
                <a:lnTo>
                  <a:pt x="2981168" y="90648"/>
                </a:lnTo>
                <a:lnTo>
                  <a:pt x="3314574" y="0"/>
                </a:lnTo>
              </a:path>
            </a:pathLst>
          </a:custGeom>
          <a:ln w="238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674043" y="2642730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9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759711" y="2645119"/>
            <a:ext cx="57785" cy="2540"/>
          </a:xfrm>
          <a:custGeom>
            <a:avLst/>
            <a:gdLst/>
            <a:ahLst/>
            <a:cxnLst/>
            <a:rect l="l" t="t" r="r" b="b"/>
            <a:pathLst>
              <a:path w="57785" h="2539">
                <a:moveTo>
                  <a:pt x="-2387" y="1194"/>
                </a:moveTo>
                <a:lnTo>
                  <a:pt x="59743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845627" y="264750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0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931294" y="2647507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50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016962" y="2651984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737" y="955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100259" y="2668801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118" y="955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185966" y="2683129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5" h="12064">
                <a:moveTo>
                  <a:pt x="0" y="0"/>
                </a:moveTo>
                <a:lnTo>
                  <a:pt x="54955" y="1194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269491" y="2699846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039" y="955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350338" y="2721339"/>
            <a:ext cx="50165" cy="31750"/>
          </a:xfrm>
          <a:custGeom>
            <a:avLst/>
            <a:gdLst/>
            <a:ahLst/>
            <a:cxnLst/>
            <a:rect l="l" t="t" r="r" b="b"/>
            <a:pathLst>
              <a:path w="50164" h="31750">
                <a:moveTo>
                  <a:pt x="0" y="0"/>
                </a:moveTo>
                <a:lnTo>
                  <a:pt x="49995" y="31144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424142" y="2766812"/>
            <a:ext cx="47625" cy="31750"/>
          </a:xfrm>
          <a:custGeom>
            <a:avLst/>
            <a:gdLst/>
            <a:ahLst/>
            <a:cxnLst/>
            <a:rect l="l" t="t" r="r" b="b"/>
            <a:pathLst>
              <a:path w="47625" h="31750">
                <a:moveTo>
                  <a:pt x="0" y="0"/>
                </a:moveTo>
                <a:lnTo>
                  <a:pt x="47615" y="31144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497945" y="2812286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0" y="0"/>
                </a:moveTo>
                <a:lnTo>
                  <a:pt x="47615" y="30846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69269" y="2857461"/>
            <a:ext cx="47625" cy="31750"/>
          </a:xfrm>
          <a:custGeom>
            <a:avLst/>
            <a:gdLst/>
            <a:ahLst/>
            <a:cxnLst/>
            <a:rect l="l" t="t" r="r" b="b"/>
            <a:pathLst>
              <a:path w="47625" h="31750">
                <a:moveTo>
                  <a:pt x="0" y="0"/>
                </a:moveTo>
                <a:lnTo>
                  <a:pt x="47615" y="31144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43370" y="2902934"/>
            <a:ext cx="26670" cy="17145"/>
          </a:xfrm>
          <a:custGeom>
            <a:avLst/>
            <a:gdLst/>
            <a:ahLst/>
            <a:cxnLst/>
            <a:rect l="l" t="t" r="r" b="b"/>
            <a:pathLst>
              <a:path w="26670" h="17144">
                <a:moveTo>
                  <a:pt x="0" y="0"/>
                </a:moveTo>
                <a:lnTo>
                  <a:pt x="26089" y="16716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669459" y="2919651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18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724216" y="2917264"/>
            <a:ext cx="335792" cy="200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083811" y="3125127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757" y="1913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164757" y="3153824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757" y="1913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45603" y="3180133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757" y="1914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328927" y="2876572"/>
            <a:ext cx="354836" cy="334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695666" y="2805121"/>
            <a:ext cx="28575" cy="47625"/>
          </a:xfrm>
          <a:custGeom>
            <a:avLst/>
            <a:gdLst/>
            <a:ahLst/>
            <a:cxnLst/>
            <a:rect l="l" t="t" r="r" b="b"/>
            <a:pathLst>
              <a:path w="28575" h="47625">
                <a:moveTo>
                  <a:pt x="0" y="47563"/>
                </a:moveTo>
                <a:lnTo>
                  <a:pt x="28569" y="0"/>
                </a:lnTo>
              </a:path>
            </a:pathLst>
          </a:custGeom>
          <a:ln w="47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738520" y="2730991"/>
            <a:ext cx="31115" cy="48260"/>
          </a:xfrm>
          <a:custGeom>
            <a:avLst/>
            <a:gdLst/>
            <a:ahLst/>
            <a:cxnLst/>
            <a:rect l="l" t="t" r="r" b="b"/>
            <a:pathLst>
              <a:path w="31115" h="48260">
                <a:moveTo>
                  <a:pt x="0" y="47762"/>
                </a:moveTo>
                <a:lnTo>
                  <a:pt x="30949" y="0"/>
                </a:lnTo>
              </a:path>
            </a:pathLst>
          </a:custGeom>
          <a:ln w="47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783754" y="2656761"/>
            <a:ext cx="28575" cy="50800"/>
          </a:xfrm>
          <a:custGeom>
            <a:avLst/>
            <a:gdLst/>
            <a:ahLst/>
            <a:cxnLst/>
            <a:rect l="l" t="t" r="r" b="b"/>
            <a:pathLst>
              <a:path w="28575" h="50800">
                <a:moveTo>
                  <a:pt x="0" y="50249"/>
                </a:moveTo>
                <a:lnTo>
                  <a:pt x="28469" y="0"/>
                </a:lnTo>
              </a:path>
            </a:pathLst>
          </a:custGeom>
          <a:ln w="47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826509" y="2582928"/>
            <a:ext cx="31115" cy="50165"/>
          </a:xfrm>
          <a:custGeom>
            <a:avLst/>
            <a:gdLst/>
            <a:ahLst/>
            <a:cxnLst/>
            <a:rect l="l" t="t" r="r" b="b"/>
            <a:pathLst>
              <a:path w="31115" h="50164">
                <a:moveTo>
                  <a:pt x="0" y="50150"/>
                </a:moveTo>
                <a:lnTo>
                  <a:pt x="30949" y="0"/>
                </a:lnTo>
              </a:path>
            </a:pathLst>
          </a:custGeom>
          <a:ln w="47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872041" y="2508698"/>
            <a:ext cx="28575" cy="50800"/>
          </a:xfrm>
          <a:custGeom>
            <a:avLst/>
            <a:gdLst/>
            <a:ahLst/>
            <a:cxnLst/>
            <a:rect l="l" t="t" r="r" b="b"/>
            <a:pathLst>
              <a:path w="28575" h="50800">
                <a:moveTo>
                  <a:pt x="0" y="50249"/>
                </a:moveTo>
                <a:lnTo>
                  <a:pt x="28469" y="0"/>
                </a:lnTo>
              </a:path>
            </a:pathLst>
          </a:custGeom>
          <a:ln w="47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14795" y="2437254"/>
            <a:ext cx="31115" cy="47625"/>
          </a:xfrm>
          <a:custGeom>
            <a:avLst/>
            <a:gdLst/>
            <a:ahLst/>
            <a:cxnLst/>
            <a:rect l="l" t="t" r="r" b="b"/>
            <a:pathLst>
              <a:path w="31115" h="47625">
                <a:moveTo>
                  <a:pt x="0" y="47563"/>
                </a:moveTo>
                <a:lnTo>
                  <a:pt x="30949" y="0"/>
                </a:lnTo>
              </a:path>
            </a:pathLst>
          </a:custGeom>
          <a:ln w="47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60030" y="2363123"/>
            <a:ext cx="28575" cy="48260"/>
          </a:xfrm>
          <a:custGeom>
            <a:avLst/>
            <a:gdLst/>
            <a:ahLst/>
            <a:cxnLst/>
            <a:rect l="l" t="t" r="r" b="b"/>
            <a:pathLst>
              <a:path w="28575" h="48260">
                <a:moveTo>
                  <a:pt x="0" y="47762"/>
                </a:moveTo>
                <a:lnTo>
                  <a:pt x="28569" y="0"/>
                </a:lnTo>
              </a:path>
            </a:pathLst>
          </a:custGeom>
          <a:ln w="476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012406" y="23534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098114" y="2351083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26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183722" y="23510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269429" y="2348695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39">
                <a:moveTo>
                  <a:pt x="-2387" y="1194"/>
                </a:moveTo>
                <a:lnTo>
                  <a:pt x="57342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324386" y="2348695"/>
            <a:ext cx="2540" cy="0"/>
          </a:xfrm>
          <a:custGeom>
            <a:avLst/>
            <a:gdLst/>
            <a:ahLst/>
            <a:cxnLst/>
            <a:rect l="l" t="t" r="r" b="b"/>
            <a:pathLst>
              <a:path w="2540" h="0">
                <a:moveTo>
                  <a:pt x="1190" y="-2387"/>
                </a:moveTo>
                <a:lnTo>
                  <a:pt x="1190" y="2387"/>
                </a:lnTo>
              </a:path>
            </a:pathLst>
          </a:custGeom>
          <a:ln w="317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345812" y="2286505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40" h="41275">
                <a:moveTo>
                  <a:pt x="0" y="406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407712" y="222700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0" y="405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467132" y="216481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0" y="405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529031" y="2105009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40" h="41275">
                <a:moveTo>
                  <a:pt x="0" y="406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588551" y="2045406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40" h="41275">
                <a:moveTo>
                  <a:pt x="0" y="406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648070" y="201674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164"/>
                </a:moveTo>
                <a:lnTo>
                  <a:pt x="714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655212" y="1997644"/>
            <a:ext cx="43180" cy="19685"/>
          </a:xfrm>
          <a:custGeom>
            <a:avLst/>
            <a:gdLst/>
            <a:ahLst/>
            <a:cxnLst/>
            <a:rect l="l" t="t" r="r" b="b"/>
            <a:pathLst>
              <a:path w="43179" h="19685">
                <a:moveTo>
                  <a:pt x="0" y="19104"/>
                </a:moveTo>
                <a:lnTo>
                  <a:pt x="43052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724453" y="1959335"/>
            <a:ext cx="52705" cy="26670"/>
          </a:xfrm>
          <a:custGeom>
            <a:avLst/>
            <a:gdLst/>
            <a:ahLst/>
            <a:cxnLst/>
            <a:rect l="l" t="t" r="r" b="b"/>
            <a:pathLst>
              <a:path w="52704" h="26669">
                <a:moveTo>
                  <a:pt x="0" y="26269"/>
                </a:moveTo>
                <a:lnTo>
                  <a:pt x="5237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802919" y="1923414"/>
            <a:ext cx="50165" cy="24130"/>
          </a:xfrm>
          <a:custGeom>
            <a:avLst/>
            <a:gdLst/>
            <a:ahLst/>
            <a:cxnLst/>
            <a:rect l="l" t="t" r="r" b="b"/>
            <a:pathLst>
              <a:path w="50165" h="24130">
                <a:moveTo>
                  <a:pt x="0" y="23980"/>
                </a:moveTo>
                <a:lnTo>
                  <a:pt x="49995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879103" y="1885403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30">
                <a:moveTo>
                  <a:pt x="0" y="23682"/>
                </a:moveTo>
                <a:lnTo>
                  <a:pt x="5237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957668" y="1859134"/>
            <a:ext cx="31115" cy="14604"/>
          </a:xfrm>
          <a:custGeom>
            <a:avLst/>
            <a:gdLst/>
            <a:ahLst/>
            <a:cxnLst/>
            <a:rect l="l" t="t" r="r" b="b"/>
            <a:pathLst>
              <a:path w="31115" h="14605">
                <a:moveTo>
                  <a:pt x="0" y="14328"/>
                </a:moveTo>
                <a:lnTo>
                  <a:pt x="30949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674043" y="2355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0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759711" y="2355860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35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845627" y="2355860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9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31294" y="235824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1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016962" y="2358248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19">
                <a:moveTo>
                  <a:pt x="0" y="0"/>
                </a:moveTo>
                <a:lnTo>
                  <a:pt x="57118" y="7263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102640" y="2370288"/>
            <a:ext cx="55244" cy="7620"/>
          </a:xfrm>
          <a:custGeom>
            <a:avLst/>
            <a:gdLst/>
            <a:ahLst/>
            <a:cxnLst/>
            <a:rect l="l" t="t" r="r" b="b"/>
            <a:pathLst>
              <a:path w="55245" h="7619">
                <a:moveTo>
                  <a:pt x="0" y="0"/>
                </a:moveTo>
                <a:lnTo>
                  <a:pt x="54737" y="7164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85966" y="2379840"/>
            <a:ext cx="57785" cy="7620"/>
          </a:xfrm>
          <a:custGeom>
            <a:avLst/>
            <a:gdLst/>
            <a:ahLst/>
            <a:cxnLst/>
            <a:rect l="l" t="t" r="r" b="b"/>
            <a:pathLst>
              <a:path w="57785" h="7619">
                <a:moveTo>
                  <a:pt x="0" y="0"/>
                </a:moveTo>
                <a:lnTo>
                  <a:pt x="57336" y="7164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271872" y="2389393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19">
                <a:moveTo>
                  <a:pt x="0" y="0"/>
                </a:moveTo>
                <a:lnTo>
                  <a:pt x="57039" y="7164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355099" y="2406109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757" y="1920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436045" y="2437254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4" h="19685">
                <a:moveTo>
                  <a:pt x="0" y="0"/>
                </a:moveTo>
                <a:lnTo>
                  <a:pt x="52376" y="1910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514611" y="2468100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658" y="1910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595457" y="2499146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0"/>
                </a:moveTo>
                <a:lnTo>
                  <a:pt x="52575" y="21592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676601" y="2527903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757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759928" y="252790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4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778974" y="2527903"/>
            <a:ext cx="33655" cy="19685"/>
          </a:xfrm>
          <a:custGeom>
            <a:avLst/>
            <a:gdLst/>
            <a:ahLst/>
            <a:cxnLst/>
            <a:rect l="l" t="t" r="r" b="b"/>
            <a:pathLst>
              <a:path w="33654" h="19685">
                <a:moveTo>
                  <a:pt x="0" y="0"/>
                </a:moveTo>
                <a:lnTo>
                  <a:pt x="33330" y="19104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838493" y="2561336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69">
                <a:moveTo>
                  <a:pt x="0" y="0"/>
                </a:moveTo>
                <a:lnTo>
                  <a:pt x="49896" y="26368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912198" y="2602033"/>
            <a:ext cx="50165" cy="29209"/>
          </a:xfrm>
          <a:custGeom>
            <a:avLst/>
            <a:gdLst/>
            <a:ahLst/>
            <a:cxnLst/>
            <a:rect l="l" t="t" r="r" b="b"/>
            <a:pathLst>
              <a:path w="50164" h="29210">
                <a:moveTo>
                  <a:pt x="0" y="0"/>
                </a:moveTo>
                <a:lnTo>
                  <a:pt x="49995" y="28657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988382" y="2645119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4" h="6985">
                <a:moveTo>
                  <a:pt x="0" y="0"/>
                </a:moveTo>
                <a:lnTo>
                  <a:pt x="11903" y="6865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000286" y="2651984"/>
            <a:ext cx="41275" cy="12065"/>
          </a:xfrm>
          <a:custGeom>
            <a:avLst/>
            <a:gdLst/>
            <a:ahLst/>
            <a:cxnLst/>
            <a:rect l="l" t="t" r="r" b="b"/>
            <a:pathLst>
              <a:path w="41275" h="12064">
                <a:moveTo>
                  <a:pt x="0" y="0"/>
                </a:moveTo>
                <a:lnTo>
                  <a:pt x="40671" y="1194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067145" y="2673577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757" y="1910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148091" y="2702234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4">
                <a:moveTo>
                  <a:pt x="0" y="0"/>
                </a:moveTo>
                <a:lnTo>
                  <a:pt x="54757" y="16716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231319" y="2728603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4" h="19685">
                <a:moveTo>
                  <a:pt x="0" y="0"/>
                </a:moveTo>
                <a:lnTo>
                  <a:pt x="52376" y="19104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312265" y="2757260"/>
            <a:ext cx="19050" cy="5080"/>
          </a:xfrm>
          <a:custGeom>
            <a:avLst/>
            <a:gdLst/>
            <a:ahLst/>
            <a:cxnLst/>
            <a:rect l="l" t="t" r="r" b="b"/>
            <a:pathLst>
              <a:path w="19050" h="5080">
                <a:moveTo>
                  <a:pt x="0" y="0"/>
                </a:moveTo>
                <a:lnTo>
                  <a:pt x="19046" y="4776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331311" y="2740543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89">
                <a:moveTo>
                  <a:pt x="0" y="21492"/>
                </a:moveTo>
                <a:lnTo>
                  <a:pt x="28569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381307" y="2687905"/>
            <a:ext cx="45720" cy="36195"/>
          </a:xfrm>
          <a:custGeom>
            <a:avLst/>
            <a:gdLst/>
            <a:ahLst/>
            <a:cxnLst/>
            <a:rect l="l" t="t" r="r" b="b"/>
            <a:pathLst>
              <a:path w="45720" h="36194">
                <a:moveTo>
                  <a:pt x="0" y="35821"/>
                </a:moveTo>
                <a:lnTo>
                  <a:pt x="45234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448163" y="2396563"/>
            <a:ext cx="292739" cy="2746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755186" y="2329590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0" y="45473"/>
                </a:moveTo>
                <a:lnTo>
                  <a:pt x="33330" y="0"/>
                </a:lnTo>
              </a:path>
            </a:pathLst>
          </a:custGeom>
          <a:ln w="476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805082" y="2260435"/>
            <a:ext cx="36195" cy="45720"/>
          </a:xfrm>
          <a:custGeom>
            <a:avLst/>
            <a:gdLst/>
            <a:ahLst/>
            <a:cxnLst/>
            <a:rect l="l" t="t" r="r" b="b"/>
            <a:pathLst>
              <a:path w="36195" h="45719">
                <a:moveTo>
                  <a:pt x="0" y="45274"/>
                </a:moveTo>
                <a:lnTo>
                  <a:pt x="35711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857458" y="2188692"/>
            <a:ext cx="33655" cy="48260"/>
          </a:xfrm>
          <a:custGeom>
            <a:avLst/>
            <a:gdLst/>
            <a:ahLst/>
            <a:cxnLst/>
            <a:rect l="l" t="t" r="r" b="b"/>
            <a:pathLst>
              <a:path w="33654" h="48260">
                <a:moveTo>
                  <a:pt x="0" y="47861"/>
                </a:moveTo>
                <a:lnTo>
                  <a:pt x="33628" y="0"/>
                </a:lnTo>
              </a:path>
            </a:pathLst>
          </a:custGeom>
          <a:ln w="476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907653" y="2119338"/>
            <a:ext cx="33655" cy="48260"/>
          </a:xfrm>
          <a:custGeom>
            <a:avLst/>
            <a:gdLst/>
            <a:ahLst/>
            <a:cxnLst/>
            <a:rect l="l" t="t" r="r" b="b"/>
            <a:pathLst>
              <a:path w="33654" h="48260">
                <a:moveTo>
                  <a:pt x="0" y="47861"/>
                </a:moveTo>
                <a:lnTo>
                  <a:pt x="33330" y="0"/>
                </a:lnTo>
              </a:path>
            </a:pathLst>
          </a:custGeom>
          <a:ln w="476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957649" y="2050182"/>
            <a:ext cx="33655" cy="48260"/>
          </a:xfrm>
          <a:custGeom>
            <a:avLst/>
            <a:gdLst/>
            <a:ahLst/>
            <a:cxnLst/>
            <a:rect l="l" t="t" r="r" b="b"/>
            <a:pathLst>
              <a:path w="33654" h="48260">
                <a:moveTo>
                  <a:pt x="0" y="47662"/>
                </a:moveTo>
                <a:lnTo>
                  <a:pt x="33330" y="0"/>
                </a:lnTo>
              </a:path>
            </a:pathLst>
          </a:custGeom>
          <a:ln w="476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017168" y="2052571"/>
            <a:ext cx="57150" cy="12065"/>
          </a:xfrm>
          <a:custGeom>
            <a:avLst/>
            <a:gdLst/>
            <a:ahLst/>
            <a:cxnLst/>
            <a:rect l="l" t="t" r="r" b="b"/>
            <a:pathLst>
              <a:path w="57150" h="12064">
                <a:moveTo>
                  <a:pt x="0" y="0"/>
                </a:moveTo>
                <a:lnTo>
                  <a:pt x="57138" y="1204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102875" y="2069387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5" h="12064">
                <a:moveTo>
                  <a:pt x="0" y="0"/>
                </a:moveTo>
                <a:lnTo>
                  <a:pt x="54658" y="1194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186103" y="2086103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0"/>
                </a:moveTo>
                <a:lnTo>
                  <a:pt x="57138" y="9353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269429" y="2102621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955" y="955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324386" y="2112173"/>
            <a:ext cx="2540" cy="0"/>
          </a:xfrm>
          <a:custGeom>
            <a:avLst/>
            <a:gdLst/>
            <a:ahLst/>
            <a:cxnLst/>
            <a:rect l="l" t="t" r="r" b="b"/>
            <a:pathLst>
              <a:path w="2540" h="0">
                <a:moveTo>
                  <a:pt x="1190" y="-2387"/>
                </a:moveTo>
                <a:lnTo>
                  <a:pt x="1190" y="2387"/>
                </a:lnTo>
              </a:path>
            </a:pathLst>
          </a:custGeom>
          <a:ln w="317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350574" y="2062222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5">
                <a:moveTo>
                  <a:pt x="0" y="33234"/>
                </a:moveTo>
                <a:lnTo>
                  <a:pt x="45234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419616" y="2014361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0" y="31045"/>
                </a:moveTo>
                <a:lnTo>
                  <a:pt x="4751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490940" y="1964111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5">
                <a:moveTo>
                  <a:pt x="0" y="33532"/>
                </a:moveTo>
                <a:lnTo>
                  <a:pt x="45234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559981" y="1916250"/>
            <a:ext cx="47625" cy="31750"/>
          </a:xfrm>
          <a:custGeom>
            <a:avLst/>
            <a:gdLst/>
            <a:ahLst/>
            <a:cxnLst/>
            <a:rect l="l" t="t" r="r" b="b"/>
            <a:pathLst>
              <a:path w="47625" h="31750">
                <a:moveTo>
                  <a:pt x="0" y="31144"/>
                </a:moveTo>
                <a:lnTo>
                  <a:pt x="47615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631404" y="1883015"/>
            <a:ext cx="24130" cy="17145"/>
          </a:xfrm>
          <a:custGeom>
            <a:avLst/>
            <a:gdLst/>
            <a:ahLst/>
            <a:cxnLst/>
            <a:rect l="l" t="t" r="r" b="b"/>
            <a:pathLst>
              <a:path w="24129" h="17144">
                <a:moveTo>
                  <a:pt x="0" y="16716"/>
                </a:moveTo>
                <a:lnTo>
                  <a:pt x="23807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655212" y="1880627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39">
                <a:moveTo>
                  <a:pt x="-2387" y="1194"/>
                </a:moveTo>
                <a:lnTo>
                  <a:pt x="30956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710168" y="1873463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795876" y="1868686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26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881484" y="1861522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80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967191" y="185913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42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12163" y="1464898"/>
            <a:ext cx="0" cy="1808480"/>
          </a:xfrm>
          <a:custGeom>
            <a:avLst/>
            <a:gdLst/>
            <a:ahLst/>
            <a:cxnLst/>
            <a:rect l="l" t="t" r="r" b="b"/>
            <a:pathLst>
              <a:path w="0" h="1808479">
                <a:moveTo>
                  <a:pt x="0" y="1808281"/>
                </a:moveTo>
                <a:lnTo>
                  <a:pt x="0" y="0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571710" y="318253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/>
          <p:nvPr/>
        </p:nvSpPr>
        <p:spPr>
          <a:xfrm>
            <a:off x="4330083" y="3120289"/>
            <a:ext cx="138430" cy="1250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2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4571710" y="2852685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4253691" y="2766958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4571710" y="2520738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 txBox="1"/>
          <p:nvPr/>
        </p:nvSpPr>
        <p:spPr>
          <a:xfrm>
            <a:off x="4330083" y="2458655"/>
            <a:ext cx="138430" cy="1250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4571710" y="2188692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 txBox="1"/>
          <p:nvPr/>
        </p:nvSpPr>
        <p:spPr>
          <a:xfrm>
            <a:off x="4253691" y="2102966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4571710" y="1859134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 txBox="1"/>
          <p:nvPr/>
        </p:nvSpPr>
        <p:spPr>
          <a:xfrm>
            <a:off x="4425274" y="1823318"/>
            <a:ext cx="138430" cy="7302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4571710" y="1527088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 txBox="1"/>
          <p:nvPr/>
        </p:nvSpPr>
        <p:spPr>
          <a:xfrm>
            <a:off x="4272727" y="1455527"/>
            <a:ext cx="138430" cy="14160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4612163" y="3273180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74043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 txBox="1"/>
          <p:nvPr/>
        </p:nvSpPr>
        <p:spPr>
          <a:xfrm>
            <a:off x="4650245" y="3305884"/>
            <a:ext cx="59690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50" spc="15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5005068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 txBox="1"/>
          <p:nvPr/>
        </p:nvSpPr>
        <p:spPr>
          <a:xfrm>
            <a:off x="4971747" y="3305884"/>
            <a:ext cx="806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336053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5302822" y="3305884"/>
            <a:ext cx="806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.2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5669459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 txBox="1"/>
          <p:nvPr/>
        </p:nvSpPr>
        <p:spPr>
          <a:xfrm>
            <a:off x="5636228" y="3305884"/>
            <a:ext cx="806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.3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6000286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331311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662335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993360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324386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655212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 txBox="1"/>
          <p:nvPr/>
        </p:nvSpPr>
        <p:spPr>
          <a:xfrm>
            <a:off x="7621882" y="3305884"/>
            <a:ext cx="806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.9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7988618" y="327318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 txBox="1"/>
          <p:nvPr/>
        </p:nvSpPr>
        <p:spPr>
          <a:xfrm>
            <a:off x="7964810" y="3305884"/>
            <a:ext cx="59690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50" spc="15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5966955" y="3305884"/>
            <a:ext cx="742950" cy="2419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ts val="825"/>
              </a:lnSpc>
              <a:spcBef>
                <a:spcPts val="140"/>
              </a:spcBef>
              <a:tabLst>
                <a:tab pos="330835" algn="l"/>
                <a:tab pos="661670" algn="l"/>
              </a:tabLst>
            </a:pP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4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5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 spc="5">
                <a:latin typeface="Garamond"/>
                <a:cs typeface="Garamond"/>
              </a:rPr>
              <a:t>.6</a:t>
            </a:r>
            <a:endParaRPr sz="750">
              <a:latin typeface="Garamond"/>
              <a:cs typeface="Garamond"/>
            </a:endParaRPr>
          </a:p>
          <a:p>
            <a:pPr marL="16510">
              <a:lnSpc>
                <a:spcPts val="825"/>
              </a:lnSpc>
            </a:pPr>
            <a:r>
              <a:rPr dirty="0" sz="750" spc="10">
                <a:latin typeface="Garamond"/>
                <a:cs typeface="Garamond"/>
              </a:rPr>
              <a:t>Poverty cutoff</a:t>
            </a:r>
            <a:r>
              <a:rPr dirty="0" sz="750" spc="-40">
                <a:latin typeface="Garamond"/>
                <a:cs typeface="Garamond"/>
              </a:rPr>
              <a:t> </a:t>
            </a:r>
            <a:r>
              <a:rPr dirty="0" sz="750" spc="5">
                <a:latin typeface="Garamond"/>
                <a:cs typeface="Garamond"/>
              </a:rPr>
              <a:t>(k)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5231399" y="3595604"/>
            <a:ext cx="2197735" cy="323215"/>
          </a:xfrm>
          <a:custGeom>
            <a:avLst/>
            <a:gdLst/>
            <a:ahLst/>
            <a:cxnLst/>
            <a:rect l="l" t="t" r="r" b="b"/>
            <a:pathLst>
              <a:path w="2197734" h="323214">
                <a:moveTo>
                  <a:pt x="0" y="322662"/>
                </a:moveTo>
                <a:lnTo>
                  <a:pt x="2197739" y="322662"/>
                </a:lnTo>
                <a:lnTo>
                  <a:pt x="2197739" y="0"/>
                </a:lnTo>
                <a:lnTo>
                  <a:pt x="0" y="0"/>
                </a:lnTo>
                <a:lnTo>
                  <a:pt x="0" y="322662"/>
                </a:lnTo>
                <a:close/>
              </a:path>
            </a:pathLst>
          </a:custGeom>
          <a:ln w="47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274253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359861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445568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531276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616884" y="368888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86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274253" y="3827379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497" y="0"/>
                </a:lnTo>
              </a:path>
            </a:pathLst>
          </a:custGeom>
          <a:ln w="238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457689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543397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629005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714712" y="36888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800321" y="368888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6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 txBox="1"/>
          <p:nvPr/>
        </p:nvSpPr>
        <p:spPr>
          <a:xfrm>
            <a:off x="5705171" y="3593642"/>
            <a:ext cx="602615" cy="302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21200"/>
              </a:lnSpc>
              <a:spcBef>
                <a:spcPts val="90"/>
              </a:spcBef>
            </a:pPr>
            <a:r>
              <a:rPr dirty="0" sz="750" spc="15">
                <a:latin typeface="Garamond"/>
                <a:cs typeface="Garamond"/>
              </a:rPr>
              <a:t>Lower Limit  </a:t>
            </a:r>
            <a:r>
              <a:rPr dirty="0" sz="750" spc="10">
                <a:latin typeface="Garamond"/>
                <a:cs typeface="Garamond"/>
              </a:rPr>
              <a:t>Change </a:t>
            </a:r>
            <a:r>
              <a:rPr dirty="0" sz="750" spc="15">
                <a:latin typeface="Garamond"/>
                <a:cs typeface="Garamond"/>
              </a:rPr>
              <a:t>in</a:t>
            </a:r>
            <a:r>
              <a:rPr dirty="0" sz="750" spc="-50">
                <a:latin typeface="Garamond"/>
                <a:cs typeface="Garamond"/>
              </a:rPr>
              <a:t> </a:t>
            </a:r>
            <a:r>
              <a:rPr dirty="0" sz="750" spc="10">
                <a:latin typeface="Garamond"/>
                <a:cs typeface="Garamond"/>
              </a:rPr>
              <a:t>MPI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6888706" y="3305884"/>
            <a:ext cx="494030" cy="4521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r" marR="15240">
              <a:lnSpc>
                <a:spcPct val="100000"/>
              </a:lnSpc>
              <a:spcBef>
                <a:spcPts val="140"/>
              </a:spcBef>
              <a:tabLst>
                <a:tab pos="330835" algn="l"/>
              </a:tabLst>
            </a:pP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7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 spc="5">
                <a:latin typeface="Garamond"/>
                <a:cs typeface="Garamond"/>
              </a:rPr>
              <a:t>.8</a:t>
            </a:r>
            <a:endParaRPr sz="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50" spc="15">
                <a:latin typeface="Garamond"/>
                <a:cs typeface="Garamond"/>
              </a:rPr>
              <a:t>Upper</a:t>
            </a:r>
            <a:r>
              <a:rPr dirty="0" sz="750" spc="-100">
                <a:latin typeface="Garamond"/>
                <a:cs typeface="Garamond"/>
              </a:rPr>
              <a:t> </a:t>
            </a:r>
            <a:r>
              <a:rPr dirty="0" sz="750" spc="15">
                <a:latin typeface="Garamond"/>
                <a:cs typeface="Garamond"/>
              </a:rPr>
              <a:t>Limit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5819447" y="1258722"/>
            <a:ext cx="1032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1E2C52"/>
                </a:solidFill>
                <a:latin typeface="Garamond"/>
                <a:cs typeface="Garamond"/>
              </a:rPr>
              <a:t>Rwanda</a:t>
            </a:r>
            <a:r>
              <a:rPr dirty="0" sz="1100" spc="-40">
                <a:solidFill>
                  <a:srgbClr val="1E2C52"/>
                </a:solidFill>
                <a:latin typeface="Garamond"/>
                <a:cs typeface="Garamond"/>
              </a:rPr>
              <a:t> </a:t>
            </a:r>
            <a:r>
              <a:rPr dirty="0" sz="1100" spc="-15">
                <a:solidFill>
                  <a:srgbClr val="1E2C52"/>
                </a:solidFill>
                <a:latin typeface="Garamond"/>
                <a:cs typeface="Garamond"/>
              </a:rPr>
              <a:t>2005-2010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0" y="4430253"/>
            <a:ext cx="3877310" cy="2428240"/>
          </a:xfrm>
          <a:custGeom>
            <a:avLst/>
            <a:gdLst/>
            <a:ahLst/>
            <a:cxnLst/>
            <a:rect l="l" t="t" r="r" b="b"/>
            <a:pathLst>
              <a:path w="3877310" h="2428240">
                <a:moveTo>
                  <a:pt x="3876900" y="2427743"/>
                </a:moveTo>
                <a:lnTo>
                  <a:pt x="3876900" y="0"/>
                </a:lnTo>
                <a:lnTo>
                  <a:pt x="0" y="0"/>
                </a:lnTo>
                <a:lnTo>
                  <a:pt x="0" y="2427743"/>
                </a:lnTo>
                <a:lnTo>
                  <a:pt x="3876900" y="2427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0" y="4430253"/>
            <a:ext cx="3877310" cy="2428240"/>
          </a:xfrm>
          <a:custGeom>
            <a:avLst/>
            <a:gdLst/>
            <a:ahLst/>
            <a:cxnLst/>
            <a:rect l="l" t="t" r="r" b="b"/>
            <a:pathLst>
              <a:path w="3877310" h="2428240">
                <a:moveTo>
                  <a:pt x="3876900" y="2427743"/>
                </a:moveTo>
                <a:lnTo>
                  <a:pt x="3876900" y="0"/>
                </a:lnTo>
                <a:lnTo>
                  <a:pt x="0" y="0"/>
                </a:lnTo>
                <a:lnTo>
                  <a:pt x="0" y="2427743"/>
                </a:lnTo>
                <a:lnTo>
                  <a:pt x="3876900" y="2427743"/>
                </a:lnTo>
              </a:path>
            </a:pathLst>
          </a:custGeom>
          <a:ln w="4770">
            <a:solidFill>
              <a:srgbClr val="EAF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38370" y="4705011"/>
            <a:ext cx="3438525" cy="1805939"/>
          </a:xfrm>
          <a:custGeom>
            <a:avLst/>
            <a:gdLst/>
            <a:ahLst/>
            <a:cxnLst/>
            <a:rect l="l" t="t" r="r" b="b"/>
            <a:pathLst>
              <a:path w="3438525" h="1805940">
                <a:moveTo>
                  <a:pt x="0" y="1805903"/>
                </a:moveTo>
                <a:lnTo>
                  <a:pt x="3438314" y="1805903"/>
                </a:lnTo>
                <a:lnTo>
                  <a:pt x="3438314" y="0"/>
                </a:lnTo>
                <a:lnTo>
                  <a:pt x="0" y="0"/>
                </a:lnTo>
                <a:lnTo>
                  <a:pt x="0" y="1805903"/>
                </a:lnTo>
                <a:close/>
              </a:path>
            </a:pathLst>
          </a:custGeom>
          <a:ln w="4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38370" y="6448724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38370" y="6028428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38370" y="5608023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38370" y="5187517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38370" y="4767211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00250" y="5187517"/>
            <a:ext cx="3314700" cy="898525"/>
          </a:xfrm>
          <a:custGeom>
            <a:avLst/>
            <a:gdLst/>
            <a:ahLst/>
            <a:cxnLst/>
            <a:rect l="l" t="t" r="r" b="b"/>
            <a:pathLst>
              <a:path w="3314700" h="898525">
                <a:moveTo>
                  <a:pt x="0" y="730958"/>
                </a:moveTo>
                <a:lnTo>
                  <a:pt x="331024" y="745287"/>
                </a:lnTo>
                <a:lnTo>
                  <a:pt x="662010" y="862503"/>
                </a:lnTo>
                <a:lnTo>
                  <a:pt x="995415" y="898125"/>
                </a:lnTo>
                <a:lnTo>
                  <a:pt x="1104930" y="898125"/>
                </a:lnTo>
                <a:lnTo>
                  <a:pt x="1326242" y="879220"/>
                </a:lnTo>
                <a:lnTo>
                  <a:pt x="1657267" y="797925"/>
                </a:lnTo>
                <a:lnTo>
                  <a:pt x="1988292" y="618717"/>
                </a:lnTo>
                <a:lnTo>
                  <a:pt x="2319317" y="355926"/>
                </a:lnTo>
                <a:lnTo>
                  <a:pt x="2650342" y="162391"/>
                </a:lnTo>
                <a:lnTo>
                  <a:pt x="2981168" y="57413"/>
                </a:lnTo>
                <a:lnTo>
                  <a:pt x="3314574" y="0"/>
                </a:lnTo>
              </a:path>
            </a:pathLst>
          </a:custGeom>
          <a:ln w="238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00250" y="6169326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88"/>
                </a:moveTo>
                <a:lnTo>
                  <a:pt x="5949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85918" y="6174102"/>
            <a:ext cx="57785" cy="5080"/>
          </a:xfrm>
          <a:custGeom>
            <a:avLst/>
            <a:gdLst/>
            <a:ahLst/>
            <a:cxnLst/>
            <a:rect l="l" t="t" r="r" b="b"/>
            <a:pathLst>
              <a:path w="57784" h="5079">
                <a:moveTo>
                  <a:pt x="-2387" y="2388"/>
                </a:moveTo>
                <a:lnTo>
                  <a:pt x="59743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71833" y="6181267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243"/>
                </a:moveTo>
                <a:lnTo>
                  <a:pt x="59495" y="1243"/>
                </a:lnTo>
              </a:path>
            </a:pathLst>
          </a:custGeom>
          <a:ln w="726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57501" y="6186142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50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740788" y="6193307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0"/>
                </a:moveTo>
                <a:lnTo>
                  <a:pt x="52356" y="23881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819323" y="6229129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5" h="24129">
                <a:moveTo>
                  <a:pt x="0" y="0"/>
                </a:moveTo>
                <a:lnTo>
                  <a:pt x="52356" y="2398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897859" y="6264751"/>
            <a:ext cx="50800" cy="24130"/>
          </a:xfrm>
          <a:custGeom>
            <a:avLst/>
            <a:gdLst/>
            <a:ahLst/>
            <a:cxnLst/>
            <a:rect l="l" t="t" r="r" b="b"/>
            <a:pathLst>
              <a:path w="50800" h="24129">
                <a:moveTo>
                  <a:pt x="0" y="0"/>
                </a:moveTo>
                <a:lnTo>
                  <a:pt x="50224" y="2398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974271" y="6300672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5" h="24129">
                <a:moveTo>
                  <a:pt x="0" y="0"/>
                </a:moveTo>
                <a:lnTo>
                  <a:pt x="52376" y="23881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052737" y="6336543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0" y="0"/>
                </a:moveTo>
                <a:lnTo>
                  <a:pt x="9523" y="7174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062260" y="6343718"/>
            <a:ext cx="45720" cy="7620"/>
          </a:xfrm>
          <a:custGeom>
            <a:avLst/>
            <a:gdLst/>
            <a:ahLst/>
            <a:cxnLst/>
            <a:rect l="l" t="t" r="r" b="b"/>
            <a:pathLst>
              <a:path w="45719" h="7620">
                <a:moveTo>
                  <a:pt x="0" y="0"/>
                </a:moveTo>
                <a:lnTo>
                  <a:pt x="45234" y="7184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36064" y="6355678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138" y="957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219390" y="6372424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138" y="956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304998" y="6386773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4" h="10160">
                <a:moveTo>
                  <a:pt x="0" y="0"/>
                </a:moveTo>
                <a:lnTo>
                  <a:pt x="55055" y="9572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388523" y="6403520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142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395666" y="640352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995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474231" y="6403520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 h="0">
                <a:moveTo>
                  <a:pt x="0" y="0"/>
                </a:moveTo>
                <a:lnTo>
                  <a:pt x="3094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505181" y="6401122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69" h="2539">
                <a:moveTo>
                  <a:pt x="-2387" y="1199"/>
                </a:moveTo>
                <a:lnTo>
                  <a:pt x="28575" y="1199"/>
                </a:lnTo>
              </a:path>
            </a:pathLst>
          </a:custGeom>
          <a:ln w="71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559938" y="6393947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93"/>
                </a:moveTo>
                <a:lnTo>
                  <a:pt x="59426" y="2393"/>
                </a:lnTo>
              </a:path>
            </a:pathLst>
          </a:custGeom>
          <a:ln w="956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645547" y="6386773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93"/>
                </a:moveTo>
                <a:lnTo>
                  <a:pt x="59525" y="2393"/>
                </a:lnTo>
              </a:path>
            </a:pathLst>
          </a:custGeom>
          <a:ln w="956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731254" y="6370037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4">
                <a:moveTo>
                  <a:pt x="0" y="14348"/>
                </a:moveTo>
                <a:lnTo>
                  <a:pt x="54955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812398" y="6348504"/>
            <a:ext cx="57150" cy="14604"/>
          </a:xfrm>
          <a:custGeom>
            <a:avLst/>
            <a:gdLst/>
            <a:ahLst/>
            <a:cxnLst/>
            <a:rect l="l" t="t" r="r" b="b"/>
            <a:pathLst>
              <a:path w="57150" h="14604">
                <a:moveTo>
                  <a:pt x="0" y="14348"/>
                </a:moveTo>
                <a:lnTo>
                  <a:pt x="57138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895725" y="6324553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4" h="17145">
                <a:moveTo>
                  <a:pt x="0" y="16776"/>
                </a:moveTo>
                <a:lnTo>
                  <a:pt x="54658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978952" y="6303060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4">
                <a:moveTo>
                  <a:pt x="0" y="14328"/>
                </a:moveTo>
                <a:lnTo>
                  <a:pt x="54757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059898" y="6262363"/>
            <a:ext cx="47625" cy="31750"/>
          </a:xfrm>
          <a:custGeom>
            <a:avLst/>
            <a:gdLst/>
            <a:ahLst/>
            <a:cxnLst/>
            <a:rect l="l" t="t" r="r" b="b"/>
            <a:pathLst>
              <a:path w="47625" h="31750">
                <a:moveTo>
                  <a:pt x="0" y="31144"/>
                </a:moveTo>
                <a:lnTo>
                  <a:pt x="47615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131321" y="6214800"/>
            <a:ext cx="48260" cy="33655"/>
          </a:xfrm>
          <a:custGeom>
            <a:avLst/>
            <a:gdLst/>
            <a:ahLst/>
            <a:cxnLst/>
            <a:rect l="l" t="t" r="r" b="b"/>
            <a:pathLst>
              <a:path w="48260" h="33654">
                <a:moveTo>
                  <a:pt x="0" y="33532"/>
                </a:moveTo>
                <a:lnTo>
                  <a:pt x="47813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205323" y="6166938"/>
            <a:ext cx="47625" cy="33655"/>
          </a:xfrm>
          <a:custGeom>
            <a:avLst/>
            <a:gdLst/>
            <a:ahLst/>
            <a:cxnLst/>
            <a:rect l="l" t="t" r="r" b="b"/>
            <a:pathLst>
              <a:path w="47625" h="33654">
                <a:moveTo>
                  <a:pt x="0" y="33532"/>
                </a:moveTo>
                <a:lnTo>
                  <a:pt x="47615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276746" y="6121564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0" y="31045"/>
                </a:moveTo>
                <a:lnTo>
                  <a:pt x="4751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348069" y="6078479"/>
            <a:ext cx="40640" cy="26670"/>
          </a:xfrm>
          <a:custGeom>
            <a:avLst/>
            <a:gdLst/>
            <a:ahLst/>
            <a:cxnLst/>
            <a:rect l="l" t="t" r="r" b="b"/>
            <a:pathLst>
              <a:path w="40639" h="26670">
                <a:moveTo>
                  <a:pt x="0" y="26269"/>
                </a:moveTo>
                <a:lnTo>
                  <a:pt x="40472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388542" y="6071514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5">
                <a:moveTo>
                  <a:pt x="0" y="6965"/>
                </a:moveTo>
                <a:lnTo>
                  <a:pt x="4761" y="0"/>
                </a:lnTo>
              </a:path>
            </a:pathLst>
          </a:custGeom>
          <a:ln w="476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414731" y="6011712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39" h="41275">
                <a:moveTo>
                  <a:pt x="0" y="406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474250" y="5951909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39" h="41275">
                <a:moveTo>
                  <a:pt x="0" y="406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536050" y="589001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40398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595867" y="583021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40597"/>
                </a:moveTo>
                <a:lnTo>
                  <a:pt x="40373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657668" y="577041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40597"/>
                </a:moveTo>
                <a:lnTo>
                  <a:pt x="40472" y="0"/>
                </a:lnTo>
              </a:path>
            </a:pathLst>
          </a:custGeom>
          <a:ln w="4766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717187" y="5748821"/>
            <a:ext cx="2540" cy="0"/>
          </a:xfrm>
          <a:custGeom>
            <a:avLst/>
            <a:gdLst/>
            <a:ahLst/>
            <a:cxnLst/>
            <a:rect l="l" t="t" r="r" b="b"/>
            <a:pathLst>
              <a:path w="2539" h="0">
                <a:moveTo>
                  <a:pt x="1190" y="-2387"/>
                </a:moveTo>
                <a:lnTo>
                  <a:pt x="1190" y="2387"/>
                </a:lnTo>
              </a:path>
            </a:pathLst>
          </a:custGeom>
          <a:ln w="317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719567" y="5713000"/>
            <a:ext cx="43180" cy="36195"/>
          </a:xfrm>
          <a:custGeom>
            <a:avLst/>
            <a:gdLst/>
            <a:ahLst/>
            <a:cxnLst/>
            <a:rect l="l" t="t" r="r" b="b"/>
            <a:pathLst>
              <a:path w="43180" h="36195">
                <a:moveTo>
                  <a:pt x="0" y="35821"/>
                </a:moveTo>
                <a:lnTo>
                  <a:pt x="42853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786228" y="5660561"/>
            <a:ext cx="43180" cy="36195"/>
          </a:xfrm>
          <a:custGeom>
            <a:avLst/>
            <a:gdLst/>
            <a:ahLst/>
            <a:cxnLst/>
            <a:rect l="l" t="t" r="r" b="b"/>
            <a:pathLst>
              <a:path w="43180" h="36195">
                <a:moveTo>
                  <a:pt x="0" y="35921"/>
                </a:moveTo>
                <a:lnTo>
                  <a:pt x="42853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852890" y="5608023"/>
            <a:ext cx="45720" cy="36195"/>
          </a:xfrm>
          <a:custGeom>
            <a:avLst/>
            <a:gdLst/>
            <a:ahLst/>
            <a:cxnLst/>
            <a:rect l="l" t="t" r="r" b="b"/>
            <a:pathLst>
              <a:path w="45719" h="36195">
                <a:moveTo>
                  <a:pt x="0" y="35821"/>
                </a:moveTo>
                <a:lnTo>
                  <a:pt x="45135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919452" y="5552997"/>
            <a:ext cx="45720" cy="36195"/>
          </a:xfrm>
          <a:custGeom>
            <a:avLst/>
            <a:gdLst/>
            <a:ahLst/>
            <a:cxnLst/>
            <a:rect l="l" t="t" r="r" b="b"/>
            <a:pathLst>
              <a:path w="45719" h="36195">
                <a:moveTo>
                  <a:pt x="0" y="35821"/>
                </a:moveTo>
                <a:lnTo>
                  <a:pt x="45234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986113" y="5500558"/>
            <a:ext cx="45720" cy="36195"/>
          </a:xfrm>
          <a:custGeom>
            <a:avLst/>
            <a:gdLst/>
            <a:ahLst/>
            <a:cxnLst/>
            <a:rect l="l" t="t" r="r" b="b"/>
            <a:pathLst>
              <a:path w="45719" h="36195">
                <a:moveTo>
                  <a:pt x="0" y="35622"/>
                </a:moveTo>
                <a:lnTo>
                  <a:pt x="45432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055354" y="5457572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70">
                <a:moveTo>
                  <a:pt x="0" y="26269"/>
                </a:moveTo>
                <a:lnTo>
                  <a:pt x="49995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131538" y="5419263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70">
                <a:moveTo>
                  <a:pt x="0" y="26269"/>
                </a:moveTo>
                <a:lnTo>
                  <a:pt x="49995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207623" y="5380954"/>
            <a:ext cx="52705" cy="26670"/>
          </a:xfrm>
          <a:custGeom>
            <a:avLst/>
            <a:gdLst/>
            <a:ahLst/>
            <a:cxnLst/>
            <a:rect l="l" t="t" r="r" b="b"/>
            <a:pathLst>
              <a:path w="52704" h="26670">
                <a:moveTo>
                  <a:pt x="0" y="26368"/>
                </a:moveTo>
                <a:lnTo>
                  <a:pt x="5237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283808" y="5345132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881"/>
                </a:moveTo>
                <a:lnTo>
                  <a:pt x="5237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362373" y="5321450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0" y="9552"/>
                </a:moveTo>
                <a:lnTo>
                  <a:pt x="19046" y="0"/>
                </a:lnTo>
              </a:path>
            </a:pathLst>
          </a:custGeom>
          <a:ln w="477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381419" y="5309510"/>
            <a:ext cx="33655" cy="12065"/>
          </a:xfrm>
          <a:custGeom>
            <a:avLst/>
            <a:gdLst/>
            <a:ahLst/>
            <a:cxnLst/>
            <a:rect l="l" t="t" r="r" b="b"/>
            <a:pathLst>
              <a:path w="33654" h="12064">
                <a:moveTo>
                  <a:pt x="0" y="11940"/>
                </a:moveTo>
                <a:lnTo>
                  <a:pt x="33529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441136" y="5275977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592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519701" y="5244931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492"/>
                </a:moveTo>
                <a:lnTo>
                  <a:pt x="5227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3598167" y="5211398"/>
            <a:ext cx="55244" cy="21590"/>
          </a:xfrm>
          <a:custGeom>
            <a:avLst/>
            <a:gdLst/>
            <a:ahLst/>
            <a:cxnLst/>
            <a:rect l="l" t="t" r="r" b="b"/>
            <a:pathLst>
              <a:path w="55245" h="21589">
                <a:moveTo>
                  <a:pt x="0" y="21492"/>
                </a:moveTo>
                <a:lnTo>
                  <a:pt x="5475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679113" y="5187517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4">
                <a:moveTo>
                  <a:pt x="0" y="14328"/>
                </a:moveTo>
                <a:lnTo>
                  <a:pt x="35711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00250" y="5665437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9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85918" y="5667824"/>
            <a:ext cx="57785" cy="2540"/>
          </a:xfrm>
          <a:custGeom>
            <a:avLst/>
            <a:gdLst/>
            <a:ahLst/>
            <a:cxnLst/>
            <a:rect l="l" t="t" r="r" b="b"/>
            <a:pathLst>
              <a:path w="57784" h="2539">
                <a:moveTo>
                  <a:pt x="-2387" y="1194"/>
                </a:moveTo>
                <a:lnTo>
                  <a:pt x="59743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71833" y="5670213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49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57501" y="56749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1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43169" y="5679765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5" h="12064">
                <a:moveTo>
                  <a:pt x="0" y="0"/>
                </a:moveTo>
                <a:lnTo>
                  <a:pt x="54737" y="1194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826466" y="5698870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4">
                <a:moveTo>
                  <a:pt x="0" y="0"/>
                </a:moveTo>
                <a:lnTo>
                  <a:pt x="54737" y="14129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909792" y="5720164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4" h="12064">
                <a:moveTo>
                  <a:pt x="0" y="0"/>
                </a:moveTo>
                <a:lnTo>
                  <a:pt x="54955" y="1194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993317" y="5739269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4" h="14604">
                <a:moveTo>
                  <a:pt x="0" y="0"/>
                </a:moveTo>
                <a:lnTo>
                  <a:pt x="54658" y="14428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076545" y="575847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62252" y="576086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247959" y="576324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333568" y="5765637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 h="0">
                <a:moveTo>
                  <a:pt x="0" y="0"/>
                </a:moveTo>
                <a:lnTo>
                  <a:pt x="57336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419473" y="576563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505181" y="576563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505181" y="5760861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588507" y="5753697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88"/>
                </a:moveTo>
                <a:lnTo>
                  <a:pt x="59426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674116" y="5746433"/>
            <a:ext cx="52705" cy="5080"/>
          </a:xfrm>
          <a:custGeom>
            <a:avLst/>
            <a:gdLst/>
            <a:ahLst/>
            <a:cxnLst/>
            <a:rect l="l" t="t" r="r" b="b"/>
            <a:pathLst>
              <a:path w="52705" h="5079">
                <a:moveTo>
                  <a:pt x="-2387" y="2388"/>
                </a:moveTo>
                <a:lnTo>
                  <a:pt x="54763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726492" y="57464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 h="0">
                <a:moveTo>
                  <a:pt x="0" y="0"/>
                </a:moveTo>
                <a:lnTo>
                  <a:pt x="4761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760021" y="5727328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4" h="12064">
                <a:moveTo>
                  <a:pt x="0" y="11940"/>
                </a:moveTo>
                <a:lnTo>
                  <a:pt x="54757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843348" y="5708223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4" h="12064">
                <a:moveTo>
                  <a:pt x="0" y="11940"/>
                </a:moveTo>
                <a:lnTo>
                  <a:pt x="54757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926675" y="5689318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4" h="12064">
                <a:moveTo>
                  <a:pt x="0" y="11940"/>
                </a:moveTo>
                <a:lnTo>
                  <a:pt x="54658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009902" y="5672601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60">
                <a:moveTo>
                  <a:pt x="0" y="9552"/>
                </a:moveTo>
                <a:lnTo>
                  <a:pt x="47615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057517" y="5667824"/>
            <a:ext cx="7620" cy="5080"/>
          </a:xfrm>
          <a:custGeom>
            <a:avLst/>
            <a:gdLst/>
            <a:ahLst/>
            <a:cxnLst/>
            <a:rect l="l" t="t" r="r" b="b"/>
            <a:pathLst>
              <a:path w="7619" h="5079">
                <a:moveTo>
                  <a:pt x="0" y="4776"/>
                </a:moveTo>
                <a:lnTo>
                  <a:pt x="7142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090848" y="5636680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5" h="21589">
                <a:moveTo>
                  <a:pt x="0" y="21492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171794" y="5603246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5" h="21589">
                <a:moveTo>
                  <a:pt x="0" y="21492"/>
                </a:moveTo>
                <a:lnTo>
                  <a:pt x="52575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250557" y="5569713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5" h="21589">
                <a:moveTo>
                  <a:pt x="0" y="21492"/>
                </a:moveTo>
                <a:lnTo>
                  <a:pt x="5227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329023" y="5536181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5" h="21589">
                <a:moveTo>
                  <a:pt x="0" y="21592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407588" y="5493394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0" y="28458"/>
                </a:moveTo>
                <a:lnTo>
                  <a:pt x="47615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481392" y="5450408"/>
            <a:ext cx="47625" cy="29209"/>
          </a:xfrm>
          <a:custGeom>
            <a:avLst/>
            <a:gdLst/>
            <a:ahLst/>
            <a:cxnLst/>
            <a:rect l="l" t="t" r="r" b="b"/>
            <a:pathLst>
              <a:path w="47625" h="29210">
                <a:moveTo>
                  <a:pt x="0" y="28657"/>
                </a:moveTo>
                <a:lnTo>
                  <a:pt x="47516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555096" y="5407322"/>
            <a:ext cx="50800" cy="29209"/>
          </a:xfrm>
          <a:custGeom>
            <a:avLst/>
            <a:gdLst/>
            <a:ahLst/>
            <a:cxnLst/>
            <a:rect l="l" t="t" r="r" b="b"/>
            <a:pathLst>
              <a:path w="50800" h="29210">
                <a:moveTo>
                  <a:pt x="0" y="28657"/>
                </a:moveTo>
                <a:lnTo>
                  <a:pt x="50293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629098" y="5364237"/>
            <a:ext cx="50165" cy="29209"/>
          </a:xfrm>
          <a:custGeom>
            <a:avLst/>
            <a:gdLst/>
            <a:ahLst/>
            <a:cxnLst/>
            <a:rect l="l" t="t" r="r" b="b"/>
            <a:pathLst>
              <a:path w="50164" h="29210">
                <a:moveTo>
                  <a:pt x="0" y="28756"/>
                </a:moveTo>
                <a:lnTo>
                  <a:pt x="49995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702902" y="5340356"/>
            <a:ext cx="17145" cy="10160"/>
          </a:xfrm>
          <a:custGeom>
            <a:avLst/>
            <a:gdLst/>
            <a:ahLst/>
            <a:cxnLst/>
            <a:rect l="l" t="t" r="r" b="b"/>
            <a:pathLst>
              <a:path w="17144" h="10160">
                <a:moveTo>
                  <a:pt x="0" y="9552"/>
                </a:moveTo>
                <a:lnTo>
                  <a:pt x="16665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719567" y="5326226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4" h="14604">
                <a:moveTo>
                  <a:pt x="0" y="14129"/>
                </a:moveTo>
                <a:lnTo>
                  <a:pt x="35711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781467" y="5297569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5" h="19685">
                <a:moveTo>
                  <a:pt x="0" y="19104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862314" y="5266424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5" h="19685">
                <a:moveTo>
                  <a:pt x="0" y="19104"/>
                </a:moveTo>
                <a:lnTo>
                  <a:pt x="52376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940879" y="5235379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4" h="19685">
                <a:moveTo>
                  <a:pt x="0" y="19104"/>
                </a:moveTo>
                <a:lnTo>
                  <a:pt x="54757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022023" y="5213786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0" y="9552"/>
                </a:moveTo>
                <a:lnTo>
                  <a:pt x="28569" y="0"/>
                </a:lnTo>
              </a:path>
            </a:pathLst>
          </a:custGeom>
          <a:ln w="477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050592" y="5209010"/>
            <a:ext cx="26670" cy="5080"/>
          </a:xfrm>
          <a:custGeom>
            <a:avLst/>
            <a:gdLst/>
            <a:ahLst/>
            <a:cxnLst/>
            <a:rect l="l" t="t" r="r" b="b"/>
            <a:pathLst>
              <a:path w="26669" h="5079">
                <a:moveTo>
                  <a:pt x="0" y="4776"/>
                </a:moveTo>
                <a:lnTo>
                  <a:pt x="26188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3105350" y="5197070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4" h="10160">
                <a:moveTo>
                  <a:pt x="0" y="9552"/>
                </a:moveTo>
                <a:lnTo>
                  <a:pt x="54757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3188676" y="5185129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9552"/>
                </a:moveTo>
                <a:lnTo>
                  <a:pt x="57039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3274285" y="5173189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9552"/>
                </a:moveTo>
                <a:lnTo>
                  <a:pt x="57138" y="0"/>
                </a:lnTo>
              </a:path>
            </a:pathLst>
          </a:custGeom>
          <a:ln w="477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3359992" y="5168313"/>
            <a:ext cx="21590" cy="2540"/>
          </a:xfrm>
          <a:custGeom>
            <a:avLst/>
            <a:gdLst/>
            <a:ahLst/>
            <a:cxnLst/>
            <a:rect l="l" t="t" r="r" b="b"/>
            <a:pathLst>
              <a:path w="21589" h="2539">
                <a:moveTo>
                  <a:pt x="-2387" y="1243"/>
                </a:moveTo>
                <a:lnTo>
                  <a:pt x="23813" y="1243"/>
                </a:lnTo>
              </a:path>
            </a:pathLst>
          </a:custGeom>
          <a:ln w="726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3381419" y="516831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0" y="0"/>
                </a:moveTo>
                <a:lnTo>
                  <a:pt x="33529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3443517" y="5170801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3529125" y="5175577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7" y="2388"/>
                </a:moveTo>
                <a:lnTo>
                  <a:pt x="59525" y="2388"/>
                </a:lnTo>
              </a:path>
            </a:pathLst>
          </a:custGeom>
          <a:ln w="955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3614833" y="5182741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7" y="1194"/>
                </a:moveTo>
                <a:lnTo>
                  <a:pt x="59525" y="1194"/>
                </a:lnTo>
              </a:path>
            </a:pathLst>
          </a:custGeom>
          <a:ln w="7162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3700540" y="518751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284" y="0"/>
                </a:lnTo>
              </a:path>
            </a:pathLst>
          </a:custGeom>
          <a:ln w="4774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338370" y="4705021"/>
            <a:ext cx="0" cy="1808480"/>
          </a:xfrm>
          <a:custGeom>
            <a:avLst/>
            <a:gdLst/>
            <a:ahLst/>
            <a:cxnLst/>
            <a:rect l="l" t="t" r="r" b="b"/>
            <a:pathLst>
              <a:path w="0" h="1808479">
                <a:moveTo>
                  <a:pt x="0" y="1808281"/>
                </a:moveTo>
                <a:lnTo>
                  <a:pt x="0" y="0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297917" y="6448724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 txBox="1"/>
          <p:nvPr/>
        </p:nvSpPr>
        <p:spPr>
          <a:xfrm>
            <a:off x="-20102" y="6363018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297917" y="6028428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 txBox="1"/>
          <p:nvPr/>
        </p:nvSpPr>
        <p:spPr>
          <a:xfrm>
            <a:off x="56290" y="5966245"/>
            <a:ext cx="138430" cy="1250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297917" y="5608023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 txBox="1"/>
          <p:nvPr/>
        </p:nvSpPr>
        <p:spPr>
          <a:xfrm>
            <a:off x="-20102" y="5522296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297917" y="5187517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 txBox="1"/>
          <p:nvPr/>
        </p:nvSpPr>
        <p:spPr>
          <a:xfrm>
            <a:off x="151481" y="5151701"/>
            <a:ext cx="138430" cy="7302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06" name="object 406"/>
          <p:cNvSpPr/>
          <p:nvPr/>
        </p:nvSpPr>
        <p:spPr>
          <a:xfrm>
            <a:off x="297917" y="476721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 txBox="1"/>
          <p:nvPr/>
        </p:nvSpPr>
        <p:spPr>
          <a:xfrm>
            <a:off x="-1065" y="4695649"/>
            <a:ext cx="138430" cy="14160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08" name="object 408"/>
          <p:cNvSpPr/>
          <p:nvPr/>
        </p:nvSpPr>
        <p:spPr>
          <a:xfrm>
            <a:off x="338370" y="6513303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00250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 txBox="1"/>
          <p:nvPr/>
        </p:nvSpPr>
        <p:spPr>
          <a:xfrm>
            <a:off x="363752" y="6546007"/>
            <a:ext cx="72390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15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11" name="object 411"/>
          <p:cNvSpPr/>
          <p:nvPr/>
        </p:nvSpPr>
        <p:spPr>
          <a:xfrm>
            <a:off x="731275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 txBox="1"/>
          <p:nvPr/>
        </p:nvSpPr>
        <p:spPr>
          <a:xfrm>
            <a:off x="685254" y="6546007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13" name="object 413"/>
          <p:cNvSpPr/>
          <p:nvPr/>
        </p:nvSpPr>
        <p:spPr>
          <a:xfrm>
            <a:off x="1062260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 txBox="1"/>
          <p:nvPr/>
        </p:nvSpPr>
        <p:spPr>
          <a:xfrm>
            <a:off x="1016329" y="6546007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.2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15" name="object 415"/>
          <p:cNvSpPr/>
          <p:nvPr/>
        </p:nvSpPr>
        <p:spPr>
          <a:xfrm>
            <a:off x="1395666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 txBox="1"/>
          <p:nvPr/>
        </p:nvSpPr>
        <p:spPr>
          <a:xfrm>
            <a:off x="1349734" y="6546007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.3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17" name="object 417"/>
          <p:cNvSpPr/>
          <p:nvPr/>
        </p:nvSpPr>
        <p:spPr>
          <a:xfrm>
            <a:off x="1726492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057517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388542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719567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 txBox="1"/>
          <p:nvPr/>
        </p:nvSpPr>
        <p:spPr>
          <a:xfrm>
            <a:off x="2673537" y="6546007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.7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3050592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 txBox="1"/>
          <p:nvPr/>
        </p:nvSpPr>
        <p:spPr>
          <a:xfrm>
            <a:off x="3004561" y="6546007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.8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3381419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 txBox="1"/>
          <p:nvPr/>
        </p:nvSpPr>
        <p:spPr>
          <a:xfrm>
            <a:off x="3335388" y="6546007"/>
            <a:ext cx="9334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5">
                <a:latin typeface="Garamond"/>
                <a:cs typeface="Garamond"/>
              </a:rPr>
              <a:t>.9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26" name="object 426"/>
          <p:cNvSpPr/>
          <p:nvPr/>
        </p:nvSpPr>
        <p:spPr>
          <a:xfrm>
            <a:off x="3714825" y="651330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269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 txBox="1"/>
          <p:nvPr/>
        </p:nvSpPr>
        <p:spPr>
          <a:xfrm>
            <a:off x="3678317" y="6546007"/>
            <a:ext cx="72390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15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1680462" y="6546007"/>
            <a:ext cx="755650" cy="2419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825"/>
              </a:lnSpc>
              <a:spcBef>
                <a:spcPts val="140"/>
              </a:spcBef>
              <a:tabLst>
                <a:tab pos="343535" algn="l"/>
                <a:tab pos="674370" algn="l"/>
              </a:tabLst>
            </a:pP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4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5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 spc="5">
                <a:latin typeface="Garamond"/>
                <a:cs typeface="Garamond"/>
              </a:rPr>
              <a:t>.6</a:t>
            </a:r>
            <a:endParaRPr sz="750">
              <a:latin typeface="Garamond"/>
              <a:cs typeface="Garamond"/>
            </a:endParaRPr>
          </a:p>
          <a:p>
            <a:pPr marL="29209">
              <a:lnSpc>
                <a:spcPts val="825"/>
              </a:lnSpc>
            </a:pPr>
            <a:r>
              <a:rPr dirty="0" sz="750" spc="10">
                <a:latin typeface="Garamond"/>
                <a:cs typeface="Garamond"/>
              </a:rPr>
              <a:t>Poverty cutoff</a:t>
            </a:r>
            <a:r>
              <a:rPr dirty="0" sz="750" spc="-40">
                <a:latin typeface="Garamond"/>
                <a:cs typeface="Garamond"/>
              </a:rPr>
              <a:t> </a:t>
            </a:r>
            <a:r>
              <a:rPr dirty="0" sz="750" spc="5">
                <a:latin typeface="Garamond"/>
                <a:cs typeface="Garamond"/>
              </a:rPr>
              <a:t>(k)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429" name="object 429"/>
          <p:cNvSpPr/>
          <p:nvPr/>
        </p:nvSpPr>
        <p:spPr>
          <a:xfrm>
            <a:off x="957606" y="6846861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 h="0">
                <a:moveTo>
                  <a:pt x="0" y="0"/>
                </a:moveTo>
                <a:lnTo>
                  <a:pt x="2197739" y="0"/>
                </a:lnTo>
              </a:path>
            </a:pathLst>
          </a:custGeom>
          <a:ln w="2226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957606" y="6835726"/>
            <a:ext cx="2197735" cy="22860"/>
          </a:xfrm>
          <a:custGeom>
            <a:avLst/>
            <a:gdLst/>
            <a:ahLst/>
            <a:cxnLst/>
            <a:rect l="l" t="t" r="r" b="b"/>
            <a:pathLst>
              <a:path w="2197735" h="22859">
                <a:moveTo>
                  <a:pt x="2197739" y="22269"/>
                </a:moveTo>
                <a:lnTo>
                  <a:pt x="2197739" y="0"/>
                </a:lnTo>
                <a:lnTo>
                  <a:pt x="0" y="0"/>
                </a:lnTo>
                <a:lnTo>
                  <a:pt x="0" y="22269"/>
                </a:lnTo>
                <a:lnTo>
                  <a:pt x="2197739" y="22269"/>
                </a:lnTo>
              </a:path>
            </a:pathLst>
          </a:custGeom>
          <a:ln w="4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 txBox="1"/>
          <p:nvPr/>
        </p:nvSpPr>
        <p:spPr>
          <a:xfrm>
            <a:off x="1566284" y="4498845"/>
            <a:ext cx="9759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1E2C52"/>
                </a:solidFill>
                <a:latin typeface="Garamond"/>
                <a:cs typeface="Garamond"/>
              </a:rPr>
              <a:t>Ghana</a:t>
            </a:r>
            <a:r>
              <a:rPr dirty="0" sz="1100" spc="-35">
                <a:solidFill>
                  <a:srgbClr val="1E2C52"/>
                </a:solidFill>
                <a:latin typeface="Garamond"/>
                <a:cs typeface="Garamond"/>
              </a:rPr>
              <a:t> </a:t>
            </a:r>
            <a:r>
              <a:rPr dirty="0" sz="1100" spc="-15">
                <a:solidFill>
                  <a:srgbClr val="1E2C52"/>
                </a:solidFill>
                <a:latin typeface="Garamond"/>
                <a:cs typeface="Garamond"/>
              </a:rPr>
              <a:t>2003-2008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4224025" y="4350139"/>
            <a:ext cx="3926840" cy="2508250"/>
          </a:xfrm>
          <a:custGeom>
            <a:avLst/>
            <a:gdLst/>
            <a:ahLst/>
            <a:cxnLst/>
            <a:rect l="l" t="t" r="r" b="b"/>
            <a:pathLst>
              <a:path w="3926840" h="2508250">
                <a:moveTo>
                  <a:pt x="3926668" y="2507857"/>
                </a:moveTo>
                <a:lnTo>
                  <a:pt x="3926668" y="0"/>
                </a:lnTo>
                <a:lnTo>
                  <a:pt x="0" y="0"/>
                </a:lnTo>
                <a:lnTo>
                  <a:pt x="0" y="2507857"/>
                </a:lnTo>
                <a:lnTo>
                  <a:pt x="3926668" y="250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224025" y="4350139"/>
            <a:ext cx="3926840" cy="2508250"/>
          </a:xfrm>
          <a:custGeom>
            <a:avLst/>
            <a:gdLst/>
            <a:ahLst/>
            <a:cxnLst/>
            <a:rect l="l" t="t" r="r" b="b"/>
            <a:pathLst>
              <a:path w="3926840" h="2508250">
                <a:moveTo>
                  <a:pt x="3926668" y="2507857"/>
                </a:moveTo>
                <a:lnTo>
                  <a:pt x="3926668" y="0"/>
                </a:lnTo>
                <a:lnTo>
                  <a:pt x="0" y="0"/>
                </a:lnTo>
                <a:lnTo>
                  <a:pt x="0" y="2507857"/>
                </a:lnTo>
                <a:lnTo>
                  <a:pt x="3926668" y="2507857"/>
                </a:lnTo>
              </a:path>
            </a:pathLst>
          </a:custGeom>
          <a:ln w="4767">
            <a:solidFill>
              <a:srgbClr val="EAF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612163" y="4624708"/>
            <a:ext cx="3438525" cy="1804670"/>
          </a:xfrm>
          <a:custGeom>
            <a:avLst/>
            <a:gdLst/>
            <a:ahLst/>
            <a:cxnLst/>
            <a:rect l="l" t="t" r="r" b="b"/>
            <a:pathLst>
              <a:path w="3438525" h="1804670">
                <a:moveTo>
                  <a:pt x="0" y="1804660"/>
                </a:moveTo>
                <a:lnTo>
                  <a:pt x="3438314" y="1804660"/>
                </a:lnTo>
                <a:lnTo>
                  <a:pt x="3438314" y="0"/>
                </a:lnTo>
                <a:lnTo>
                  <a:pt x="0" y="0"/>
                </a:lnTo>
                <a:lnTo>
                  <a:pt x="0" y="1804660"/>
                </a:lnTo>
                <a:close/>
              </a:path>
            </a:pathLst>
          </a:custGeom>
          <a:ln w="4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612163" y="6367221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612163" y="5947214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612163" y="5527098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612163" y="5106882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612163" y="4686865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674043" y="5106882"/>
            <a:ext cx="3314700" cy="733425"/>
          </a:xfrm>
          <a:custGeom>
            <a:avLst/>
            <a:gdLst/>
            <a:ahLst/>
            <a:cxnLst/>
            <a:rect l="l" t="t" r="r" b="b"/>
            <a:pathLst>
              <a:path w="3314700" h="733425">
                <a:moveTo>
                  <a:pt x="0" y="589654"/>
                </a:moveTo>
                <a:lnTo>
                  <a:pt x="331024" y="601586"/>
                </a:lnTo>
                <a:lnTo>
                  <a:pt x="662010" y="654188"/>
                </a:lnTo>
                <a:lnTo>
                  <a:pt x="995415" y="732841"/>
                </a:lnTo>
                <a:lnTo>
                  <a:pt x="1104930" y="732841"/>
                </a:lnTo>
                <a:lnTo>
                  <a:pt x="1326242" y="716037"/>
                </a:lnTo>
                <a:lnTo>
                  <a:pt x="1657267" y="689984"/>
                </a:lnTo>
                <a:lnTo>
                  <a:pt x="1988292" y="484749"/>
                </a:lnTo>
                <a:lnTo>
                  <a:pt x="2319317" y="374773"/>
                </a:lnTo>
                <a:lnTo>
                  <a:pt x="2650342" y="150346"/>
                </a:lnTo>
                <a:lnTo>
                  <a:pt x="2981168" y="74079"/>
                </a:lnTo>
                <a:lnTo>
                  <a:pt x="3314574" y="0"/>
                </a:lnTo>
              </a:path>
            </a:pathLst>
          </a:custGeom>
          <a:ln w="23851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674043" y="5913804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5" y="2386"/>
                </a:moveTo>
                <a:lnTo>
                  <a:pt x="59493" y="2386"/>
                </a:lnTo>
              </a:path>
            </a:pathLst>
          </a:custGeom>
          <a:ln w="954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759711" y="5918577"/>
            <a:ext cx="57785" cy="5080"/>
          </a:xfrm>
          <a:custGeom>
            <a:avLst/>
            <a:gdLst/>
            <a:ahLst/>
            <a:cxnLst/>
            <a:rect l="l" t="t" r="r" b="b"/>
            <a:pathLst>
              <a:path w="57785" h="5079">
                <a:moveTo>
                  <a:pt x="-2385" y="2386"/>
                </a:moveTo>
                <a:lnTo>
                  <a:pt x="59741" y="2386"/>
                </a:lnTo>
              </a:path>
            </a:pathLst>
          </a:custGeom>
          <a:ln w="954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845627" y="5923350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493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931294" y="5928122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503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016962" y="5935282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5" h="12064">
                <a:moveTo>
                  <a:pt x="0" y="0"/>
                </a:moveTo>
                <a:lnTo>
                  <a:pt x="54737" y="11932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100259" y="5954473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5" h="14604">
                <a:moveTo>
                  <a:pt x="0" y="0"/>
                </a:moveTo>
                <a:lnTo>
                  <a:pt x="54737" y="14318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183585" y="5975951"/>
            <a:ext cx="55244" cy="12065"/>
          </a:xfrm>
          <a:custGeom>
            <a:avLst/>
            <a:gdLst/>
            <a:ahLst/>
            <a:cxnLst/>
            <a:rect l="l" t="t" r="r" b="b"/>
            <a:pathLst>
              <a:path w="55245" h="12064">
                <a:moveTo>
                  <a:pt x="0" y="0"/>
                </a:moveTo>
                <a:lnTo>
                  <a:pt x="54955" y="11932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267111" y="5994844"/>
            <a:ext cx="55244" cy="14604"/>
          </a:xfrm>
          <a:custGeom>
            <a:avLst/>
            <a:gdLst/>
            <a:ahLst/>
            <a:cxnLst/>
            <a:rect l="l" t="t" r="r" b="b"/>
            <a:pathLst>
              <a:path w="55245" h="14604">
                <a:moveTo>
                  <a:pt x="0" y="0"/>
                </a:moveTo>
                <a:lnTo>
                  <a:pt x="54658" y="14318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347957" y="6016322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5">
                <a:moveTo>
                  <a:pt x="0" y="0"/>
                </a:moveTo>
                <a:lnTo>
                  <a:pt x="54757" y="16705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431284" y="6042672"/>
            <a:ext cx="52705" cy="17145"/>
          </a:xfrm>
          <a:custGeom>
            <a:avLst/>
            <a:gdLst/>
            <a:ahLst/>
            <a:cxnLst/>
            <a:rect l="l" t="t" r="r" b="b"/>
            <a:pathLst>
              <a:path w="52704" h="17145">
                <a:moveTo>
                  <a:pt x="0" y="0"/>
                </a:moveTo>
                <a:lnTo>
                  <a:pt x="52376" y="16705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512230" y="6068923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658" y="19091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593076" y="6095174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5">
                <a:moveTo>
                  <a:pt x="0" y="0"/>
                </a:moveTo>
                <a:lnTo>
                  <a:pt x="54955" y="19191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674221" y="612152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759928" y="612152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46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778974" y="6116752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79">
                <a:moveTo>
                  <a:pt x="0" y="4772"/>
                </a:moveTo>
                <a:lnTo>
                  <a:pt x="38092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845635" y="6104820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20">
                <a:moveTo>
                  <a:pt x="0" y="7159"/>
                </a:moveTo>
                <a:lnTo>
                  <a:pt x="5703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931244" y="6092788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9645"/>
                </a:moveTo>
                <a:lnTo>
                  <a:pt x="54757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6014570" y="6083242"/>
            <a:ext cx="57785" cy="7620"/>
          </a:xfrm>
          <a:custGeom>
            <a:avLst/>
            <a:gdLst/>
            <a:ahLst/>
            <a:cxnLst/>
            <a:rect l="l" t="t" r="r" b="b"/>
            <a:pathLst>
              <a:path w="57785" h="7620">
                <a:moveTo>
                  <a:pt x="0" y="7159"/>
                </a:moveTo>
                <a:lnTo>
                  <a:pt x="57336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6100476" y="6071310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20">
                <a:moveTo>
                  <a:pt x="0" y="7159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6186184" y="6059378"/>
            <a:ext cx="55244" cy="7620"/>
          </a:xfrm>
          <a:custGeom>
            <a:avLst/>
            <a:gdLst/>
            <a:ahLst/>
            <a:cxnLst/>
            <a:rect l="l" t="t" r="r" b="b"/>
            <a:pathLst>
              <a:path w="55245" h="7620">
                <a:moveTo>
                  <a:pt x="0" y="7159"/>
                </a:moveTo>
                <a:lnTo>
                  <a:pt x="5465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6267025" y="5787324"/>
            <a:ext cx="404836" cy="269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6695666" y="5756297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864"/>
                </a:moveTo>
                <a:lnTo>
                  <a:pt x="52376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6774231" y="5722787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577"/>
                </a:moveTo>
                <a:lnTo>
                  <a:pt x="52277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6852697" y="5686990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864"/>
                </a:moveTo>
                <a:lnTo>
                  <a:pt x="52575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6931461" y="5653481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577"/>
                </a:moveTo>
                <a:lnTo>
                  <a:pt x="5237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7005264" y="5598791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79" h="38100">
                <a:moveTo>
                  <a:pt x="0" y="37984"/>
                </a:moveTo>
                <a:lnTo>
                  <a:pt x="42853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7069545" y="5539030"/>
            <a:ext cx="40640" cy="38735"/>
          </a:xfrm>
          <a:custGeom>
            <a:avLst/>
            <a:gdLst/>
            <a:ahLst/>
            <a:cxnLst/>
            <a:rect l="l" t="t" r="r" b="b"/>
            <a:pathLst>
              <a:path w="40640" h="38735">
                <a:moveTo>
                  <a:pt x="0" y="38183"/>
                </a:moveTo>
                <a:lnTo>
                  <a:pt x="40472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7131445" y="5481656"/>
            <a:ext cx="43180" cy="38735"/>
          </a:xfrm>
          <a:custGeom>
            <a:avLst/>
            <a:gdLst/>
            <a:ahLst/>
            <a:cxnLst/>
            <a:rect l="l" t="t" r="r" b="b"/>
            <a:pathLst>
              <a:path w="43179" h="38735">
                <a:moveTo>
                  <a:pt x="0" y="38282"/>
                </a:moveTo>
                <a:lnTo>
                  <a:pt x="42754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7193245" y="5422094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79" h="40639">
                <a:moveTo>
                  <a:pt x="0" y="40470"/>
                </a:moveTo>
                <a:lnTo>
                  <a:pt x="42853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7257526" y="5364719"/>
            <a:ext cx="41275" cy="38735"/>
          </a:xfrm>
          <a:custGeom>
            <a:avLst/>
            <a:gdLst/>
            <a:ahLst/>
            <a:cxnLst/>
            <a:rect l="l" t="t" r="r" b="b"/>
            <a:pathLst>
              <a:path w="41275" h="38735">
                <a:moveTo>
                  <a:pt x="0" y="38282"/>
                </a:moveTo>
                <a:lnTo>
                  <a:pt x="40671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7319624" y="534085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4772"/>
                </a:moveTo>
                <a:lnTo>
                  <a:pt x="4761" y="0"/>
                </a:lnTo>
              </a:path>
            </a:pathLst>
          </a:custGeom>
          <a:ln w="476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7324386" y="5326536"/>
            <a:ext cx="47625" cy="14604"/>
          </a:xfrm>
          <a:custGeom>
            <a:avLst/>
            <a:gdLst/>
            <a:ahLst/>
            <a:cxnLst/>
            <a:rect l="l" t="t" r="r" b="b"/>
            <a:pathLst>
              <a:path w="47625" h="14604">
                <a:moveTo>
                  <a:pt x="0" y="14318"/>
                </a:moveTo>
                <a:lnTo>
                  <a:pt x="47615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7400569" y="5300185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5">
                <a:moveTo>
                  <a:pt x="0" y="16804"/>
                </a:moveTo>
                <a:lnTo>
                  <a:pt x="54757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7481416" y="5276321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5">
                <a:moveTo>
                  <a:pt x="0" y="16705"/>
                </a:moveTo>
                <a:lnTo>
                  <a:pt x="54757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7564743" y="5250269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5" h="16510">
                <a:moveTo>
                  <a:pt x="0" y="16506"/>
                </a:moveTo>
                <a:lnTo>
                  <a:pt x="54757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7645689" y="5238336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4772"/>
                </a:moveTo>
                <a:lnTo>
                  <a:pt x="9523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7655212" y="5221631"/>
            <a:ext cx="45720" cy="17145"/>
          </a:xfrm>
          <a:custGeom>
            <a:avLst/>
            <a:gdLst/>
            <a:ahLst/>
            <a:cxnLst/>
            <a:rect l="l" t="t" r="r" b="b"/>
            <a:pathLst>
              <a:path w="45720" h="17145">
                <a:moveTo>
                  <a:pt x="0" y="16705"/>
                </a:moveTo>
                <a:lnTo>
                  <a:pt x="45432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7726833" y="5190507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478"/>
                </a:moveTo>
                <a:lnTo>
                  <a:pt x="5237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7805299" y="5159484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478"/>
                </a:moveTo>
                <a:lnTo>
                  <a:pt x="5237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7886245" y="5125974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478"/>
                </a:moveTo>
                <a:lnTo>
                  <a:pt x="5237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7964810" y="5106882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0" y="9545"/>
                </a:moveTo>
                <a:lnTo>
                  <a:pt x="23807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4674043" y="547926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0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4759711" y="5479269"/>
            <a:ext cx="57785" cy="2540"/>
          </a:xfrm>
          <a:custGeom>
            <a:avLst/>
            <a:gdLst/>
            <a:ahLst/>
            <a:cxnLst/>
            <a:rect l="l" t="t" r="r" b="b"/>
            <a:pathLst>
              <a:path w="57785" h="2539">
                <a:moveTo>
                  <a:pt x="-2385" y="1193"/>
                </a:moveTo>
                <a:lnTo>
                  <a:pt x="59741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845627" y="548165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0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931294" y="5481656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503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016962" y="5484042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5" y="2386"/>
                </a:moveTo>
                <a:lnTo>
                  <a:pt x="59503" y="2386"/>
                </a:lnTo>
              </a:path>
            </a:pathLst>
          </a:custGeom>
          <a:ln w="954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102640" y="5491202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5" y="2386"/>
                </a:moveTo>
                <a:lnTo>
                  <a:pt x="59493" y="2386"/>
                </a:lnTo>
              </a:path>
            </a:pathLst>
          </a:custGeom>
          <a:ln w="954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188347" y="5498361"/>
            <a:ext cx="57785" cy="2540"/>
          </a:xfrm>
          <a:custGeom>
            <a:avLst/>
            <a:gdLst/>
            <a:ahLst/>
            <a:cxnLst/>
            <a:rect l="l" t="t" r="r" b="b"/>
            <a:pathLst>
              <a:path w="57785" h="2539">
                <a:moveTo>
                  <a:pt x="-2385" y="1193"/>
                </a:moveTo>
                <a:lnTo>
                  <a:pt x="59722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274253" y="5503134"/>
            <a:ext cx="57150" cy="5080"/>
          </a:xfrm>
          <a:custGeom>
            <a:avLst/>
            <a:gdLst/>
            <a:ahLst/>
            <a:cxnLst/>
            <a:rect l="l" t="t" r="r" b="b"/>
            <a:pathLst>
              <a:path w="57150" h="5079">
                <a:moveTo>
                  <a:pt x="-2385" y="2386"/>
                </a:moveTo>
                <a:lnTo>
                  <a:pt x="59424" y="2386"/>
                </a:lnTo>
              </a:path>
            </a:pathLst>
          </a:custGeom>
          <a:ln w="9543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357480" y="5512680"/>
            <a:ext cx="57150" cy="7620"/>
          </a:xfrm>
          <a:custGeom>
            <a:avLst/>
            <a:gdLst/>
            <a:ahLst/>
            <a:cxnLst/>
            <a:rect l="l" t="t" r="r" b="b"/>
            <a:pathLst>
              <a:path w="57150" h="7620">
                <a:moveTo>
                  <a:pt x="0" y="0"/>
                </a:moveTo>
                <a:lnTo>
                  <a:pt x="57138" y="7258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443187" y="5524712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138" y="9545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526514" y="5539030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0"/>
                </a:moveTo>
                <a:lnTo>
                  <a:pt x="57039" y="9545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612122" y="5550962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60">
                <a:moveTo>
                  <a:pt x="0" y="0"/>
                </a:moveTo>
                <a:lnTo>
                  <a:pt x="57336" y="9545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669459" y="556050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698028" y="556050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783736" y="556050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869443" y="555812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955051" y="5555735"/>
            <a:ext cx="45720" cy="2540"/>
          </a:xfrm>
          <a:custGeom>
            <a:avLst/>
            <a:gdLst/>
            <a:ahLst/>
            <a:cxnLst/>
            <a:rect l="l" t="t" r="r" b="b"/>
            <a:pathLst>
              <a:path w="45720" h="2539">
                <a:moveTo>
                  <a:pt x="-2385" y="1193"/>
                </a:moveTo>
                <a:lnTo>
                  <a:pt x="47619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6000286" y="5555735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1903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6040957" y="5553349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523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6126664" y="5550962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523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6212372" y="5548576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424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6297980" y="5546189"/>
            <a:ext cx="33655" cy="2540"/>
          </a:xfrm>
          <a:custGeom>
            <a:avLst/>
            <a:gdLst/>
            <a:ahLst/>
            <a:cxnLst/>
            <a:rect l="l" t="t" r="r" b="b"/>
            <a:pathLst>
              <a:path w="33654" h="2539">
                <a:moveTo>
                  <a:pt x="-2385" y="1193"/>
                </a:moveTo>
                <a:lnTo>
                  <a:pt x="35716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6331311" y="5536644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0" y="9545"/>
                </a:moveTo>
                <a:lnTo>
                  <a:pt x="2142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6376545" y="5500747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964"/>
                </a:moveTo>
                <a:lnTo>
                  <a:pt x="52376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6455309" y="5464950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864"/>
                </a:moveTo>
                <a:lnTo>
                  <a:pt x="52376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6531493" y="5426867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665"/>
                </a:moveTo>
                <a:lnTo>
                  <a:pt x="52277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6609959" y="5391070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864"/>
                </a:moveTo>
                <a:lnTo>
                  <a:pt x="52376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6688524" y="5371978"/>
            <a:ext cx="57150" cy="12065"/>
          </a:xfrm>
          <a:custGeom>
            <a:avLst/>
            <a:gdLst/>
            <a:ahLst/>
            <a:cxnLst/>
            <a:rect l="l" t="t" r="r" b="b"/>
            <a:pathLst>
              <a:path w="57150" h="12064">
                <a:moveTo>
                  <a:pt x="0" y="11932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6771850" y="5352787"/>
            <a:ext cx="57150" cy="12065"/>
          </a:xfrm>
          <a:custGeom>
            <a:avLst/>
            <a:gdLst/>
            <a:ahLst/>
            <a:cxnLst/>
            <a:rect l="l" t="t" r="r" b="b"/>
            <a:pathLst>
              <a:path w="57150" h="12064">
                <a:moveTo>
                  <a:pt x="0" y="11932"/>
                </a:moveTo>
                <a:lnTo>
                  <a:pt x="5703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6855078" y="5333695"/>
            <a:ext cx="57785" cy="12065"/>
          </a:xfrm>
          <a:custGeom>
            <a:avLst/>
            <a:gdLst/>
            <a:ahLst/>
            <a:cxnLst/>
            <a:rect l="l" t="t" r="r" b="b"/>
            <a:pathLst>
              <a:path w="57784" h="12064">
                <a:moveTo>
                  <a:pt x="0" y="11932"/>
                </a:moveTo>
                <a:lnTo>
                  <a:pt x="57336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6940984" y="5314603"/>
            <a:ext cx="52705" cy="12065"/>
          </a:xfrm>
          <a:custGeom>
            <a:avLst/>
            <a:gdLst/>
            <a:ahLst/>
            <a:cxnLst/>
            <a:rect l="l" t="t" r="r" b="b"/>
            <a:pathLst>
              <a:path w="52704" h="12064">
                <a:moveTo>
                  <a:pt x="0" y="11932"/>
                </a:moveTo>
                <a:lnTo>
                  <a:pt x="52376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6993360" y="5314603"/>
            <a:ext cx="2540" cy="0"/>
          </a:xfrm>
          <a:custGeom>
            <a:avLst/>
            <a:gdLst/>
            <a:ahLst/>
            <a:cxnLst/>
            <a:rect l="l" t="t" r="r" b="b"/>
            <a:pathLst>
              <a:path w="2540" h="0">
                <a:moveTo>
                  <a:pt x="1190" y="-2385"/>
                </a:moveTo>
                <a:lnTo>
                  <a:pt x="1190" y="2385"/>
                </a:lnTo>
              </a:path>
            </a:pathLst>
          </a:custGeom>
          <a:ln w="3175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7021930" y="5281094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478"/>
                </a:moveTo>
                <a:lnTo>
                  <a:pt x="5237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7100495" y="5247882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665"/>
                </a:moveTo>
                <a:lnTo>
                  <a:pt x="52277" y="0"/>
                </a:lnTo>
              </a:path>
            </a:pathLst>
          </a:custGeom>
          <a:ln w="4768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7178961" y="5216858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478"/>
                </a:moveTo>
                <a:lnTo>
                  <a:pt x="52376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7259907" y="5183348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21478"/>
                </a:moveTo>
                <a:lnTo>
                  <a:pt x="52575" y="0"/>
                </a:lnTo>
              </a:path>
            </a:pathLst>
          </a:custGeom>
          <a:ln w="4769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7338670" y="5164257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9545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7424377" y="5152225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9645"/>
                </a:moveTo>
                <a:lnTo>
                  <a:pt x="5465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7507605" y="5137906"/>
            <a:ext cx="57150" cy="10160"/>
          </a:xfrm>
          <a:custGeom>
            <a:avLst/>
            <a:gdLst/>
            <a:ahLst/>
            <a:cxnLst/>
            <a:rect l="l" t="t" r="r" b="b"/>
            <a:pathLst>
              <a:path w="57150" h="10160">
                <a:moveTo>
                  <a:pt x="0" y="9545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7593312" y="5123588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9545"/>
                </a:moveTo>
                <a:lnTo>
                  <a:pt x="54757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7676639" y="5118815"/>
            <a:ext cx="57785" cy="2540"/>
          </a:xfrm>
          <a:custGeom>
            <a:avLst/>
            <a:gdLst/>
            <a:ahLst/>
            <a:cxnLst/>
            <a:rect l="l" t="t" r="r" b="b"/>
            <a:pathLst>
              <a:path w="57784" h="2539">
                <a:moveTo>
                  <a:pt x="-2385" y="1193"/>
                </a:moveTo>
                <a:lnTo>
                  <a:pt x="59722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7762545" y="5114042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424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7848153" y="5111655"/>
            <a:ext cx="57150" cy="2540"/>
          </a:xfrm>
          <a:custGeom>
            <a:avLst/>
            <a:gdLst/>
            <a:ahLst/>
            <a:cxnLst/>
            <a:rect l="l" t="t" r="r" b="b"/>
            <a:pathLst>
              <a:path w="57150" h="2539">
                <a:moveTo>
                  <a:pt x="-2385" y="1193"/>
                </a:moveTo>
                <a:lnTo>
                  <a:pt x="59523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7933860" y="5106882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39">
                <a:moveTo>
                  <a:pt x="-2385" y="1193"/>
                </a:moveTo>
                <a:lnTo>
                  <a:pt x="57142" y="1193"/>
                </a:lnTo>
              </a:path>
            </a:pathLst>
          </a:custGeom>
          <a:ln w="7157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4612163" y="4624718"/>
            <a:ext cx="0" cy="1807210"/>
          </a:xfrm>
          <a:custGeom>
            <a:avLst/>
            <a:gdLst/>
            <a:ahLst/>
            <a:cxnLst/>
            <a:rect l="l" t="t" r="r" b="b"/>
            <a:pathLst>
              <a:path w="0" h="1807210">
                <a:moveTo>
                  <a:pt x="0" y="1807036"/>
                </a:moveTo>
                <a:lnTo>
                  <a:pt x="0" y="0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4571710" y="636722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 txBox="1"/>
          <p:nvPr/>
        </p:nvSpPr>
        <p:spPr>
          <a:xfrm>
            <a:off x="4253691" y="6281564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29" name="object 529"/>
          <p:cNvSpPr/>
          <p:nvPr/>
        </p:nvSpPr>
        <p:spPr>
          <a:xfrm>
            <a:off x="4571710" y="5947214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 txBox="1"/>
          <p:nvPr/>
        </p:nvSpPr>
        <p:spPr>
          <a:xfrm>
            <a:off x="4330083" y="5885065"/>
            <a:ext cx="138430" cy="1250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4571710" y="5527098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 txBox="1"/>
          <p:nvPr/>
        </p:nvSpPr>
        <p:spPr>
          <a:xfrm>
            <a:off x="4253691" y="5441421"/>
            <a:ext cx="138430" cy="1727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-.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33" name="object 533"/>
          <p:cNvSpPr/>
          <p:nvPr/>
        </p:nvSpPr>
        <p:spPr>
          <a:xfrm>
            <a:off x="4571710" y="5106882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 txBox="1"/>
          <p:nvPr/>
        </p:nvSpPr>
        <p:spPr>
          <a:xfrm>
            <a:off x="4425274" y="5071082"/>
            <a:ext cx="138430" cy="7239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35" name="object 535"/>
          <p:cNvSpPr/>
          <p:nvPr/>
        </p:nvSpPr>
        <p:spPr>
          <a:xfrm>
            <a:off x="4571710" y="4686865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40453" y="0"/>
                </a:moveTo>
                <a:lnTo>
                  <a:pt x="0" y="0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 txBox="1"/>
          <p:nvPr/>
        </p:nvSpPr>
        <p:spPr>
          <a:xfrm>
            <a:off x="4272727" y="4615344"/>
            <a:ext cx="138430" cy="14160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Garamond"/>
                <a:cs typeface="Garamond"/>
              </a:rPr>
              <a:t>.</a:t>
            </a:r>
            <a:r>
              <a:rPr dirty="0" sz="750">
                <a:latin typeface="Garamond"/>
                <a:cs typeface="Garamond"/>
              </a:rPr>
              <a:t>05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37" name="object 537"/>
          <p:cNvSpPr/>
          <p:nvPr/>
        </p:nvSpPr>
        <p:spPr>
          <a:xfrm>
            <a:off x="4612163" y="6431755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55" y="0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4674043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 txBox="1"/>
          <p:nvPr/>
        </p:nvSpPr>
        <p:spPr>
          <a:xfrm>
            <a:off x="4637545" y="6464427"/>
            <a:ext cx="72390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5">
                <a:latin typeface="Garamond"/>
                <a:cs typeface="Garamond"/>
              </a:rPr>
              <a:t>0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40" name="object 540"/>
          <p:cNvSpPr/>
          <p:nvPr/>
        </p:nvSpPr>
        <p:spPr>
          <a:xfrm>
            <a:off x="5005068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 txBox="1"/>
          <p:nvPr/>
        </p:nvSpPr>
        <p:spPr>
          <a:xfrm>
            <a:off x="4959047" y="6464427"/>
            <a:ext cx="93345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5">
                <a:latin typeface="Garamond"/>
                <a:cs typeface="Garamond"/>
              </a:rPr>
              <a:t>.1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42" name="object 542"/>
          <p:cNvSpPr/>
          <p:nvPr/>
        </p:nvSpPr>
        <p:spPr>
          <a:xfrm>
            <a:off x="5336053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 txBox="1"/>
          <p:nvPr/>
        </p:nvSpPr>
        <p:spPr>
          <a:xfrm>
            <a:off x="5290122" y="6464427"/>
            <a:ext cx="93345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5">
                <a:latin typeface="Garamond"/>
                <a:cs typeface="Garamond"/>
              </a:rPr>
              <a:t>.2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44" name="object 544"/>
          <p:cNvSpPr/>
          <p:nvPr/>
        </p:nvSpPr>
        <p:spPr>
          <a:xfrm>
            <a:off x="5669459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 txBox="1"/>
          <p:nvPr/>
        </p:nvSpPr>
        <p:spPr>
          <a:xfrm>
            <a:off x="5623528" y="6464427"/>
            <a:ext cx="93345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5">
                <a:latin typeface="Garamond"/>
                <a:cs typeface="Garamond"/>
              </a:rPr>
              <a:t>.3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46" name="object 546"/>
          <p:cNvSpPr/>
          <p:nvPr/>
        </p:nvSpPr>
        <p:spPr>
          <a:xfrm>
            <a:off x="6000286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6331311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6662335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6993360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7324386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7655212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 txBox="1"/>
          <p:nvPr/>
        </p:nvSpPr>
        <p:spPr>
          <a:xfrm>
            <a:off x="7609182" y="6464427"/>
            <a:ext cx="93345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5">
                <a:latin typeface="Garamond"/>
                <a:cs typeface="Garamond"/>
              </a:rPr>
              <a:t>.9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7988618" y="6431755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43"/>
                </a:lnTo>
              </a:path>
            </a:pathLst>
          </a:custGeom>
          <a:ln w="4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 txBox="1"/>
          <p:nvPr/>
        </p:nvSpPr>
        <p:spPr>
          <a:xfrm>
            <a:off x="7952110" y="6464427"/>
            <a:ext cx="72390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5">
                <a:latin typeface="Garamond"/>
                <a:cs typeface="Garamond"/>
              </a:rPr>
              <a:t>1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55" name="object 555"/>
          <p:cNvSpPr txBox="1"/>
          <p:nvPr/>
        </p:nvSpPr>
        <p:spPr>
          <a:xfrm>
            <a:off x="5954255" y="6464427"/>
            <a:ext cx="755650" cy="2413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825"/>
              </a:lnSpc>
              <a:spcBef>
                <a:spcPts val="135"/>
              </a:spcBef>
              <a:tabLst>
                <a:tab pos="343535" algn="l"/>
                <a:tab pos="674370" algn="l"/>
              </a:tabLst>
            </a:pP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4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5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 spc="5">
                <a:latin typeface="Garamond"/>
                <a:cs typeface="Garamond"/>
              </a:rPr>
              <a:t>.6</a:t>
            </a:r>
            <a:endParaRPr sz="750">
              <a:latin typeface="Garamond"/>
              <a:cs typeface="Garamond"/>
            </a:endParaRPr>
          </a:p>
          <a:p>
            <a:pPr marL="29209">
              <a:lnSpc>
                <a:spcPts val="825"/>
              </a:lnSpc>
            </a:pPr>
            <a:r>
              <a:rPr dirty="0" sz="750" spc="10">
                <a:latin typeface="Garamond"/>
                <a:cs typeface="Garamond"/>
              </a:rPr>
              <a:t>Poverty cutoff</a:t>
            </a:r>
            <a:r>
              <a:rPr dirty="0" sz="750" spc="-40">
                <a:latin typeface="Garamond"/>
                <a:cs typeface="Garamond"/>
              </a:rPr>
              <a:t> </a:t>
            </a:r>
            <a:r>
              <a:rPr dirty="0" sz="750" spc="5">
                <a:latin typeface="Garamond"/>
                <a:cs typeface="Garamond"/>
              </a:rPr>
              <a:t>(k)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56" name="object 556"/>
          <p:cNvSpPr/>
          <p:nvPr/>
        </p:nvSpPr>
        <p:spPr>
          <a:xfrm>
            <a:off x="5231399" y="6753956"/>
            <a:ext cx="2197735" cy="104139"/>
          </a:xfrm>
          <a:custGeom>
            <a:avLst/>
            <a:gdLst/>
            <a:ahLst/>
            <a:cxnLst/>
            <a:rect l="l" t="t" r="r" b="b"/>
            <a:pathLst>
              <a:path w="2197734" h="104140">
                <a:moveTo>
                  <a:pt x="2197739" y="104040"/>
                </a:moveTo>
                <a:lnTo>
                  <a:pt x="2197739" y="0"/>
                </a:lnTo>
                <a:lnTo>
                  <a:pt x="0" y="0"/>
                </a:lnTo>
                <a:lnTo>
                  <a:pt x="0" y="104040"/>
                </a:lnTo>
                <a:lnTo>
                  <a:pt x="2197739" y="104040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274253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359861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445568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531276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5616884" y="6847178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866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457689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543397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3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629005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714712" y="68471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38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800321" y="684717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69" y="0"/>
                </a:lnTo>
              </a:path>
            </a:pathLst>
          </a:custGeom>
          <a:ln w="4770">
            <a:solidFill>
              <a:srgbClr val="C57A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 txBox="1"/>
          <p:nvPr/>
        </p:nvSpPr>
        <p:spPr>
          <a:xfrm>
            <a:off x="5692471" y="6770142"/>
            <a:ext cx="509270" cy="146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5">
                <a:latin typeface="Garamond"/>
                <a:cs typeface="Garamond"/>
              </a:rPr>
              <a:t>Lower</a:t>
            </a:r>
            <a:r>
              <a:rPr dirty="0" sz="750" spc="-60">
                <a:latin typeface="Garamond"/>
                <a:cs typeface="Garamond"/>
              </a:rPr>
              <a:t> </a:t>
            </a:r>
            <a:r>
              <a:rPr dirty="0" sz="750" spc="15">
                <a:latin typeface="Garamond"/>
                <a:cs typeface="Garamond"/>
              </a:rPr>
              <a:t>Limit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68" name="object 568"/>
          <p:cNvSpPr txBox="1"/>
          <p:nvPr/>
        </p:nvSpPr>
        <p:spPr>
          <a:xfrm>
            <a:off x="6876006" y="6464427"/>
            <a:ext cx="506730" cy="45148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15240">
              <a:lnSpc>
                <a:spcPct val="100000"/>
              </a:lnSpc>
              <a:spcBef>
                <a:spcPts val="135"/>
              </a:spcBef>
              <a:tabLst>
                <a:tab pos="330835" algn="l"/>
              </a:tabLst>
            </a:pPr>
            <a:r>
              <a:rPr dirty="0" sz="750">
                <a:latin typeface="Garamond"/>
                <a:cs typeface="Garamond"/>
              </a:rPr>
              <a:t>.</a:t>
            </a:r>
            <a:r>
              <a:rPr dirty="0" sz="750" spc="15">
                <a:latin typeface="Garamond"/>
                <a:cs typeface="Garamond"/>
              </a:rPr>
              <a:t>7</a:t>
            </a:r>
            <a:r>
              <a:rPr dirty="0" sz="750">
                <a:latin typeface="Garamond"/>
                <a:cs typeface="Garamond"/>
              </a:rPr>
              <a:t>	</a:t>
            </a:r>
            <a:r>
              <a:rPr dirty="0" sz="750" spc="5">
                <a:latin typeface="Garamond"/>
                <a:cs typeface="Garamond"/>
              </a:rPr>
              <a:t>.8</a:t>
            </a:r>
            <a:endParaRPr sz="7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50" spc="15">
                <a:latin typeface="Garamond"/>
                <a:cs typeface="Garamond"/>
              </a:rPr>
              <a:t>Upper</a:t>
            </a:r>
            <a:r>
              <a:rPr dirty="0" sz="750" spc="-100">
                <a:latin typeface="Garamond"/>
                <a:cs typeface="Garamond"/>
              </a:rPr>
              <a:t> </a:t>
            </a:r>
            <a:r>
              <a:rPr dirty="0" sz="750" spc="15">
                <a:latin typeface="Garamond"/>
                <a:cs typeface="Garamond"/>
              </a:rPr>
              <a:t>Limit</a:t>
            </a:r>
            <a:endParaRPr sz="750">
              <a:latin typeface="Garamond"/>
              <a:cs typeface="Garamond"/>
            </a:endParaRPr>
          </a:p>
        </p:txBody>
      </p:sp>
      <p:sp>
        <p:nvSpPr>
          <p:cNvPr id="569" name="object 569"/>
          <p:cNvSpPr txBox="1"/>
          <p:nvPr/>
        </p:nvSpPr>
        <p:spPr>
          <a:xfrm>
            <a:off x="5747228" y="4418675"/>
            <a:ext cx="1163320" cy="1917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050" spc="10">
                <a:solidFill>
                  <a:srgbClr val="1E2C52"/>
                </a:solidFill>
                <a:latin typeface="Garamond"/>
                <a:cs typeface="Garamond"/>
              </a:rPr>
              <a:t>Cambodia</a:t>
            </a:r>
            <a:r>
              <a:rPr dirty="0" sz="1050" spc="-30">
                <a:solidFill>
                  <a:srgbClr val="1E2C52"/>
                </a:solidFill>
                <a:latin typeface="Garamond"/>
                <a:cs typeface="Garamond"/>
              </a:rPr>
              <a:t> </a:t>
            </a:r>
            <a:r>
              <a:rPr dirty="0" sz="1050" spc="10">
                <a:solidFill>
                  <a:srgbClr val="1E2C52"/>
                </a:solidFill>
                <a:latin typeface="Garamond"/>
                <a:cs typeface="Garamond"/>
              </a:rPr>
              <a:t>2005-2010</a:t>
            </a:r>
            <a:endParaRPr sz="1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926" y="1274826"/>
            <a:ext cx="8412480" cy="39103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06375" indent="-343535">
              <a:lnSpc>
                <a:spcPct val="100000"/>
              </a:lnSpc>
              <a:spcBef>
                <a:spcPts val="10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Matching years available </a:t>
            </a:r>
            <a:r>
              <a:rPr dirty="0" sz="2600">
                <a:latin typeface="Garamond"/>
                <a:cs typeface="Garamond"/>
              </a:rPr>
              <a:t>for 7 countries </a:t>
            </a:r>
            <a:r>
              <a:rPr dirty="0" sz="2600" spc="-5">
                <a:latin typeface="Garamond"/>
                <a:cs typeface="Garamond"/>
              </a:rPr>
              <a:t>(Armenia, Colombia,  </a:t>
            </a:r>
            <a:r>
              <a:rPr dirty="0" sz="2600">
                <a:latin typeface="Garamond"/>
                <a:cs typeface="Garamond"/>
              </a:rPr>
              <a:t>Dominican Republic, </a:t>
            </a:r>
            <a:r>
              <a:rPr dirty="0" sz="2600" spc="-5">
                <a:latin typeface="Garamond"/>
                <a:cs typeface="Garamond"/>
              </a:rPr>
              <a:t>Egypt, Ethiopia, Malawi: </a:t>
            </a:r>
            <a:r>
              <a:rPr dirty="0" sz="2600">
                <a:latin typeface="Garamond"/>
                <a:cs typeface="Garamond"/>
              </a:rPr>
              <a:t>in 4 of these  </a:t>
            </a:r>
            <a:r>
              <a:rPr dirty="0" sz="2600" spc="-5">
                <a:latin typeface="Garamond"/>
                <a:cs typeface="Garamond"/>
              </a:rPr>
              <a:t>rate of </a:t>
            </a:r>
            <a:r>
              <a:rPr dirty="0" sz="2600">
                <a:latin typeface="Garamond"/>
                <a:cs typeface="Garamond"/>
              </a:rPr>
              <a:t>$1.25/day </a:t>
            </a:r>
            <a:r>
              <a:rPr dirty="0" sz="2600" spc="-5">
                <a:latin typeface="Garamond"/>
                <a:cs typeface="Garamond"/>
              </a:rPr>
              <a:t>reduction exceeds MPI</a:t>
            </a:r>
            <a:r>
              <a:rPr dirty="0" sz="2600" spc="35">
                <a:latin typeface="Garamond"/>
                <a:cs typeface="Garamond"/>
              </a:rPr>
              <a:t> </a:t>
            </a:r>
            <a:r>
              <a:rPr dirty="0" sz="2600" spc="-5">
                <a:latin typeface="Garamond"/>
                <a:cs typeface="Garamond"/>
              </a:rPr>
              <a:t>reduction)</a:t>
            </a:r>
            <a:endParaRPr sz="2600">
              <a:latin typeface="Garamond"/>
              <a:cs typeface="Garamond"/>
            </a:endParaRPr>
          </a:p>
          <a:p>
            <a:pPr marL="355600" marR="508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Linear </a:t>
            </a:r>
            <a:r>
              <a:rPr dirty="0" sz="2600" spc="-5">
                <a:latin typeface="Garamond"/>
                <a:cs typeface="Garamond"/>
              </a:rPr>
              <a:t>interpolation or extrapolation used </a:t>
            </a:r>
            <a:r>
              <a:rPr dirty="0" sz="2600">
                <a:latin typeface="Garamond"/>
                <a:cs typeface="Garamond"/>
              </a:rPr>
              <a:t>for $1.25/day for 18  </a:t>
            </a:r>
            <a:r>
              <a:rPr dirty="0" sz="2600" spc="-5">
                <a:latin typeface="Garamond"/>
                <a:cs typeface="Garamond"/>
              </a:rPr>
              <a:t>countries</a:t>
            </a:r>
            <a:endParaRPr sz="2600">
              <a:latin typeface="Garamond"/>
              <a:cs typeface="Garamond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Total of 22 comparisons that </a:t>
            </a:r>
            <a:r>
              <a:rPr dirty="0" sz="2600" spc="-5">
                <a:latin typeface="Garamond"/>
                <a:cs typeface="Garamond"/>
              </a:rPr>
              <a:t>reduced MPI </a:t>
            </a:r>
            <a:r>
              <a:rPr dirty="0" sz="2600">
                <a:latin typeface="Garamond"/>
                <a:cs typeface="Garamond"/>
              </a:rPr>
              <a:t>(H)</a:t>
            </a:r>
            <a:r>
              <a:rPr dirty="0" sz="2600" spc="-1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significantly.</a:t>
            </a:r>
            <a:endParaRPr sz="2600">
              <a:latin typeface="Garamond"/>
              <a:cs typeface="Garamond"/>
            </a:endParaRPr>
          </a:p>
          <a:p>
            <a:pPr marL="355600" marR="27305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Initial levels of </a:t>
            </a:r>
            <a:r>
              <a:rPr dirty="0" sz="2600" spc="-5">
                <a:latin typeface="Garamond"/>
                <a:cs typeface="Garamond"/>
              </a:rPr>
              <a:t>MPI </a:t>
            </a:r>
            <a:r>
              <a:rPr dirty="0" sz="2600">
                <a:latin typeface="Garamond"/>
                <a:cs typeface="Garamond"/>
              </a:rPr>
              <a:t>(H) </a:t>
            </a:r>
            <a:r>
              <a:rPr dirty="0" sz="2600" spc="-5">
                <a:latin typeface="Garamond"/>
                <a:cs typeface="Garamond"/>
              </a:rPr>
              <a:t>exceeded </a:t>
            </a:r>
            <a:r>
              <a:rPr dirty="0" sz="2600">
                <a:latin typeface="Garamond"/>
                <a:cs typeface="Garamond"/>
              </a:rPr>
              <a:t>income </a:t>
            </a:r>
            <a:r>
              <a:rPr dirty="0" sz="2600" spc="-5">
                <a:latin typeface="Garamond"/>
                <a:cs typeface="Garamond"/>
              </a:rPr>
              <a:t>poverty </a:t>
            </a:r>
            <a:r>
              <a:rPr dirty="0" sz="2600">
                <a:latin typeface="Garamond"/>
                <a:cs typeface="Garamond"/>
              </a:rPr>
              <a:t>(H) in 19 </a:t>
            </a:r>
            <a:r>
              <a:rPr dirty="0" sz="2600" spc="-5">
                <a:latin typeface="Garamond"/>
                <a:cs typeface="Garamond"/>
              </a:rPr>
              <a:t>of  </a:t>
            </a:r>
            <a:r>
              <a:rPr dirty="0" sz="2600">
                <a:latin typeface="Garamond"/>
                <a:cs typeface="Garamond"/>
              </a:rPr>
              <a:t>25</a:t>
            </a:r>
            <a:r>
              <a:rPr dirty="0" sz="2600" spc="-5">
                <a:latin typeface="Garamond"/>
                <a:cs typeface="Garamond"/>
              </a:rPr>
              <a:t> countries.</a:t>
            </a:r>
            <a:endParaRPr sz="2600">
              <a:latin typeface="Garamond"/>
              <a:cs typeface="Garamond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Reduction </a:t>
            </a:r>
            <a:r>
              <a:rPr dirty="0" sz="2600" spc="-5">
                <a:latin typeface="Garamond"/>
                <a:cs typeface="Garamond"/>
              </a:rPr>
              <a:t>patterns are </a:t>
            </a:r>
            <a:r>
              <a:rPr dirty="0" sz="2600">
                <a:latin typeface="Garamond"/>
                <a:cs typeface="Garamond"/>
              </a:rPr>
              <a:t>not identical, so </a:t>
            </a:r>
            <a:r>
              <a:rPr dirty="0" sz="2600" spc="-5">
                <a:latin typeface="Garamond"/>
                <a:cs typeface="Garamond"/>
              </a:rPr>
              <a:t>require further</a:t>
            </a:r>
            <a:r>
              <a:rPr dirty="0" sz="2600" spc="10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study.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334" y="139446"/>
            <a:ext cx="8549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MPI </a:t>
            </a:r>
            <a:r>
              <a:rPr dirty="0" spc="-5"/>
              <a:t>(H) </a:t>
            </a:r>
            <a:r>
              <a:rPr dirty="0"/>
              <a:t>and $1.25/day Income </a:t>
            </a:r>
            <a:r>
              <a:rPr dirty="0" spc="-5"/>
              <a:t>poverty</a:t>
            </a:r>
            <a:r>
              <a:rPr dirty="0" spc="-114"/>
              <a:t> </a:t>
            </a:r>
            <a:r>
              <a:rPr dirty="0" spc="-5"/>
              <a:t>(H)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6995"/>
            <a:ext cx="76009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MPI (H) </a:t>
            </a:r>
            <a:r>
              <a:rPr dirty="0" sz="3200" spc="-5"/>
              <a:t>and $1.25/day </a:t>
            </a:r>
            <a:r>
              <a:rPr dirty="0" sz="3200"/>
              <a:t>Income </a:t>
            </a:r>
            <a:r>
              <a:rPr dirty="0" sz="3200" spc="-5"/>
              <a:t>poverty</a:t>
            </a:r>
            <a:r>
              <a:rPr dirty="0" sz="3200" spc="-75"/>
              <a:t> </a:t>
            </a:r>
            <a:r>
              <a:rPr dirty="0" sz="3200"/>
              <a:t>(H)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06324" y="3250692"/>
            <a:ext cx="8785860" cy="0"/>
          </a:xfrm>
          <a:custGeom>
            <a:avLst/>
            <a:gdLst/>
            <a:ahLst/>
            <a:cxnLst/>
            <a:rect l="l" t="t" r="r" b="b"/>
            <a:pathLst>
              <a:path w="8785860" h="0">
                <a:moveTo>
                  <a:pt x="0" y="0"/>
                </a:moveTo>
                <a:lnTo>
                  <a:pt x="878586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07552" y="2996183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2996183"/>
            <a:ext cx="8187055" cy="0"/>
          </a:xfrm>
          <a:custGeom>
            <a:avLst/>
            <a:gdLst/>
            <a:ahLst/>
            <a:cxnLst/>
            <a:rect l="l" t="t" r="r" b="b"/>
            <a:pathLst>
              <a:path w="8187055" h="0">
                <a:moveTo>
                  <a:pt x="0" y="0"/>
                </a:moveTo>
                <a:lnTo>
                  <a:pt x="818692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7552" y="2740151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6324" y="2740151"/>
            <a:ext cx="8187055" cy="0"/>
          </a:xfrm>
          <a:custGeom>
            <a:avLst/>
            <a:gdLst/>
            <a:ahLst/>
            <a:cxnLst/>
            <a:rect l="l" t="t" r="r" b="b"/>
            <a:pathLst>
              <a:path w="8187055" h="0">
                <a:moveTo>
                  <a:pt x="0" y="0"/>
                </a:moveTo>
                <a:lnTo>
                  <a:pt x="818692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07552" y="2484120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324" y="2484120"/>
            <a:ext cx="8187055" cy="0"/>
          </a:xfrm>
          <a:custGeom>
            <a:avLst/>
            <a:gdLst/>
            <a:ahLst/>
            <a:cxnLst/>
            <a:rect l="l" t="t" r="r" b="b"/>
            <a:pathLst>
              <a:path w="8187055" h="0">
                <a:moveTo>
                  <a:pt x="0" y="0"/>
                </a:moveTo>
                <a:lnTo>
                  <a:pt x="818692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07552" y="2228088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15995" y="2228088"/>
            <a:ext cx="5477510" cy="0"/>
          </a:xfrm>
          <a:custGeom>
            <a:avLst/>
            <a:gdLst/>
            <a:ahLst/>
            <a:cxnLst/>
            <a:rect l="l" t="t" r="r" b="b"/>
            <a:pathLst>
              <a:path w="5477509" h="0">
                <a:moveTo>
                  <a:pt x="0" y="0"/>
                </a:moveTo>
                <a:lnTo>
                  <a:pt x="54772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17420" y="2228088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0268" y="2228088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 h="0">
                <a:moveTo>
                  <a:pt x="0" y="0"/>
                </a:moveTo>
                <a:lnTo>
                  <a:pt x="148285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6324" y="222808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07552" y="1973579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4571" y="1973579"/>
            <a:ext cx="4678680" cy="0"/>
          </a:xfrm>
          <a:custGeom>
            <a:avLst/>
            <a:gdLst/>
            <a:ahLst/>
            <a:cxnLst/>
            <a:rect l="l" t="t" r="r" b="b"/>
            <a:pathLst>
              <a:path w="4678680" h="0">
                <a:moveTo>
                  <a:pt x="0" y="0"/>
                </a:moveTo>
                <a:lnTo>
                  <a:pt x="467868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15995" y="1973579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17420" y="1973579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03832" y="197357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04544" y="19735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5255" y="19735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0268" y="1973579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6324" y="1973579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07552" y="1717548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10400" y="1717548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 h="0">
                <a:moveTo>
                  <a:pt x="0" y="0"/>
                </a:moveTo>
                <a:lnTo>
                  <a:pt x="148285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10300" y="1717548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14571" y="1717548"/>
            <a:ext cx="2283460" cy="0"/>
          </a:xfrm>
          <a:custGeom>
            <a:avLst/>
            <a:gdLst/>
            <a:ahLst/>
            <a:cxnLst/>
            <a:rect l="l" t="t" r="r" b="b"/>
            <a:pathLst>
              <a:path w="2283460" h="0">
                <a:moveTo>
                  <a:pt x="0" y="0"/>
                </a:moveTo>
                <a:lnTo>
                  <a:pt x="228295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15995" y="1717548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2407" y="1717548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 h="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17420" y="1717548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03832" y="171754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04544" y="171754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05255" y="171754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0268" y="1717548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6324" y="171754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07552" y="1461516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10400" y="1461516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 h="0">
                <a:moveTo>
                  <a:pt x="0" y="0"/>
                </a:moveTo>
                <a:lnTo>
                  <a:pt x="148285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10300" y="146151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11011" y="1461516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98947" y="1461516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99659" y="1461516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98847" y="1461516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99559" y="1461516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14571" y="146151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00984" y="1461516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15995" y="146151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616707" y="146151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17420" y="146151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18132" y="146151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18844" y="146151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19555" y="146151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0268" y="146151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6324" y="146151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13859" y="950975"/>
            <a:ext cx="4878705" cy="0"/>
          </a:xfrm>
          <a:custGeom>
            <a:avLst/>
            <a:gdLst/>
            <a:ahLst/>
            <a:cxnLst/>
            <a:rect l="l" t="t" r="r" b="b"/>
            <a:pathLst>
              <a:path w="4878705" h="0">
                <a:moveTo>
                  <a:pt x="0" y="0"/>
                </a:moveTo>
                <a:lnTo>
                  <a:pt x="487832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6324" y="950975"/>
            <a:ext cx="3793490" cy="0"/>
          </a:xfrm>
          <a:custGeom>
            <a:avLst/>
            <a:gdLst/>
            <a:ahLst/>
            <a:cxnLst/>
            <a:rect l="l" t="t" r="r" b="b"/>
            <a:pathLst>
              <a:path w="3793490" h="0">
                <a:moveTo>
                  <a:pt x="0" y="0"/>
                </a:moveTo>
                <a:lnTo>
                  <a:pt x="379323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6324" y="694944"/>
            <a:ext cx="8785860" cy="0"/>
          </a:xfrm>
          <a:custGeom>
            <a:avLst/>
            <a:gdLst/>
            <a:ahLst/>
            <a:cxnLst/>
            <a:rect l="l" t="t" r="r" b="b"/>
            <a:pathLst>
              <a:path w="8785860" h="0">
                <a:moveTo>
                  <a:pt x="0" y="0"/>
                </a:moveTo>
                <a:lnTo>
                  <a:pt x="878586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1668" y="1207008"/>
            <a:ext cx="114300" cy="1050290"/>
          </a:xfrm>
          <a:custGeom>
            <a:avLst/>
            <a:gdLst/>
            <a:ahLst/>
            <a:cxnLst/>
            <a:rect l="l" t="t" r="r" b="b"/>
            <a:pathLst>
              <a:path w="114300" h="1050289">
                <a:moveTo>
                  <a:pt x="114300" y="0"/>
                </a:moveTo>
                <a:lnTo>
                  <a:pt x="0" y="0"/>
                </a:lnTo>
                <a:lnTo>
                  <a:pt x="0" y="1050036"/>
                </a:lnTo>
                <a:lnTo>
                  <a:pt x="114300" y="1050036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0955" y="1207008"/>
            <a:ext cx="114300" cy="858519"/>
          </a:xfrm>
          <a:custGeom>
            <a:avLst/>
            <a:gdLst/>
            <a:ahLst/>
            <a:cxnLst/>
            <a:rect l="l" t="t" r="r" b="b"/>
            <a:pathLst>
              <a:path w="114300" h="858519">
                <a:moveTo>
                  <a:pt x="114300" y="0"/>
                </a:moveTo>
                <a:lnTo>
                  <a:pt x="0" y="0"/>
                </a:lnTo>
                <a:lnTo>
                  <a:pt x="0" y="858012"/>
                </a:lnTo>
                <a:lnTo>
                  <a:pt x="114300" y="858012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90244" y="1207008"/>
            <a:ext cx="114300" cy="858519"/>
          </a:xfrm>
          <a:custGeom>
            <a:avLst/>
            <a:gdLst/>
            <a:ahLst/>
            <a:cxnLst/>
            <a:rect l="l" t="t" r="r" b="b"/>
            <a:pathLst>
              <a:path w="114300" h="858519">
                <a:moveTo>
                  <a:pt x="114300" y="0"/>
                </a:moveTo>
                <a:lnTo>
                  <a:pt x="0" y="0"/>
                </a:lnTo>
                <a:lnTo>
                  <a:pt x="0" y="858012"/>
                </a:lnTo>
                <a:lnTo>
                  <a:pt x="114300" y="858012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89532" y="1207008"/>
            <a:ext cx="114300" cy="807720"/>
          </a:xfrm>
          <a:custGeom>
            <a:avLst/>
            <a:gdLst/>
            <a:ahLst/>
            <a:cxnLst/>
            <a:rect l="l" t="t" r="r" b="b"/>
            <a:pathLst>
              <a:path w="114300" h="807719">
                <a:moveTo>
                  <a:pt x="114300" y="0"/>
                </a:moveTo>
                <a:lnTo>
                  <a:pt x="0" y="0"/>
                </a:lnTo>
                <a:lnTo>
                  <a:pt x="0" y="807719"/>
                </a:lnTo>
                <a:lnTo>
                  <a:pt x="114300" y="807719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88820" y="1207008"/>
            <a:ext cx="114300" cy="678180"/>
          </a:xfrm>
          <a:custGeom>
            <a:avLst/>
            <a:gdLst/>
            <a:ahLst/>
            <a:cxnLst/>
            <a:rect l="l" t="t" r="r" b="b"/>
            <a:pathLst>
              <a:path w="114300" h="678180">
                <a:moveTo>
                  <a:pt x="114300" y="0"/>
                </a:moveTo>
                <a:lnTo>
                  <a:pt x="0" y="0"/>
                </a:lnTo>
                <a:lnTo>
                  <a:pt x="0" y="678179"/>
                </a:lnTo>
                <a:lnTo>
                  <a:pt x="114300" y="678179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388107" y="1207008"/>
            <a:ext cx="114300" cy="638810"/>
          </a:xfrm>
          <a:custGeom>
            <a:avLst/>
            <a:gdLst/>
            <a:ahLst/>
            <a:cxnLst/>
            <a:rect l="l" t="t" r="r" b="b"/>
            <a:pathLst>
              <a:path w="114300" h="638810">
                <a:moveTo>
                  <a:pt x="114300" y="0"/>
                </a:moveTo>
                <a:lnTo>
                  <a:pt x="0" y="0"/>
                </a:lnTo>
                <a:lnTo>
                  <a:pt x="0" y="638555"/>
                </a:lnTo>
                <a:lnTo>
                  <a:pt x="114300" y="638555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88920" y="1207008"/>
            <a:ext cx="113030" cy="565785"/>
          </a:xfrm>
          <a:custGeom>
            <a:avLst/>
            <a:gdLst/>
            <a:ahLst/>
            <a:cxnLst/>
            <a:rect l="l" t="t" r="r" b="b"/>
            <a:pathLst>
              <a:path w="113030" h="565785">
                <a:moveTo>
                  <a:pt x="112775" y="0"/>
                </a:moveTo>
                <a:lnTo>
                  <a:pt x="0" y="0"/>
                </a:lnTo>
                <a:lnTo>
                  <a:pt x="0" y="565403"/>
                </a:lnTo>
                <a:lnTo>
                  <a:pt x="112775" y="565403"/>
                </a:lnTo>
                <a:lnTo>
                  <a:pt x="112775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88207" y="1207008"/>
            <a:ext cx="113030" cy="452755"/>
          </a:xfrm>
          <a:custGeom>
            <a:avLst/>
            <a:gdLst/>
            <a:ahLst/>
            <a:cxnLst/>
            <a:rect l="l" t="t" r="r" b="b"/>
            <a:pathLst>
              <a:path w="113029" h="452755">
                <a:moveTo>
                  <a:pt x="112776" y="0"/>
                </a:moveTo>
                <a:lnTo>
                  <a:pt x="0" y="0"/>
                </a:lnTo>
                <a:lnTo>
                  <a:pt x="0" y="452627"/>
                </a:lnTo>
                <a:lnTo>
                  <a:pt x="112776" y="452627"/>
                </a:lnTo>
                <a:lnTo>
                  <a:pt x="112776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87496" y="1207008"/>
            <a:ext cx="113030" cy="381000"/>
          </a:xfrm>
          <a:custGeom>
            <a:avLst/>
            <a:gdLst/>
            <a:ahLst/>
            <a:cxnLst/>
            <a:rect l="l" t="t" r="r" b="b"/>
            <a:pathLst>
              <a:path w="113029" h="381000">
                <a:moveTo>
                  <a:pt x="112775" y="0"/>
                </a:moveTo>
                <a:lnTo>
                  <a:pt x="0" y="0"/>
                </a:lnTo>
                <a:lnTo>
                  <a:pt x="0" y="381000"/>
                </a:lnTo>
                <a:lnTo>
                  <a:pt x="112775" y="381000"/>
                </a:lnTo>
                <a:lnTo>
                  <a:pt x="112775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86784" y="1207008"/>
            <a:ext cx="113030" cy="335280"/>
          </a:xfrm>
          <a:custGeom>
            <a:avLst/>
            <a:gdLst/>
            <a:ahLst/>
            <a:cxnLst/>
            <a:rect l="l" t="t" r="r" b="b"/>
            <a:pathLst>
              <a:path w="113029" h="335280">
                <a:moveTo>
                  <a:pt x="112775" y="0"/>
                </a:moveTo>
                <a:lnTo>
                  <a:pt x="0" y="0"/>
                </a:lnTo>
                <a:lnTo>
                  <a:pt x="0" y="335279"/>
                </a:lnTo>
                <a:lnTo>
                  <a:pt x="112775" y="335279"/>
                </a:lnTo>
                <a:lnTo>
                  <a:pt x="112775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86071" y="1207008"/>
            <a:ext cx="113030" cy="329565"/>
          </a:xfrm>
          <a:custGeom>
            <a:avLst/>
            <a:gdLst/>
            <a:ahLst/>
            <a:cxnLst/>
            <a:rect l="l" t="t" r="r" b="b"/>
            <a:pathLst>
              <a:path w="113029" h="329565">
                <a:moveTo>
                  <a:pt x="112775" y="0"/>
                </a:moveTo>
                <a:lnTo>
                  <a:pt x="0" y="0"/>
                </a:lnTo>
                <a:lnTo>
                  <a:pt x="0" y="329183"/>
                </a:lnTo>
                <a:lnTo>
                  <a:pt x="112775" y="329183"/>
                </a:lnTo>
                <a:lnTo>
                  <a:pt x="112775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85359" y="1207008"/>
            <a:ext cx="114300" cy="302260"/>
          </a:xfrm>
          <a:custGeom>
            <a:avLst/>
            <a:gdLst/>
            <a:ahLst/>
            <a:cxnLst/>
            <a:rect l="l" t="t" r="r" b="b"/>
            <a:pathLst>
              <a:path w="114300" h="302259">
                <a:moveTo>
                  <a:pt x="114300" y="0"/>
                </a:moveTo>
                <a:lnTo>
                  <a:pt x="0" y="0"/>
                </a:lnTo>
                <a:lnTo>
                  <a:pt x="0" y="301751"/>
                </a:lnTo>
                <a:lnTo>
                  <a:pt x="114300" y="301751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184647" y="1207008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40">
                <a:moveTo>
                  <a:pt x="114300" y="0"/>
                </a:moveTo>
                <a:lnTo>
                  <a:pt x="0" y="0"/>
                </a:lnTo>
                <a:lnTo>
                  <a:pt x="0" y="281939"/>
                </a:lnTo>
                <a:lnTo>
                  <a:pt x="114300" y="281939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83935" y="1207008"/>
            <a:ext cx="114300" cy="269875"/>
          </a:xfrm>
          <a:custGeom>
            <a:avLst/>
            <a:gdLst/>
            <a:ahLst/>
            <a:cxnLst/>
            <a:rect l="l" t="t" r="r" b="b"/>
            <a:pathLst>
              <a:path w="114300" h="269875">
                <a:moveTo>
                  <a:pt x="114300" y="0"/>
                </a:moveTo>
                <a:lnTo>
                  <a:pt x="0" y="0"/>
                </a:lnTo>
                <a:lnTo>
                  <a:pt x="0" y="269747"/>
                </a:lnTo>
                <a:lnTo>
                  <a:pt x="114300" y="269747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83223" y="1207008"/>
            <a:ext cx="114300" cy="230504"/>
          </a:xfrm>
          <a:custGeom>
            <a:avLst/>
            <a:gdLst/>
            <a:ahLst/>
            <a:cxnLst/>
            <a:rect l="l" t="t" r="r" b="b"/>
            <a:pathLst>
              <a:path w="114300" h="230505">
                <a:moveTo>
                  <a:pt x="114300" y="0"/>
                </a:moveTo>
                <a:lnTo>
                  <a:pt x="0" y="0"/>
                </a:lnTo>
                <a:lnTo>
                  <a:pt x="0" y="230124"/>
                </a:lnTo>
                <a:lnTo>
                  <a:pt x="114300" y="230124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82511" y="1207008"/>
            <a:ext cx="114300" cy="216535"/>
          </a:xfrm>
          <a:custGeom>
            <a:avLst/>
            <a:gdLst/>
            <a:ahLst/>
            <a:cxnLst/>
            <a:rect l="l" t="t" r="r" b="b"/>
            <a:pathLst>
              <a:path w="114300" h="216534">
                <a:moveTo>
                  <a:pt x="114300" y="0"/>
                </a:moveTo>
                <a:lnTo>
                  <a:pt x="0" y="0"/>
                </a:lnTo>
                <a:lnTo>
                  <a:pt x="0" y="216407"/>
                </a:lnTo>
                <a:lnTo>
                  <a:pt x="114300" y="216407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1800" y="1207008"/>
            <a:ext cx="114300" cy="193675"/>
          </a:xfrm>
          <a:custGeom>
            <a:avLst/>
            <a:gdLst/>
            <a:ahLst/>
            <a:cxnLst/>
            <a:rect l="l" t="t" r="r" b="b"/>
            <a:pathLst>
              <a:path w="114300" h="193675">
                <a:moveTo>
                  <a:pt x="114300" y="0"/>
                </a:moveTo>
                <a:lnTo>
                  <a:pt x="0" y="0"/>
                </a:lnTo>
                <a:lnTo>
                  <a:pt x="0" y="193547"/>
                </a:lnTo>
                <a:lnTo>
                  <a:pt x="114300" y="193547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181088" y="1207008"/>
            <a:ext cx="114300" cy="193675"/>
          </a:xfrm>
          <a:custGeom>
            <a:avLst/>
            <a:gdLst/>
            <a:ahLst/>
            <a:cxnLst/>
            <a:rect l="l" t="t" r="r" b="b"/>
            <a:pathLst>
              <a:path w="114300" h="193675">
                <a:moveTo>
                  <a:pt x="114300" y="0"/>
                </a:moveTo>
                <a:lnTo>
                  <a:pt x="0" y="0"/>
                </a:lnTo>
                <a:lnTo>
                  <a:pt x="0" y="193547"/>
                </a:lnTo>
                <a:lnTo>
                  <a:pt x="114300" y="193547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80376" y="1207008"/>
            <a:ext cx="114300" cy="177165"/>
          </a:xfrm>
          <a:custGeom>
            <a:avLst/>
            <a:gdLst/>
            <a:ahLst/>
            <a:cxnLst/>
            <a:rect l="l" t="t" r="r" b="b"/>
            <a:pathLst>
              <a:path w="114300" h="177165">
                <a:moveTo>
                  <a:pt x="114300" y="0"/>
                </a:moveTo>
                <a:lnTo>
                  <a:pt x="0" y="0"/>
                </a:lnTo>
                <a:lnTo>
                  <a:pt x="0" y="176783"/>
                </a:lnTo>
                <a:lnTo>
                  <a:pt x="114300" y="176783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979664" y="1207008"/>
            <a:ext cx="114300" cy="172720"/>
          </a:xfrm>
          <a:custGeom>
            <a:avLst/>
            <a:gdLst/>
            <a:ahLst/>
            <a:cxnLst/>
            <a:rect l="l" t="t" r="r" b="b"/>
            <a:pathLst>
              <a:path w="114300" h="172719">
                <a:moveTo>
                  <a:pt x="114300" y="0"/>
                </a:moveTo>
                <a:lnTo>
                  <a:pt x="0" y="0"/>
                </a:lnTo>
                <a:lnTo>
                  <a:pt x="0" y="172212"/>
                </a:lnTo>
                <a:lnTo>
                  <a:pt x="114300" y="172212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78952" y="1207008"/>
            <a:ext cx="114300" cy="147955"/>
          </a:xfrm>
          <a:custGeom>
            <a:avLst/>
            <a:gdLst/>
            <a:ahLst/>
            <a:cxnLst/>
            <a:rect l="l" t="t" r="r" b="b"/>
            <a:pathLst>
              <a:path w="114300" h="147955">
                <a:moveTo>
                  <a:pt x="114300" y="0"/>
                </a:moveTo>
                <a:lnTo>
                  <a:pt x="0" y="0"/>
                </a:lnTo>
                <a:lnTo>
                  <a:pt x="0" y="147827"/>
                </a:lnTo>
                <a:lnTo>
                  <a:pt x="114300" y="147827"/>
                </a:lnTo>
                <a:lnTo>
                  <a:pt x="1143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778240" y="121843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2859">
            <a:solidFill>
              <a:srgbClr val="9437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5968" y="1207008"/>
            <a:ext cx="114300" cy="1033780"/>
          </a:xfrm>
          <a:custGeom>
            <a:avLst/>
            <a:gdLst/>
            <a:ahLst/>
            <a:cxnLst/>
            <a:rect l="l" t="t" r="r" b="b"/>
            <a:pathLst>
              <a:path w="114300" h="1033780">
                <a:moveTo>
                  <a:pt x="114300" y="0"/>
                </a:moveTo>
                <a:lnTo>
                  <a:pt x="0" y="0"/>
                </a:lnTo>
                <a:lnTo>
                  <a:pt x="0" y="1033271"/>
                </a:lnTo>
                <a:lnTo>
                  <a:pt x="114300" y="1033271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05255" y="1207008"/>
            <a:ext cx="114300" cy="386080"/>
          </a:xfrm>
          <a:custGeom>
            <a:avLst/>
            <a:gdLst/>
            <a:ahLst/>
            <a:cxnLst/>
            <a:rect l="l" t="t" r="r" b="b"/>
            <a:pathLst>
              <a:path w="114300" h="386080">
                <a:moveTo>
                  <a:pt x="114300" y="0"/>
                </a:moveTo>
                <a:lnTo>
                  <a:pt x="0" y="0"/>
                </a:lnTo>
                <a:lnTo>
                  <a:pt x="0" y="385571"/>
                </a:lnTo>
                <a:lnTo>
                  <a:pt x="114300" y="385571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304544" y="1207008"/>
            <a:ext cx="114300" cy="335280"/>
          </a:xfrm>
          <a:custGeom>
            <a:avLst/>
            <a:gdLst/>
            <a:ahLst/>
            <a:cxnLst/>
            <a:rect l="l" t="t" r="r" b="b"/>
            <a:pathLst>
              <a:path w="114300" h="335280">
                <a:moveTo>
                  <a:pt x="114300" y="0"/>
                </a:moveTo>
                <a:lnTo>
                  <a:pt x="0" y="0"/>
                </a:lnTo>
                <a:lnTo>
                  <a:pt x="0" y="335279"/>
                </a:lnTo>
                <a:lnTo>
                  <a:pt x="114300" y="335279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703832" y="1207008"/>
            <a:ext cx="114300" cy="262255"/>
          </a:xfrm>
          <a:custGeom>
            <a:avLst/>
            <a:gdLst/>
            <a:ahLst/>
            <a:cxnLst/>
            <a:rect l="l" t="t" r="r" b="b"/>
            <a:pathLst>
              <a:path w="114300" h="262255">
                <a:moveTo>
                  <a:pt x="114300" y="0"/>
                </a:moveTo>
                <a:lnTo>
                  <a:pt x="0" y="0"/>
                </a:lnTo>
                <a:lnTo>
                  <a:pt x="0" y="262127"/>
                </a:lnTo>
                <a:lnTo>
                  <a:pt x="114300" y="262127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03120" y="1207008"/>
            <a:ext cx="114300" cy="1103630"/>
          </a:xfrm>
          <a:custGeom>
            <a:avLst/>
            <a:gdLst/>
            <a:ahLst/>
            <a:cxnLst/>
            <a:rect l="l" t="t" r="r" b="b"/>
            <a:pathLst>
              <a:path w="114300" h="1103630">
                <a:moveTo>
                  <a:pt x="114300" y="0"/>
                </a:moveTo>
                <a:lnTo>
                  <a:pt x="0" y="0"/>
                </a:lnTo>
                <a:lnTo>
                  <a:pt x="0" y="1103376"/>
                </a:lnTo>
                <a:lnTo>
                  <a:pt x="114300" y="1103376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502407" y="1207008"/>
            <a:ext cx="114300" cy="376555"/>
          </a:xfrm>
          <a:custGeom>
            <a:avLst/>
            <a:gdLst/>
            <a:ahLst/>
            <a:cxnLst/>
            <a:rect l="l" t="t" r="r" b="b"/>
            <a:pathLst>
              <a:path w="114300" h="376555">
                <a:moveTo>
                  <a:pt x="114300" y="0"/>
                </a:moveTo>
                <a:lnTo>
                  <a:pt x="0" y="0"/>
                </a:lnTo>
                <a:lnTo>
                  <a:pt x="0" y="376427"/>
                </a:lnTo>
                <a:lnTo>
                  <a:pt x="114300" y="376427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01695" y="1207008"/>
            <a:ext cx="114300" cy="1150620"/>
          </a:xfrm>
          <a:custGeom>
            <a:avLst/>
            <a:gdLst/>
            <a:ahLst/>
            <a:cxnLst/>
            <a:rect l="l" t="t" r="r" b="b"/>
            <a:pathLst>
              <a:path w="114300" h="1150620">
                <a:moveTo>
                  <a:pt x="114300" y="0"/>
                </a:moveTo>
                <a:lnTo>
                  <a:pt x="0" y="0"/>
                </a:lnTo>
                <a:lnTo>
                  <a:pt x="0" y="1150619"/>
                </a:lnTo>
                <a:lnTo>
                  <a:pt x="114300" y="1150619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00984" y="1074419"/>
            <a:ext cx="114300" cy="132715"/>
          </a:xfrm>
          <a:custGeom>
            <a:avLst/>
            <a:gdLst/>
            <a:ahLst/>
            <a:cxnLst/>
            <a:rect l="l" t="t" r="r" b="b"/>
            <a:pathLst>
              <a:path w="114300" h="132715">
                <a:moveTo>
                  <a:pt x="114300" y="0"/>
                </a:moveTo>
                <a:lnTo>
                  <a:pt x="0" y="0"/>
                </a:lnTo>
                <a:lnTo>
                  <a:pt x="0" y="132587"/>
                </a:lnTo>
                <a:lnTo>
                  <a:pt x="114300" y="132587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00271" y="1207008"/>
            <a:ext cx="114300" cy="771525"/>
          </a:xfrm>
          <a:custGeom>
            <a:avLst/>
            <a:gdLst/>
            <a:ahLst/>
            <a:cxnLst/>
            <a:rect l="l" t="t" r="r" b="b"/>
            <a:pathLst>
              <a:path w="114300" h="771525">
                <a:moveTo>
                  <a:pt x="114300" y="0"/>
                </a:moveTo>
                <a:lnTo>
                  <a:pt x="0" y="0"/>
                </a:lnTo>
                <a:lnTo>
                  <a:pt x="0" y="771143"/>
                </a:lnTo>
                <a:lnTo>
                  <a:pt x="114300" y="771143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99559" y="830580"/>
            <a:ext cx="114300" cy="376555"/>
          </a:xfrm>
          <a:custGeom>
            <a:avLst/>
            <a:gdLst/>
            <a:ahLst/>
            <a:cxnLst/>
            <a:rect l="l" t="t" r="r" b="b"/>
            <a:pathLst>
              <a:path w="114300" h="376555">
                <a:moveTo>
                  <a:pt x="114300" y="0"/>
                </a:moveTo>
                <a:lnTo>
                  <a:pt x="0" y="0"/>
                </a:lnTo>
                <a:lnTo>
                  <a:pt x="0" y="376428"/>
                </a:lnTo>
                <a:lnTo>
                  <a:pt x="114300" y="376428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498847" y="1207008"/>
            <a:ext cx="114300" cy="186055"/>
          </a:xfrm>
          <a:custGeom>
            <a:avLst/>
            <a:gdLst/>
            <a:ahLst/>
            <a:cxnLst/>
            <a:rect l="l" t="t" r="r" b="b"/>
            <a:pathLst>
              <a:path w="114300" h="186055">
                <a:moveTo>
                  <a:pt x="114300" y="0"/>
                </a:moveTo>
                <a:lnTo>
                  <a:pt x="0" y="0"/>
                </a:lnTo>
                <a:lnTo>
                  <a:pt x="0" y="185927"/>
                </a:lnTo>
                <a:lnTo>
                  <a:pt x="114300" y="185927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99659" y="1207008"/>
            <a:ext cx="113030" cy="180340"/>
          </a:xfrm>
          <a:custGeom>
            <a:avLst/>
            <a:gdLst/>
            <a:ahLst/>
            <a:cxnLst/>
            <a:rect l="l" t="t" r="r" b="b"/>
            <a:pathLst>
              <a:path w="113029" h="180340">
                <a:moveTo>
                  <a:pt x="112775" y="0"/>
                </a:moveTo>
                <a:lnTo>
                  <a:pt x="0" y="0"/>
                </a:lnTo>
                <a:lnTo>
                  <a:pt x="0" y="179831"/>
                </a:lnTo>
                <a:lnTo>
                  <a:pt x="112775" y="179831"/>
                </a:lnTo>
                <a:lnTo>
                  <a:pt x="112775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98947" y="123215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50291">
            <a:solidFill>
              <a:srgbClr val="F9C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98235" y="1207008"/>
            <a:ext cx="113030" cy="510540"/>
          </a:xfrm>
          <a:custGeom>
            <a:avLst/>
            <a:gdLst/>
            <a:ahLst/>
            <a:cxnLst/>
            <a:rect l="l" t="t" r="r" b="b"/>
            <a:pathLst>
              <a:path w="113029" h="510539">
                <a:moveTo>
                  <a:pt x="112775" y="0"/>
                </a:moveTo>
                <a:lnTo>
                  <a:pt x="0" y="0"/>
                </a:lnTo>
                <a:lnTo>
                  <a:pt x="0" y="510539"/>
                </a:lnTo>
                <a:lnTo>
                  <a:pt x="112775" y="510539"/>
                </a:lnTo>
                <a:lnTo>
                  <a:pt x="112775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97523" y="1207008"/>
            <a:ext cx="113030" cy="520065"/>
          </a:xfrm>
          <a:custGeom>
            <a:avLst/>
            <a:gdLst/>
            <a:ahLst/>
            <a:cxnLst/>
            <a:rect l="l" t="t" r="r" b="b"/>
            <a:pathLst>
              <a:path w="113029" h="520064">
                <a:moveTo>
                  <a:pt x="112775" y="0"/>
                </a:moveTo>
                <a:lnTo>
                  <a:pt x="0" y="0"/>
                </a:lnTo>
                <a:lnTo>
                  <a:pt x="0" y="519683"/>
                </a:lnTo>
                <a:lnTo>
                  <a:pt x="112775" y="519683"/>
                </a:lnTo>
                <a:lnTo>
                  <a:pt x="112775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496811" y="1207008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5">
                <a:moveTo>
                  <a:pt x="114299" y="0"/>
                </a:moveTo>
                <a:lnTo>
                  <a:pt x="0" y="0"/>
                </a:lnTo>
                <a:lnTo>
                  <a:pt x="0" y="94487"/>
                </a:lnTo>
                <a:lnTo>
                  <a:pt x="114299" y="94487"/>
                </a:lnTo>
                <a:lnTo>
                  <a:pt x="114299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96100" y="1207008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114300" y="0"/>
                </a:moveTo>
                <a:lnTo>
                  <a:pt x="0" y="0"/>
                </a:lnTo>
                <a:lnTo>
                  <a:pt x="0" y="579119"/>
                </a:lnTo>
                <a:lnTo>
                  <a:pt x="114300" y="579119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295388" y="12192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4383">
            <a:solidFill>
              <a:srgbClr val="F9C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694676" y="1207008"/>
            <a:ext cx="114300" cy="196850"/>
          </a:xfrm>
          <a:custGeom>
            <a:avLst/>
            <a:gdLst/>
            <a:ahLst/>
            <a:cxnLst/>
            <a:rect l="l" t="t" r="r" b="b"/>
            <a:pathLst>
              <a:path w="114300" h="196850">
                <a:moveTo>
                  <a:pt x="114300" y="0"/>
                </a:moveTo>
                <a:lnTo>
                  <a:pt x="0" y="0"/>
                </a:lnTo>
                <a:lnTo>
                  <a:pt x="0" y="196595"/>
                </a:lnTo>
                <a:lnTo>
                  <a:pt x="114300" y="196595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093964" y="1207008"/>
            <a:ext cx="114300" cy="231775"/>
          </a:xfrm>
          <a:custGeom>
            <a:avLst/>
            <a:gdLst/>
            <a:ahLst/>
            <a:cxnLst/>
            <a:rect l="l" t="t" r="r" b="b"/>
            <a:pathLst>
              <a:path w="114300" h="231775">
                <a:moveTo>
                  <a:pt x="114300" y="0"/>
                </a:moveTo>
                <a:lnTo>
                  <a:pt x="0" y="0"/>
                </a:lnTo>
                <a:lnTo>
                  <a:pt x="0" y="231647"/>
                </a:lnTo>
                <a:lnTo>
                  <a:pt x="114300" y="231647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493252" y="1207008"/>
            <a:ext cx="114300" cy="1896110"/>
          </a:xfrm>
          <a:custGeom>
            <a:avLst/>
            <a:gdLst/>
            <a:ahLst/>
            <a:cxnLst/>
            <a:rect l="l" t="t" r="r" b="b"/>
            <a:pathLst>
              <a:path w="114300" h="1896110">
                <a:moveTo>
                  <a:pt x="114300" y="0"/>
                </a:moveTo>
                <a:lnTo>
                  <a:pt x="0" y="0"/>
                </a:lnTo>
                <a:lnTo>
                  <a:pt x="0" y="1895855"/>
                </a:lnTo>
                <a:lnTo>
                  <a:pt x="114300" y="1895855"/>
                </a:lnTo>
                <a:lnTo>
                  <a:pt x="1143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92540" y="124510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76200">
            <a:solidFill>
              <a:srgbClr val="F9C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06324" y="694944"/>
            <a:ext cx="0" cy="2555875"/>
          </a:xfrm>
          <a:custGeom>
            <a:avLst/>
            <a:gdLst/>
            <a:ahLst/>
            <a:cxnLst/>
            <a:rect l="l" t="t" r="r" b="b"/>
            <a:pathLst>
              <a:path w="0" h="2555875">
                <a:moveTo>
                  <a:pt x="0" y="2555747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66700" y="325069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66700" y="299618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6700" y="274015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66700" y="248412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66700" y="222808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66700" y="1973579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66700" y="171754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66700" y="146151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66700" y="120700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6700" y="95097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66700" y="69494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06324" y="1207008"/>
            <a:ext cx="8785860" cy="0"/>
          </a:xfrm>
          <a:custGeom>
            <a:avLst/>
            <a:gdLst/>
            <a:ahLst/>
            <a:cxnLst/>
            <a:rect l="l" t="t" r="r" b="b"/>
            <a:pathLst>
              <a:path w="8785860" h="0">
                <a:moveTo>
                  <a:pt x="0" y="0"/>
                </a:moveTo>
                <a:lnTo>
                  <a:pt x="878586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66852" y="596646"/>
            <a:ext cx="139065" cy="2734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 marL="54610">
              <a:lnSpc>
                <a:spcPct val="100000"/>
              </a:lnSpc>
              <a:spcBef>
                <a:spcPts val="815"/>
              </a:spcBef>
            </a:pPr>
            <a:r>
              <a:rPr dirty="0" sz="1000" spc="-5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54610">
              <a:lnSpc>
                <a:spcPct val="100000"/>
              </a:lnSpc>
              <a:spcBef>
                <a:spcPts val="810"/>
              </a:spcBef>
            </a:pPr>
            <a:r>
              <a:rPr dirty="0" sz="1000" spc="-5">
                <a:latin typeface="Cambria"/>
                <a:cs typeface="Cambria"/>
              </a:rPr>
              <a:t>0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mbria"/>
                <a:cs typeface="Cambria"/>
              </a:rPr>
              <a:t>-1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000" spc="-5">
                <a:latin typeface="Cambria"/>
                <a:cs typeface="Cambria"/>
              </a:rPr>
              <a:t>-2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mbria"/>
                <a:cs typeface="Cambria"/>
              </a:rPr>
              <a:t>-3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mbria"/>
                <a:cs typeface="Cambria"/>
              </a:rPr>
              <a:t>-4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000">
                <a:latin typeface="Cambria"/>
                <a:cs typeface="Cambria"/>
              </a:rPr>
              <a:t>-5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mbria"/>
                <a:cs typeface="Cambria"/>
              </a:rPr>
              <a:t>-6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mbria"/>
                <a:cs typeface="Cambria"/>
              </a:rPr>
              <a:t>-7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000">
                <a:latin typeface="Cambria"/>
                <a:cs typeface="Cambria"/>
              </a:rPr>
              <a:t>-8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27000" y="3353053"/>
            <a:ext cx="4010152" cy="811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197603" y="3391534"/>
            <a:ext cx="340360" cy="297180"/>
          </a:xfrm>
          <a:custGeom>
            <a:avLst/>
            <a:gdLst/>
            <a:ahLst/>
            <a:cxnLst/>
            <a:rect l="l" t="t" r="r" b="b"/>
            <a:pathLst>
              <a:path w="340360" h="297179">
                <a:moveTo>
                  <a:pt x="46100" y="204469"/>
                </a:moveTo>
                <a:lnTo>
                  <a:pt x="21082" y="204469"/>
                </a:lnTo>
                <a:lnTo>
                  <a:pt x="23749" y="205739"/>
                </a:lnTo>
                <a:lnTo>
                  <a:pt x="34796" y="215899"/>
                </a:lnTo>
                <a:lnTo>
                  <a:pt x="54101" y="234949"/>
                </a:lnTo>
                <a:lnTo>
                  <a:pt x="76930" y="256539"/>
                </a:lnTo>
                <a:lnTo>
                  <a:pt x="84712" y="264159"/>
                </a:lnTo>
                <a:lnTo>
                  <a:pt x="93091" y="273049"/>
                </a:lnTo>
                <a:lnTo>
                  <a:pt x="93980" y="274319"/>
                </a:lnTo>
                <a:lnTo>
                  <a:pt x="95376" y="275589"/>
                </a:lnTo>
                <a:lnTo>
                  <a:pt x="96266" y="276859"/>
                </a:lnTo>
                <a:lnTo>
                  <a:pt x="98551" y="278129"/>
                </a:lnTo>
                <a:lnTo>
                  <a:pt x="99568" y="280669"/>
                </a:lnTo>
                <a:lnTo>
                  <a:pt x="99822" y="281939"/>
                </a:lnTo>
                <a:lnTo>
                  <a:pt x="99441" y="283209"/>
                </a:lnTo>
                <a:lnTo>
                  <a:pt x="98298" y="285749"/>
                </a:lnTo>
                <a:lnTo>
                  <a:pt x="90932" y="295909"/>
                </a:lnTo>
                <a:lnTo>
                  <a:pt x="92837" y="297179"/>
                </a:lnTo>
                <a:lnTo>
                  <a:pt x="94996" y="295909"/>
                </a:lnTo>
                <a:lnTo>
                  <a:pt x="96393" y="294639"/>
                </a:lnTo>
                <a:lnTo>
                  <a:pt x="96774" y="293369"/>
                </a:lnTo>
                <a:lnTo>
                  <a:pt x="104394" y="287019"/>
                </a:lnTo>
                <a:lnTo>
                  <a:pt x="116205" y="274319"/>
                </a:lnTo>
                <a:lnTo>
                  <a:pt x="118491" y="271779"/>
                </a:lnTo>
                <a:lnTo>
                  <a:pt x="121793" y="267969"/>
                </a:lnTo>
                <a:lnTo>
                  <a:pt x="112141" y="267969"/>
                </a:lnTo>
                <a:lnTo>
                  <a:pt x="110617" y="266699"/>
                </a:lnTo>
                <a:lnTo>
                  <a:pt x="108712" y="265429"/>
                </a:lnTo>
                <a:lnTo>
                  <a:pt x="106553" y="262889"/>
                </a:lnTo>
                <a:lnTo>
                  <a:pt x="105663" y="262889"/>
                </a:lnTo>
                <a:lnTo>
                  <a:pt x="104521" y="261619"/>
                </a:lnTo>
                <a:lnTo>
                  <a:pt x="103378" y="259079"/>
                </a:lnTo>
                <a:lnTo>
                  <a:pt x="102235" y="259079"/>
                </a:lnTo>
                <a:lnTo>
                  <a:pt x="101473" y="257809"/>
                </a:lnTo>
                <a:lnTo>
                  <a:pt x="100965" y="256539"/>
                </a:lnTo>
                <a:lnTo>
                  <a:pt x="68199" y="226059"/>
                </a:lnTo>
                <a:lnTo>
                  <a:pt x="64262" y="222249"/>
                </a:lnTo>
                <a:lnTo>
                  <a:pt x="61595" y="219709"/>
                </a:lnTo>
                <a:lnTo>
                  <a:pt x="55499" y="214629"/>
                </a:lnTo>
                <a:lnTo>
                  <a:pt x="46100" y="204469"/>
                </a:lnTo>
                <a:close/>
              </a:path>
              <a:path w="340360" h="297179">
                <a:moveTo>
                  <a:pt x="131825" y="257809"/>
                </a:moveTo>
                <a:lnTo>
                  <a:pt x="127381" y="257809"/>
                </a:lnTo>
                <a:lnTo>
                  <a:pt x="124333" y="260349"/>
                </a:lnTo>
                <a:lnTo>
                  <a:pt x="117729" y="264159"/>
                </a:lnTo>
                <a:lnTo>
                  <a:pt x="113665" y="266699"/>
                </a:lnTo>
                <a:lnTo>
                  <a:pt x="112141" y="267969"/>
                </a:lnTo>
                <a:lnTo>
                  <a:pt x="121793" y="267969"/>
                </a:lnTo>
                <a:lnTo>
                  <a:pt x="126237" y="265429"/>
                </a:lnTo>
                <a:lnTo>
                  <a:pt x="128524" y="262889"/>
                </a:lnTo>
                <a:lnTo>
                  <a:pt x="129921" y="261619"/>
                </a:lnTo>
                <a:lnTo>
                  <a:pt x="130556" y="261619"/>
                </a:lnTo>
                <a:lnTo>
                  <a:pt x="131445" y="260349"/>
                </a:lnTo>
                <a:lnTo>
                  <a:pt x="131953" y="259079"/>
                </a:lnTo>
                <a:lnTo>
                  <a:pt x="131825" y="257809"/>
                </a:lnTo>
                <a:close/>
              </a:path>
              <a:path w="340360" h="297179">
                <a:moveTo>
                  <a:pt x="130683" y="256539"/>
                </a:moveTo>
                <a:lnTo>
                  <a:pt x="130048" y="256539"/>
                </a:lnTo>
                <a:lnTo>
                  <a:pt x="129540" y="257809"/>
                </a:lnTo>
                <a:lnTo>
                  <a:pt x="131318" y="257809"/>
                </a:lnTo>
                <a:lnTo>
                  <a:pt x="130683" y="256539"/>
                </a:lnTo>
                <a:close/>
              </a:path>
              <a:path w="340360" h="297179">
                <a:moveTo>
                  <a:pt x="101421" y="165100"/>
                </a:moveTo>
                <a:lnTo>
                  <a:pt x="68580" y="165100"/>
                </a:lnTo>
                <a:lnTo>
                  <a:pt x="73787" y="166369"/>
                </a:lnTo>
                <a:lnTo>
                  <a:pt x="78867" y="168909"/>
                </a:lnTo>
                <a:lnTo>
                  <a:pt x="96900" y="198119"/>
                </a:lnTo>
                <a:lnTo>
                  <a:pt x="93853" y="208279"/>
                </a:lnTo>
                <a:lnTo>
                  <a:pt x="91312" y="213359"/>
                </a:lnTo>
                <a:lnTo>
                  <a:pt x="85217" y="218439"/>
                </a:lnTo>
                <a:lnTo>
                  <a:pt x="82931" y="220979"/>
                </a:lnTo>
                <a:lnTo>
                  <a:pt x="80772" y="220979"/>
                </a:lnTo>
                <a:lnTo>
                  <a:pt x="79756" y="222249"/>
                </a:lnTo>
                <a:lnTo>
                  <a:pt x="78994" y="222249"/>
                </a:lnTo>
                <a:lnTo>
                  <a:pt x="78359" y="223519"/>
                </a:lnTo>
                <a:lnTo>
                  <a:pt x="78105" y="223519"/>
                </a:lnTo>
                <a:lnTo>
                  <a:pt x="78105" y="224789"/>
                </a:lnTo>
                <a:lnTo>
                  <a:pt x="85217" y="224789"/>
                </a:lnTo>
                <a:lnTo>
                  <a:pt x="88011" y="223519"/>
                </a:lnTo>
                <a:lnTo>
                  <a:pt x="92329" y="220979"/>
                </a:lnTo>
                <a:lnTo>
                  <a:pt x="94615" y="219709"/>
                </a:lnTo>
                <a:lnTo>
                  <a:pt x="109728" y="187959"/>
                </a:lnTo>
                <a:lnTo>
                  <a:pt x="108946" y="180339"/>
                </a:lnTo>
                <a:lnTo>
                  <a:pt x="106807" y="173989"/>
                </a:lnTo>
                <a:lnTo>
                  <a:pt x="103334" y="167639"/>
                </a:lnTo>
                <a:lnTo>
                  <a:pt x="101421" y="165100"/>
                </a:lnTo>
                <a:close/>
              </a:path>
              <a:path w="340360" h="297179">
                <a:moveTo>
                  <a:pt x="74930" y="149859"/>
                </a:moveTo>
                <a:lnTo>
                  <a:pt x="68453" y="149859"/>
                </a:lnTo>
                <a:lnTo>
                  <a:pt x="55625" y="154939"/>
                </a:lnTo>
                <a:lnTo>
                  <a:pt x="48641" y="158750"/>
                </a:lnTo>
                <a:lnTo>
                  <a:pt x="41401" y="166369"/>
                </a:lnTo>
                <a:lnTo>
                  <a:pt x="37211" y="170179"/>
                </a:lnTo>
                <a:lnTo>
                  <a:pt x="33782" y="173989"/>
                </a:lnTo>
                <a:lnTo>
                  <a:pt x="30861" y="177800"/>
                </a:lnTo>
                <a:lnTo>
                  <a:pt x="16510" y="194309"/>
                </a:lnTo>
                <a:lnTo>
                  <a:pt x="14478" y="195579"/>
                </a:lnTo>
                <a:lnTo>
                  <a:pt x="13462" y="196850"/>
                </a:lnTo>
                <a:lnTo>
                  <a:pt x="12700" y="198119"/>
                </a:lnTo>
                <a:lnTo>
                  <a:pt x="9525" y="200659"/>
                </a:lnTo>
                <a:lnTo>
                  <a:pt x="5587" y="204469"/>
                </a:lnTo>
                <a:lnTo>
                  <a:pt x="2921" y="207009"/>
                </a:lnTo>
                <a:lnTo>
                  <a:pt x="1143" y="208279"/>
                </a:lnTo>
                <a:lnTo>
                  <a:pt x="635" y="209550"/>
                </a:lnTo>
                <a:lnTo>
                  <a:pt x="0" y="210819"/>
                </a:lnTo>
                <a:lnTo>
                  <a:pt x="508" y="212089"/>
                </a:lnTo>
                <a:lnTo>
                  <a:pt x="1143" y="212089"/>
                </a:lnTo>
                <a:lnTo>
                  <a:pt x="1778" y="213359"/>
                </a:lnTo>
                <a:lnTo>
                  <a:pt x="2412" y="213359"/>
                </a:lnTo>
                <a:lnTo>
                  <a:pt x="10287" y="207009"/>
                </a:lnTo>
                <a:lnTo>
                  <a:pt x="15875" y="204469"/>
                </a:lnTo>
                <a:lnTo>
                  <a:pt x="46100" y="204469"/>
                </a:lnTo>
                <a:lnTo>
                  <a:pt x="41529" y="200659"/>
                </a:lnTo>
                <a:lnTo>
                  <a:pt x="39116" y="196850"/>
                </a:lnTo>
                <a:lnTo>
                  <a:pt x="30987" y="189229"/>
                </a:lnTo>
                <a:lnTo>
                  <a:pt x="30099" y="189229"/>
                </a:lnTo>
                <a:lnTo>
                  <a:pt x="30225" y="186689"/>
                </a:lnTo>
                <a:lnTo>
                  <a:pt x="33274" y="182879"/>
                </a:lnTo>
                <a:lnTo>
                  <a:pt x="40894" y="175259"/>
                </a:lnTo>
                <a:lnTo>
                  <a:pt x="43942" y="172719"/>
                </a:lnTo>
                <a:lnTo>
                  <a:pt x="48133" y="170179"/>
                </a:lnTo>
                <a:lnTo>
                  <a:pt x="52197" y="167639"/>
                </a:lnTo>
                <a:lnTo>
                  <a:pt x="55753" y="166369"/>
                </a:lnTo>
                <a:lnTo>
                  <a:pt x="58547" y="166369"/>
                </a:lnTo>
                <a:lnTo>
                  <a:pt x="63500" y="165100"/>
                </a:lnTo>
                <a:lnTo>
                  <a:pt x="101421" y="165100"/>
                </a:lnTo>
                <a:lnTo>
                  <a:pt x="98551" y="161289"/>
                </a:lnTo>
                <a:lnTo>
                  <a:pt x="94107" y="157479"/>
                </a:lnTo>
                <a:lnTo>
                  <a:pt x="88519" y="153669"/>
                </a:lnTo>
                <a:lnTo>
                  <a:pt x="81787" y="152400"/>
                </a:lnTo>
                <a:lnTo>
                  <a:pt x="74930" y="149859"/>
                </a:lnTo>
                <a:close/>
              </a:path>
              <a:path w="340360" h="297179">
                <a:moveTo>
                  <a:pt x="167512" y="120650"/>
                </a:moveTo>
                <a:lnTo>
                  <a:pt x="161925" y="120650"/>
                </a:lnTo>
                <a:lnTo>
                  <a:pt x="156083" y="123189"/>
                </a:lnTo>
                <a:lnTo>
                  <a:pt x="151765" y="124459"/>
                </a:lnTo>
                <a:lnTo>
                  <a:pt x="134493" y="143509"/>
                </a:lnTo>
                <a:lnTo>
                  <a:pt x="133223" y="146050"/>
                </a:lnTo>
                <a:lnTo>
                  <a:pt x="132334" y="149859"/>
                </a:lnTo>
                <a:lnTo>
                  <a:pt x="131699" y="156209"/>
                </a:lnTo>
                <a:lnTo>
                  <a:pt x="131572" y="160019"/>
                </a:lnTo>
                <a:lnTo>
                  <a:pt x="131825" y="162559"/>
                </a:lnTo>
                <a:lnTo>
                  <a:pt x="132842" y="166369"/>
                </a:lnTo>
                <a:lnTo>
                  <a:pt x="134493" y="172719"/>
                </a:lnTo>
                <a:lnTo>
                  <a:pt x="136525" y="176529"/>
                </a:lnTo>
                <a:lnTo>
                  <a:pt x="139065" y="180339"/>
                </a:lnTo>
                <a:lnTo>
                  <a:pt x="141478" y="185419"/>
                </a:lnTo>
                <a:lnTo>
                  <a:pt x="143763" y="187959"/>
                </a:lnTo>
                <a:lnTo>
                  <a:pt x="152273" y="196850"/>
                </a:lnTo>
                <a:lnTo>
                  <a:pt x="159131" y="200659"/>
                </a:lnTo>
                <a:lnTo>
                  <a:pt x="166370" y="201929"/>
                </a:lnTo>
                <a:lnTo>
                  <a:pt x="173736" y="204469"/>
                </a:lnTo>
                <a:lnTo>
                  <a:pt x="180721" y="204469"/>
                </a:lnTo>
                <a:lnTo>
                  <a:pt x="187579" y="200659"/>
                </a:lnTo>
                <a:lnTo>
                  <a:pt x="192150" y="199389"/>
                </a:lnTo>
                <a:lnTo>
                  <a:pt x="196087" y="196850"/>
                </a:lnTo>
                <a:lnTo>
                  <a:pt x="199390" y="193039"/>
                </a:lnTo>
                <a:lnTo>
                  <a:pt x="203073" y="189229"/>
                </a:lnTo>
                <a:lnTo>
                  <a:pt x="172085" y="189229"/>
                </a:lnTo>
                <a:lnTo>
                  <a:pt x="160274" y="184150"/>
                </a:lnTo>
                <a:lnTo>
                  <a:pt x="155956" y="181609"/>
                </a:lnTo>
                <a:lnTo>
                  <a:pt x="153035" y="179069"/>
                </a:lnTo>
                <a:lnTo>
                  <a:pt x="149733" y="175259"/>
                </a:lnTo>
                <a:lnTo>
                  <a:pt x="148971" y="173989"/>
                </a:lnTo>
                <a:lnTo>
                  <a:pt x="148209" y="173989"/>
                </a:lnTo>
                <a:lnTo>
                  <a:pt x="147700" y="172719"/>
                </a:lnTo>
                <a:lnTo>
                  <a:pt x="146938" y="171450"/>
                </a:lnTo>
                <a:lnTo>
                  <a:pt x="146050" y="170179"/>
                </a:lnTo>
                <a:lnTo>
                  <a:pt x="149098" y="166369"/>
                </a:lnTo>
                <a:lnTo>
                  <a:pt x="143891" y="166369"/>
                </a:lnTo>
                <a:lnTo>
                  <a:pt x="141224" y="163829"/>
                </a:lnTo>
                <a:lnTo>
                  <a:pt x="139573" y="160019"/>
                </a:lnTo>
                <a:lnTo>
                  <a:pt x="138175" y="146050"/>
                </a:lnTo>
                <a:lnTo>
                  <a:pt x="140462" y="139700"/>
                </a:lnTo>
                <a:lnTo>
                  <a:pt x="148462" y="132079"/>
                </a:lnTo>
                <a:lnTo>
                  <a:pt x="151257" y="130809"/>
                </a:lnTo>
                <a:lnTo>
                  <a:pt x="157099" y="128269"/>
                </a:lnTo>
                <a:lnTo>
                  <a:pt x="184192" y="128269"/>
                </a:lnTo>
                <a:lnTo>
                  <a:pt x="181737" y="125729"/>
                </a:lnTo>
                <a:lnTo>
                  <a:pt x="177800" y="124459"/>
                </a:lnTo>
                <a:lnTo>
                  <a:pt x="172593" y="121919"/>
                </a:lnTo>
                <a:lnTo>
                  <a:pt x="167512" y="120650"/>
                </a:lnTo>
                <a:close/>
              </a:path>
              <a:path w="340360" h="297179">
                <a:moveTo>
                  <a:pt x="208787" y="152400"/>
                </a:moveTo>
                <a:lnTo>
                  <a:pt x="207899" y="161289"/>
                </a:lnTo>
                <a:lnTo>
                  <a:pt x="206883" y="166369"/>
                </a:lnTo>
                <a:lnTo>
                  <a:pt x="205740" y="170179"/>
                </a:lnTo>
                <a:lnTo>
                  <a:pt x="204724" y="171450"/>
                </a:lnTo>
                <a:lnTo>
                  <a:pt x="203581" y="173989"/>
                </a:lnTo>
                <a:lnTo>
                  <a:pt x="201803" y="176529"/>
                </a:lnTo>
                <a:lnTo>
                  <a:pt x="194183" y="184150"/>
                </a:lnTo>
                <a:lnTo>
                  <a:pt x="188849" y="186689"/>
                </a:lnTo>
                <a:lnTo>
                  <a:pt x="177800" y="189229"/>
                </a:lnTo>
                <a:lnTo>
                  <a:pt x="203073" y="189229"/>
                </a:lnTo>
                <a:lnTo>
                  <a:pt x="205486" y="186689"/>
                </a:lnTo>
                <a:lnTo>
                  <a:pt x="206629" y="185419"/>
                </a:lnTo>
                <a:lnTo>
                  <a:pt x="208915" y="180339"/>
                </a:lnTo>
                <a:lnTo>
                  <a:pt x="210820" y="176529"/>
                </a:lnTo>
                <a:lnTo>
                  <a:pt x="211962" y="170179"/>
                </a:lnTo>
                <a:lnTo>
                  <a:pt x="213233" y="165100"/>
                </a:lnTo>
                <a:lnTo>
                  <a:pt x="213487" y="160019"/>
                </a:lnTo>
                <a:lnTo>
                  <a:pt x="212979" y="156209"/>
                </a:lnTo>
                <a:lnTo>
                  <a:pt x="212598" y="154939"/>
                </a:lnTo>
                <a:lnTo>
                  <a:pt x="211962" y="154939"/>
                </a:lnTo>
                <a:lnTo>
                  <a:pt x="208787" y="152400"/>
                </a:lnTo>
                <a:close/>
              </a:path>
              <a:path w="340360" h="297179">
                <a:moveTo>
                  <a:pt x="184192" y="128269"/>
                </a:moveTo>
                <a:lnTo>
                  <a:pt x="160020" y="128269"/>
                </a:lnTo>
                <a:lnTo>
                  <a:pt x="162813" y="129539"/>
                </a:lnTo>
                <a:lnTo>
                  <a:pt x="165481" y="130809"/>
                </a:lnTo>
                <a:lnTo>
                  <a:pt x="167640" y="132079"/>
                </a:lnTo>
                <a:lnTo>
                  <a:pt x="169037" y="133350"/>
                </a:lnTo>
                <a:lnTo>
                  <a:pt x="169799" y="133350"/>
                </a:lnTo>
                <a:lnTo>
                  <a:pt x="170180" y="134619"/>
                </a:lnTo>
                <a:lnTo>
                  <a:pt x="170180" y="137159"/>
                </a:lnTo>
                <a:lnTo>
                  <a:pt x="169163" y="138429"/>
                </a:lnTo>
                <a:lnTo>
                  <a:pt x="159908" y="148589"/>
                </a:lnTo>
                <a:lnTo>
                  <a:pt x="154051" y="156209"/>
                </a:lnTo>
                <a:lnTo>
                  <a:pt x="149812" y="160019"/>
                </a:lnTo>
                <a:lnTo>
                  <a:pt x="147193" y="162559"/>
                </a:lnTo>
                <a:lnTo>
                  <a:pt x="143891" y="166369"/>
                </a:lnTo>
                <a:lnTo>
                  <a:pt x="149098" y="166369"/>
                </a:lnTo>
                <a:lnTo>
                  <a:pt x="150113" y="165100"/>
                </a:lnTo>
                <a:lnTo>
                  <a:pt x="157607" y="157479"/>
                </a:lnTo>
                <a:lnTo>
                  <a:pt x="185420" y="129539"/>
                </a:lnTo>
                <a:lnTo>
                  <a:pt x="184192" y="128269"/>
                </a:lnTo>
                <a:close/>
              </a:path>
              <a:path w="340360" h="297179">
                <a:moveTo>
                  <a:pt x="219568" y="106679"/>
                </a:moveTo>
                <a:lnTo>
                  <a:pt x="201168" y="106679"/>
                </a:lnTo>
                <a:lnTo>
                  <a:pt x="203835" y="109219"/>
                </a:lnTo>
                <a:lnTo>
                  <a:pt x="207000" y="113029"/>
                </a:lnTo>
                <a:lnTo>
                  <a:pt x="212677" y="118109"/>
                </a:lnTo>
                <a:lnTo>
                  <a:pt x="220854" y="125729"/>
                </a:lnTo>
                <a:lnTo>
                  <a:pt x="234442" y="139700"/>
                </a:lnTo>
                <a:lnTo>
                  <a:pt x="236093" y="142239"/>
                </a:lnTo>
                <a:lnTo>
                  <a:pt x="236474" y="142239"/>
                </a:lnTo>
                <a:lnTo>
                  <a:pt x="236728" y="143509"/>
                </a:lnTo>
                <a:lnTo>
                  <a:pt x="236474" y="144779"/>
                </a:lnTo>
                <a:lnTo>
                  <a:pt x="231648" y="151129"/>
                </a:lnTo>
                <a:lnTo>
                  <a:pt x="228346" y="156209"/>
                </a:lnTo>
                <a:lnTo>
                  <a:pt x="228600" y="157479"/>
                </a:lnTo>
                <a:lnTo>
                  <a:pt x="228854" y="157479"/>
                </a:lnTo>
                <a:lnTo>
                  <a:pt x="229235" y="158750"/>
                </a:lnTo>
                <a:lnTo>
                  <a:pt x="230378" y="158750"/>
                </a:lnTo>
                <a:lnTo>
                  <a:pt x="241935" y="147319"/>
                </a:lnTo>
                <a:lnTo>
                  <a:pt x="245618" y="143509"/>
                </a:lnTo>
                <a:lnTo>
                  <a:pt x="252730" y="135889"/>
                </a:lnTo>
                <a:lnTo>
                  <a:pt x="256921" y="132079"/>
                </a:lnTo>
                <a:lnTo>
                  <a:pt x="245745" y="132079"/>
                </a:lnTo>
                <a:lnTo>
                  <a:pt x="242824" y="129539"/>
                </a:lnTo>
                <a:lnTo>
                  <a:pt x="228854" y="115569"/>
                </a:lnTo>
                <a:lnTo>
                  <a:pt x="219568" y="106679"/>
                </a:lnTo>
                <a:close/>
              </a:path>
              <a:path w="340360" h="297179">
                <a:moveTo>
                  <a:pt x="267588" y="119379"/>
                </a:moveTo>
                <a:lnTo>
                  <a:pt x="264287" y="119379"/>
                </a:lnTo>
                <a:lnTo>
                  <a:pt x="262636" y="120650"/>
                </a:lnTo>
                <a:lnTo>
                  <a:pt x="260604" y="121919"/>
                </a:lnTo>
                <a:lnTo>
                  <a:pt x="260223" y="121919"/>
                </a:lnTo>
                <a:lnTo>
                  <a:pt x="259715" y="123189"/>
                </a:lnTo>
                <a:lnTo>
                  <a:pt x="258953" y="123189"/>
                </a:lnTo>
                <a:lnTo>
                  <a:pt x="257810" y="124459"/>
                </a:lnTo>
                <a:lnTo>
                  <a:pt x="254508" y="127000"/>
                </a:lnTo>
                <a:lnTo>
                  <a:pt x="249047" y="132079"/>
                </a:lnTo>
                <a:lnTo>
                  <a:pt x="256921" y="132079"/>
                </a:lnTo>
                <a:lnTo>
                  <a:pt x="259969" y="128269"/>
                </a:lnTo>
                <a:lnTo>
                  <a:pt x="267843" y="120650"/>
                </a:lnTo>
                <a:lnTo>
                  <a:pt x="267588" y="119379"/>
                </a:lnTo>
                <a:close/>
              </a:path>
              <a:path w="340360" h="297179">
                <a:moveTo>
                  <a:pt x="189484" y="78739"/>
                </a:moveTo>
                <a:lnTo>
                  <a:pt x="187071" y="81279"/>
                </a:lnTo>
                <a:lnTo>
                  <a:pt x="188849" y="86359"/>
                </a:lnTo>
                <a:lnTo>
                  <a:pt x="189611" y="90169"/>
                </a:lnTo>
                <a:lnTo>
                  <a:pt x="189484" y="95250"/>
                </a:lnTo>
                <a:lnTo>
                  <a:pt x="189230" y="97789"/>
                </a:lnTo>
                <a:lnTo>
                  <a:pt x="187579" y="102869"/>
                </a:lnTo>
                <a:lnTo>
                  <a:pt x="184785" y="110489"/>
                </a:lnTo>
                <a:lnTo>
                  <a:pt x="186562" y="113029"/>
                </a:lnTo>
                <a:lnTo>
                  <a:pt x="187960" y="111759"/>
                </a:lnTo>
                <a:lnTo>
                  <a:pt x="189484" y="111759"/>
                </a:lnTo>
                <a:lnTo>
                  <a:pt x="191262" y="109219"/>
                </a:lnTo>
                <a:lnTo>
                  <a:pt x="194310" y="107950"/>
                </a:lnTo>
                <a:lnTo>
                  <a:pt x="196596" y="106679"/>
                </a:lnTo>
                <a:lnTo>
                  <a:pt x="219568" y="106679"/>
                </a:lnTo>
                <a:lnTo>
                  <a:pt x="216916" y="104139"/>
                </a:lnTo>
                <a:lnTo>
                  <a:pt x="214884" y="102869"/>
                </a:lnTo>
                <a:lnTo>
                  <a:pt x="213487" y="99059"/>
                </a:lnTo>
                <a:lnTo>
                  <a:pt x="212809" y="96519"/>
                </a:lnTo>
                <a:lnTo>
                  <a:pt x="208025" y="96519"/>
                </a:lnTo>
                <a:lnTo>
                  <a:pt x="206883" y="95250"/>
                </a:lnTo>
                <a:lnTo>
                  <a:pt x="206629" y="95250"/>
                </a:lnTo>
                <a:lnTo>
                  <a:pt x="205486" y="93979"/>
                </a:lnTo>
                <a:lnTo>
                  <a:pt x="189484" y="78739"/>
                </a:lnTo>
                <a:close/>
              </a:path>
              <a:path w="340360" h="297179">
                <a:moveTo>
                  <a:pt x="220091" y="60959"/>
                </a:moveTo>
                <a:lnTo>
                  <a:pt x="212344" y="60959"/>
                </a:lnTo>
                <a:lnTo>
                  <a:pt x="210312" y="63500"/>
                </a:lnTo>
                <a:lnTo>
                  <a:pt x="208787" y="64769"/>
                </a:lnTo>
                <a:lnTo>
                  <a:pt x="207263" y="68579"/>
                </a:lnTo>
                <a:lnTo>
                  <a:pt x="205740" y="74929"/>
                </a:lnTo>
                <a:lnTo>
                  <a:pt x="205867" y="86359"/>
                </a:lnTo>
                <a:lnTo>
                  <a:pt x="206629" y="91439"/>
                </a:lnTo>
                <a:lnTo>
                  <a:pt x="208025" y="96519"/>
                </a:lnTo>
                <a:lnTo>
                  <a:pt x="212809" y="96519"/>
                </a:lnTo>
                <a:lnTo>
                  <a:pt x="212471" y="95250"/>
                </a:lnTo>
                <a:lnTo>
                  <a:pt x="211200" y="90169"/>
                </a:lnTo>
                <a:lnTo>
                  <a:pt x="210693" y="87629"/>
                </a:lnTo>
                <a:lnTo>
                  <a:pt x="211074" y="83819"/>
                </a:lnTo>
                <a:lnTo>
                  <a:pt x="211709" y="82550"/>
                </a:lnTo>
                <a:lnTo>
                  <a:pt x="213106" y="81279"/>
                </a:lnTo>
                <a:lnTo>
                  <a:pt x="213741" y="80009"/>
                </a:lnTo>
                <a:lnTo>
                  <a:pt x="215646" y="80009"/>
                </a:lnTo>
                <a:lnTo>
                  <a:pt x="218567" y="77469"/>
                </a:lnTo>
                <a:lnTo>
                  <a:pt x="221615" y="76200"/>
                </a:lnTo>
                <a:lnTo>
                  <a:pt x="223393" y="76200"/>
                </a:lnTo>
                <a:lnTo>
                  <a:pt x="225806" y="73659"/>
                </a:lnTo>
                <a:lnTo>
                  <a:pt x="226695" y="71119"/>
                </a:lnTo>
                <a:lnTo>
                  <a:pt x="226822" y="67309"/>
                </a:lnTo>
                <a:lnTo>
                  <a:pt x="226060" y="64769"/>
                </a:lnTo>
                <a:lnTo>
                  <a:pt x="222504" y="62229"/>
                </a:lnTo>
                <a:lnTo>
                  <a:pt x="220091" y="60959"/>
                </a:lnTo>
                <a:close/>
              </a:path>
              <a:path w="340360" h="297179">
                <a:moveTo>
                  <a:pt x="255046" y="53339"/>
                </a:moveTo>
                <a:lnTo>
                  <a:pt x="236855" y="53339"/>
                </a:lnTo>
                <a:lnTo>
                  <a:pt x="237617" y="54609"/>
                </a:lnTo>
                <a:lnTo>
                  <a:pt x="239522" y="55879"/>
                </a:lnTo>
                <a:lnTo>
                  <a:pt x="243459" y="59689"/>
                </a:lnTo>
                <a:lnTo>
                  <a:pt x="244729" y="60959"/>
                </a:lnTo>
                <a:lnTo>
                  <a:pt x="245618" y="62229"/>
                </a:lnTo>
                <a:lnTo>
                  <a:pt x="246125" y="62229"/>
                </a:lnTo>
                <a:lnTo>
                  <a:pt x="248666" y="64769"/>
                </a:lnTo>
                <a:lnTo>
                  <a:pt x="250062" y="66039"/>
                </a:lnTo>
                <a:lnTo>
                  <a:pt x="250951" y="67309"/>
                </a:lnTo>
                <a:lnTo>
                  <a:pt x="252603" y="68579"/>
                </a:lnTo>
                <a:lnTo>
                  <a:pt x="253365" y="69850"/>
                </a:lnTo>
                <a:lnTo>
                  <a:pt x="255143" y="71119"/>
                </a:lnTo>
                <a:lnTo>
                  <a:pt x="256286" y="72389"/>
                </a:lnTo>
                <a:lnTo>
                  <a:pt x="256540" y="72389"/>
                </a:lnTo>
                <a:lnTo>
                  <a:pt x="257429" y="73659"/>
                </a:lnTo>
                <a:lnTo>
                  <a:pt x="258953" y="74929"/>
                </a:lnTo>
                <a:lnTo>
                  <a:pt x="260985" y="77469"/>
                </a:lnTo>
                <a:lnTo>
                  <a:pt x="262128" y="78739"/>
                </a:lnTo>
                <a:lnTo>
                  <a:pt x="262890" y="80009"/>
                </a:lnTo>
                <a:lnTo>
                  <a:pt x="263398" y="80009"/>
                </a:lnTo>
                <a:lnTo>
                  <a:pt x="269781" y="86359"/>
                </a:lnTo>
                <a:lnTo>
                  <a:pt x="275796" y="90169"/>
                </a:lnTo>
                <a:lnTo>
                  <a:pt x="281453" y="92709"/>
                </a:lnTo>
                <a:lnTo>
                  <a:pt x="286766" y="93979"/>
                </a:lnTo>
                <a:lnTo>
                  <a:pt x="293497" y="93979"/>
                </a:lnTo>
                <a:lnTo>
                  <a:pt x="299212" y="92709"/>
                </a:lnTo>
                <a:lnTo>
                  <a:pt x="304165" y="87629"/>
                </a:lnTo>
                <a:lnTo>
                  <a:pt x="306705" y="85089"/>
                </a:lnTo>
                <a:lnTo>
                  <a:pt x="308059" y="82550"/>
                </a:lnTo>
                <a:lnTo>
                  <a:pt x="285623" y="82550"/>
                </a:lnTo>
                <a:lnTo>
                  <a:pt x="282956" y="81279"/>
                </a:lnTo>
                <a:lnTo>
                  <a:pt x="280416" y="78739"/>
                </a:lnTo>
                <a:lnTo>
                  <a:pt x="274955" y="74929"/>
                </a:lnTo>
                <a:lnTo>
                  <a:pt x="266319" y="66039"/>
                </a:lnTo>
                <a:lnTo>
                  <a:pt x="260731" y="59689"/>
                </a:lnTo>
                <a:lnTo>
                  <a:pt x="256204" y="54609"/>
                </a:lnTo>
                <a:lnTo>
                  <a:pt x="255046" y="53339"/>
                </a:lnTo>
                <a:close/>
              </a:path>
              <a:path w="340360" h="297179">
                <a:moveTo>
                  <a:pt x="293420" y="15239"/>
                </a:moveTo>
                <a:lnTo>
                  <a:pt x="275844" y="15239"/>
                </a:lnTo>
                <a:lnTo>
                  <a:pt x="280543" y="19050"/>
                </a:lnTo>
                <a:lnTo>
                  <a:pt x="289179" y="27939"/>
                </a:lnTo>
                <a:lnTo>
                  <a:pt x="294005" y="33019"/>
                </a:lnTo>
                <a:lnTo>
                  <a:pt x="298704" y="38100"/>
                </a:lnTo>
                <a:lnTo>
                  <a:pt x="305562" y="45719"/>
                </a:lnTo>
                <a:lnTo>
                  <a:pt x="307721" y="46989"/>
                </a:lnTo>
                <a:lnTo>
                  <a:pt x="309625" y="49529"/>
                </a:lnTo>
                <a:lnTo>
                  <a:pt x="311150" y="50800"/>
                </a:lnTo>
                <a:lnTo>
                  <a:pt x="311023" y="55879"/>
                </a:lnTo>
                <a:lnTo>
                  <a:pt x="297942" y="78739"/>
                </a:lnTo>
                <a:lnTo>
                  <a:pt x="294894" y="81279"/>
                </a:lnTo>
                <a:lnTo>
                  <a:pt x="291719" y="81279"/>
                </a:lnTo>
                <a:lnTo>
                  <a:pt x="288417" y="82550"/>
                </a:lnTo>
                <a:lnTo>
                  <a:pt x="308059" y="82550"/>
                </a:lnTo>
                <a:lnTo>
                  <a:pt x="314706" y="57150"/>
                </a:lnTo>
                <a:lnTo>
                  <a:pt x="314960" y="55879"/>
                </a:lnTo>
                <a:lnTo>
                  <a:pt x="315087" y="54609"/>
                </a:lnTo>
                <a:lnTo>
                  <a:pt x="331470" y="54609"/>
                </a:lnTo>
                <a:lnTo>
                  <a:pt x="335153" y="48259"/>
                </a:lnTo>
                <a:lnTo>
                  <a:pt x="335978" y="46989"/>
                </a:lnTo>
                <a:lnTo>
                  <a:pt x="325374" y="46989"/>
                </a:lnTo>
                <a:lnTo>
                  <a:pt x="315595" y="38100"/>
                </a:lnTo>
                <a:lnTo>
                  <a:pt x="310134" y="31750"/>
                </a:lnTo>
                <a:lnTo>
                  <a:pt x="302658" y="24129"/>
                </a:lnTo>
                <a:lnTo>
                  <a:pt x="295862" y="17779"/>
                </a:lnTo>
                <a:lnTo>
                  <a:pt x="293420" y="15239"/>
                </a:lnTo>
                <a:close/>
              </a:path>
              <a:path w="340360" h="297179">
                <a:moveTo>
                  <a:pt x="331470" y="54609"/>
                </a:moveTo>
                <a:lnTo>
                  <a:pt x="315087" y="54609"/>
                </a:lnTo>
                <a:lnTo>
                  <a:pt x="316230" y="55879"/>
                </a:lnTo>
                <a:lnTo>
                  <a:pt x="323088" y="62229"/>
                </a:lnTo>
                <a:lnTo>
                  <a:pt x="324231" y="63500"/>
                </a:lnTo>
                <a:lnTo>
                  <a:pt x="326136" y="64769"/>
                </a:lnTo>
                <a:lnTo>
                  <a:pt x="327913" y="62229"/>
                </a:lnTo>
                <a:lnTo>
                  <a:pt x="328930" y="59689"/>
                </a:lnTo>
                <a:lnTo>
                  <a:pt x="331470" y="54609"/>
                </a:lnTo>
                <a:close/>
              </a:path>
              <a:path w="340360" h="297179">
                <a:moveTo>
                  <a:pt x="240537" y="39369"/>
                </a:moveTo>
                <a:lnTo>
                  <a:pt x="239268" y="39369"/>
                </a:lnTo>
                <a:lnTo>
                  <a:pt x="236220" y="43179"/>
                </a:lnTo>
                <a:lnTo>
                  <a:pt x="231521" y="48259"/>
                </a:lnTo>
                <a:lnTo>
                  <a:pt x="229743" y="49529"/>
                </a:lnTo>
                <a:lnTo>
                  <a:pt x="227330" y="52069"/>
                </a:lnTo>
                <a:lnTo>
                  <a:pt x="222123" y="57150"/>
                </a:lnTo>
                <a:lnTo>
                  <a:pt x="224409" y="59689"/>
                </a:lnTo>
                <a:lnTo>
                  <a:pt x="225298" y="58419"/>
                </a:lnTo>
                <a:lnTo>
                  <a:pt x="226313" y="58419"/>
                </a:lnTo>
                <a:lnTo>
                  <a:pt x="227330" y="57150"/>
                </a:lnTo>
                <a:lnTo>
                  <a:pt x="228346" y="57150"/>
                </a:lnTo>
                <a:lnTo>
                  <a:pt x="230759" y="55879"/>
                </a:lnTo>
                <a:lnTo>
                  <a:pt x="234569" y="53339"/>
                </a:lnTo>
                <a:lnTo>
                  <a:pt x="255046" y="53339"/>
                </a:lnTo>
                <a:lnTo>
                  <a:pt x="251571" y="49529"/>
                </a:lnTo>
                <a:lnTo>
                  <a:pt x="246818" y="45719"/>
                </a:lnTo>
                <a:lnTo>
                  <a:pt x="241935" y="40639"/>
                </a:lnTo>
                <a:lnTo>
                  <a:pt x="240537" y="39369"/>
                </a:lnTo>
                <a:close/>
              </a:path>
              <a:path w="340360" h="297179">
                <a:moveTo>
                  <a:pt x="338582" y="39369"/>
                </a:moveTo>
                <a:lnTo>
                  <a:pt x="337820" y="39369"/>
                </a:lnTo>
                <a:lnTo>
                  <a:pt x="334772" y="41909"/>
                </a:lnTo>
                <a:lnTo>
                  <a:pt x="332867" y="43179"/>
                </a:lnTo>
                <a:lnTo>
                  <a:pt x="329946" y="45719"/>
                </a:lnTo>
                <a:lnTo>
                  <a:pt x="328675" y="46989"/>
                </a:lnTo>
                <a:lnTo>
                  <a:pt x="335978" y="46989"/>
                </a:lnTo>
                <a:lnTo>
                  <a:pt x="340106" y="40639"/>
                </a:lnTo>
                <a:lnTo>
                  <a:pt x="339217" y="40639"/>
                </a:lnTo>
                <a:lnTo>
                  <a:pt x="338582" y="39369"/>
                </a:lnTo>
                <a:close/>
              </a:path>
              <a:path w="340360" h="297179">
                <a:moveTo>
                  <a:pt x="279146" y="0"/>
                </a:moveTo>
                <a:lnTo>
                  <a:pt x="278003" y="1269"/>
                </a:lnTo>
                <a:lnTo>
                  <a:pt x="277368" y="1269"/>
                </a:lnTo>
                <a:lnTo>
                  <a:pt x="275209" y="3809"/>
                </a:lnTo>
                <a:lnTo>
                  <a:pt x="271399" y="7619"/>
                </a:lnTo>
                <a:lnTo>
                  <a:pt x="260096" y="19050"/>
                </a:lnTo>
                <a:lnTo>
                  <a:pt x="257810" y="21589"/>
                </a:lnTo>
                <a:lnTo>
                  <a:pt x="256794" y="22859"/>
                </a:lnTo>
                <a:lnTo>
                  <a:pt x="257301" y="24129"/>
                </a:lnTo>
                <a:lnTo>
                  <a:pt x="260223" y="24129"/>
                </a:lnTo>
                <a:lnTo>
                  <a:pt x="261493" y="22859"/>
                </a:lnTo>
                <a:lnTo>
                  <a:pt x="263398" y="21589"/>
                </a:lnTo>
                <a:lnTo>
                  <a:pt x="268859" y="17779"/>
                </a:lnTo>
                <a:lnTo>
                  <a:pt x="272415" y="15239"/>
                </a:lnTo>
                <a:lnTo>
                  <a:pt x="293420" y="15239"/>
                </a:lnTo>
                <a:lnTo>
                  <a:pt x="289756" y="11429"/>
                </a:lnTo>
                <a:lnTo>
                  <a:pt x="284353" y="5079"/>
                </a:lnTo>
                <a:lnTo>
                  <a:pt x="279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68190" y="3357245"/>
            <a:ext cx="3526663" cy="1266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33080" y="3381883"/>
            <a:ext cx="760476" cy="569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197863" y="4315967"/>
            <a:ext cx="102235" cy="104139"/>
          </a:xfrm>
          <a:custGeom>
            <a:avLst/>
            <a:gdLst/>
            <a:ahLst/>
            <a:cxnLst/>
            <a:rect l="l" t="t" r="r" b="b"/>
            <a:pathLst>
              <a:path w="102234" h="104139">
                <a:moveTo>
                  <a:pt x="0" y="103631"/>
                </a:moveTo>
                <a:lnTo>
                  <a:pt x="102107" y="103631"/>
                </a:lnTo>
                <a:lnTo>
                  <a:pt x="102107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334261" y="4207890"/>
            <a:ext cx="1196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MPI</a:t>
            </a:r>
            <a:r>
              <a:rPr dirty="0" sz="1600" spc="-4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Incidence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241548" y="431596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103631"/>
                </a:moveTo>
                <a:lnTo>
                  <a:pt x="103632" y="103631"/>
                </a:lnTo>
                <a:lnTo>
                  <a:pt x="103632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3379089" y="4207890"/>
            <a:ext cx="12623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$1.25</a:t>
            </a:r>
            <a:r>
              <a:rPr dirty="0" sz="1600" spc="-55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Incidence</a:t>
            </a:r>
            <a:endParaRPr sz="1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Methodological</a:t>
            </a:r>
            <a:r>
              <a:rPr dirty="0" spc="5"/>
              <a:t> Interlude: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037" y="3371164"/>
            <a:ext cx="8646795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2155" marR="5080" indent="-720090">
              <a:lnSpc>
                <a:spcPct val="100000"/>
              </a:lnSpc>
              <a:spcBef>
                <a:spcPts val="100"/>
              </a:spcBef>
            </a:pPr>
            <a:r>
              <a:rPr dirty="0" sz="4500" spc="-5" b="1">
                <a:solidFill>
                  <a:srgbClr val="FFFFFF"/>
                </a:solidFill>
                <a:latin typeface="Garamond"/>
                <a:cs typeface="Garamond"/>
              </a:rPr>
              <a:t>Dynamic </a:t>
            </a:r>
            <a:r>
              <a:rPr dirty="0" sz="4500" spc="10" b="1">
                <a:solidFill>
                  <a:srgbClr val="FFFFFF"/>
                </a:solidFill>
                <a:latin typeface="Garamond"/>
                <a:cs typeface="Garamond"/>
              </a:rPr>
              <a:t>Subgroups </a:t>
            </a:r>
            <a:r>
              <a:rPr dirty="0" sz="4500" spc="5" b="1">
                <a:solidFill>
                  <a:srgbClr val="FFFFFF"/>
                </a:solidFill>
                <a:latin typeface="Garamond"/>
                <a:cs typeface="Garamond"/>
              </a:rPr>
              <a:t>Analysis </a:t>
            </a:r>
            <a:r>
              <a:rPr dirty="0" sz="4500" spc="-5" b="1">
                <a:solidFill>
                  <a:srgbClr val="FFFFFF"/>
                </a:solidFill>
                <a:latin typeface="Garamond"/>
                <a:cs typeface="Garamond"/>
              </a:rPr>
              <a:t>using  </a:t>
            </a:r>
            <a:r>
              <a:rPr dirty="0" sz="4500" spc="5" b="1">
                <a:solidFill>
                  <a:srgbClr val="FFFFFF"/>
                </a:solidFill>
                <a:latin typeface="Garamond"/>
                <a:cs typeface="Garamond"/>
              </a:rPr>
              <a:t>repeated </a:t>
            </a:r>
            <a:r>
              <a:rPr dirty="0" sz="4500" spc="-5" b="1">
                <a:solidFill>
                  <a:srgbClr val="FFFFFF"/>
                </a:solidFill>
                <a:latin typeface="Garamond"/>
                <a:cs typeface="Garamond"/>
              </a:rPr>
              <a:t>Cross-Sectional</a:t>
            </a:r>
            <a:r>
              <a:rPr dirty="0" sz="4500" spc="1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4500" spc="-5" b="1">
                <a:solidFill>
                  <a:srgbClr val="FFFFFF"/>
                </a:solidFill>
                <a:latin typeface="Garamond"/>
                <a:cs typeface="Garamond"/>
              </a:rPr>
              <a:t>data</a:t>
            </a:r>
            <a:endParaRPr sz="45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15044" cy="111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2728" y="5197475"/>
            <a:ext cx="638810" cy="282575"/>
          </a:xfrm>
          <a:custGeom>
            <a:avLst/>
            <a:gdLst/>
            <a:ahLst/>
            <a:cxnLst/>
            <a:rect l="l" t="t" r="r" b="b"/>
            <a:pathLst>
              <a:path w="638809" h="282575">
                <a:moveTo>
                  <a:pt x="548258" y="0"/>
                </a:moveTo>
                <a:lnTo>
                  <a:pt x="544195" y="11430"/>
                </a:lnTo>
                <a:lnTo>
                  <a:pt x="560558" y="18522"/>
                </a:lnTo>
                <a:lnTo>
                  <a:pt x="574611" y="28352"/>
                </a:lnTo>
                <a:lnTo>
                  <a:pt x="603144" y="73852"/>
                </a:lnTo>
                <a:lnTo>
                  <a:pt x="611475" y="115623"/>
                </a:lnTo>
                <a:lnTo>
                  <a:pt x="612521" y="139700"/>
                </a:lnTo>
                <a:lnTo>
                  <a:pt x="611473" y="164633"/>
                </a:lnTo>
                <a:lnTo>
                  <a:pt x="603091" y="207547"/>
                </a:lnTo>
                <a:lnTo>
                  <a:pt x="574611" y="253841"/>
                </a:lnTo>
                <a:lnTo>
                  <a:pt x="544702" y="270891"/>
                </a:lnTo>
                <a:lnTo>
                  <a:pt x="548258" y="282321"/>
                </a:lnTo>
                <a:lnTo>
                  <a:pt x="586755" y="264239"/>
                </a:lnTo>
                <a:lnTo>
                  <a:pt x="615061" y="232918"/>
                </a:lnTo>
                <a:lnTo>
                  <a:pt x="632491" y="191119"/>
                </a:lnTo>
                <a:lnTo>
                  <a:pt x="638301" y="141224"/>
                </a:lnTo>
                <a:lnTo>
                  <a:pt x="636847" y="115341"/>
                </a:lnTo>
                <a:lnTo>
                  <a:pt x="625175" y="69482"/>
                </a:lnTo>
                <a:lnTo>
                  <a:pt x="602051" y="32146"/>
                </a:lnTo>
                <a:lnTo>
                  <a:pt x="568713" y="7381"/>
                </a:lnTo>
                <a:lnTo>
                  <a:pt x="548258" y="0"/>
                </a:lnTo>
                <a:close/>
              </a:path>
              <a:path w="638809" h="282575">
                <a:moveTo>
                  <a:pt x="90043" y="0"/>
                </a:moveTo>
                <a:lnTo>
                  <a:pt x="51546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5523" y="1351025"/>
            <a:ext cx="8051800" cy="41490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482600" marR="20320" indent="-457200">
              <a:lnSpc>
                <a:spcPts val="3350"/>
              </a:lnSpc>
              <a:spcBef>
                <a:spcPts val="215"/>
              </a:spcBef>
              <a:buFont typeface="Arial"/>
              <a:buChar char="•"/>
              <a:tabLst>
                <a:tab pos="482600" algn="l"/>
              </a:tabLst>
            </a:pPr>
            <a:r>
              <a:rPr dirty="0" sz="2800" spc="-10">
                <a:latin typeface="Garamond"/>
                <a:cs typeface="Garamond"/>
              </a:rPr>
              <a:t>It </a:t>
            </a:r>
            <a:r>
              <a:rPr dirty="0" sz="2800" spc="-5">
                <a:latin typeface="Garamond"/>
                <a:cs typeface="Garamond"/>
              </a:rPr>
              <a:t>is impossible to decompose </a:t>
            </a:r>
            <a:r>
              <a:rPr dirty="0" sz="2800" spc="-45">
                <a:latin typeface="Cambria Math"/>
                <a:cs typeface="Cambria Math"/>
              </a:rPr>
              <a:t>∆𝑀</a:t>
            </a:r>
            <a:r>
              <a:rPr dirty="0" baseline="-16260" sz="3075" spc="-67">
                <a:latin typeface="Cambria Math"/>
                <a:cs typeface="Cambria Math"/>
              </a:rPr>
              <a:t>0 </a:t>
            </a:r>
            <a:r>
              <a:rPr dirty="0" sz="2800" spc="-5">
                <a:latin typeface="Garamond"/>
                <a:cs typeface="Garamond"/>
              </a:rPr>
              <a:t>with the empirical  </a:t>
            </a:r>
            <a:r>
              <a:rPr dirty="0" sz="2800" spc="-10">
                <a:latin typeface="Garamond"/>
                <a:cs typeface="Garamond"/>
              </a:rPr>
              <a:t>precision </a:t>
            </a:r>
            <a:r>
              <a:rPr dirty="0" sz="2800" spc="-5">
                <a:latin typeface="Garamond"/>
                <a:cs typeface="Garamond"/>
              </a:rPr>
              <a:t>as when using panel</a:t>
            </a:r>
            <a:r>
              <a:rPr dirty="0" sz="2800" spc="10">
                <a:latin typeface="Garamond"/>
                <a:cs typeface="Garamond"/>
              </a:rPr>
              <a:t> </a:t>
            </a:r>
            <a:r>
              <a:rPr dirty="0" sz="2800">
                <a:latin typeface="Garamond"/>
                <a:cs typeface="Garamond"/>
              </a:rPr>
              <a:t>data</a:t>
            </a:r>
            <a:endParaRPr sz="2800">
              <a:latin typeface="Garamond"/>
              <a:cs typeface="Garamond"/>
            </a:endParaRPr>
          </a:p>
          <a:p>
            <a:pPr algn="just" marL="482600" marR="17780" indent="-4572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482600" algn="l"/>
              </a:tabLst>
            </a:pPr>
            <a:r>
              <a:rPr dirty="0" sz="2800" spc="-25">
                <a:latin typeface="Garamond"/>
                <a:cs typeface="Garamond"/>
              </a:rPr>
              <a:t>However we </a:t>
            </a:r>
            <a:r>
              <a:rPr dirty="0" sz="2800">
                <a:latin typeface="Garamond"/>
                <a:cs typeface="Garamond"/>
              </a:rPr>
              <a:t>do care </a:t>
            </a:r>
            <a:r>
              <a:rPr dirty="0" sz="2800" spc="-5">
                <a:latin typeface="Garamond"/>
                <a:cs typeface="Garamond"/>
              </a:rPr>
              <a:t>about the extent to </a:t>
            </a:r>
            <a:r>
              <a:rPr dirty="0" sz="2800" spc="-15">
                <a:latin typeface="Garamond"/>
                <a:cs typeface="Garamond"/>
              </a:rPr>
              <a:t>which </a:t>
            </a:r>
            <a:r>
              <a:rPr dirty="0" sz="2800" spc="-5">
                <a:latin typeface="Garamond"/>
                <a:cs typeface="Garamond"/>
              </a:rPr>
              <a:t>the  </a:t>
            </a:r>
            <a:r>
              <a:rPr dirty="0" sz="2800" b="1">
                <a:latin typeface="Garamond"/>
                <a:cs typeface="Garamond"/>
              </a:rPr>
              <a:t>poorest of the poor </a:t>
            </a:r>
            <a:r>
              <a:rPr dirty="0" sz="2800" spc="-5">
                <a:latin typeface="Garamond"/>
                <a:cs typeface="Garamond"/>
              </a:rPr>
              <a:t>reduced the </a:t>
            </a:r>
            <a:r>
              <a:rPr dirty="0" sz="2800" spc="-5" b="1">
                <a:latin typeface="Garamond"/>
                <a:cs typeface="Garamond"/>
              </a:rPr>
              <a:t>intensity </a:t>
            </a:r>
            <a:r>
              <a:rPr dirty="0" sz="2800" spc="-5">
                <a:latin typeface="Garamond"/>
                <a:cs typeface="Garamond"/>
              </a:rPr>
              <a:t>of </a:t>
            </a:r>
            <a:r>
              <a:rPr dirty="0" sz="2800" spc="-10">
                <a:latin typeface="Garamond"/>
                <a:cs typeface="Garamond"/>
              </a:rPr>
              <a:t>their  poverty </a:t>
            </a:r>
            <a:r>
              <a:rPr dirty="0" sz="2800" spc="-5">
                <a:latin typeface="Garamond"/>
                <a:cs typeface="Garamond"/>
              </a:rPr>
              <a:t>or </a:t>
            </a:r>
            <a:r>
              <a:rPr dirty="0" sz="2800" spc="-5" b="1">
                <a:latin typeface="Garamond"/>
                <a:cs typeface="Garamond"/>
              </a:rPr>
              <a:t>exited </a:t>
            </a:r>
            <a:r>
              <a:rPr dirty="0" sz="2800" spc="-35">
                <a:latin typeface="Garamond"/>
                <a:cs typeface="Garamond"/>
              </a:rPr>
              <a:t>poverty.</a:t>
            </a:r>
            <a:endParaRPr sz="2800">
              <a:latin typeface="Garamond"/>
              <a:cs typeface="Garamond"/>
            </a:endParaRPr>
          </a:p>
          <a:p>
            <a:pPr algn="just" marL="482600" indent="-4572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482600" algn="l"/>
              </a:tabLst>
            </a:pPr>
            <a:r>
              <a:rPr dirty="0" sz="2800" spc="-10">
                <a:latin typeface="Garamond"/>
                <a:cs typeface="Garamond"/>
              </a:rPr>
              <a:t>Consider </a:t>
            </a:r>
            <a:r>
              <a:rPr dirty="0" sz="2800" spc="-5">
                <a:latin typeface="Garamond"/>
                <a:cs typeface="Garamond"/>
              </a:rPr>
              <a:t>2</a:t>
            </a:r>
            <a:r>
              <a:rPr dirty="0" sz="2800" spc="20">
                <a:latin typeface="Garamond"/>
                <a:cs typeface="Garamond"/>
              </a:rPr>
              <a:t> </a:t>
            </a:r>
            <a:r>
              <a:rPr dirty="0" sz="2800" spc="5">
                <a:latin typeface="Garamond"/>
                <a:cs typeface="Garamond"/>
              </a:rPr>
              <a:t>groups:</a:t>
            </a:r>
            <a:endParaRPr sz="2800">
              <a:latin typeface="Garamond"/>
              <a:cs typeface="Garamond"/>
            </a:endParaRPr>
          </a:p>
          <a:p>
            <a:pPr algn="just" marL="481965">
              <a:lnSpc>
                <a:spcPct val="100000"/>
              </a:lnSpc>
              <a:spcBef>
                <a:spcPts val="1545"/>
              </a:spcBef>
            </a:pPr>
            <a:r>
              <a:rPr dirty="0" sz="2500" spc="-55" b="1" i="1">
                <a:latin typeface="Garamond"/>
                <a:cs typeface="Garamond"/>
              </a:rPr>
              <a:t>Movers</a:t>
            </a:r>
            <a:r>
              <a:rPr dirty="0" sz="2400" spc="-55">
                <a:latin typeface="Garamond"/>
                <a:cs typeface="Garamond"/>
              </a:rPr>
              <a:t>: </a:t>
            </a:r>
            <a:r>
              <a:rPr dirty="0" sz="2400">
                <a:latin typeface="Garamond"/>
                <a:cs typeface="Garamond"/>
              </a:rPr>
              <a:t>those who </a:t>
            </a:r>
            <a:r>
              <a:rPr dirty="0" sz="2400" spc="-5">
                <a:latin typeface="Garamond"/>
                <a:cs typeface="Garamond"/>
              </a:rPr>
              <a:t>changed status across periods</a:t>
            </a:r>
            <a:r>
              <a:rPr dirty="0" sz="2400" spc="45">
                <a:latin typeface="Garamond"/>
                <a:cs typeface="Garamond"/>
              </a:rPr>
              <a:t> </a:t>
            </a:r>
            <a:r>
              <a:rPr dirty="0" sz="2400" spc="10">
                <a:latin typeface="Garamond"/>
                <a:cs typeface="Garamond"/>
              </a:rPr>
              <a:t>(</a:t>
            </a:r>
            <a:r>
              <a:rPr dirty="0" sz="2400" spc="10">
                <a:latin typeface="Cambria Math"/>
                <a:cs typeface="Cambria Math"/>
              </a:rPr>
              <a:t>∆𝐻</a:t>
            </a:r>
            <a:r>
              <a:rPr dirty="0" sz="2400" spc="10">
                <a:latin typeface="Garamond"/>
                <a:cs typeface="Garamond"/>
              </a:rPr>
              <a:t>)</a:t>
            </a:r>
            <a:endParaRPr sz="2400">
              <a:latin typeface="Garamond"/>
              <a:cs typeface="Garamond"/>
            </a:endParaRPr>
          </a:p>
          <a:p>
            <a:pPr algn="just" marL="482600" marR="18415">
              <a:lnSpc>
                <a:spcPct val="100899"/>
              </a:lnSpc>
              <a:spcBef>
                <a:spcPts val="1440"/>
              </a:spcBef>
            </a:pPr>
            <a:r>
              <a:rPr dirty="0" sz="2500" spc="-40" b="1" i="1">
                <a:latin typeface="Garamond"/>
                <a:cs typeface="Garamond"/>
              </a:rPr>
              <a:t>Stayers</a:t>
            </a:r>
            <a:r>
              <a:rPr dirty="0" sz="2400" spc="-40">
                <a:latin typeface="Garamond"/>
                <a:cs typeface="Garamond"/>
              </a:rPr>
              <a:t>: </a:t>
            </a:r>
            <a:r>
              <a:rPr dirty="0" sz="2400">
                <a:latin typeface="Garamond"/>
                <a:cs typeface="Garamond"/>
              </a:rPr>
              <a:t>ongoing </a:t>
            </a:r>
            <a:r>
              <a:rPr dirty="0" sz="2400" spc="-5">
                <a:latin typeface="Garamond"/>
                <a:cs typeface="Garamond"/>
              </a:rPr>
              <a:t>poor plus </a:t>
            </a:r>
            <a:r>
              <a:rPr dirty="0" sz="2400">
                <a:latin typeface="Garamond"/>
                <a:cs typeface="Garamond"/>
              </a:rPr>
              <a:t>the proportion </a:t>
            </a:r>
            <a:r>
              <a:rPr dirty="0" sz="2400" spc="-5">
                <a:latin typeface="Garamond"/>
                <a:cs typeface="Garamond"/>
              </a:rPr>
              <a:t>of previously poor  people </a:t>
            </a:r>
            <a:r>
              <a:rPr dirty="0" sz="2400">
                <a:latin typeface="Garamond"/>
                <a:cs typeface="Garamond"/>
              </a:rPr>
              <a:t>who </a:t>
            </a:r>
            <a:r>
              <a:rPr dirty="0" sz="2400" spc="-10">
                <a:latin typeface="Garamond"/>
                <a:cs typeface="Garamond"/>
              </a:rPr>
              <a:t>were </a:t>
            </a:r>
            <a:r>
              <a:rPr dirty="0" sz="2400" spc="-5">
                <a:latin typeface="Garamond"/>
                <a:cs typeface="Garamond"/>
              </a:rPr>
              <a:t>replaced </a:t>
            </a:r>
            <a:r>
              <a:rPr dirty="0" sz="2400" spc="-20">
                <a:latin typeface="Garamond"/>
                <a:cs typeface="Garamond"/>
              </a:rPr>
              <a:t>by </a:t>
            </a:r>
            <a:r>
              <a:rPr dirty="0" sz="2400">
                <a:latin typeface="Garamond"/>
                <a:cs typeface="Garamond"/>
              </a:rPr>
              <a:t>‘new </a:t>
            </a:r>
            <a:r>
              <a:rPr dirty="0" sz="2400" spc="-5">
                <a:latin typeface="Garamond"/>
                <a:cs typeface="Garamond"/>
              </a:rPr>
              <a:t>poor’ (</a:t>
            </a:r>
            <a:r>
              <a:rPr dirty="0" sz="2400" spc="-5">
                <a:latin typeface="Cambria Math"/>
                <a:cs typeface="Cambria Math"/>
              </a:rPr>
              <a:t>𝐻 </a:t>
            </a:r>
            <a:r>
              <a:rPr dirty="0" sz="2400" spc="75">
                <a:latin typeface="Cambria Math"/>
                <a:cs typeface="Cambria Math"/>
              </a:rPr>
              <a:t>𝑋</a:t>
            </a:r>
            <a:r>
              <a:rPr dirty="0" baseline="-19047" sz="2625" spc="112">
                <a:latin typeface="Cambria Math"/>
                <a:cs typeface="Cambria Math"/>
              </a:rPr>
              <a:t>𝑡</a:t>
            </a:r>
            <a:r>
              <a:rPr dirty="0" sz="1450" spc="75">
                <a:latin typeface="Cambria Math"/>
                <a:cs typeface="Cambria Math"/>
              </a:rPr>
              <a:t>2</a:t>
            </a:r>
            <a:r>
              <a:rPr dirty="0" sz="1450" spc="160">
                <a:latin typeface="Cambria Math"/>
                <a:cs typeface="Cambria Math"/>
              </a:rPr>
              <a:t> </a:t>
            </a:r>
            <a:r>
              <a:rPr dirty="0" sz="2400">
                <a:latin typeface="Garamond"/>
                <a:cs typeface="Garamond"/>
              </a:rPr>
              <a:t>)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2041" y="10159"/>
            <a:ext cx="5795645" cy="1147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728345">
              <a:lnSpc>
                <a:spcPts val="4510"/>
              </a:lnSpc>
              <a:spcBef>
                <a:spcPts val="90"/>
              </a:spcBef>
              <a:tabLst>
                <a:tab pos="4844415" algn="l"/>
              </a:tabLst>
            </a:pPr>
            <a:r>
              <a:rPr dirty="0" spc="-5"/>
              <a:t>Dynamic </a:t>
            </a:r>
            <a:r>
              <a:rPr dirty="0" spc="5"/>
              <a:t>Subgroups </a:t>
            </a:r>
            <a:r>
              <a:rPr dirty="0"/>
              <a:t>–  </a:t>
            </a:r>
            <a:r>
              <a:rPr dirty="0" spc="-40"/>
              <a:t>R</a:t>
            </a:r>
            <a:r>
              <a:rPr dirty="0"/>
              <a:t>e</a:t>
            </a:r>
            <a:r>
              <a:rPr dirty="0" spc="10"/>
              <a:t>p</a:t>
            </a:r>
            <a:r>
              <a:rPr dirty="0"/>
              <a:t>e</a:t>
            </a:r>
            <a:r>
              <a:rPr dirty="0" spc="5"/>
              <a:t>a</a:t>
            </a:r>
            <a:r>
              <a:rPr dirty="0"/>
              <a:t>ted</a:t>
            </a:r>
            <a:r>
              <a:rPr dirty="0" spc="-10"/>
              <a:t> </a:t>
            </a:r>
            <a:r>
              <a:rPr dirty="0" spc="-5"/>
              <a:t>C</a:t>
            </a:r>
            <a:r>
              <a:rPr dirty="0" spc="30"/>
              <a:t>r</a:t>
            </a:r>
            <a:r>
              <a:rPr dirty="0"/>
              <a:t>os</a:t>
            </a:r>
            <a:r>
              <a:rPr dirty="0" spc="-10"/>
              <a:t>s</a:t>
            </a:r>
            <a:r>
              <a:rPr dirty="0" spc="-5"/>
              <a:t>-Sectio</a:t>
            </a:r>
            <a:r>
              <a:rPr dirty="0"/>
              <a:t>n	</a:t>
            </a:r>
            <a:r>
              <a:rPr dirty="0" spc="-5"/>
              <a:t>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610" y="155905"/>
            <a:ext cx="27736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Change in</a:t>
            </a:r>
            <a:r>
              <a:rPr dirty="0" spc="-70"/>
              <a:t> </a:t>
            </a:r>
            <a:r>
              <a:rPr dirty="0" spc="5" b="0">
                <a:latin typeface="Cambria Math"/>
                <a:cs typeface="Cambria Math"/>
              </a:rPr>
              <a:t>𝑴</a:t>
            </a:r>
            <a:r>
              <a:rPr dirty="0" baseline="-16025" sz="3900" spc="7" b="0">
                <a:latin typeface="Cambria Math"/>
                <a:cs typeface="Cambria Math"/>
              </a:rPr>
              <a:t>𝟎</a:t>
            </a:r>
            <a:endParaRPr baseline="-16025" sz="39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95646" y="3509264"/>
            <a:ext cx="743585" cy="328930"/>
          </a:xfrm>
          <a:custGeom>
            <a:avLst/>
            <a:gdLst/>
            <a:ahLst/>
            <a:cxnLst/>
            <a:rect l="l" t="t" r="r" b="b"/>
            <a:pathLst>
              <a:path w="743585" h="328929">
                <a:moveTo>
                  <a:pt x="638428" y="0"/>
                </a:moveTo>
                <a:lnTo>
                  <a:pt x="633856" y="13335"/>
                </a:lnTo>
                <a:lnTo>
                  <a:pt x="652887" y="21597"/>
                </a:lnTo>
                <a:lnTo>
                  <a:pt x="669226" y="33051"/>
                </a:lnTo>
                <a:lnTo>
                  <a:pt x="693927" y="65532"/>
                </a:lnTo>
                <a:lnTo>
                  <a:pt x="708501" y="109219"/>
                </a:lnTo>
                <a:lnTo>
                  <a:pt x="713358" y="162813"/>
                </a:lnTo>
                <a:lnTo>
                  <a:pt x="712144" y="191845"/>
                </a:lnTo>
                <a:lnTo>
                  <a:pt x="702429" y="241859"/>
                </a:lnTo>
                <a:lnTo>
                  <a:pt x="682853" y="280912"/>
                </a:lnTo>
                <a:lnTo>
                  <a:pt x="653083" y="307288"/>
                </a:lnTo>
                <a:lnTo>
                  <a:pt x="634364" y="315594"/>
                </a:lnTo>
                <a:lnTo>
                  <a:pt x="638428" y="328930"/>
                </a:lnTo>
                <a:lnTo>
                  <a:pt x="683355" y="307879"/>
                </a:lnTo>
                <a:lnTo>
                  <a:pt x="716279" y="271399"/>
                </a:lnTo>
                <a:lnTo>
                  <a:pt x="736568" y="222662"/>
                </a:lnTo>
                <a:lnTo>
                  <a:pt x="743330" y="164592"/>
                </a:lnTo>
                <a:lnTo>
                  <a:pt x="741640" y="134417"/>
                </a:lnTo>
                <a:lnTo>
                  <a:pt x="728114" y="80974"/>
                </a:lnTo>
                <a:lnTo>
                  <a:pt x="701204" y="37468"/>
                </a:lnTo>
                <a:lnTo>
                  <a:pt x="662291" y="8616"/>
                </a:lnTo>
                <a:lnTo>
                  <a:pt x="638428" y="0"/>
                </a:lnTo>
                <a:close/>
              </a:path>
              <a:path w="743585" h="328929">
                <a:moveTo>
                  <a:pt x="104901" y="0"/>
                </a:moveTo>
                <a:lnTo>
                  <a:pt x="60229" y="21113"/>
                </a:lnTo>
                <a:lnTo>
                  <a:pt x="27177" y="57658"/>
                </a:lnTo>
                <a:lnTo>
                  <a:pt x="6826" y="106552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30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90"/>
                </a:lnTo>
                <a:lnTo>
                  <a:pt x="34956" y="218186"/>
                </a:lnTo>
                <a:lnTo>
                  <a:pt x="30099" y="162813"/>
                </a:lnTo>
                <a:lnTo>
                  <a:pt x="31313" y="134790"/>
                </a:lnTo>
                <a:lnTo>
                  <a:pt x="41028" y="86125"/>
                </a:lnTo>
                <a:lnTo>
                  <a:pt x="60630" y="47696"/>
                </a:lnTo>
                <a:lnTo>
                  <a:pt x="90642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2823" y="1130249"/>
            <a:ext cx="8078470" cy="2729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300" marR="304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4665" algn="l"/>
                <a:tab pos="495300" algn="l"/>
                <a:tab pos="969010" algn="l"/>
                <a:tab pos="2199005" algn="l"/>
                <a:tab pos="3479165" algn="l"/>
                <a:tab pos="4171315" algn="l"/>
                <a:tab pos="4791710" algn="l"/>
                <a:tab pos="5800725" algn="l"/>
                <a:tab pos="6330950" algn="l"/>
                <a:tab pos="7439659" algn="l"/>
              </a:tabLst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I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f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10">
                <a:latin typeface="Garamond"/>
                <a:cs typeface="Garamond"/>
              </a:rPr>
              <a:t>p</a:t>
            </a:r>
            <a:r>
              <a:rPr dirty="0" sz="2800" spc="-40">
                <a:latin typeface="Garamond"/>
                <a:cs typeface="Garamond"/>
              </a:rPr>
              <a:t>o</a:t>
            </a:r>
            <a:r>
              <a:rPr dirty="0" sz="2800" spc="-55">
                <a:latin typeface="Garamond"/>
                <a:cs typeface="Garamond"/>
              </a:rPr>
              <a:t>v</a:t>
            </a:r>
            <a:r>
              <a:rPr dirty="0" sz="2800" spc="-5">
                <a:latin typeface="Garamond"/>
                <a:cs typeface="Garamond"/>
              </a:rPr>
              <a:t>e</a:t>
            </a:r>
            <a:r>
              <a:rPr dirty="0" sz="2800" spc="60">
                <a:latin typeface="Garamond"/>
                <a:cs typeface="Garamond"/>
              </a:rPr>
              <a:t>r</a:t>
            </a:r>
            <a:r>
              <a:rPr dirty="0" sz="2800" spc="-5">
                <a:latin typeface="Garamond"/>
                <a:cs typeface="Garamond"/>
              </a:rPr>
              <a:t>ty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10">
                <a:latin typeface="Garamond"/>
                <a:cs typeface="Garamond"/>
              </a:rPr>
              <a:t>reduce</a:t>
            </a:r>
            <a:r>
              <a:rPr dirty="0" sz="2800" spc="-5">
                <a:latin typeface="Garamond"/>
                <a:cs typeface="Garamond"/>
              </a:rPr>
              <a:t>d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10">
                <a:latin typeface="Garamond"/>
                <a:cs typeface="Garamond"/>
              </a:rPr>
              <a:t>an</a:t>
            </a:r>
            <a:r>
              <a:rPr dirty="0" sz="2800" spc="-5">
                <a:latin typeface="Garamond"/>
                <a:cs typeface="Garamond"/>
              </a:rPr>
              <a:t>d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5">
                <a:latin typeface="Garamond"/>
                <a:cs typeface="Garamond"/>
              </a:rPr>
              <a:t>the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45">
                <a:latin typeface="Garamond"/>
                <a:cs typeface="Garamond"/>
              </a:rPr>
              <a:t>g</a:t>
            </a:r>
            <a:r>
              <a:rPr dirty="0" sz="2800" spc="-10">
                <a:latin typeface="Garamond"/>
                <a:cs typeface="Garamond"/>
              </a:rPr>
              <a:t>rou</a:t>
            </a:r>
            <a:r>
              <a:rPr dirty="0" sz="2800" spc="-5">
                <a:latin typeface="Garamond"/>
                <a:cs typeface="Garamond"/>
              </a:rPr>
              <a:t>p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5">
                <a:latin typeface="Garamond"/>
                <a:cs typeface="Garamond"/>
              </a:rPr>
              <a:t>of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10">
                <a:latin typeface="Garamond"/>
                <a:cs typeface="Garamond"/>
              </a:rPr>
              <a:t>peopl</a:t>
            </a:r>
            <a:r>
              <a:rPr dirty="0" sz="2800" spc="-5">
                <a:latin typeface="Garamond"/>
                <a:cs typeface="Garamond"/>
              </a:rPr>
              <a:t>e</a:t>
            </a:r>
            <a:r>
              <a:rPr dirty="0" sz="2800">
                <a:latin typeface="Garamond"/>
                <a:cs typeface="Garamond"/>
              </a:rPr>
              <a:t>	</a:t>
            </a:r>
            <a:r>
              <a:rPr dirty="0" sz="2800" spc="-5">
                <a:latin typeface="Garamond"/>
                <a:cs typeface="Garamond"/>
              </a:rPr>
              <a:t>who  </a:t>
            </a:r>
            <a:r>
              <a:rPr dirty="0" sz="2800" spc="-5">
                <a:latin typeface="Garamond"/>
                <a:cs typeface="Garamond"/>
              </a:rPr>
              <a:t>entered </a:t>
            </a:r>
            <a:r>
              <a:rPr dirty="0" sz="2800" spc="-10">
                <a:latin typeface="Garamond"/>
                <a:cs typeface="Garamond"/>
              </a:rPr>
              <a:t>poverty </a:t>
            </a:r>
            <a:r>
              <a:rPr dirty="0" sz="2800" spc="-5">
                <a:latin typeface="Garamond"/>
                <a:cs typeface="Garamond"/>
              </a:rPr>
              <a:t>is empirically small</a:t>
            </a:r>
            <a:r>
              <a:rPr dirty="0" sz="2800" spc="-1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(assumptions)</a:t>
            </a:r>
            <a:endParaRPr sz="2800">
              <a:latin typeface="Garamond"/>
              <a:cs typeface="Garamond"/>
            </a:endParaRPr>
          </a:p>
          <a:p>
            <a:pPr marL="495300" indent="-457200">
              <a:lnSpc>
                <a:spcPct val="100000"/>
              </a:lnSpc>
              <a:spcBef>
                <a:spcPts val="2095"/>
              </a:spcBef>
              <a:buFont typeface="Arial"/>
              <a:buChar char="•"/>
              <a:tabLst>
                <a:tab pos="494665" algn="l"/>
                <a:tab pos="495300" algn="l"/>
              </a:tabLst>
            </a:pPr>
            <a:r>
              <a:rPr dirty="0" sz="2800">
                <a:latin typeface="Garamond"/>
                <a:cs typeface="Garamond"/>
              </a:rPr>
              <a:t>Change </a:t>
            </a:r>
            <a:r>
              <a:rPr dirty="0" sz="2800" spc="-5">
                <a:latin typeface="Garamond"/>
                <a:cs typeface="Garamond"/>
              </a:rPr>
              <a:t>in </a:t>
            </a:r>
            <a:r>
              <a:rPr dirty="0" sz="2800" spc="-60">
                <a:latin typeface="Cambria Math"/>
                <a:cs typeface="Cambria Math"/>
              </a:rPr>
              <a:t>𝑀</a:t>
            </a:r>
            <a:r>
              <a:rPr dirty="0" baseline="-16260" sz="3075" spc="-89">
                <a:latin typeface="Cambria Math"/>
                <a:cs typeface="Cambria Math"/>
              </a:rPr>
              <a:t>0 </a:t>
            </a:r>
            <a:r>
              <a:rPr dirty="0" sz="2800" spc="-5">
                <a:latin typeface="Garamond"/>
                <a:cs typeface="Garamond"/>
              </a:rPr>
              <a:t>can be decomposed as</a:t>
            </a:r>
            <a:r>
              <a:rPr dirty="0" sz="2800" spc="30">
                <a:latin typeface="Garamond"/>
                <a:cs typeface="Garamond"/>
              </a:rPr>
              <a:t> </a:t>
            </a:r>
            <a:r>
              <a:rPr dirty="0" sz="2800" spc="-10">
                <a:latin typeface="Garamond"/>
                <a:cs typeface="Garamond"/>
              </a:rPr>
              <a:t>follows: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 marR="129539">
              <a:lnSpc>
                <a:spcPct val="100000"/>
              </a:lnSpc>
              <a:tabLst>
                <a:tab pos="3267710" algn="l"/>
                <a:tab pos="4003675" algn="l"/>
              </a:tabLst>
            </a:pPr>
            <a:r>
              <a:rPr dirty="0" sz="2800" spc="-45">
                <a:latin typeface="Cambria Math"/>
                <a:cs typeface="Cambria Math"/>
              </a:rPr>
              <a:t>∆𝑀</a:t>
            </a:r>
            <a:r>
              <a:rPr dirty="0" baseline="-16260" sz="3075" spc="-67">
                <a:latin typeface="Cambria Math"/>
                <a:cs typeface="Cambria Math"/>
              </a:rPr>
              <a:t>0  </a:t>
            </a:r>
            <a:r>
              <a:rPr dirty="0" sz="2800" spc="-5">
                <a:latin typeface="Cambria Math"/>
                <a:cs typeface="Cambria Math"/>
              </a:rPr>
              <a:t>= ∆𝐻 ×</a:t>
            </a:r>
            <a:r>
              <a:rPr dirty="0" sz="2800" spc="355">
                <a:latin typeface="Cambria Math"/>
                <a:cs typeface="Cambria Math"/>
              </a:rPr>
              <a:t> </a:t>
            </a:r>
            <a:r>
              <a:rPr dirty="0" sz="2800" spc="-455">
                <a:latin typeface="Cambria Math"/>
                <a:cs typeface="Cambria Math"/>
              </a:rPr>
              <a:t>𝐴</a:t>
            </a:r>
            <a:r>
              <a:rPr dirty="0" baseline="27100" sz="3075" spc="-682">
                <a:latin typeface="Cambria Math"/>
                <a:cs typeface="Cambria Math"/>
              </a:rPr>
              <a:t>𝐸</a:t>
            </a:r>
            <a:r>
              <a:rPr dirty="0" baseline="36585" sz="3075" spc="1904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𝐻	</a:t>
            </a:r>
            <a:r>
              <a:rPr dirty="0" sz="2800" spc="95">
                <a:latin typeface="Cambria Math"/>
                <a:cs typeface="Cambria Math"/>
              </a:rPr>
              <a:t>𝑋</a:t>
            </a:r>
            <a:r>
              <a:rPr dirty="0" baseline="-20325" sz="3075" spc="142">
                <a:latin typeface="Cambria Math"/>
                <a:cs typeface="Cambria Math"/>
              </a:rPr>
              <a:t>𝑡</a:t>
            </a:r>
            <a:r>
              <a:rPr dirty="0" sz="1650" spc="95">
                <a:latin typeface="Cambria Math"/>
                <a:cs typeface="Cambria Math"/>
              </a:rPr>
              <a:t>2	</a:t>
            </a:r>
            <a:r>
              <a:rPr dirty="0" sz="2800" spc="-5">
                <a:latin typeface="Cambria Math"/>
                <a:cs typeface="Cambria Math"/>
              </a:rPr>
              <a:t>×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320">
                <a:latin typeface="Cambria Math"/>
                <a:cs typeface="Cambria Math"/>
              </a:rPr>
              <a:t>∆𝐴</a:t>
            </a:r>
            <a:r>
              <a:rPr dirty="0" baseline="27100" sz="3075" spc="-480">
                <a:latin typeface="Cambria Math"/>
                <a:cs typeface="Cambria Math"/>
              </a:rPr>
              <a:t>𝑂</a:t>
            </a:r>
            <a:r>
              <a:rPr dirty="0" baseline="36585" sz="3075" spc="562">
                <a:latin typeface="Cambria Math"/>
                <a:cs typeface="Cambria Math"/>
              </a:rPr>
              <a:t> </a:t>
            </a:r>
            <a:endParaRPr baseline="36585" sz="3075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448" y="3976115"/>
            <a:ext cx="1225550" cy="288290"/>
          </a:xfrm>
          <a:custGeom>
            <a:avLst/>
            <a:gdLst/>
            <a:ahLst/>
            <a:cxnLst/>
            <a:rect l="l" t="t" r="r" b="b"/>
            <a:pathLst>
              <a:path w="1225550" h="288289">
                <a:moveTo>
                  <a:pt x="0" y="0"/>
                </a:moveTo>
                <a:lnTo>
                  <a:pt x="1893" y="56042"/>
                </a:lnTo>
                <a:lnTo>
                  <a:pt x="7048" y="101822"/>
                </a:lnTo>
                <a:lnTo>
                  <a:pt x="14680" y="132695"/>
                </a:lnTo>
                <a:lnTo>
                  <a:pt x="24002" y="144017"/>
                </a:lnTo>
                <a:lnTo>
                  <a:pt x="588644" y="144017"/>
                </a:lnTo>
                <a:lnTo>
                  <a:pt x="597967" y="155340"/>
                </a:lnTo>
                <a:lnTo>
                  <a:pt x="605599" y="186213"/>
                </a:lnTo>
                <a:lnTo>
                  <a:pt x="610754" y="231993"/>
                </a:lnTo>
                <a:lnTo>
                  <a:pt x="612648" y="288035"/>
                </a:lnTo>
                <a:lnTo>
                  <a:pt x="614541" y="231993"/>
                </a:lnTo>
                <a:lnTo>
                  <a:pt x="619696" y="186213"/>
                </a:lnTo>
                <a:lnTo>
                  <a:pt x="627328" y="155340"/>
                </a:lnTo>
                <a:lnTo>
                  <a:pt x="636651" y="144017"/>
                </a:lnTo>
                <a:lnTo>
                  <a:pt x="1201292" y="144017"/>
                </a:lnTo>
                <a:lnTo>
                  <a:pt x="1210615" y="132695"/>
                </a:lnTo>
                <a:lnTo>
                  <a:pt x="1218247" y="101822"/>
                </a:lnTo>
                <a:lnTo>
                  <a:pt x="1223402" y="56042"/>
                </a:lnTo>
                <a:lnTo>
                  <a:pt x="1225296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03291" y="39761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0"/>
                </a:moveTo>
                <a:lnTo>
                  <a:pt x="1893" y="56042"/>
                </a:lnTo>
                <a:lnTo>
                  <a:pt x="7048" y="101822"/>
                </a:lnTo>
                <a:lnTo>
                  <a:pt x="14680" y="132695"/>
                </a:lnTo>
                <a:lnTo>
                  <a:pt x="24003" y="144017"/>
                </a:lnTo>
                <a:lnTo>
                  <a:pt x="984123" y="144017"/>
                </a:lnTo>
                <a:lnTo>
                  <a:pt x="993445" y="155340"/>
                </a:lnTo>
                <a:lnTo>
                  <a:pt x="1001077" y="186213"/>
                </a:lnTo>
                <a:lnTo>
                  <a:pt x="1006232" y="231993"/>
                </a:lnTo>
                <a:lnTo>
                  <a:pt x="1008126" y="288035"/>
                </a:lnTo>
                <a:lnTo>
                  <a:pt x="1010019" y="231993"/>
                </a:lnTo>
                <a:lnTo>
                  <a:pt x="1015174" y="186213"/>
                </a:lnTo>
                <a:lnTo>
                  <a:pt x="1022806" y="155340"/>
                </a:lnTo>
                <a:lnTo>
                  <a:pt x="1032129" y="144017"/>
                </a:lnTo>
                <a:lnTo>
                  <a:pt x="1992249" y="144017"/>
                </a:lnTo>
                <a:lnTo>
                  <a:pt x="2001571" y="132695"/>
                </a:lnTo>
                <a:lnTo>
                  <a:pt x="2009203" y="101822"/>
                </a:lnTo>
                <a:lnTo>
                  <a:pt x="2014358" y="56042"/>
                </a:lnTo>
                <a:lnTo>
                  <a:pt x="201625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25114" y="4343527"/>
            <a:ext cx="98361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Garamond"/>
                <a:cs typeface="Garamond"/>
              </a:rPr>
              <a:t>M</a:t>
            </a:r>
            <a:r>
              <a:rPr dirty="0" sz="2600" spc="-30">
                <a:latin typeface="Garamond"/>
                <a:cs typeface="Garamond"/>
              </a:rPr>
              <a:t>o</a:t>
            </a:r>
            <a:r>
              <a:rPr dirty="0" sz="2600" spc="-45">
                <a:latin typeface="Garamond"/>
                <a:cs typeface="Garamond"/>
              </a:rPr>
              <a:t>v</a:t>
            </a:r>
            <a:r>
              <a:rPr dirty="0" sz="2600">
                <a:latin typeface="Garamond"/>
                <a:cs typeface="Garamond"/>
              </a:rPr>
              <a:t>e</a:t>
            </a:r>
            <a:r>
              <a:rPr dirty="0" sz="2600" spc="-10">
                <a:latin typeface="Garamond"/>
                <a:cs typeface="Garamond"/>
              </a:rPr>
              <a:t>r</a:t>
            </a:r>
            <a:r>
              <a:rPr dirty="0" sz="2600">
                <a:latin typeface="Garamond"/>
                <a:cs typeface="Garamond"/>
              </a:rPr>
              <a:t>s  </a:t>
            </a:r>
            <a:r>
              <a:rPr dirty="0" sz="2600" spc="-5">
                <a:latin typeface="Garamond"/>
                <a:cs typeface="Garamond"/>
              </a:rPr>
              <a:t>Effect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3310" y="4343527"/>
            <a:ext cx="91376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Garamond"/>
                <a:cs typeface="Garamond"/>
              </a:rPr>
              <a:t>St</a:t>
            </a:r>
            <a:r>
              <a:rPr dirty="0" sz="2600" spc="-45">
                <a:latin typeface="Garamond"/>
                <a:cs typeface="Garamond"/>
              </a:rPr>
              <a:t>a</a:t>
            </a:r>
            <a:r>
              <a:rPr dirty="0" sz="2600">
                <a:latin typeface="Garamond"/>
                <a:cs typeface="Garamond"/>
              </a:rPr>
              <a:t>y</a:t>
            </a:r>
            <a:r>
              <a:rPr dirty="0" sz="2600" spc="-15">
                <a:latin typeface="Garamond"/>
                <a:cs typeface="Garamond"/>
              </a:rPr>
              <a:t>e</a:t>
            </a:r>
            <a:r>
              <a:rPr dirty="0" sz="2600" spc="-5">
                <a:latin typeface="Garamond"/>
                <a:cs typeface="Garamond"/>
              </a:rPr>
              <a:t>rs  </a:t>
            </a:r>
            <a:r>
              <a:rPr dirty="0" sz="2600" spc="-5">
                <a:latin typeface="Garamond"/>
                <a:cs typeface="Garamond"/>
              </a:rPr>
              <a:t>Effect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3354" y="5513323"/>
            <a:ext cx="3805554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latin typeface="Garamond"/>
                <a:cs typeface="Garamond"/>
              </a:rPr>
              <a:t>How </a:t>
            </a:r>
            <a:r>
              <a:rPr dirty="0" sz="2600" b="1">
                <a:latin typeface="Garamond"/>
                <a:cs typeface="Garamond"/>
              </a:rPr>
              <a:t>to obtain </a:t>
            </a:r>
            <a:r>
              <a:rPr dirty="0" sz="2600" spc="-575">
                <a:latin typeface="Cambria Math"/>
                <a:cs typeface="Cambria Math"/>
              </a:rPr>
              <a:t>𝑨</a:t>
            </a:r>
            <a:r>
              <a:rPr dirty="0" baseline="27777" sz="2850" spc="-862">
                <a:latin typeface="Cambria Math"/>
                <a:cs typeface="Cambria Math"/>
              </a:rPr>
              <a:t>𝑬</a:t>
            </a:r>
            <a:r>
              <a:rPr dirty="0" baseline="38011" sz="2850" spc="2204">
                <a:latin typeface="Cambria Math"/>
                <a:cs typeface="Cambria Math"/>
              </a:rPr>
              <a:t> </a:t>
            </a:r>
            <a:r>
              <a:rPr dirty="0" sz="2600" b="1">
                <a:latin typeface="Garamond"/>
                <a:cs typeface="Garamond"/>
              </a:rPr>
              <a:t>and</a:t>
            </a:r>
            <a:r>
              <a:rPr dirty="0" sz="2600" spc="-50" b="1">
                <a:latin typeface="Garamond"/>
                <a:cs typeface="Garamond"/>
              </a:rPr>
              <a:t> </a:t>
            </a:r>
            <a:r>
              <a:rPr dirty="0" sz="2600" spc="-615">
                <a:latin typeface="Cambria Math"/>
                <a:cs typeface="Cambria Math"/>
              </a:rPr>
              <a:t>𝑨</a:t>
            </a:r>
            <a:r>
              <a:rPr dirty="0" baseline="27777" sz="2850" spc="-922">
                <a:latin typeface="Cambria Math"/>
                <a:cs typeface="Cambria Math"/>
              </a:rPr>
              <a:t>𝑶</a:t>
            </a:r>
            <a:r>
              <a:rPr dirty="0" baseline="38011" sz="2850" spc="1335">
                <a:latin typeface="Cambria Math"/>
                <a:cs typeface="Cambria Math"/>
              </a:rPr>
              <a:t> </a:t>
            </a:r>
            <a:r>
              <a:rPr dirty="0" sz="2600" b="1">
                <a:latin typeface="Garamond"/>
                <a:cs typeface="Garamond"/>
              </a:rPr>
              <a:t>?</a:t>
            </a:r>
            <a:endParaRPr sz="2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204" y="333883"/>
            <a:ext cx="2379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Motivation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480566"/>
            <a:ext cx="7672070" cy="40690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8415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This paper set </a:t>
            </a:r>
            <a:r>
              <a:rPr dirty="0" sz="2800" spc="-10">
                <a:latin typeface="Garamond"/>
                <a:cs typeface="Garamond"/>
              </a:rPr>
              <a:t>out </a:t>
            </a:r>
            <a:r>
              <a:rPr dirty="0" sz="2800" spc="-5">
                <a:latin typeface="Garamond"/>
                <a:cs typeface="Garamond"/>
              </a:rPr>
              <a:t>a systemic </a:t>
            </a:r>
            <a:r>
              <a:rPr dirty="0" sz="2800" spc="-10">
                <a:latin typeface="Garamond"/>
                <a:cs typeface="Garamond"/>
              </a:rPr>
              <a:t>account of  </a:t>
            </a:r>
            <a:r>
              <a:rPr dirty="0" sz="2800" spc="-5">
                <a:latin typeface="Garamond"/>
                <a:cs typeface="Garamond"/>
              </a:rPr>
              <a:t>multidimensional poverty </a:t>
            </a:r>
            <a:r>
              <a:rPr dirty="0" sz="2800">
                <a:latin typeface="Garamond"/>
                <a:cs typeface="Garamond"/>
              </a:rPr>
              <a:t>dynamic </a:t>
            </a:r>
            <a:r>
              <a:rPr dirty="0" sz="2800" spc="-5">
                <a:latin typeface="Garamond"/>
                <a:cs typeface="Garamond"/>
              </a:rPr>
              <a:t>using the Alkire-  Foster </a:t>
            </a:r>
            <a:r>
              <a:rPr dirty="0" sz="2800" spc="-10">
                <a:latin typeface="Garamond"/>
                <a:cs typeface="Garamond"/>
              </a:rPr>
              <a:t>Adjusted Headcount </a:t>
            </a:r>
            <a:r>
              <a:rPr dirty="0" sz="2800" spc="-5">
                <a:latin typeface="Garamond"/>
                <a:cs typeface="Garamond"/>
              </a:rPr>
              <a:t>Ratio </a:t>
            </a:r>
            <a:r>
              <a:rPr dirty="0" sz="2800" spc="-10">
                <a:latin typeface="Garamond"/>
                <a:cs typeface="Garamond"/>
              </a:rPr>
              <a:t>and </a:t>
            </a:r>
            <a:r>
              <a:rPr dirty="0" sz="2800" spc="-5">
                <a:latin typeface="Garamond"/>
                <a:cs typeface="Garamond"/>
              </a:rPr>
              <a:t>its consistent  sub-indices.</a:t>
            </a:r>
            <a:endParaRPr sz="2800">
              <a:latin typeface="Garamond"/>
              <a:cs typeface="Garamond"/>
            </a:endParaRPr>
          </a:p>
          <a:p>
            <a:pPr marL="355600" marR="508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It also scrutinizes three approaches to assessing the  pro-poorness of multidimensional </a:t>
            </a:r>
            <a:r>
              <a:rPr dirty="0" sz="2800" spc="-10">
                <a:latin typeface="Garamond"/>
                <a:cs typeface="Garamond"/>
              </a:rPr>
              <a:t>poverty</a:t>
            </a:r>
            <a:r>
              <a:rPr dirty="0" sz="2800" spc="10">
                <a:latin typeface="Garamond"/>
                <a:cs typeface="Garamond"/>
              </a:rPr>
              <a:t> </a:t>
            </a:r>
            <a:r>
              <a:rPr dirty="0" sz="2800" spc="-10">
                <a:latin typeface="Garamond"/>
                <a:cs typeface="Garamond"/>
              </a:rPr>
              <a:t>reduction.</a:t>
            </a:r>
            <a:endParaRPr sz="2800">
              <a:latin typeface="Garamond"/>
              <a:cs typeface="Garamond"/>
            </a:endParaRPr>
          </a:p>
          <a:p>
            <a:pPr algn="just" marL="355600" marR="33909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These technics were then </a:t>
            </a:r>
            <a:r>
              <a:rPr dirty="0" sz="2800" spc="-10">
                <a:latin typeface="Garamond"/>
                <a:cs typeface="Garamond"/>
              </a:rPr>
              <a:t>applied </a:t>
            </a:r>
            <a:r>
              <a:rPr dirty="0" sz="2800" spc="-5">
                <a:latin typeface="Garamond"/>
                <a:cs typeface="Garamond"/>
              </a:rPr>
              <a:t>to the analysis </a:t>
            </a:r>
            <a:r>
              <a:rPr dirty="0" sz="2800" spc="-10">
                <a:latin typeface="Garamond"/>
                <a:cs typeface="Garamond"/>
              </a:rPr>
              <a:t>of  </a:t>
            </a:r>
            <a:r>
              <a:rPr dirty="0" sz="2800" spc="-5">
                <a:latin typeface="Garamond"/>
                <a:cs typeface="Garamond"/>
              </a:rPr>
              <a:t>changes in multidimensional poverty based on the  Global </a:t>
            </a:r>
            <a:r>
              <a:rPr dirty="0" sz="2800" spc="-10">
                <a:latin typeface="Garamond"/>
                <a:cs typeface="Garamond"/>
              </a:rPr>
              <a:t>MPI and related </a:t>
            </a:r>
            <a:r>
              <a:rPr dirty="0" sz="2800" spc="-5">
                <a:latin typeface="Garamond"/>
                <a:cs typeface="Garamond"/>
              </a:rPr>
              <a:t>destitution</a:t>
            </a:r>
            <a:r>
              <a:rPr dirty="0" sz="2800" spc="4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measure.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523" y="848767"/>
            <a:ext cx="8047355" cy="187960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94"/>
              </a:spcBef>
            </a:pPr>
            <a:r>
              <a:rPr dirty="0" sz="2600">
                <a:latin typeface="Garamond"/>
                <a:cs typeface="Garamond"/>
              </a:rPr>
              <a:t>Assumptions:</a:t>
            </a:r>
            <a:endParaRPr sz="2600">
              <a:latin typeface="Garamond"/>
              <a:cs typeface="Garamond"/>
            </a:endParaRPr>
          </a:p>
          <a:p>
            <a:pPr marL="368300" indent="-342900">
              <a:lnSpc>
                <a:spcPct val="100000"/>
              </a:lnSpc>
              <a:spcBef>
                <a:spcPts val="730"/>
              </a:spcBef>
              <a:buChar char="-"/>
              <a:tabLst>
                <a:tab pos="367665" algn="l"/>
                <a:tab pos="368300" algn="l"/>
              </a:tabLst>
            </a:pPr>
            <a:r>
              <a:rPr dirty="0" sz="2400" spc="-380">
                <a:latin typeface="Cambria Math"/>
                <a:cs typeface="Cambria Math"/>
              </a:rPr>
              <a:t>𝐴</a:t>
            </a:r>
            <a:r>
              <a:rPr dirty="0" baseline="28571" sz="2625" spc="-569">
                <a:latin typeface="Cambria Math"/>
                <a:cs typeface="Cambria Math"/>
              </a:rPr>
              <a:t>𝐸</a:t>
            </a:r>
            <a:r>
              <a:rPr dirty="0" baseline="36507" sz="2625" spc="-569">
                <a:latin typeface="Cambria Math"/>
                <a:cs typeface="Cambria Math"/>
              </a:rPr>
              <a:t> </a:t>
            </a:r>
            <a:r>
              <a:rPr dirty="0" sz="2400">
                <a:latin typeface="Garamond"/>
                <a:cs typeface="Garamond"/>
              </a:rPr>
              <a:t>is </a:t>
            </a:r>
            <a:r>
              <a:rPr dirty="0" sz="2400" spc="-10">
                <a:latin typeface="Garamond"/>
                <a:cs typeface="Garamond"/>
              </a:rPr>
              <a:t>assumed </a:t>
            </a:r>
            <a:r>
              <a:rPr dirty="0" sz="2400" spc="-5">
                <a:latin typeface="Garamond"/>
                <a:cs typeface="Garamond"/>
              </a:rPr>
              <a:t>to be </a:t>
            </a:r>
            <a:r>
              <a:rPr dirty="0" sz="2400">
                <a:latin typeface="Garamond"/>
                <a:cs typeface="Garamond"/>
              </a:rPr>
              <a:t>the </a:t>
            </a:r>
            <a:r>
              <a:rPr dirty="0" sz="2400" spc="-5" b="1">
                <a:latin typeface="Garamond"/>
                <a:cs typeface="Garamond"/>
              </a:rPr>
              <a:t>average </a:t>
            </a:r>
            <a:r>
              <a:rPr dirty="0" sz="2400" spc="-10" b="1">
                <a:latin typeface="Garamond"/>
                <a:cs typeface="Garamond"/>
              </a:rPr>
              <a:t>intensity </a:t>
            </a:r>
            <a:r>
              <a:rPr dirty="0" sz="2400">
                <a:latin typeface="Garamond"/>
                <a:cs typeface="Garamond"/>
              </a:rPr>
              <a:t>in </a:t>
            </a:r>
            <a:r>
              <a:rPr dirty="0" sz="2400" spc="-5">
                <a:latin typeface="Garamond"/>
                <a:cs typeface="Garamond"/>
              </a:rPr>
              <a:t>period</a:t>
            </a:r>
            <a:r>
              <a:rPr dirty="0" sz="2400" spc="35">
                <a:latin typeface="Garamond"/>
                <a:cs typeface="Garamond"/>
              </a:rPr>
              <a:t> </a:t>
            </a:r>
            <a:r>
              <a:rPr dirty="0" sz="2400">
                <a:latin typeface="Garamond"/>
                <a:cs typeface="Garamond"/>
              </a:rPr>
              <a:t>2.</a:t>
            </a:r>
            <a:endParaRPr sz="2400">
              <a:latin typeface="Garamond"/>
              <a:cs typeface="Garamond"/>
            </a:endParaRPr>
          </a:p>
          <a:p>
            <a:pPr marL="368300" indent="-342900">
              <a:lnSpc>
                <a:spcPct val="100000"/>
              </a:lnSpc>
              <a:spcBef>
                <a:spcPts val="805"/>
              </a:spcBef>
              <a:buChar char="-"/>
              <a:tabLst>
                <a:tab pos="367665" algn="l"/>
                <a:tab pos="368300" algn="l"/>
              </a:tabLst>
            </a:pPr>
            <a:r>
              <a:rPr dirty="0" sz="2400" spc="-270">
                <a:latin typeface="Cambria Math"/>
                <a:cs typeface="Cambria Math"/>
              </a:rPr>
              <a:t>∆𝐴</a:t>
            </a:r>
            <a:r>
              <a:rPr dirty="0" baseline="28571" sz="2625" spc="-405">
                <a:latin typeface="Cambria Math"/>
                <a:cs typeface="Cambria Math"/>
              </a:rPr>
              <a:t>𝑂</a:t>
            </a:r>
            <a:r>
              <a:rPr dirty="0" baseline="36507" sz="2625" spc="-247">
                <a:latin typeface="Cambria Math"/>
                <a:cs typeface="Cambria Math"/>
              </a:rPr>
              <a:t> </a:t>
            </a:r>
            <a:r>
              <a:rPr dirty="0" sz="2400">
                <a:latin typeface="Garamond"/>
                <a:cs typeface="Garamond"/>
              </a:rPr>
              <a:t>is</a:t>
            </a:r>
            <a:r>
              <a:rPr dirty="0" sz="2400" spc="275">
                <a:latin typeface="Garamond"/>
                <a:cs typeface="Garamond"/>
              </a:rPr>
              <a:t> </a:t>
            </a:r>
            <a:r>
              <a:rPr dirty="0" sz="2400" spc="-10">
                <a:latin typeface="Garamond"/>
                <a:cs typeface="Garamond"/>
              </a:rPr>
              <a:t>assumed</a:t>
            </a:r>
            <a:r>
              <a:rPr dirty="0" sz="2400" spc="285">
                <a:latin typeface="Garamond"/>
                <a:cs typeface="Garamond"/>
              </a:rPr>
              <a:t> </a:t>
            </a:r>
            <a:r>
              <a:rPr dirty="0" sz="2400" spc="-5">
                <a:latin typeface="Garamond"/>
                <a:cs typeface="Garamond"/>
              </a:rPr>
              <a:t>to</a:t>
            </a:r>
            <a:r>
              <a:rPr dirty="0" sz="2400" spc="275">
                <a:latin typeface="Garamond"/>
                <a:cs typeface="Garamond"/>
              </a:rPr>
              <a:t> </a:t>
            </a:r>
            <a:r>
              <a:rPr dirty="0" sz="2400" spc="-5">
                <a:latin typeface="Garamond"/>
                <a:cs typeface="Garamond"/>
              </a:rPr>
              <a:t>equal</a:t>
            </a:r>
            <a:r>
              <a:rPr dirty="0" sz="2400" spc="280">
                <a:latin typeface="Garamond"/>
                <a:cs typeface="Garamond"/>
              </a:rPr>
              <a:t> </a:t>
            </a:r>
            <a:r>
              <a:rPr dirty="0" sz="2400">
                <a:latin typeface="Garamond"/>
                <a:cs typeface="Garamond"/>
              </a:rPr>
              <a:t>the</a:t>
            </a:r>
            <a:r>
              <a:rPr dirty="0" sz="2400" spc="265">
                <a:latin typeface="Garamond"/>
                <a:cs typeface="Garamond"/>
              </a:rPr>
              <a:t> </a:t>
            </a:r>
            <a:r>
              <a:rPr dirty="0" sz="2400" spc="-5" b="1">
                <a:latin typeface="Garamond"/>
                <a:cs typeface="Garamond"/>
              </a:rPr>
              <a:t>simple</a:t>
            </a:r>
            <a:r>
              <a:rPr dirty="0" sz="2400" spc="275" b="1">
                <a:latin typeface="Garamond"/>
                <a:cs typeface="Garamond"/>
              </a:rPr>
              <a:t> </a:t>
            </a:r>
            <a:r>
              <a:rPr dirty="0" sz="2400" spc="5" b="1">
                <a:latin typeface="Garamond"/>
                <a:cs typeface="Garamond"/>
              </a:rPr>
              <a:t>difference</a:t>
            </a:r>
            <a:r>
              <a:rPr dirty="0" sz="2400" spc="275" b="1">
                <a:latin typeface="Garamond"/>
                <a:cs typeface="Garamond"/>
              </a:rPr>
              <a:t> </a:t>
            </a:r>
            <a:r>
              <a:rPr dirty="0" sz="2400" spc="-5" b="1">
                <a:latin typeface="Garamond"/>
                <a:cs typeface="Garamond"/>
              </a:rPr>
              <a:t>in</a:t>
            </a:r>
            <a:r>
              <a:rPr dirty="0" sz="2400" spc="275" b="1">
                <a:latin typeface="Garamond"/>
                <a:cs typeface="Garamond"/>
              </a:rPr>
              <a:t> </a:t>
            </a:r>
            <a:r>
              <a:rPr dirty="0" sz="2400" spc="-10" b="1">
                <a:latin typeface="Garamond"/>
                <a:cs typeface="Garamond"/>
              </a:rPr>
              <a:t>intensities</a:t>
            </a:r>
            <a:endParaRPr sz="2400">
              <a:latin typeface="Garamond"/>
              <a:cs typeface="Garamond"/>
            </a:endParaRPr>
          </a:p>
          <a:p>
            <a:pPr marL="368300">
              <a:lnSpc>
                <a:spcPct val="100000"/>
              </a:lnSpc>
              <a:spcBef>
                <a:spcPts val="505"/>
              </a:spcBef>
            </a:pPr>
            <a:r>
              <a:rPr dirty="0" sz="2400" spc="-5">
                <a:latin typeface="Garamond"/>
                <a:cs typeface="Garamond"/>
              </a:rPr>
              <a:t>of </a:t>
            </a:r>
            <a:r>
              <a:rPr dirty="0" sz="2400">
                <a:latin typeface="Garamond"/>
                <a:cs typeface="Garamond"/>
              </a:rPr>
              <a:t>the </a:t>
            </a:r>
            <a:r>
              <a:rPr dirty="0" sz="2400" spc="-5">
                <a:latin typeface="Garamond"/>
                <a:cs typeface="Garamond"/>
              </a:rPr>
              <a:t>poor across </a:t>
            </a:r>
            <a:r>
              <a:rPr dirty="0" sz="2400">
                <a:latin typeface="Garamond"/>
                <a:cs typeface="Garamond"/>
              </a:rPr>
              <a:t>the </a:t>
            </a:r>
            <a:r>
              <a:rPr dirty="0" sz="2400" spc="-25">
                <a:latin typeface="Garamond"/>
                <a:cs typeface="Garamond"/>
              </a:rPr>
              <a:t>two</a:t>
            </a:r>
            <a:r>
              <a:rPr dirty="0" sz="2400" spc="-275">
                <a:latin typeface="Garamond"/>
                <a:cs typeface="Garamond"/>
              </a:rPr>
              <a:t> </a:t>
            </a:r>
            <a:r>
              <a:rPr dirty="0" sz="2400" spc="-5">
                <a:latin typeface="Garamond"/>
                <a:cs typeface="Garamond"/>
              </a:rPr>
              <a:t>periods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5594" y="152857"/>
            <a:ext cx="49002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Apablaza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20"/>
              <a:t>Yalonetzky</a:t>
            </a:r>
          </a:p>
        </p:txBody>
      </p:sp>
      <p:sp>
        <p:nvSpPr>
          <p:cNvPr id="4" name="object 4"/>
          <p:cNvSpPr/>
          <p:nvPr/>
        </p:nvSpPr>
        <p:spPr>
          <a:xfrm>
            <a:off x="2412492" y="3285744"/>
            <a:ext cx="4768596" cy="312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94" y="152857"/>
            <a:ext cx="49002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Apablaza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20"/>
              <a:t>Yalonetzky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7355" y="1594815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1392428"/>
            <a:ext cx="159385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66215" algn="l"/>
              </a:tabLst>
            </a:pPr>
            <a:r>
              <a:rPr dirty="0" sz="2050" spc="225">
                <a:latin typeface="Cambria Math"/>
                <a:cs typeface="Cambria Math"/>
              </a:rPr>
              <a:t>𝑡</a:t>
            </a:r>
            <a:r>
              <a:rPr dirty="0" sz="2050" spc="225">
                <a:latin typeface="Cambria Math"/>
                <a:cs typeface="Cambria Math"/>
              </a:rPr>
              <a:t>	</a:t>
            </a:r>
            <a:r>
              <a:rPr dirty="0" sz="2050" spc="225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9066" y="1343660"/>
            <a:ext cx="160655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66215" algn="l"/>
              </a:tabLst>
            </a:pPr>
            <a:r>
              <a:rPr dirty="0" sz="1650" spc="85">
                <a:latin typeface="Cambria Math"/>
                <a:cs typeface="Cambria Math"/>
              </a:rPr>
              <a:t>2</a:t>
            </a:r>
            <a:r>
              <a:rPr dirty="0" sz="1650" spc="85">
                <a:latin typeface="Cambria Math"/>
                <a:cs typeface="Cambria Math"/>
              </a:rPr>
              <a:t>	</a:t>
            </a:r>
            <a:r>
              <a:rPr dirty="0" sz="1650" spc="85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1512" y="1477517"/>
            <a:ext cx="1783080" cy="429259"/>
          </a:xfrm>
          <a:custGeom>
            <a:avLst/>
            <a:gdLst/>
            <a:ahLst/>
            <a:cxnLst/>
            <a:rect l="l" t="t" r="r" b="b"/>
            <a:pathLst>
              <a:path w="1783079" h="429260">
                <a:moveTo>
                  <a:pt x="1669917" y="0"/>
                </a:moveTo>
                <a:lnTo>
                  <a:pt x="1665599" y="14224"/>
                </a:lnTo>
                <a:lnTo>
                  <a:pt x="1685290" y="24443"/>
                </a:lnTo>
                <a:lnTo>
                  <a:pt x="1702445" y="39306"/>
                </a:lnTo>
                <a:lnTo>
                  <a:pt x="1729099" y="83058"/>
                </a:lnTo>
                <a:lnTo>
                  <a:pt x="1745275" y="142462"/>
                </a:lnTo>
                <a:lnTo>
                  <a:pt x="1750689" y="214630"/>
                </a:lnTo>
                <a:lnTo>
                  <a:pt x="1749333" y="252204"/>
                </a:lnTo>
                <a:lnTo>
                  <a:pt x="1738526" y="317875"/>
                </a:lnTo>
                <a:lnTo>
                  <a:pt x="1717051" y="370113"/>
                </a:lnTo>
                <a:lnTo>
                  <a:pt x="1685290" y="404491"/>
                </a:lnTo>
                <a:lnTo>
                  <a:pt x="1665599" y="414655"/>
                </a:lnTo>
                <a:lnTo>
                  <a:pt x="1669917" y="428879"/>
                </a:lnTo>
                <a:lnTo>
                  <a:pt x="1717764" y="403383"/>
                </a:lnTo>
                <a:lnTo>
                  <a:pt x="1753229" y="355219"/>
                </a:lnTo>
                <a:lnTo>
                  <a:pt x="1775231" y="290290"/>
                </a:lnTo>
                <a:lnTo>
                  <a:pt x="1782566" y="214503"/>
                </a:lnTo>
                <a:lnTo>
                  <a:pt x="1780732" y="175190"/>
                </a:lnTo>
                <a:lnTo>
                  <a:pt x="1766064" y="104757"/>
                </a:lnTo>
                <a:lnTo>
                  <a:pt x="1737032" y="46755"/>
                </a:lnTo>
                <a:lnTo>
                  <a:pt x="1695400" y="9902"/>
                </a:lnTo>
                <a:lnTo>
                  <a:pt x="1669917" y="0"/>
                </a:lnTo>
                <a:close/>
              </a:path>
              <a:path w="1783079" h="429260">
                <a:moveTo>
                  <a:pt x="112643" y="0"/>
                </a:moveTo>
                <a:lnTo>
                  <a:pt x="64732" y="25495"/>
                </a:lnTo>
                <a:lnTo>
                  <a:pt x="29204" y="73660"/>
                </a:lnTo>
                <a:lnTo>
                  <a:pt x="7264" y="138604"/>
                </a:lnTo>
                <a:lnTo>
                  <a:pt x="0" y="214630"/>
                </a:lnTo>
                <a:lnTo>
                  <a:pt x="1807" y="253742"/>
                </a:lnTo>
                <a:lnTo>
                  <a:pt x="16389" y="324123"/>
                </a:lnTo>
                <a:lnTo>
                  <a:pt x="45420" y="382123"/>
                </a:lnTo>
                <a:lnTo>
                  <a:pt x="87139" y="418976"/>
                </a:lnTo>
                <a:lnTo>
                  <a:pt x="112643" y="428879"/>
                </a:lnTo>
                <a:lnTo>
                  <a:pt x="116961" y="414655"/>
                </a:lnTo>
                <a:lnTo>
                  <a:pt x="97270" y="404491"/>
                </a:lnTo>
                <a:lnTo>
                  <a:pt x="80115" y="389636"/>
                </a:lnTo>
                <a:lnTo>
                  <a:pt x="53461" y="345948"/>
                </a:lnTo>
                <a:lnTo>
                  <a:pt x="37236" y="286623"/>
                </a:lnTo>
                <a:lnTo>
                  <a:pt x="31875" y="214503"/>
                </a:lnTo>
                <a:lnTo>
                  <a:pt x="33208" y="176962"/>
                </a:lnTo>
                <a:lnTo>
                  <a:pt x="43979" y="111152"/>
                </a:lnTo>
                <a:lnTo>
                  <a:pt x="65508" y="58836"/>
                </a:lnTo>
                <a:lnTo>
                  <a:pt x="97270" y="24443"/>
                </a:lnTo>
                <a:lnTo>
                  <a:pt x="116961" y="14224"/>
                </a:lnTo>
                <a:lnTo>
                  <a:pt x="112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5104" y="1425651"/>
            <a:ext cx="43878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9620" algn="l"/>
                <a:tab pos="1638935" algn="l"/>
                <a:tab pos="3092450" algn="l"/>
                <a:tab pos="4115435" algn="l"/>
              </a:tabLst>
            </a:pPr>
            <a:r>
              <a:rPr dirty="0" sz="2800" spc="-5">
                <a:latin typeface="Cambria Math"/>
                <a:cs typeface="Cambria Math"/>
              </a:rPr>
              <a:t>∆𝑀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𝐴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∆𝐻</a:t>
            </a:r>
            <a:r>
              <a:rPr dirty="0" sz="2800" spc="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𝐻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∆𝐴</a:t>
            </a:r>
            <a:r>
              <a:rPr dirty="0" sz="2800" spc="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𝐻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8095" y="1392428"/>
            <a:ext cx="1397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634" y="1343660"/>
            <a:ext cx="15240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85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2184" y="1392428"/>
            <a:ext cx="1397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1725" y="1343660"/>
            <a:ext cx="15240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85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37076" y="1477517"/>
            <a:ext cx="1688464" cy="429259"/>
          </a:xfrm>
          <a:custGeom>
            <a:avLst/>
            <a:gdLst/>
            <a:ahLst/>
            <a:cxnLst/>
            <a:rect l="l" t="t" r="r" b="b"/>
            <a:pathLst>
              <a:path w="1688465" h="429260">
                <a:moveTo>
                  <a:pt x="1575429" y="0"/>
                </a:moveTo>
                <a:lnTo>
                  <a:pt x="1571111" y="14224"/>
                </a:lnTo>
                <a:lnTo>
                  <a:pt x="1590802" y="24443"/>
                </a:lnTo>
                <a:lnTo>
                  <a:pt x="1607957" y="39306"/>
                </a:lnTo>
                <a:lnTo>
                  <a:pt x="1634611" y="83058"/>
                </a:lnTo>
                <a:lnTo>
                  <a:pt x="1650787" y="142462"/>
                </a:lnTo>
                <a:lnTo>
                  <a:pt x="1656201" y="214630"/>
                </a:lnTo>
                <a:lnTo>
                  <a:pt x="1654845" y="252204"/>
                </a:lnTo>
                <a:lnTo>
                  <a:pt x="1644038" y="317875"/>
                </a:lnTo>
                <a:lnTo>
                  <a:pt x="1622563" y="370113"/>
                </a:lnTo>
                <a:lnTo>
                  <a:pt x="1590802" y="404491"/>
                </a:lnTo>
                <a:lnTo>
                  <a:pt x="1571111" y="414655"/>
                </a:lnTo>
                <a:lnTo>
                  <a:pt x="1575429" y="428879"/>
                </a:lnTo>
                <a:lnTo>
                  <a:pt x="1623276" y="403383"/>
                </a:lnTo>
                <a:lnTo>
                  <a:pt x="1658741" y="355219"/>
                </a:lnTo>
                <a:lnTo>
                  <a:pt x="1680743" y="290290"/>
                </a:lnTo>
                <a:lnTo>
                  <a:pt x="1688078" y="214503"/>
                </a:lnTo>
                <a:lnTo>
                  <a:pt x="1686244" y="175190"/>
                </a:lnTo>
                <a:lnTo>
                  <a:pt x="1671576" y="104757"/>
                </a:lnTo>
                <a:lnTo>
                  <a:pt x="1642544" y="46755"/>
                </a:lnTo>
                <a:lnTo>
                  <a:pt x="1600912" y="9902"/>
                </a:lnTo>
                <a:lnTo>
                  <a:pt x="1575429" y="0"/>
                </a:lnTo>
                <a:close/>
              </a:path>
              <a:path w="1688465" h="429260">
                <a:moveTo>
                  <a:pt x="112643" y="0"/>
                </a:moveTo>
                <a:lnTo>
                  <a:pt x="64732" y="25495"/>
                </a:lnTo>
                <a:lnTo>
                  <a:pt x="29204" y="73660"/>
                </a:lnTo>
                <a:lnTo>
                  <a:pt x="7264" y="138604"/>
                </a:lnTo>
                <a:lnTo>
                  <a:pt x="0" y="214630"/>
                </a:lnTo>
                <a:lnTo>
                  <a:pt x="1807" y="253742"/>
                </a:lnTo>
                <a:lnTo>
                  <a:pt x="16389" y="324123"/>
                </a:lnTo>
                <a:lnTo>
                  <a:pt x="45420" y="382123"/>
                </a:lnTo>
                <a:lnTo>
                  <a:pt x="87139" y="418976"/>
                </a:lnTo>
                <a:lnTo>
                  <a:pt x="112643" y="428879"/>
                </a:lnTo>
                <a:lnTo>
                  <a:pt x="116961" y="414655"/>
                </a:lnTo>
                <a:lnTo>
                  <a:pt x="97270" y="404491"/>
                </a:lnTo>
                <a:lnTo>
                  <a:pt x="80115" y="389636"/>
                </a:lnTo>
                <a:lnTo>
                  <a:pt x="53461" y="345948"/>
                </a:lnTo>
                <a:lnTo>
                  <a:pt x="37236" y="286623"/>
                </a:lnTo>
                <a:lnTo>
                  <a:pt x="31875" y="214503"/>
                </a:lnTo>
                <a:lnTo>
                  <a:pt x="33208" y="176962"/>
                </a:lnTo>
                <a:lnTo>
                  <a:pt x="43979" y="111152"/>
                </a:lnTo>
                <a:lnTo>
                  <a:pt x="65508" y="58836"/>
                </a:lnTo>
                <a:lnTo>
                  <a:pt x="97270" y="24443"/>
                </a:lnTo>
                <a:lnTo>
                  <a:pt x="116961" y="14224"/>
                </a:lnTo>
                <a:lnTo>
                  <a:pt x="112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13883" y="1425651"/>
            <a:ext cx="2710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52855" algn="l"/>
              </a:tabLst>
            </a:pP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𝐻	</a:t>
            </a:r>
            <a:r>
              <a:rPr dirty="0" sz="2800" spc="85">
                <a:latin typeface="Cambria Math"/>
                <a:cs typeface="Cambria Math"/>
              </a:rPr>
              <a:t>𝐴</a:t>
            </a:r>
            <a:r>
              <a:rPr dirty="0" baseline="27100" sz="3075" spc="127">
                <a:latin typeface="Cambria Math"/>
                <a:cs typeface="Cambria Math"/>
              </a:rPr>
              <a:t>𝑡</a:t>
            </a:r>
            <a:r>
              <a:rPr dirty="0" baseline="58922" sz="2475" spc="127">
                <a:latin typeface="Cambria Math"/>
                <a:cs typeface="Cambria Math"/>
              </a:rPr>
              <a:t>2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90">
                <a:latin typeface="Cambria Math"/>
                <a:cs typeface="Cambria Math"/>
              </a:rPr>
              <a:t>𝐴</a:t>
            </a:r>
            <a:r>
              <a:rPr dirty="0" baseline="27100" sz="3075" spc="135">
                <a:latin typeface="Cambria Math"/>
                <a:cs typeface="Cambria Math"/>
              </a:rPr>
              <a:t>𝑡</a:t>
            </a:r>
            <a:r>
              <a:rPr dirty="0" baseline="58922" sz="2475" spc="135">
                <a:latin typeface="Cambria Math"/>
                <a:cs typeface="Cambria Math"/>
              </a:rPr>
              <a:t>1</a:t>
            </a:r>
            <a:endParaRPr baseline="58922" sz="2475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9844" y="1975104"/>
            <a:ext cx="1043940" cy="288290"/>
          </a:xfrm>
          <a:custGeom>
            <a:avLst/>
            <a:gdLst/>
            <a:ahLst/>
            <a:cxnLst/>
            <a:rect l="l" t="t" r="r" b="b"/>
            <a:pathLst>
              <a:path w="1043939" h="288289">
                <a:moveTo>
                  <a:pt x="0" y="0"/>
                </a:moveTo>
                <a:lnTo>
                  <a:pt x="1893" y="56042"/>
                </a:lnTo>
                <a:lnTo>
                  <a:pt x="7048" y="101822"/>
                </a:lnTo>
                <a:lnTo>
                  <a:pt x="14680" y="132695"/>
                </a:lnTo>
                <a:lnTo>
                  <a:pt x="24003" y="144018"/>
                </a:lnTo>
                <a:lnTo>
                  <a:pt x="497967" y="144018"/>
                </a:lnTo>
                <a:lnTo>
                  <a:pt x="507289" y="155340"/>
                </a:lnTo>
                <a:lnTo>
                  <a:pt x="514921" y="186213"/>
                </a:lnTo>
                <a:lnTo>
                  <a:pt x="520076" y="231993"/>
                </a:lnTo>
                <a:lnTo>
                  <a:pt x="521969" y="288036"/>
                </a:lnTo>
                <a:lnTo>
                  <a:pt x="523863" y="231993"/>
                </a:lnTo>
                <a:lnTo>
                  <a:pt x="529018" y="186213"/>
                </a:lnTo>
                <a:lnTo>
                  <a:pt x="536650" y="155340"/>
                </a:lnTo>
                <a:lnTo>
                  <a:pt x="545973" y="144018"/>
                </a:lnTo>
                <a:lnTo>
                  <a:pt x="1019937" y="144018"/>
                </a:lnTo>
                <a:lnTo>
                  <a:pt x="1029259" y="132695"/>
                </a:lnTo>
                <a:lnTo>
                  <a:pt x="1036891" y="101822"/>
                </a:lnTo>
                <a:lnTo>
                  <a:pt x="1042046" y="56042"/>
                </a:lnTo>
                <a:lnTo>
                  <a:pt x="104393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15592" y="2275458"/>
            <a:ext cx="151003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Garamond"/>
                <a:cs typeface="Garamond"/>
              </a:rPr>
              <a:t>Effect </a:t>
            </a:r>
            <a:r>
              <a:rPr dirty="0" sz="2200" spc="-5">
                <a:latin typeface="Garamond"/>
                <a:cs typeface="Garamond"/>
              </a:rPr>
              <a:t>from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</a:pPr>
            <a:r>
              <a:rPr dirty="0" sz="2200" spc="5">
                <a:latin typeface="Garamond"/>
                <a:cs typeface="Garamond"/>
              </a:rPr>
              <a:t>entry </a:t>
            </a:r>
            <a:r>
              <a:rPr dirty="0" sz="2200" spc="-10">
                <a:latin typeface="Garamond"/>
                <a:cs typeface="Garamond"/>
              </a:rPr>
              <a:t>and</a:t>
            </a:r>
            <a:r>
              <a:rPr dirty="0" sz="2200" spc="-25">
                <a:latin typeface="Garamond"/>
                <a:cs typeface="Garamond"/>
              </a:rPr>
              <a:t> </a:t>
            </a:r>
            <a:r>
              <a:rPr dirty="0" sz="2200" spc="-5">
                <a:latin typeface="Garamond"/>
                <a:cs typeface="Garamond"/>
              </a:rPr>
              <a:t>exit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3448" y="1988820"/>
            <a:ext cx="1043940" cy="288290"/>
          </a:xfrm>
          <a:custGeom>
            <a:avLst/>
            <a:gdLst/>
            <a:ahLst/>
            <a:cxnLst/>
            <a:rect l="l" t="t" r="r" b="b"/>
            <a:pathLst>
              <a:path w="1043939" h="288289">
                <a:moveTo>
                  <a:pt x="0" y="0"/>
                </a:moveTo>
                <a:lnTo>
                  <a:pt x="1893" y="56042"/>
                </a:lnTo>
                <a:lnTo>
                  <a:pt x="7048" y="101822"/>
                </a:lnTo>
                <a:lnTo>
                  <a:pt x="14680" y="132695"/>
                </a:lnTo>
                <a:lnTo>
                  <a:pt x="24002" y="144017"/>
                </a:lnTo>
                <a:lnTo>
                  <a:pt x="497966" y="144017"/>
                </a:lnTo>
                <a:lnTo>
                  <a:pt x="507289" y="155340"/>
                </a:lnTo>
                <a:lnTo>
                  <a:pt x="514921" y="186213"/>
                </a:lnTo>
                <a:lnTo>
                  <a:pt x="520076" y="231993"/>
                </a:lnTo>
                <a:lnTo>
                  <a:pt x="521969" y="288035"/>
                </a:lnTo>
                <a:lnTo>
                  <a:pt x="523863" y="231993"/>
                </a:lnTo>
                <a:lnTo>
                  <a:pt x="529018" y="186213"/>
                </a:lnTo>
                <a:lnTo>
                  <a:pt x="536650" y="155340"/>
                </a:lnTo>
                <a:lnTo>
                  <a:pt x="545973" y="144017"/>
                </a:lnTo>
                <a:lnTo>
                  <a:pt x="1019937" y="144017"/>
                </a:lnTo>
                <a:lnTo>
                  <a:pt x="1029259" y="132695"/>
                </a:lnTo>
                <a:lnTo>
                  <a:pt x="1036891" y="101822"/>
                </a:lnTo>
                <a:lnTo>
                  <a:pt x="1042046" y="56042"/>
                </a:lnTo>
                <a:lnTo>
                  <a:pt x="104393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78607" y="2289174"/>
            <a:ext cx="15093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Garamond"/>
                <a:cs typeface="Garamond"/>
              </a:rPr>
              <a:t>Effect</a:t>
            </a:r>
            <a:r>
              <a:rPr dirty="0" sz="2200" spc="-55">
                <a:latin typeface="Garamond"/>
                <a:cs typeface="Garamond"/>
              </a:rPr>
              <a:t> </a:t>
            </a:r>
            <a:r>
              <a:rPr dirty="0" sz="2200" spc="-10">
                <a:latin typeface="Garamond"/>
                <a:cs typeface="Garamond"/>
              </a:rPr>
              <a:t>among</a:t>
            </a:r>
            <a:endParaRPr sz="2200">
              <a:latin typeface="Garamond"/>
              <a:cs typeface="Garamond"/>
            </a:endParaRPr>
          </a:p>
          <a:p>
            <a:pPr marL="13970">
              <a:lnSpc>
                <a:spcPct val="100000"/>
              </a:lnSpc>
            </a:pPr>
            <a:r>
              <a:rPr dirty="0" sz="2200">
                <a:latin typeface="Garamond"/>
                <a:cs typeface="Garamond"/>
              </a:rPr>
              <a:t>ongoing</a:t>
            </a:r>
            <a:r>
              <a:rPr dirty="0" sz="2200" spc="-50">
                <a:latin typeface="Garamond"/>
                <a:cs typeface="Garamond"/>
              </a:rPr>
              <a:t> </a:t>
            </a:r>
            <a:r>
              <a:rPr dirty="0" sz="2200" spc="-10">
                <a:latin typeface="Garamond"/>
                <a:cs typeface="Garamond"/>
              </a:rPr>
              <a:t>poor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5255" y="1988820"/>
            <a:ext cx="3529965" cy="288290"/>
          </a:xfrm>
          <a:custGeom>
            <a:avLst/>
            <a:gdLst/>
            <a:ahLst/>
            <a:cxnLst/>
            <a:rect l="l" t="t" r="r" b="b"/>
            <a:pathLst>
              <a:path w="3529965" h="288289">
                <a:moveTo>
                  <a:pt x="0" y="0"/>
                </a:moveTo>
                <a:lnTo>
                  <a:pt x="1893" y="56042"/>
                </a:lnTo>
                <a:lnTo>
                  <a:pt x="7048" y="101822"/>
                </a:lnTo>
                <a:lnTo>
                  <a:pt x="14680" y="132695"/>
                </a:lnTo>
                <a:lnTo>
                  <a:pt x="24003" y="144017"/>
                </a:lnTo>
                <a:lnTo>
                  <a:pt x="1740789" y="144017"/>
                </a:lnTo>
                <a:lnTo>
                  <a:pt x="1750111" y="155340"/>
                </a:lnTo>
                <a:lnTo>
                  <a:pt x="1757743" y="186213"/>
                </a:lnTo>
                <a:lnTo>
                  <a:pt x="1762898" y="231993"/>
                </a:lnTo>
                <a:lnTo>
                  <a:pt x="1764792" y="288035"/>
                </a:lnTo>
                <a:lnTo>
                  <a:pt x="1766685" y="231993"/>
                </a:lnTo>
                <a:lnTo>
                  <a:pt x="1771840" y="186213"/>
                </a:lnTo>
                <a:lnTo>
                  <a:pt x="1779472" y="155340"/>
                </a:lnTo>
                <a:lnTo>
                  <a:pt x="1788795" y="144017"/>
                </a:lnTo>
                <a:lnTo>
                  <a:pt x="3505580" y="144017"/>
                </a:lnTo>
                <a:lnTo>
                  <a:pt x="3514903" y="132695"/>
                </a:lnTo>
                <a:lnTo>
                  <a:pt x="3522535" y="101822"/>
                </a:lnTo>
                <a:lnTo>
                  <a:pt x="3527690" y="56042"/>
                </a:lnTo>
                <a:lnTo>
                  <a:pt x="3529584" y="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964682" y="2289174"/>
            <a:ext cx="121285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Garamond"/>
                <a:cs typeface="Garamond"/>
              </a:rPr>
              <a:t>Interaction</a:t>
            </a:r>
            <a:endParaRPr sz="2200">
              <a:latin typeface="Garamond"/>
              <a:cs typeface="Garamond"/>
            </a:endParaRPr>
          </a:p>
          <a:p>
            <a:pPr algn="ctr" marL="635">
              <a:lnSpc>
                <a:spcPct val="100000"/>
              </a:lnSpc>
            </a:pPr>
            <a:r>
              <a:rPr dirty="0" sz="2200" spc="-5">
                <a:latin typeface="Garamond"/>
                <a:cs typeface="Garamond"/>
              </a:rPr>
              <a:t>effect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12492" y="3285744"/>
            <a:ext cx="4768596" cy="312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848767"/>
            <a:ext cx="8114665" cy="182753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894"/>
              </a:spcBef>
            </a:pPr>
            <a:r>
              <a:rPr dirty="0" sz="2600">
                <a:latin typeface="Garamond"/>
                <a:cs typeface="Garamond"/>
              </a:rPr>
              <a:t>Assumptions:</a:t>
            </a:r>
            <a:endParaRPr sz="260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730"/>
              </a:spcBef>
              <a:tabLst>
                <a:tab pos="393065" algn="l"/>
              </a:tabLst>
            </a:pPr>
            <a:r>
              <a:rPr dirty="0" sz="2400">
                <a:latin typeface="Cambria Math"/>
                <a:cs typeface="Cambria Math"/>
              </a:rPr>
              <a:t>-	</a:t>
            </a:r>
            <a:r>
              <a:rPr dirty="0" sz="2400" spc="-380">
                <a:latin typeface="Cambria Math"/>
                <a:cs typeface="Cambria Math"/>
              </a:rPr>
              <a:t>𝐴</a:t>
            </a:r>
            <a:r>
              <a:rPr dirty="0" baseline="28571" sz="2625" spc="-569">
                <a:latin typeface="Cambria Math"/>
                <a:cs typeface="Cambria Math"/>
              </a:rPr>
              <a:t>𝐸</a:t>
            </a:r>
            <a:r>
              <a:rPr dirty="0" baseline="36507" sz="2625" spc="-569">
                <a:latin typeface="Cambria Math"/>
                <a:cs typeface="Cambria Math"/>
              </a:rPr>
              <a:t> </a:t>
            </a:r>
            <a:r>
              <a:rPr dirty="0" sz="2400">
                <a:latin typeface="Garamond"/>
                <a:cs typeface="Garamond"/>
              </a:rPr>
              <a:t>is </a:t>
            </a:r>
            <a:r>
              <a:rPr dirty="0" sz="2400" spc="-10">
                <a:latin typeface="Garamond"/>
                <a:cs typeface="Garamond"/>
              </a:rPr>
              <a:t>assumed </a:t>
            </a:r>
            <a:r>
              <a:rPr dirty="0" sz="2400" spc="-5">
                <a:latin typeface="Garamond"/>
                <a:cs typeface="Garamond"/>
              </a:rPr>
              <a:t>to be </a:t>
            </a:r>
            <a:r>
              <a:rPr dirty="0" sz="2400">
                <a:latin typeface="Garamond"/>
                <a:cs typeface="Garamond"/>
              </a:rPr>
              <a:t>the </a:t>
            </a:r>
            <a:r>
              <a:rPr dirty="0" sz="2400" spc="-5" b="1">
                <a:latin typeface="Garamond"/>
                <a:cs typeface="Garamond"/>
              </a:rPr>
              <a:t>average </a:t>
            </a:r>
            <a:r>
              <a:rPr dirty="0" sz="2400" spc="-10" b="1">
                <a:latin typeface="Garamond"/>
                <a:cs typeface="Garamond"/>
              </a:rPr>
              <a:t>intensity </a:t>
            </a:r>
            <a:r>
              <a:rPr dirty="0" sz="2400">
                <a:latin typeface="Garamond"/>
                <a:cs typeface="Garamond"/>
              </a:rPr>
              <a:t>for the </a:t>
            </a:r>
            <a:r>
              <a:rPr dirty="0" sz="2400" spc="-25">
                <a:latin typeface="Garamond"/>
                <a:cs typeface="Garamond"/>
              </a:rPr>
              <a:t>two</a:t>
            </a:r>
            <a:r>
              <a:rPr dirty="0" sz="2400" spc="65">
                <a:latin typeface="Garamond"/>
                <a:cs typeface="Garamond"/>
              </a:rPr>
              <a:t> </a:t>
            </a:r>
            <a:r>
              <a:rPr dirty="0" sz="2400" spc="-20">
                <a:latin typeface="Garamond"/>
                <a:cs typeface="Garamond"/>
              </a:rPr>
              <a:t>periods.</a:t>
            </a:r>
            <a:endParaRPr sz="2400">
              <a:latin typeface="Garamond"/>
              <a:cs typeface="Garamond"/>
            </a:endParaRPr>
          </a:p>
          <a:p>
            <a:pPr marL="393700" marR="55880" indent="-342900">
              <a:lnSpc>
                <a:spcPct val="114199"/>
              </a:lnSpc>
              <a:spcBef>
                <a:spcPts val="85"/>
              </a:spcBef>
              <a:tabLst>
                <a:tab pos="393065" algn="l"/>
                <a:tab pos="2734310" algn="l"/>
              </a:tabLst>
            </a:pPr>
            <a:r>
              <a:rPr dirty="0" sz="2400">
                <a:latin typeface="Garamond"/>
                <a:cs typeface="Garamond"/>
              </a:rPr>
              <a:t>-	</a:t>
            </a:r>
            <a:r>
              <a:rPr dirty="0" sz="2400" spc="5">
                <a:latin typeface="Garamond"/>
                <a:cs typeface="Garamond"/>
              </a:rPr>
              <a:t>The</a:t>
            </a:r>
            <a:r>
              <a:rPr dirty="0" sz="2400" spc="185">
                <a:latin typeface="Garamond"/>
                <a:cs typeface="Garamond"/>
              </a:rPr>
              <a:t> </a:t>
            </a:r>
            <a:r>
              <a:rPr dirty="0" sz="2400">
                <a:latin typeface="Garamond"/>
                <a:cs typeface="Garamond"/>
              </a:rPr>
              <a:t>percentage</a:t>
            </a:r>
            <a:r>
              <a:rPr dirty="0" sz="2400" spc="185">
                <a:latin typeface="Garamond"/>
                <a:cs typeface="Garamond"/>
              </a:rPr>
              <a:t> </a:t>
            </a:r>
            <a:r>
              <a:rPr dirty="0" sz="2400" spc="-5">
                <a:latin typeface="Garamond"/>
                <a:cs typeface="Garamond"/>
              </a:rPr>
              <a:t>of	</a:t>
            </a:r>
            <a:r>
              <a:rPr dirty="0" sz="2400" spc="5">
                <a:latin typeface="Garamond"/>
                <a:cs typeface="Garamond"/>
              </a:rPr>
              <a:t>ongoing </a:t>
            </a:r>
            <a:r>
              <a:rPr dirty="0" sz="2400" spc="-5">
                <a:latin typeface="Garamond"/>
                <a:cs typeface="Garamond"/>
              </a:rPr>
              <a:t>poor </a:t>
            </a:r>
            <a:r>
              <a:rPr dirty="0" sz="2400">
                <a:latin typeface="Garamond"/>
                <a:cs typeface="Garamond"/>
              </a:rPr>
              <a:t>is </a:t>
            </a:r>
            <a:r>
              <a:rPr dirty="0" sz="2400" spc="-5">
                <a:latin typeface="Garamond"/>
                <a:cs typeface="Garamond"/>
              </a:rPr>
              <a:t>assumed to </a:t>
            </a:r>
            <a:r>
              <a:rPr dirty="0" sz="2400" spc="5">
                <a:latin typeface="Garamond"/>
                <a:cs typeface="Garamond"/>
              </a:rPr>
              <a:t>be </a:t>
            </a:r>
            <a:r>
              <a:rPr dirty="0" sz="2400">
                <a:latin typeface="Garamond"/>
                <a:cs typeface="Garamond"/>
              </a:rPr>
              <a:t>the </a:t>
            </a:r>
            <a:r>
              <a:rPr dirty="0" sz="2400" spc="-5" b="1">
                <a:latin typeface="Garamond"/>
                <a:cs typeface="Garamond"/>
              </a:rPr>
              <a:t>average  incidence </a:t>
            </a:r>
            <a:r>
              <a:rPr dirty="0" sz="2400">
                <a:latin typeface="Garamond"/>
                <a:cs typeface="Garamond"/>
              </a:rPr>
              <a:t>for the </a:t>
            </a:r>
            <a:r>
              <a:rPr dirty="0" sz="2400" spc="-25">
                <a:latin typeface="Garamond"/>
                <a:cs typeface="Garamond"/>
              </a:rPr>
              <a:t>two</a:t>
            </a:r>
            <a:r>
              <a:rPr dirty="0" sz="2400">
                <a:latin typeface="Garamond"/>
                <a:cs typeface="Garamond"/>
              </a:rPr>
              <a:t> </a:t>
            </a:r>
            <a:r>
              <a:rPr dirty="0" sz="2400" spc="-5">
                <a:latin typeface="Garamond"/>
                <a:cs typeface="Garamond"/>
              </a:rPr>
              <a:t>periods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2492" y="3227832"/>
            <a:ext cx="4872228" cy="306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8077" y="152857"/>
            <a:ext cx="63157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Roche </a:t>
            </a:r>
            <a:r>
              <a:rPr dirty="0"/>
              <a:t>– </a:t>
            </a:r>
            <a:r>
              <a:rPr dirty="0" spc="-5"/>
              <a:t>Shapley</a:t>
            </a:r>
            <a:r>
              <a:rPr dirty="0" spc="-65"/>
              <a:t> </a:t>
            </a:r>
            <a:r>
              <a:rPr dirty="0" spc="-5"/>
              <a:t>Decomposition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152857"/>
            <a:ext cx="63157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Roche </a:t>
            </a:r>
            <a:r>
              <a:rPr dirty="0"/>
              <a:t>– </a:t>
            </a:r>
            <a:r>
              <a:rPr dirty="0" spc="-5"/>
              <a:t>Shapley</a:t>
            </a:r>
            <a:r>
              <a:rPr dirty="0" spc="-65"/>
              <a:t> </a:t>
            </a:r>
            <a:r>
              <a:rPr dirty="0" spc="-5"/>
              <a:t>Decomposition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12492" y="3227832"/>
            <a:ext cx="4872228" cy="306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79448" y="1694433"/>
            <a:ext cx="10991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Cambria Math"/>
                <a:cs typeface="Cambria Math"/>
              </a:rPr>
              <a:t>∆𝑀</a:t>
            </a:r>
            <a:r>
              <a:rPr dirty="0" baseline="-16260" sz="3075" spc="-75">
                <a:latin typeface="Cambria Math"/>
                <a:cs typeface="Cambria Math"/>
              </a:rPr>
              <a:t>0</a:t>
            </a:r>
            <a:r>
              <a:rPr dirty="0" baseline="-16260" sz="3075" spc="-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8957" y="1960245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89" h="0">
                <a:moveTo>
                  <a:pt x="0" y="0"/>
                </a:moveTo>
                <a:lnTo>
                  <a:pt x="143103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01366" y="1425651"/>
            <a:ext cx="1482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85">
                <a:latin typeface="Cambria Math"/>
                <a:cs typeface="Cambria Math"/>
              </a:rPr>
              <a:t>𝐴</a:t>
            </a:r>
            <a:r>
              <a:rPr dirty="0" baseline="27100" sz="3075" spc="127">
                <a:latin typeface="Cambria Math"/>
                <a:cs typeface="Cambria Math"/>
              </a:rPr>
              <a:t>𝑡</a:t>
            </a:r>
            <a:r>
              <a:rPr dirty="0" baseline="58922" sz="2475" spc="127">
                <a:latin typeface="Cambria Math"/>
                <a:cs typeface="Cambria Math"/>
              </a:rPr>
              <a:t>2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140">
                <a:latin typeface="Cambria Math"/>
                <a:cs typeface="Cambria Math"/>
              </a:rPr>
              <a:t> </a:t>
            </a:r>
            <a:r>
              <a:rPr dirty="0" sz="2800" spc="85">
                <a:latin typeface="Cambria Math"/>
                <a:cs typeface="Cambria Math"/>
              </a:rPr>
              <a:t>𝐴</a:t>
            </a:r>
            <a:r>
              <a:rPr dirty="0" baseline="27100" sz="3075" spc="127">
                <a:latin typeface="Cambria Math"/>
                <a:cs typeface="Cambria Math"/>
              </a:rPr>
              <a:t>𝑡</a:t>
            </a:r>
            <a:r>
              <a:rPr dirty="0" baseline="58922" sz="2475" spc="127">
                <a:latin typeface="Cambria Math"/>
                <a:cs typeface="Cambria Math"/>
              </a:rPr>
              <a:t>1</a:t>
            </a:r>
            <a:endParaRPr baseline="58922" sz="247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3985" y="1932177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7619" y="1694433"/>
            <a:ext cx="850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∆𝐻 +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1638" y="1960245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 h="0">
                <a:moveTo>
                  <a:pt x="0" y="0"/>
                </a:moveTo>
                <a:lnTo>
                  <a:pt x="1525523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94427" y="1425651"/>
            <a:ext cx="15786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25">
                <a:latin typeface="Cambria Math"/>
                <a:cs typeface="Cambria Math"/>
              </a:rPr>
              <a:t>𝐻</a:t>
            </a:r>
            <a:r>
              <a:rPr dirty="0" baseline="27100" sz="3075" spc="187">
                <a:latin typeface="Cambria Math"/>
                <a:cs typeface="Cambria Math"/>
              </a:rPr>
              <a:t>𝑡</a:t>
            </a:r>
            <a:r>
              <a:rPr dirty="0" baseline="58922" sz="2475" spc="187">
                <a:latin typeface="Cambria Math"/>
                <a:cs typeface="Cambria Math"/>
              </a:rPr>
              <a:t>2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229">
                <a:latin typeface="Cambria Math"/>
                <a:cs typeface="Cambria Math"/>
              </a:rPr>
              <a:t> </a:t>
            </a:r>
            <a:r>
              <a:rPr dirty="0" sz="2800" spc="125">
                <a:latin typeface="Cambria Math"/>
                <a:cs typeface="Cambria Math"/>
              </a:rPr>
              <a:t>𝐻</a:t>
            </a:r>
            <a:r>
              <a:rPr dirty="0" baseline="27100" sz="3075" spc="187">
                <a:latin typeface="Cambria Math"/>
                <a:cs typeface="Cambria Math"/>
              </a:rPr>
              <a:t>𝑡</a:t>
            </a:r>
            <a:r>
              <a:rPr dirty="0" baseline="58922" sz="2475" spc="187">
                <a:latin typeface="Cambria Math"/>
                <a:cs typeface="Cambria Math"/>
              </a:rPr>
              <a:t>1</a:t>
            </a:r>
            <a:endParaRPr baseline="58922" sz="247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4290" y="1932177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5041" y="1694433"/>
            <a:ext cx="4622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∆𝐴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0360" y="2299716"/>
            <a:ext cx="1967864" cy="288290"/>
          </a:xfrm>
          <a:custGeom>
            <a:avLst/>
            <a:gdLst/>
            <a:ahLst/>
            <a:cxnLst/>
            <a:rect l="l" t="t" r="r" b="b"/>
            <a:pathLst>
              <a:path w="1967864" h="288289">
                <a:moveTo>
                  <a:pt x="0" y="0"/>
                </a:moveTo>
                <a:lnTo>
                  <a:pt x="1893" y="56042"/>
                </a:lnTo>
                <a:lnTo>
                  <a:pt x="7048" y="101822"/>
                </a:lnTo>
                <a:lnTo>
                  <a:pt x="14680" y="132695"/>
                </a:lnTo>
                <a:lnTo>
                  <a:pt x="24002" y="144018"/>
                </a:lnTo>
                <a:lnTo>
                  <a:pt x="959738" y="144018"/>
                </a:lnTo>
                <a:lnTo>
                  <a:pt x="969061" y="155340"/>
                </a:lnTo>
                <a:lnTo>
                  <a:pt x="976693" y="186213"/>
                </a:lnTo>
                <a:lnTo>
                  <a:pt x="981848" y="231993"/>
                </a:lnTo>
                <a:lnTo>
                  <a:pt x="983741" y="288036"/>
                </a:lnTo>
                <a:lnTo>
                  <a:pt x="985635" y="231993"/>
                </a:lnTo>
                <a:lnTo>
                  <a:pt x="990790" y="186213"/>
                </a:lnTo>
                <a:lnTo>
                  <a:pt x="998422" y="155340"/>
                </a:lnTo>
                <a:lnTo>
                  <a:pt x="1007744" y="144018"/>
                </a:lnTo>
                <a:lnTo>
                  <a:pt x="1943480" y="144018"/>
                </a:lnTo>
                <a:lnTo>
                  <a:pt x="1952803" y="132695"/>
                </a:lnTo>
                <a:lnTo>
                  <a:pt x="1960435" y="101822"/>
                </a:lnTo>
                <a:lnTo>
                  <a:pt x="1965590" y="56042"/>
                </a:lnTo>
                <a:lnTo>
                  <a:pt x="1967484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57829" y="2600070"/>
            <a:ext cx="17545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Garamond"/>
                <a:cs typeface="Garamond"/>
              </a:rPr>
              <a:t>Incidence</a:t>
            </a:r>
            <a:r>
              <a:rPr dirty="0" sz="2200" spc="-70">
                <a:latin typeface="Garamond"/>
                <a:cs typeface="Garamond"/>
              </a:rPr>
              <a:t> </a:t>
            </a:r>
            <a:r>
              <a:rPr dirty="0" sz="2200" spc="-5">
                <a:latin typeface="Garamond"/>
                <a:cs typeface="Garamond"/>
              </a:rPr>
              <a:t>effect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19700" y="2299716"/>
            <a:ext cx="1969135" cy="288290"/>
          </a:xfrm>
          <a:custGeom>
            <a:avLst/>
            <a:gdLst/>
            <a:ahLst/>
            <a:cxnLst/>
            <a:rect l="l" t="t" r="r" b="b"/>
            <a:pathLst>
              <a:path w="1969134" h="288289">
                <a:moveTo>
                  <a:pt x="0" y="0"/>
                </a:moveTo>
                <a:lnTo>
                  <a:pt x="1893" y="56042"/>
                </a:lnTo>
                <a:lnTo>
                  <a:pt x="7048" y="101822"/>
                </a:lnTo>
                <a:lnTo>
                  <a:pt x="14680" y="132695"/>
                </a:lnTo>
                <a:lnTo>
                  <a:pt x="24002" y="144018"/>
                </a:lnTo>
                <a:lnTo>
                  <a:pt x="960501" y="144018"/>
                </a:lnTo>
                <a:lnTo>
                  <a:pt x="969823" y="155340"/>
                </a:lnTo>
                <a:lnTo>
                  <a:pt x="977455" y="186213"/>
                </a:lnTo>
                <a:lnTo>
                  <a:pt x="982610" y="231993"/>
                </a:lnTo>
                <a:lnTo>
                  <a:pt x="984503" y="288036"/>
                </a:lnTo>
                <a:lnTo>
                  <a:pt x="986397" y="231993"/>
                </a:lnTo>
                <a:lnTo>
                  <a:pt x="991552" y="186213"/>
                </a:lnTo>
                <a:lnTo>
                  <a:pt x="999184" y="155340"/>
                </a:lnTo>
                <a:lnTo>
                  <a:pt x="1008507" y="144018"/>
                </a:lnTo>
                <a:lnTo>
                  <a:pt x="1945004" y="144018"/>
                </a:lnTo>
                <a:lnTo>
                  <a:pt x="1954327" y="132695"/>
                </a:lnTo>
                <a:lnTo>
                  <a:pt x="1961959" y="101822"/>
                </a:lnTo>
                <a:lnTo>
                  <a:pt x="1967114" y="56042"/>
                </a:lnTo>
                <a:lnTo>
                  <a:pt x="1969007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22519" y="2600070"/>
            <a:ext cx="164718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Garamond"/>
                <a:cs typeface="Garamond"/>
              </a:rPr>
              <a:t>Intensity</a:t>
            </a:r>
            <a:r>
              <a:rPr dirty="0" sz="2200" spc="-40">
                <a:latin typeface="Garamond"/>
                <a:cs typeface="Garamond"/>
              </a:rPr>
              <a:t> </a:t>
            </a:r>
            <a:r>
              <a:rPr dirty="0" sz="2200" spc="-5">
                <a:latin typeface="Garamond"/>
                <a:cs typeface="Garamond"/>
              </a:rPr>
              <a:t>effect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803" y="996518"/>
            <a:ext cx="7926070" cy="383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Garamond"/>
                <a:cs typeface="Garamond"/>
              </a:rPr>
              <a:t>Estimate </a:t>
            </a:r>
            <a:r>
              <a:rPr dirty="0" sz="2800" spc="-20">
                <a:latin typeface="Garamond"/>
                <a:cs typeface="Garamond"/>
              </a:rPr>
              <a:t>lower </a:t>
            </a:r>
            <a:r>
              <a:rPr dirty="0" sz="2800" spc="-5">
                <a:latin typeface="Garamond"/>
                <a:cs typeface="Garamond"/>
              </a:rPr>
              <a:t>and upper bound estimates for </a:t>
            </a:r>
            <a:r>
              <a:rPr dirty="0" sz="2800" spc="-455">
                <a:latin typeface="Cambria Math"/>
                <a:cs typeface="Cambria Math"/>
              </a:rPr>
              <a:t>𝐴</a:t>
            </a:r>
            <a:r>
              <a:rPr dirty="0" baseline="27100" sz="3075" spc="-682">
                <a:latin typeface="Cambria Math"/>
                <a:cs typeface="Cambria Math"/>
              </a:rPr>
              <a:t>𝐸</a:t>
            </a:r>
            <a:r>
              <a:rPr dirty="0" baseline="36585" sz="3075" spc="960">
                <a:latin typeface="Cambria Math"/>
                <a:cs typeface="Cambria Math"/>
              </a:rPr>
              <a:t> </a:t>
            </a:r>
            <a:r>
              <a:rPr dirty="0" sz="2800" spc="-5">
                <a:latin typeface="Garamond"/>
                <a:cs typeface="Garamond"/>
              </a:rPr>
              <a:t>,</a:t>
            </a:r>
            <a:r>
              <a:rPr dirty="0" sz="2800" spc="65">
                <a:latin typeface="Garamond"/>
                <a:cs typeface="Garamond"/>
              </a:rPr>
              <a:t> </a:t>
            </a:r>
            <a:r>
              <a:rPr dirty="0" sz="2800" spc="-320">
                <a:latin typeface="Cambria Math"/>
                <a:cs typeface="Cambria Math"/>
              </a:rPr>
              <a:t>∆𝐴</a:t>
            </a:r>
            <a:r>
              <a:rPr dirty="0" baseline="27100" sz="3075" spc="-480">
                <a:latin typeface="Cambria Math"/>
                <a:cs typeface="Cambria Math"/>
              </a:rPr>
              <a:t>𝑂</a:t>
            </a:r>
            <a:r>
              <a:rPr dirty="0" baseline="36585" sz="3075" spc="562">
                <a:latin typeface="Cambria Math"/>
                <a:cs typeface="Cambria Math"/>
              </a:rPr>
              <a:t> </a:t>
            </a:r>
            <a:endParaRPr baseline="36585" sz="3075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3050"/>
              </a:spcBef>
              <a:tabLst>
                <a:tab pos="450850" algn="l"/>
                <a:tab pos="4791710" algn="l"/>
              </a:tabLst>
            </a:pPr>
            <a:r>
              <a:rPr dirty="0" sz="2800" spc="-10">
                <a:latin typeface="Garamond"/>
                <a:cs typeface="Garamond"/>
              </a:rPr>
              <a:t>If	</a:t>
            </a:r>
            <a:r>
              <a:rPr dirty="0" sz="2800" spc="-5">
                <a:latin typeface="Garamond"/>
                <a:cs typeface="Garamond"/>
              </a:rPr>
              <a:t>less poor </a:t>
            </a:r>
            <a:r>
              <a:rPr dirty="0" sz="2800" spc="-10">
                <a:latin typeface="Garamond"/>
                <a:cs typeface="Garamond"/>
              </a:rPr>
              <a:t>people </a:t>
            </a:r>
            <a:r>
              <a:rPr dirty="0" sz="2800" spc="-20">
                <a:latin typeface="Garamond"/>
                <a:cs typeface="Garamond"/>
              </a:rPr>
              <a:t>moved</a:t>
            </a:r>
            <a:r>
              <a:rPr dirty="0" sz="2800" spc="50">
                <a:latin typeface="Garamond"/>
                <a:cs typeface="Garamond"/>
              </a:rPr>
              <a:t> </a:t>
            </a:r>
            <a:r>
              <a:rPr dirty="0" sz="2800" spc="-10">
                <a:latin typeface="Garamond"/>
                <a:cs typeface="Garamond"/>
              </a:rPr>
              <a:t>out</a:t>
            </a:r>
            <a:r>
              <a:rPr dirty="0" sz="2800" spc="2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of	</a:t>
            </a:r>
            <a:r>
              <a:rPr dirty="0" sz="2800" spc="-10">
                <a:latin typeface="Garamond"/>
                <a:cs typeface="Garamond"/>
              </a:rPr>
              <a:t>poverty</a:t>
            </a:r>
            <a:endParaRPr sz="2800">
              <a:latin typeface="Garamond"/>
              <a:cs typeface="Garamond"/>
            </a:endParaRPr>
          </a:p>
          <a:p>
            <a:pPr marL="533400" indent="-457200">
              <a:lnSpc>
                <a:spcPct val="100000"/>
              </a:lnSpc>
              <a:spcBef>
                <a:spcPts val="465"/>
              </a:spcBef>
              <a:buChar char="-"/>
              <a:tabLst>
                <a:tab pos="532765" algn="l"/>
                <a:tab pos="533400" algn="l"/>
              </a:tabLst>
            </a:pPr>
            <a:r>
              <a:rPr dirty="0" sz="2400">
                <a:latin typeface="Garamond"/>
                <a:cs typeface="Garamond"/>
              </a:rPr>
              <a:t>Identify the </a:t>
            </a:r>
            <a:r>
              <a:rPr dirty="0" sz="2400" spc="-5">
                <a:latin typeface="Cambria Math"/>
                <a:cs typeface="Cambria Math"/>
              </a:rPr>
              <a:t>∆𝐻 </a:t>
            </a:r>
            <a:r>
              <a:rPr dirty="0" sz="2400">
                <a:latin typeface="Cambria Math"/>
                <a:cs typeface="Cambria Math"/>
              </a:rPr>
              <a:t>× 𝑛 </a:t>
            </a:r>
            <a:r>
              <a:rPr dirty="0" sz="2400" spc="-5">
                <a:latin typeface="Garamond"/>
                <a:cs typeface="Garamond"/>
              </a:rPr>
              <a:t>poor persons </a:t>
            </a:r>
            <a:r>
              <a:rPr dirty="0" sz="2400" spc="-10">
                <a:latin typeface="Garamond"/>
                <a:cs typeface="Garamond"/>
              </a:rPr>
              <a:t>having </a:t>
            </a:r>
            <a:r>
              <a:rPr dirty="0" sz="2400">
                <a:latin typeface="Garamond"/>
                <a:cs typeface="Garamond"/>
              </a:rPr>
              <a:t>the 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lowest</a:t>
            </a:r>
            <a:r>
              <a:rPr dirty="0" u="heavy" sz="2400" spc="17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intensity</a:t>
            </a:r>
            <a:endParaRPr sz="2400">
              <a:latin typeface="Garamond"/>
              <a:cs typeface="Garamond"/>
            </a:endParaRPr>
          </a:p>
          <a:p>
            <a:pPr marL="533400" indent="-457200">
              <a:lnSpc>
                <a:spcPct val="100000"/>
              </a:lnSpc>
              <a:spcBef>
                <a:spcPts val="710"/>
              </a:spcBef>
              <a:buChar char="-"/>
              <a:tabLst>
                <a:tab pos="532765" algn="l"/>
                <a:tab pos="533400" algn="l"/>
              </a:tabLst>
            </a:pPr>
            <a:r>
              <a:rPr dirty="0" sz="2400">
                <a:latin typeface="Garamond"/>
                <a:cs typeface="Garamond"/>
              </a:rPr>
              <a:t>Use the </a:t>
            </a:r>
            <a:r>
              <a:rPr dirty="0" sz="2400" spc="-10">
                <a:latin typeface="Garamond"/>
                <a:cs typeface="Garamond"/>
              </a:rPr>
              <a:t>average </a:t>
            </a:r>
            <a:r>
              <a:rPr dirty="0" sz="2400">
                <a:latin typeface="Garamond"/>
                <a:cs typeface="Garamond"/>
              </a:rPr>
              <a:t>of those scores for </a:t>
            </a:r>
            <a:r>
              <a:rPr dirty="0" sz="2400" spc="-380">
                <a:latin typeface="Cambria Math"/>
                <a:cs typeface="Cambria Math"/>
              </a:rPr>
              <a:t>𝐴</a:t>
            </a:r>
            <a:r>
              <a:rPr dirty="0" baseline="28571" sz="2625" spc="-569">
                <a:latin typeface="Cambria Math"/>
                <a:cs typeface="Cambria Math"/>
              </a:rPr>
              <a:t>𝐸</a:t>
            </a:r>
            <a:r>
              <a:rPr dirty="0" baseline="36507" sz="2625" spc="-569">
                <a:latin typeface="Cambria Math"/>
                <a:cs typeface="Cambria Math"/>
              </a:rPr>
              <a:t> </a:t>
            </a:r>
            <a:r>
              <a:rPr dirty="0" sz="2400" spc="-5">
                <a:latin typeface="Garamond"/>
                <a:cs typeface="Garamond"/>
              </a:rPr>
              <a:t>then </a:t>
            </a:r>
            <a:r>
              <a:rPr dirty="0" sz="2400" spc="-10">
                <a:latin typeface="Garamond"/>
                <a:cs typeface="Garamond"/>
              </a:rPr>
              <a:t>solve </a:t>
            </a:r>
            <a:r>
              <a:rPr dirty="0" sz="2400">
                <a:latin typeface="Garamond"/>
                <a:cs typeface="Garamond"/>
              </a:rPr>
              <a:t>for</a:t>
            </a:r>
            <a:r>
              <a:rPr dirty="0" sz="2400" spc="-315">
                <a:latin typeface="Garamond"/>
                <a:cs typeface="Garamond"/>
              </a:rPr>
              <a:t> </a:t>
            </a:r>
            <a:r>
              <a:rPr dirty="0" sz="2400" spc="-400">
                <a:latin typeface="Cambria Math"/>
                <a:cs typeface="Cambria Math"/>
              </a:rPr>
              <a:t>𝐴</a:t>
            </a:r>
            <a:r>
              <a:rPr dirty="0" baseline="28571" sz="2625" spc="-600">
                <a:latin typeface="Cambria Math"/>
                <a:cs typeface="Cambria Math"/>
              </a:rPr>
              <a:t>𝑂</a:t>
            </a:r>
            <a:r>
              <a:rPr dirty="0" baseline="36507" sz="2625" spc="487">
                <a:latin typeface="Cambria Math"/>
                <a:cs typeface="Cambria Math"/>
              </a:rPr>
              <a:t> </a:t>
            </a:r>
            <a:endParaRPr baseline="36507" sz="2625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2985"/>
              </a:spcBef>
              <a:tabLst>
                <a:tab pos="450850" algn="l"/>
                <a:tab pos="4595495" algn="l"/>
              </a:tabLst>
            </a:pPr>
            <a:r>
              <a:rPr dirty="0" sz="2800" spc="-10">
                <a:latin typeface="Garamond"/>
                <a:cs typeface="Garamond"/>
              </a:rPr>
              <a:t>If	</a:t>
            </a:r>
            <a:r>
              <a:rPr dirty="0" sz="2800" spc="-5">
                <a:latin typeface="Garamond"/>
                <a:cs typeface="Garamond"/>
              </a:rPr>
              <a:t>poorest </a:t>
            </a:r>
            <a:r>
              <a:rPr dirty="0" sz="2800" spc="-10">
                <a:latin typeface="Garamond"/>
                <a:cs typeface="Garamond"/>
              </a:rPr>
              <a:t>people </a:t>
            </a:r>
            <a:r>
              <a:rPr dirty="0" sz="2800" spc="-20">
                <a:latin typeface="Garamond"/>
                <a:cs typeface="Garamond"/>
              </a:rPr>
              <a:t>moved</a:t>
            </a:r>
            <a:r>
              <a:rPr dirty="0" sz="2800" spc="20">
                <a:latin typeface="Garamond"/>
                <a:cs typeface="Garamond"/>
              </a:rPr>
              <a:t> </a:t>
            </a:r>
            <a:r>
              <a:rPr dirty="0" sz="2800" spc="-10">
                <a:latin typeface="Garamond"/>
                <a:cs typeface="Garamond"/>
              </a:rPr>
              <a:t>out</a:t>
            </a:r>
            <a:r>
              <a:rPr dirty="0" sz="2800" spc="1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of	</a:t>
            </a:r>
            <a:r>
              <a:rPr dirty="0" sz="2800" spc="-10">
                <a:latin typeface="Garamond"/>
                <a:cs typeface="Garamond"/>
              </a:rPr>
              <a:t>poverty</a:t>
            </a:r>
            <a:endParaRPr sz="2800">
              <a:latin typeface="Garamond"/>
              <a:cs typeface="Garamond"/>
            </a:endParaRPr>
          </a:p>
          <a:p>
            <a:pPr marL="533400" indent="-457200">
              <a:lnSpc>
                <a:spcPct val="100000"/>
              </a:lnSpc>
              <a:spcBef>
                <a:spcPts val="459"/>
              </a:spcBef>
              <a:buChar char="-"/>
              <a:tabLst>
                <a:tab pos="532765" algn="l"/>
                <a:tab pos="533400" algn="l"/>
              </a:tabLst>
            </a:pPr>
            <a:r>
              <a:rPr dirty="0" sz="2400">
                <a:latin typeface="Garamond"/>
                <a:cs typeface="Garamond"/>
              </a:rPr>
              <a:t>Identify the </a:t>
            </a:r>
            <a:r>
              <a:rPr dirty="0" sz="2400" spc="-5">
                <a:latin typeface="Cambria Math"/>
                <a:cs typeface="Cambria Math"/>
              </a:rPr>
              <a:t>∆𝐻 </a:t>
            </a:r>
            <a:r>
              <a:rPr dirty="0" sz="2400">
                <a:latin typeface="Cambria Math"/>
                <a:cs typeface="Cambria Math"/>
              </a:rPr>
              <a:t>× 𝑛 </a:t>
            </a:r>
            <a:r>
              <a:rPr dirty="0" sz="2400" spc="-5">
                <a:latin typeface="Garamond"/>
                <a:cs typeface="Garamond"/>
              </a:rPr>
              <a:t>poor persons </a:t>
            </a:r>
            <a:r>
              <a:rPr dirty="0" sz="2400" spc="-10">
                <a:latin typeface="Garamond"/>
                <a:cs typeface="Garamond"/>
              </a:rPr>
              <a:t>having </a:t>
            </a:r>
            <a:r>
              <a:rPr dirty="0" sz="2400">
                <a:latin typeface="Garamond"/>
                <a:cs typeface="Garamond"/>
              </a:rPr>
              <a:t>the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highest</a:t>
            </a:r>
            <a:r>
              <a:rPr dirty="0" u="heavy" sz="2400" spc="16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intensity</a:t>
            </a:r>
            <a:endParaRPr sz="2400">
              <a:latin typeface="Garamond"/>
              <a:cs typeface="Garamond"/>
            </a:endParaRPr>
          </a:p>
          <a:p>
            <a:pPr marL="533400" indent="-457200">
              <a:lnSpc>
                <a:spcPct val="100000"/>
              </a:lnSpc>
              <a:spcBef>
                <a:spcPts val="705"/>
              </a:spcBef>
              <a:buChar char="-"/>
              <a:tabLst>
                <a:tab pos="532765" algn="l"/>
                <a:tab pos="533400" algn="l"/>
              </a:tabLst>
            </a:pPr>
            <a:r>
              <a:rPr dirty="0" sz="2400">
                <a:latin typeface="Garamond"/>
                <a:cs typeface="Garamond"/>
              </a:rPr>
              <a:t>Use the </a:t>
            </a:r>
            <a:r>
              <a:rPr dirty="0" sz="2400" spc="-10">
                <a:latin typeface="Garamond"/>
                <a:cs typeface="Garamond"/>
              </a:rPr>
              <a:t>average </a:t>
            </a:r>
            <a:r>
              <a:rPr dirty="0" sz="2400">
                <a:latin typeface="Garamond"/>
                <a:cs typeface="Garamond"/>
              </a:rPr>
              <a:t>of those scores for </a:t>
            </a:r>
            <a:r>
              <a:rPr dirty="0" sz="2400" spc="-380">
                <a:latin typeface="Cambria Math"/>
                <a:cs typeface="Cambria Math"/>
              </a:rPr>
              <a:t>𝐴</a:t>
            </a:r>
            <a:r>
              <a:rPr dirty="0" baseline="28571" sz="2625" spc="-569">
                <a:latin typeface="Cambria Math"/>
                <a:cs typeface="Cambria Math"/>
              </a:rPr>
              <a:t>𝐸</a:t>
            </a:r>
            <a:r>
              <a:rPr dirty="0" baseline="36507" sz="2625" spc="-569">
                <a:latin typeface="Cambria Math"/>
                <a:cs typeface="Cambria Math"/>
              </a:rPr>
              <a:t> </a:t>
            </a:r>
            <a:r>
              <a:rPr dirty="0" sz="2400" spc="-5">
                <a:latin typeface="Garamond"/>
                <a:cs typeface="Garamond"/>
              </a:rPr>
              <a:t>then </a:t>
            </a:r>
            <a:r>
              <a:rPr dirty="0" sz="2400" spc="-10">
                <a:latin typeface="Garamond"/>
                <a:cs typeface="Garamond"/>
              </a:rPr>
              <a:t>solve </a:t>
            </a:r>
            <a:r>
              <a:rPr dirty="0" sz="2400">
                <a:latin typeface="Garamond"/>
                <a:cs typeface="Garamond"/>
              </a:rPr>
              <a:t>for</a:t>
            </a:r>
            <a:r>
              <a:rPr dirty="0" sz="2400" spc="-315">
                <a:latin typeface="Garamond"/>
                <a:cs typeface="Garamond"/>
              </a:rPr>
              <a:t> </a:t>
            </a:r>
            <a:r>
              <a:rPr dirty="0" sz="2400" spc="-400">
                <a:latin typeface="Cambria Math"/>
                <a:cs typeface="Cambria Math"/>
              </a:rPr>
              <a:t>𝐴</a:t>
            </a:r>
            <a:r>
              <a:rPr dirty="0" baseline="28571" sz="2625" spc="-600">
                <a:latin typeface="Cambria Math"/>
                <a:cs typeface="Cambria Math"/>
              </a:rPr>
              <a:t>𝑂</a:t>
            </a:r>
            <a:r>
              <a:rPr dirty="0" baseline="36507" sz="2625" spc="487">
                <a:latin typeface="Cambria Math"/>
                <a:cs typeface="Cambria Math"/>
              </a:rPr>
              <a:t> </a:t>
            </a:r>
            <a:endParaRPr baseline="36507" sz="2625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864" y="152857"/>
            <a:ext cx="76727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Upper </a:t>
            </a:r>
            <a:r>
              <a:rPr dirty="0"/>
              <a:t>and </a:t>
            </a:r>
            <a:r>
              <a:rPr dirty="0" spc="-15"/>
              <a:t>Lower </a:t>
            </a:r>
            <a:r>
              <a:rPr dirty="0" spc="-5"/>
              <a:t>Estimates </a:t>
            </a:r>
            <a:r>
              <a:rPr dirty="0"/>
              <a:t>-</a:t>
            </a:r>
            <a:r>
              <a:rPr dirty="0" spc="-45"/>
              <a:t> </a:t>
            </a:r>
            <a:r>
              <a:rPr dirty="0"/>
              <a:t>empirical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659" y="152857"/>
            <a:ext cx="17684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3486210"/>
            <a:ext cx="8433435" cy="228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143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spc="10">
                <a:latin typeface="Garamond"/>
                <a:cs typeface="Garamond"/>
              </a:rPr>
              <a:t>The </a:t>
            </a:r>
            <a:r>
              <a:rPr dirty="0" sz="2600">
                <a:latin typeface="Garamond"/>
                <a:cs typeface="Garamond"/>
              </a:rPr>
              <a:t>upper </a:t>
            </a:r>
            <a:r>
              <a:rPr dirty="0" sz="2600" spc="-5">
                <a:latin typeface="Garamond"/>
                <a:cs typeface="Garamond"/>
              </a:rPr>
              <a:t>and </a:t>
            </a:r>
            <a:r>
              <a:rPr dirty="0" sz="2600" spc="-15">
                <a:latin typeface="Garamond"/>
                <a:cs typeface="Garamond"/>
              </a:rPr>
              <a:t>lower </a:t>
            </a:r>
            <a:r>
              <a:rPr dirty="0" sz="2600" spc="-5">
                <a:latin typeface="Garamond"/>
                <a:cs typeface="Garamond"/>
              </a:rPr>
              <a:t>bounds are </a:t>
            </a:r>
            <a:r>
              <a:rPr dirty="0" sz="2600">
                <a:latin typeface="Garamond"/>
                <a:cs typeface="Garamond"/>
              </a:rPr>
              <a:t>wide </a:t>
            </a:r>
            <a:r>
              <a:rPr dirty="0" sz="2600" spc="5">
                <a:latin typeface="Garamond"/>
                <a:cs typeface="Garamond"/>
              </a:rPr>
              <a:t>apart </a:t>
            </a:r>
            <a:r>
              <a:rPr dirty="0" sz="2600" spc="-5">
                <a:latin typeface="Garamond"/>
                <a:cs typeface="Garamond"/>
              </a:rPr>
              <a:t>and </a:t>
            </a:r>
            <a:r>
              <a:rPr dirty="0" sz="2600">
                <a:latin typeface="Garamond"/>
                <a:cs typeface="Garamond"/>
              </a:rPr>
              <a:t>vary across  </a:t>
            </a:r>
            <a:r>
              <a:rPr dirty="0" sz="2600" spc="-10">
                <a:latin typeface="Garamond"/>
                <a:cs typeface="Garamond"/>
              </a:rPr>
              <a:t>countries.</a:t>
            </a:r>
            <a:endParaRPr sz="2600">
              <a:latin typeface="Garamond"/>
              <a:cs typeface="Garamond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spc="5">
                <a:latin typeface="Garamond"/>
                <a:cs typeface="Garamond"/>
              </a:rPr>
              <a:t>The </a:t>
            </a:r>
            <a:r>
              <a:rPr dirty="0" sz="2600" spc="-5">
                <a:latin typeface="Garamond"/>
                <a:cs typeface="Garamond"/>
              </a:rPr>
              <a:t>real </a:t>
            </a:r>
            <a:r>
              <a:rPr dirty="0" sz="2600">
                <a:latin typeface="Garamond"/>
                <a:cs typeface="Garamond"/>
              </a:rPr>
              <a:t>contributions could vary within this</a:t>
            </a:r>
            <a:r>
              <a:rPr dirty="0" sz="2600" spc="-15">
                <a:latin typeface="Garamond"/>
                <a:cs typeface="Garamond"/>
              </a:rPr>
              <a:t> </a:t>
            </a:r>
            <a:r>
              <a:rPr dirty="0" sz="2600" spc="-5">
                <a:latin typeface="Garamond"/>
                <a:cs typeface="Garamond"/>
              </a:rPr>
              <a:t>range.</a:t>
            </a:r>
            <a:endParaRPr sz="2600">
              <a:latin typeface="Garamond"/>
              <a:cs typeface="Garamond"/>
            </a:endParaRPr>
          </a:p>
          <a:p>
            <a:pPr marL="469900" marR="5080" indent="-457200">
              <a:lnSpc>
                <a:spcPct val="113900"/>
              </a:lnSpc>
              <a:spcBef>
                <a:spcPts val="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spc="-5">
                <a:latin typeface="Garamond"/>
                <a:cs typeface="Garamond"/>
              </a:rPr>
              <a:t>Can </a:t>
            </a:r>
            <a:r>
              <a:rPr dirty="0" sz="2600" spc="-20">
                <a:latin typeface="Garamond"/>
                <a:cs typeface="Garamond"/>
              </a:rPr>
              <a:t>we </a:t>
            </a:r>
            <a:r>
              <a:rPr dirty="0" sz="2600">
                <a:latin typeface="Garamond"/>
                <a:cs typeface="Garamond"/>
              </a:rPr>
              <a:t>guess </a:t>
            </a:r>
            <a:r>
              <a:rPr dirty="0" sz="2600" spc="-10">
                <a:latin typeface="Garamond"/>
                <a:cs typeface="Garamond"/>
              </a:rPr>
              <a:t>which </a:t>
            </a:r>
            <a:r>
              <a:rPr dirty="0" sz="2600" spc="-5">
                <a:latin typeface="Garamond"/>
                <a:cs typeface="Garamond"/>
              </a:rPr>
              <a:t>effect had </a:t>
            </a:r>
            <a:r>
              <a:rPr dirty="0" sz="2600">
                <a:latin typeface="Garamond"/>
                <a:cs typeface="Garamond"/>
              </a:rPr>
              <a:t>the </a:t>
            </a:r>
            <a:r>
              <a:rPr dirty="0" sz="2600" spc="15">
                <a:latin typeface="Garamond"/>
                <a:cs typeface="Garamond"/>
              </a:rPr>
              <a:t>biggest </a:t>
            </a:r>
            <a:r>
              <a:rPr dirty="0" sz="2600">
                <a:latin typeface="Garamond"/>
                <a:cs typeface="Garamond"/>
              </a:rPr>
              <a:t>contribution? Not  </a:t>
            </a:r>
            <a:r>
              <a:rPr dirty="0" sz="2600" spc="-5">
                <a:latin typeface="Garamond"/>
                <a:cs typeface="Garamond"/>
              </a:rPr>
              <a:t>necessarily </a:t>
            </a:r>
            <a:r>
              <a:rPr dirty="0" sz="2600">
                <a:latin typeface="Garamond"/>
                <a:cs typeface="Garamond"/>
              </a:rPr>
              <a:t>(Ethiopia,</a:t>
            </a:r>
            <a:r>
              <a:rPr dirty="0" sz="2600" spc="50">
                <a:latin typeface="Garamond"/>
                <a:cs typeface="Garamond"/>
              </a:rPr>
              <a:t> </a:t>
            </a:r>
            <a:r>
              <a:rPr dirty="0" sz="2600" spc="-15">
                <a:latin typeface="Garamond"/>
                <a:cs typeface="Garamond"/>
              </a:rPr>
              <a:t>Rwanda)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632" y="1001156"/>
            <a:ext cx="8577483" cy="222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5454" y="152857"/>
            <a:ext cx="35045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Example:</a:t>
            </a:r>
            <a:r>
              <a:rPr dirty="0" spc="-75"/>
              <a:t> </a:t>
            </a:r>
            <a:r>
              <a:rPr dirty="0" spc="-5"/>
              <a:t>Shapley</a:t>
            </a:r>
          </a:p>
        </p:txBody>
      </p:sp>
      <p:sp>
        <p:nvSpPr>
          <p:cNvPr id="3" name="object 3"/>
          <p:cNvSpPr/>
          <p:nvPr/>
        </p:nvSpPr>
        <p:spPr>
          <a:xfrm>
            <a:off x="35051" y="1458107"/>
            <a:ext cx="9013284" cy="1875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81493" y="866394"/>
            <a:ext cx="1762760" cy="1353820"/>
          </a:xfrm>
          <a:custGeom>
            <a:avLst/>
            <a:gdLst/>
            <a:ahLst/>
            <a:cxnLst/>
            <a:rect l="l" t="t" r="r" b="b"/>
            <a:pathLst>
              <a:path w="1762759" h="1353820">
                <a:moveTo>
                  <a:pt x="0" y="1353311"/>
                </a:moveTo>
                <a:lnTo>
                  <a:pt x="820" y="1296106"/>
                </a:lnTo>
                <a:lnTo>
                  <a:pt x="3262" y="1239506"/>
                </a:lnTo>
                <a:lnTo>
                  <a:pt x="7291" y="1183559"/>
                </a:lnTo>
                <a:lnTo>
                  <a:pt x="12875" y="1128310"/>
                </a:lnTo>
                <a:lnTo>
                  <a:pt x="19982" y="1073807"/>
                </a:lnTo>
                <a:lnTo>
                  <a:pt x="28580" y="1020097"/>
                </a:lnTo>
                <a:lnTo>
                  <a:pt x="38635" y="967227"/>
                </a:lnTo>
                <a:lnTo>
                  <a:pt x="50115" y="915244"/>
                </a:lnTo>
                <a:lnTo>
                  <a:pt x="62989" y="864195"/>
                </a:lnTo>
                <a:lnTo>
                  <a:pt x="77223" y="814127"/>
                </a:lnTo>
                <a:lnTo>
                  <a:pt x="92784" y="765086"/>
                </a:lnTo>
                <a:lnTo>
                  <a:pt x="109641" y="717121"/>
                </a:lnTo>
                <a:lnTo>
                  <a:pt x="127762" y="670277"/>
                </a:lnTo>
                <a:lnTo>
                  <a:pt x="147112" y="624602"/>
                </a:lnTo>
                <a:lnTo>
                  <a:pt x="167660" y="580143"/>
                </a:lnTo>
                <a:lnTo>
                  <a:pt x="189374" y="536947"/>
                </a:lnTo>
                <a:lnTo>
                  <a:pt x="212221" y="495060"/>
                </a:lnTo>
                <a:lnTo>
                  <a:pt x="236168" y="454531"/>
                </a:lnTo>
                <a:lnTo>
                  <a:pt x="261183" y="415404"/>
                </a:lnTo>
                <a:lnTo>
                  <a:pt x="287234" y="377729"/>
                </a:lnTo>
                <a:lnTo>
                  <a:pt x="314288" y="341551"/>
                </a:lnTo>
                <a:lnTo>
                  <a:pt x="342312" y="306918"/>
                </a:lnTo>
                <a:lnTo>
                  <a:pt x="371275" y="273876"/>
                </a:lnTo>
                <a:lnTo>
                  <a:pt x="401142" y="242473"/>
                </a:lnTo>
                <a:lnTo>
                  <a:pt x="431883" y="212755"/>
                </a:lnTo>
                <a:lnTo>
                  <a:pt x="463465" y="184770"/>
                </a:lnTo>
                <a:lnTo>
                  <a:pt x="495854" y="158565"/>
                </a:lnTo>
                <a:lnTo>
                  <a:pt x="529020" y="134186"/>
                </a:lnTo>
                <a:lnTo>
                  <a:pt x="562928" y="111680"/>
                </a:lnTo>
                <a:lnTo>
                  <a:pt x="597547" y="91095"/>
                </a:lnTo>
                <a:lnTo>
                  <a:pt x="632844" y="72477"/>
                </a:lnTo>
                <a:lnTo>
                  <a:pt x="668787" y="55874"/>
                </a:lnTo>
                <a:lnTo>
                  <a:pt x="705343" y="41332"/>
                </a:lnTo>
                <a:lnTo>
                  <a:pt x="742479" y="28898"/>
                </a:lnTo>
                <a:lnTo>
                  <a:pt x="780164" y="18620"/>
                </a:lnTo>
                <a:lnTo>
                  <a:pt x="818365" y="10544"/>
                </a:lnTo>
                <a:lnTo>
                  <a:pt x="857048" y="4717"/>
                </a:lnTo>
                <a:lnTo>
                  <a:pt x="896183" y="1187"/>
                </a:lnTo>
                <a:lnTo>
                  <a:pt x="935735" y="0"/>
                </a:lnTo>
                <a:lnTo>
                  <a:pt x="975288" y="1187"/>
                </a:lnTo>
                <a:lnTo>
                  <a:pt x="1014423" y="4717"/>
                </a:lnTo>
                <a:lnTo>
                  <a:pt x="1053106" y="10544"/>
                </a:lnTo>
                <a:lnTo>
                  <a:pt x="1091307" y="18620"/>
                </a:lnTo>
                <a:lnTo>
                  <a:pt x="1128992" y="28898"/>
                </a:lnTo>
                <a:lnTo>
                  <a:pt x="1166128" y="41332"/>
                </a:lnTo>
                <a:lnTo>
                  <a:pt x="1202684" y="55874"/>
                </a:lnTo>
                <a:lnTo>
                  <a:pt x="1238627" y="72477"/>
                </a:lnTo>
                <a:lnTo>
                  <a:pt x="1273924" y="91095"/>
                </a:lnTo>
                <a:lnTo>
                  <a:pt x="1308543" y="111680"/>
                </a:lnTo>
                <a:lnTo>
                  <a:pt x="1342451" y="134186"/>
                </a:lnTo>
                <a:lnTo>
                  <a:pt x="1375617" y="158565"/>
                </a:lnTo>
                <a:lnTo>
                  <a:pt x="1408006" y="184770"/>
                </a:lnTo>
                <a:lnTo>
                  <a:pt x="1439588" y="212755"/>
                </a:lnTo>
                <a:lnTo>
                  <a:pt x="1470329" y="242473"/>
                </a:lnTo>
                <a:lnTo>
                  <a:pt x="1500196" y="273876"/>
                </a:lnTo>
                <a:lnTo>
                  <a:pt x="1529159" y="306918"/>
                </a:lnTo>
                <a:lnTo>
                  <a:pt x="1557183" y="341551"/>
                </a:lnTo>
                <a:lnTo>
                  <a:pt x="1584237" y="377729"/>
                </a:lnTo>
                <a:lnTo>
                  <a:pt x="1610288" y="415404"/>
                </a:lnTo>
                <a:lnTo>
                  <a:pt x="1635303" y="454531"/>
                </a:lnTo>
                <a:lnTo>
                  <a:pt x="1659250" y="495060"/>
                </a:lnTo>
                <a:lnTo>
                  <a:pt x="1682097" y="536947"/>
                </a:lnTo>
                <a:lnTo>
                  <a:pt x="1703811" y="580143"/>
                </a:lnTo>
                <a:lnTo>
                  <a:pt x="1724359" y="624602"/>
                </a:lnTo>
                <a:lnTo>
                  <a:pt x="1743709" y="670277"/>
                </a:lnTo>
                <a:lnTo>
                  <a:pt x="1761830" y="717121"/>
                </a:lnTo>
                <a:lnTo>
                  <a:pt x="1762505" y="719044"/>
                </a:lnTo>
              </a:path>
            </a:pathLst>
          </a:custGeom>
          <a:ln w="25908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1493" y="2219705"/>
            <a:ext cx="1762760" cy="1353820"/>
          </a:xfrm>
          <a:custGeom>
            <a:avLst/>
            <a:gdLst/>
            <a:ahLst/>
            <a:cxnLst/>
            <a:rect l="l" t="t" r="r" b="b"/>
            <a:pathLst>
              <a:path w="1762759" h="1353820">
                <a:moveTo>
                  <a:pt x="1762505" y="634267"/>
                </a:moveTo>
                <a:lnTo>
                  <a:pt x="1743709" y="683034"/>
                </a:lnTo>
                <a:lnTo>
                  <a:pt x="1724359" y="728709"/>
                </a:lnTo>
                <a:lnTo>
                  <a:pt x="1703811" y="773168"/>
                </a:lnTo>
                <a:lnTo>
                  <a:pt x="1682097" y="816364"/>
                </a:lnTo>
                <a:lnTo>
                  <a:pt x="1659250" y="858251"/>
                </a:lnTo>
                <a:lnTo>
                  <a:pt x="1635303" y="898780"/>
                </a:lnTo>
                <a:lnTo>
                  <a:pt x="1610288" y="937907"/>
                </a:lnTo>
                <a:lnTo>
                  <a:pt x="1584237" y="975582"/>
                </a:lnTo>
                <a:lnTo>
                  <a:pt x="1557183" y="1011760"/>
                </a:lnTo>
                <a:lnTo>
                  <a:pt x="1529159" y="1046393"/>
                </a:lnTo>
                <a:lnTo>
                  <a:pt x="1500196" y="1079435"/>
                </a:lnTo>
                <a:lnTo>
                  <a:pt x="1470329" y="1110838"/>
                </a:lnTo>
                <a:lnTo>
                  <a:pt x="1439588" y="1140556"/>
                </a:lnTo>
                <a:lnTo>
                  <a:pt x="1408006" y="1168541"/>
                </a:lnTo>
                <a:lnTo>
                  <a:pt x="1375617" y="1194746"/>
                </a:lnTo>
                <a:lnTo>
                  <a:pt x="1342451" y="1219125"/>
                </a:lnTo>
                <a:lnTo>
                  <a:pt x="1308543" y="1241631"/>
                </a:lnTo>
                <a:lnTo>
                  <a:pt x="1273924" y="1262216"/>
                </a:lnTo>
                <a:lnTo>
                  <a:pt x="1238627" y="1280834"/>
                </a:lnTo>
                <a:lnTo>
                  <a:pt x="1202684" y="1297437"/>
                </a:lnTo>
                <a:lnTo>
                  <a:pt x="1166128" y="1311979"/>
                </a:lnTo>
                <a:lnTo>
                  <a:pt x="1128992" y="1324413"/>
                </a:lnTo>
                <a:lnTo>
                  <a:pt x="1091307" y="1334691"/>
                </a:lnTo>
                <a:lnTo>
                  <a:pt x="1053106" y="1342767"/>
                </a:lnTo>
                <a:lnTo>
                  <a:pt x="1014423" y="1348594"/>
                </a:lnTo>
                <a:lnTo>
                  <a:pt x="975288" y="1352124"/>
                </a:lnTo>
                <a:lnTo>
                  <a:pt x="935735" y="1353312"/>
                </a:lnTo>
                <a:lnTo>
                  <a:pt x="896183" y="1352124"/>
                </a:lnTo>
                <a:lnTo>
                  <a:pt x="857048" y="1348594"/>
                </a:lnTo>
                <a:lnTo>
                  <a:pt x="818365" y="1342767"/>
                </a:lnTo>
                <a:lnTo>
                  <a:pt x="780164" y="1334691"/>
                </a:lnTo>
                <a:lnTo>
                  <a:pt x="742479" y="1324413"/>
                </a:lnTo>
                <a:lnTo>
                  <a:pt x="705343" y="1311979"/>
                </a:lnTo>
                <a:lnTo>
                  <a:pt x="668787" y="1297437"/>
                </a:lnTo>
                <a:lnTo>
                  <a:pt x="632844" y="1280834"/>
                </a:lnTo>
                <a:lnTo>
                  <a:pt x="597547" y="1262216"/>
                </a:lnTo>
                <a:lnTo>
                  <a:pt x="562928" y="1241631"/>
                </a:lnTo>
                <a:lnTo>
                  <a:pt x="529020" y="1219125"/>
                </a:lnTo>
                <a:lnTo>
                  <a:pt x="495854" y="1194746"/>
                </a:lnTo>
                <a:lnTo>
                  <a:pt x="463465" y="1168541"/>
                </a:lnTo>
                <a:lnTo>
                  <a:pt x="431883" y="1140556"/>
                </a:lnTo>
                <a:lnTo>
                  <a:pt x="401142" y="1110838"/>
                </a:lnTo>
                <a:lnTo>
                  <a:pt x="371275" y="1079435"/>
                </a:lnTo>
                <a:lnTo>
                  <a:pt x="342312" y="1046393"/>
                </a:lnTo>
                <a:lnTo>
                  <a:pt x="314288" y="1011760"/>
                </a:lnTo>
                <a:lnTo>
                  <a:pt x="287234" y="975582"/>
                </a:lnTo>
                <a:lnTo>
                  <a:pt x="261183" y="937907"/>
                </a:lnTo>
                <a:lnTo>
                  <a:pt x="236168" y="898780"/>
                </a:lnTo>
                <a:lnTo>
                  <a:pt x="212221" y="858251"/>
                </a:lnTo>
                <a:lnTo>
                  <a:pt x="189374" y="816364"/>
                </a:lnTo>
                <a:lnTo>
                  <a:pt x="167660" y="773168"/>
                </a:lnTo>
                <a:lnTo>
                  <a:pt x="147112" y="728709"/>
                </a:lnTo>
                <a:lnTo>
                  <a:pt x="127762" y="683034"/>
                </a:lnTo>
                <a:lnTo>
                  <a:pt x="109641" y="636190"/>
                </a:lnTo>
                <a:lnTo>
                  <a:pt x="92784" y="588225"/>
                </a:lnTo>
                <a:lnTo>
                  <a:pt x="77223" y="539184"/>
                </a:lnTo>
                <a:lnTo>
                  <a:pt x="62989" y="489116"/>
                </a:lnTo>
                <a:lnTo>
                  <a:pt x="50115" y="438067"/>
                </a:lnTo>
                <a:lnTo>
                  <a:pt x="38635" y="386084"/>
                </a:lnTo>
                <a:lnTo>
                  <a:pt x="28580" y="333214"/>
                </a:lnTo>
                <a:lnTo>
                  <a:pt x="19982" y="279504"/>
                </a:lnTo>
                <a:lnTo>
                  <a:pt x="12875" y="225001"/>
                </a:lnTo>
                <a:lnTo>
                  <a:pt x="7291" y="169752"/>
                </a:lnTo>
                <a:lnTo>
                  <a:pt x="3262" y="113805"/>
                </a:lnTo>
                <a:lnTo>
                  <a:pt x="820" y="57205"/>
                </a:lnTo>
                <a:lnTo>
                  <a:pt x="0" y="0"/>
                </a:lnTo>
              </a:path>
            </a:pathLst>
          </a:custGeom>
          <a:ln w="25908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3486210"/>
            <a:ext cx="8917305" cy="284480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>
                <a:latin typeface="Garamond"/>
                <a:cs typeface="Garamond"/>
              </a:rPr>
              <a:t>Shapley </a:t>
            </a:r>
            <a:r>
              <a:rPr dirty="0" sz="2600" spc="-5">
                <a:latin typeface="Garamond"/>
                <a:cs typeface="Garamond"/>
              </a:rPr>
              <a:t>decomposition </a:t>
            </a:r>
            <a:r>
              <a:rPr dirty="0" sz="2600">
                <a:latin typeface="Garamond"/>
                <a:cs typeface="Garamond"/>
              </a:rPr>
              <a:t>lies </a:t>
            </a:r>
            <a:r>
              <a:rPr dirty="0" sz="2600" spc="-10">
                <a:latin typeface="Garamond"/>
                <a:cs typeface="Garamond"/>
              </a:rPr>
              <a:t>between </a:t>
            </a:r>
            <a:r>
              <a:rPr dirty="0" sz="2600">
                <a:latin typeface="Garamond"/>
                <a:cs typeface="Garamond"/>
              </a:rPr>
              <a:t>the upper </a:t>
            </a:r>
            <a:r>
              <a:rPr dirty="0" sz="2600" spc="-5">
                <a:latin typeface="Garamond"/>
                <a:cs typeface="Garamond"/>
              </a:rPr>
              <a:t>and </a:t>
            </a:r>
            <a:r>
              <a:rPr dirty="0" sz="2600" spc="-15">
                <a:latin typeface="Garamond"/>
                <a:cs typeface="Garamond"/>
              </a:rPr>
              <a:t>lower</a:t>
            </a:r>
            <a:r>
              <a:rPr dirty="0" sz="2600" spc="35">
                <a:latin typeface="Garamond"/>
                <a:cs typeface="Garamond"/>
              </a:rPr>
              <a:t> </a:t>
            </a:r>
            <a:r>
              <a:rPr dirty="0" sz="2600" spc="-15">
                <a:latin typeface="Garamond"/>
                <a:cs typeface="Garamond"/>
              </a:rPr>
              <a:t>bounds.</a:t>
            </a:r>
            <a:endParaRPr sz="2600">
              <a:latin typeface="Garamond"/>
              <a:cs typeface="Garamond"/>
            </a:endParaRPr>
          </a:p>
          <a:p>
            <a:pPr marL="469900" marR="5080" indent="-457200">
              <a:lnSpc>
                <a:spcPct val="113799"/>
              </a:lnSpc>
              <a:spcBef>
                <a:spcPts val="15"/>
              </a:spcBef>
              <a:buFont typeface="Arial"/>
              <a:buChar char="•"/>
              <a:tabLst>
                <a:tab pos="469265" algn="l"/>
                <a:tab pos="469900" algn="l"/>
                <a:tab pos="1586865" algn="l"/>
                <a:tab pos="3632200" algn="l"/>
                <a:tab pos="4191635" algn="l"/>
                <a:tab pos="4729480" algn="l"/>
                <a:tab pos="5687060" algn="l"/>
                <a:tab pos="6141085" algn="l"/>
                <a:tab pos="7525384" algn="l"/>
                <a:tab pos="7924800" algn="l"/>
              </a:tabLst>
            </a:pPr>
            <a:r>
              <a:rPr dirty="0" sz="2600">
                <a:latin typeface="Garamond"/>
                <a:cs typeface="Garamond"/>
              </a:rPr>
              <a:t>Shap</a:t>
            </a:r>
            <a:r>
              <a:rPr dirty="0" sz="2600" spc="5">
                <a:latin typeface="Garamond"/>
                <a:cs typeface="Garamond"/>
              </a:rPr>
              <a:t>l</a:t>
            </a:r>
            <a:r>
              <a:rPr dirty="0" sz="2600">
                <a:latin typeface="Garamond"/>
                <a:cs typeface="Garamond"/>
              </a:rPr>
              <a:t>ey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>
                <a:latin typeface="Garamond"/>
                <a:cs typeface="Garamond"/>
              </a:rPr>
              <a:t>d</a:t>
            </a:r>
            <a:r>
              <a:rPr dirty="0" sz="2600" spc="10">
                <a:latin typeface="Garamond"/>
                <a:cs typeface="Garamond"/>
              </a:rPr>
              <a:t>e</a:t>
            </a:r>
            <a:r>
              <a:rPr dirty="0" sz="2600">
                <a:latin typeface="Garamond"/>
                <a:cs typeface="Garamond"/>
              </a:rPr>
              <a:t>composition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 spc="-5">
                <a:latin typeface="Garamond"/>
                <a:cs typeface="Garamond"/>
              </a:rPr>
              <a:t>ha</a:t>
            </a:r>
            <a:r>
              <a:rPr dirty="0" sz="2600">
                <a:latin typeface="Garamond"/>
                <a:cs typeface="Garamond"/>
              </a:rPr>
              <a:t>s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>
                <a:latin typeface="Garamond"/>
                <a:cs typeface="Garamond"/>
              </a:rPr>
              <a:t>the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 spc="5">
                <a:latin typeface="Garamond"/>
                <a:cs typeface="Garamond"/>
              </a:rPr>
              <a:t>a</a:t>
            </a:r>
            <a:r>
              <a:rPr dirty="0" sz="2600" spc="-5">
                <a:latin typeface="Garamond"/>
                <a:cs typeface="Garamond"/>
              </a:rPr>
              <a:t>p</a:t>
            </a:r>
            <a:r>
              <a:rPr dirty="0" sz="2600" spc="5">
                <a:latin typeface="Garamond"/>
                <a:cs typeface="Garamond"/>
              </a:rPr>
              <a:t>p</a:t>
            </a:r>
            <a:r>
              <a:rPr dirty="0" sz="2600">
                <a:latin typeface="Garamond"/>
                <a:cs typeface="Garamond"/>
              </a:rPr>
              <a:t>eal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>
                <a:latin typeface="Garamond"/>
                <a:cs typeface="Garamond"/>
              </a:rPr>
              <a:t>of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 spc="5">
                <a:latin typeface="Garamond"/>
                <a:cs typeface="Garamond"/>
              </a:rPr>
              <a:t>a</a:t>
            </a:r>
            <a:r>
              <a:rPr dirty="0" sz="2600" spc="-5">
                <a:latin typeface="Garamond"/>
                <a:cs typeface="Garamond"/>
              </a:rPr>
              <a:t>p</a:t>
            </a:r>
            <a:r>
              <a:rPr dirty="0" sz="2600">
                <a:latin typeface="Garamond"/>
                <a:cs typeface="Garamond"/>
              </a:rPr>
              <a:t>pea</a:t>
            </a:r>
            <a:r>
              <a:rPr dirty="0" sz="2600" spc="-10">
                <a:latin typeface="Garamond"/>
                <a:cs typeface="Garamond"/>
              </a:rPr>
              <a:t>r</a:t>
            </a:r>
            <a:r>
              <a:rPr dirty="0" sz="2600">
                <a:latin typeface="Garamond"/>
                <a:cs typeface="Garamond"/>
              </a:rPr>
              <a:t>ing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 spc="-5">
                <a:latin typeface="Garamond"/>
                <a:cs typeface="Garamond"/>
              </a:rPr>
              <a:t>t</a:t>
            </a:r>
            <a:r>
              <a:rPr dirty="0" sz="2600">
                <a:latin typeface="Garamond"/>
                <a:cs typeface="Garamond"/>
              </a:rPr>
              <a:t>o</a:t>
            </a:r>
            <a:r>
              <a:rPr dirty="0" sz="2600">
                <a:latin typeface="Garamond"/>
                <a:cs typeface="Garamond"/>
              </a:rPr>
              <a:t>	</a:t>
            </a:r>
            <a:r>
              <a:rPr dirty="0" sz="2600" spc="-5">
                <a:latin typeface="Garamond"/>
                <a:cs typeface="Garamond"/>
              </a:rPr>
              <a:t>pr</a:t>
            </a:r>
            <a:r>
              <a:rPr dirty="0" sz="2600" spc="-35">
                <a:latin typeface="Garamond"/>
                <a:cs typeface="Garamond"/>
              </a:rPr>
              <a:t>o</a:t>
            </a:r>
            <a:r>
              <a:rPr dirty="0" sz="2600">
                <a:latin typeface="Garamond"/>
                <a:cs typeface="Garamond"/>
              </a:rPr>
              <a:t>vi</a:t>
            </a:r>
            <a:r>
              <a:rPr dirty="0" sz="2600" spc="10">
                <a:latin typeface="Garamond"/>
                <a:cs typeface="Garamond"/>
              </a:rPr>
              <a:t>d</a:t>
            </a:r>
            <a:r>
              <a:rPr dirty="0" sz="2600">
                <a:latin typeface="Garamond"/>
                <a:cs typeface="Garamond"/>
              </a:rPr>
              <a:t>e  </a:t>
            </a:r>
            <a:r>
              <a:rPr dirty="0" sz="2600">
                <a:latin typeface="Garamond"/>
                <a:cs typeface="Garamond"/>
              </a:rPr>
              <a:t>point</a:t>
            </a:r>
            <a:r>
              <a:rPr dirty="0" sz="2600" spc="-20">
                <a:latin typeface="Garamond"/>
                <a:cs typeface="Garamond"/>
              </a:rPr>
              <a:t> </a:t>
            </a:r>
            <a:r>
              <a:rPr dirty="0" sz="2600" spc="-15">
                <a:latin typeface="Garamond"/>
                <a:cs typeface="Garamond"/>
              </a:rPr>
              <a:t>estimates.</a:t>
            </a:r>
            <a:endParaRPr sz="2600">
              <a:latin typeface="Garamond"/>
              <a:cs typeface="Garamond"/>
            </a:endParaRPr>
          </a:p>
          <a:p>
            <a:pPr marL="469900" indent="-4572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600" spc="-5">
                <a:latin typeface="Garamond"/>
                <a:cs typeface="Garamond"/>
              </a:rPr>
              <a:t>But </a:t>
            </a:r>
            <a:r>
              <a:rPr dirty="0" sz="2600">
                <a:latin typeface="Garamond"/>
                <a:cs typeface="Garamond"/>
              </a:rPr>
              <a:t>the underlying </a:t>
            </a:r>
            <a:r>
              <a:rPr dirty="0" sz="2600" spc="-5">
                <a:latin typeface="Garamond"/>
                <a:cs typeface="Garamond"/>
              </a:rPr>
              <a:t>assumptions are strong and </a:t>
            </a:r>
            <a:r>
              <a:rPr dirty="0" sz="2600">
                <a:latin typeface="Garamond"/>
                <a:cs typeface="Garamond"/>
              </a:rPr>
              <a:t>not</a:t>
            </a:r>
            <a:r>
              <a:rPr dirty="0" sz="2600" spc="40">
                <a:latin typeface="Garamond"/>
                <a:cs typeface="Garamond"/>
              </a:rPr>
              <a:t> </a:t>
            </a:r>
            <a:r>
              <a:rPr dirty="0" sz="2600" spc="-10">
                <a:latin typeface="Garamond"/>
                <a:cs typeface="Garamond"/>
              </a:rPr>
              <a:t>validated.</a:t>
            </a:r>
            <a:endParaRPr sz="2600">
              <a:latin typeface="Garamond"/>
              <a:cs typeface="Garamond"/>
            </a:endParaRPr>
          </a:p>
          <a:p>
            <a:pPr marL="3122930" marR="1442085" indent="-1026160">
              <a:lnSpc>
                <a:spcPct val="100000"/>
              </a:lnSpc>
              <a:spcBef>
                <a:spcPts val="1230"/>
              </a:spcBef>
            </a:pPr>
            <a:r>
              <a:rPr dirty="0" sz="2800" spc="-5" b="1">
                <a:solidFill>
                  <a:srgbClr val="800000"/>
                </a:solidFill>
                <a:latin typeface="Garamond"/>
                <a:cs typeface="Garamond"/>
              </a:rPr>
              <a:t>It may be better to </a:t>
            </a:r>
            <a:r>
              <a:rPr dirty="0" sz="2800" b="1">
                <a:solidFill>
                  <a:srgbClr val="800000"/>
                </a:solidFill>
                <a:latin typeface="Garamond"/>
                <a:cs typeface="Garamond"/>
              </a:rPr>
              <a:t>be </a:t>
            </a:r>
            <a:r>
              <a:rPr dirty="0" sz="2800" spc="-5" b="1">
                <a:solidFill>
                  <a:srgbClr val="800000"/>
                </a:solidFill>
                <a:latin typeface="Garamond"/>
                <a:cs typeface="Garamond"/>
              </a:rPr>
              <a:t>‘vaguely right  than </a:t>
            </a:r>
            <a:r>
              <a:rPr dirty="0" sz="2800" b="1">
                <a:solidFill>
                  <a:srgbClr val="800000"/>
                </a:solidFill>
                <a:latin typeface="Garamond"/>
                <a:cs typeface="Garamond"/>
              </a:rPr>
              <a:t>precisely</a:t>
            </a:r>
            <a:r>
              <a:rPr dirty="0" sz="2800" spc="10" b="1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dirty="0" sz="2800" b="1">
                <a:solidFill>
                  <a:srgbClr val="800000"/>
                </a:solidFill>
                <a:latin typeface="Garamond"/>
                <a:cs typeface="Garamond"/>
              </a:rPr>
              <a:t>wrong’.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36740"/>
            <a:ext cx="9144000" cy="6021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38861"/>
            <a:ext cx="80321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Reductions </a:t>
            </a:r>
            <a:r>
              <a:rPr dirty="0" sz="3000" spc="-5"/>
              <a:t>in Headcount </a:t>
            </a:r>
            <a:r>
              <a:rPr dirty="0" sz="3000"/>
              <a:t>ratio H and </a:t>
            </a:r>
            <a:r>
              <a:rPr dirty="0" sz="3000" spc="-5"/>
              <a:t>Intensity</a:t>
            </a:r>
            <a:r>
              <a:rPr dirty="0" sz="3000" spc="140"/>
              <a:t> </a:t>
            </a:r>
            <a:r>
              <a:rPr dirty="0" sz="3000"/>
              <a:t>A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34796"/>
            <a:ext cx="0" cy="4486910"/>
          </a:xfrm>
          <a:custGeom>
            <a:avLst/>
            <a:gdLst/>
            <a:ahLst/>
            <a:cxnLst/>
            <a:rect l="l" t="t" r="r" b="b"/>
            <a:pathLst>
              <a:path w="0" h="4486910">
                <a:moveTo>
                  <a:pt x="0" y="4486656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5088" y="552145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5088" y="502310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5088" y="452475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" y="4026408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088" y="3528059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5088" y="30297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088" y="253136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5088" y="203149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5088" y="153314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5088" y="103479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5521452"/>
            <a:ext cx="7568565" cy="0"/>
          </a:xfrm>
          <a:custGeom>
            <a:avLst/>
            <a:gdLst/>
            <a:ahLst/>
            <a:cxnLst/>
            <a:rect l="l" t="t" r="r" b="b"/>
            <a:pathLst>
              <a:path w="7568565" h="0">
                <a:moveTo>
                  <a:pt x="0" y="0"/>
                </a:moveTo>
                <a:lnTo>
                  <a:pt x="756818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3000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0427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56332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3759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9664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7091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82996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40423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96328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53756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11183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13147" y="2654786"/>
            <a:ext cx="1261871" cy="1260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14315" y="3380232"/>
            <a:ext cx="4191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59684" y="4125772"/>
            <a:ext cx="68275" cy="68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52188" y="3851147"/>
            <a:ext cx="128015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49140" y="3067811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15035" y="4401491"/>
            <a:ext cx="76020" cy="7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6946" y="4573714"/>
            <a:ext cx="33337" cy="33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43800" y="1863851"/>
            <a:ext cx="417575" cy="417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78813" y="3878684"/>
            <a:ext cx="130958" cy="130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24984" y="3445764"/>
            <a:ext cx="112775" cy="1112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31435" y="2676144"/>
            <a:ext cx="1158239" cy="11582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65604" y="4087367"/>
            <a:ext cx="295656" cy="2941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55820" y="3624071"/>
            <a:ext cx="210312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93388" y="4093616"/>
            <a:ext cx="42519" cy="425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18898" y="3112047"/>
            <a:ext cx="175220" cy="1752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15526" y="2846902"/>
            <a:ext cx="195001" cy="1950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07534" y="3546432"/>
            <a:ext cx="164464" cy="1629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09013" y="1670341"/>
            <a:ext cx="184366" cy="1843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23003" y="2796539"/>
            <a:ext cx="399288" cy="3992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73296" y="3102864"/>
            <a:ext cx="425196" cy="4236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97540" y="4380136"/>
            <a:ext cx="85183" cy="851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98744" y="3386380"/>
            <a:ext cx="129487" cy="1294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74079" y="3326891"/>
            <a:ext cx="260603" cy="2606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15455" y="3160776"/>
            <a:ext cx="237744" cy="2377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29884" y="3340608"/>
            <a:ext cx="137160" cy="1371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973317" y="4005834"/>
            <a:ext cx="919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Bangladesh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02382" y="4301109"/>
            <a:ext cx="565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Bol</a:t>
            </a:r>
            <a:r>
              <a:rPr dirty="0" sz="1600" spc="-3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v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52245" y="4043934"/>
            <a:ext cx="795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Colombia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54114" y="1535684"/>
            <a:ext cx="702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Ethiopia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33294" y="3343402"/>
            <a:ext cx="553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Ghana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73471" y="2069337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Ind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99641" y="3619627"/>
            <a:ext cx="796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Ind</a:t>
            </a:r>
            <a:r>
              <a:rPr dirty="0" sz="1600" spc="-10">
                <a:latin typeface="Garamond"/>
                <a:cs typeface="Garamond"/>
              </a:rPr>
              <a:t>onesia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97095" y="4096892"/>
            <a:ext cx="1242695" cy="4838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716280">
              <a:lnSpc>
                <a:spcPts val="1689"/>
              </a:lnSpc>
              <a:spcBef>
                <a:spcPts val="340"/>
              </a:spcBef>
            </a:pPr>
            <a:r>
              <a:rPr dirty="0" sz="1600" spc="-35">
                <a:latin typeface="Garamond"/>
                <a:cs typeface="Garamond"/>
              </a:rPr>
              <a:t>K</a:t>
            </a:r>
            <a:r>
              <a:rPr dirty="0" sz="1600" spc="-10">
                <a:latin typeface="Garamond"/>
                <a:cs typeface="Garamond"/>
              </a:rPr>
              <a:t>enya  </a:t>
            </a:r>
            <a:r>
              <a:rPr dirty="0" sz="1600" spc="-10">
                <a:latin typeface="Garamond"/>
                <a:cs typeface="Garamond"/>
              </a:rPr>
              <a:t>Cambodia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14013" y="4238371"/>
            <a:ext cx="669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L</a:t>
            </a:r>
            <a:r>
              <a:rPr dirty="0" sz="1600" spc="-15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s</a:t>
            </a:r>
            <a:r>
              <a:rPr dirty="0" sz="1600" spc="-10">
                <a:latin typeface="Garamond"/>
                <a:cs typeface="Garamond"/>
              </a:rPr>
              <a:t>ot</a:t>
            </a:r>
            <a:r>
              <a:rPr dirty="0" sz="1600" spc="-5">
                <a:latin typeface="Garamond"/>
                <a:cs typeface="Garamond"/>
              </a:rPr>
              <a:t>ho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14594" y="2423922"/>
            <a:ext cx="9474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Madagascar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75375" y="2108073"/>
            <a:ext cx="1056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Mozambique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50463" y="3328161"/>
            <a:ext cx="501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10">
                <a:latin typeface="Garamond"/>
                <a:cs typeface="Garamond"/>
              </a:rPr>
              <a:t>e</a:t>
            </a:r>
            <a:r>
              <a:rPr dirty="0" sz="1600" spc="-10">
                <a:latin typeface="Garamond"/>
                <a:cs typeface="Garamond"/>
              </a:rPr>
              <a:t>pal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66126" y="1210183"/>
            <a:ext cx="47370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20">
                <a:latin typeface="Garamond"/>
                <a:cs typeface="Garamond"/>
              </a:rPr>
              <a:t>g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44492" y="1939798"/>
            <a:ext cx="1146810" cy="658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Cameroon</a:t>
            </a:r>
            <a:endParaRPr sz="1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600" spc="-5">
                <a:latin typeface="Garamond"/>
                <a:cs typeface="Garamond"/>
              </a:rPr>
              <a:t>Nigeria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45866" y="2586126"/>
            <a:ext cx="675640" cy="7118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80"/>
              </a:spcBef>
            </a:pPr>
            <a:r>
              <a:rPr dirty="0" sz="1600" spc="-55">
                <a:latin typeface="Garamond"/>
                <a:cs typeface="Garamond"/>
              </a:rPr>
              <a:t>P</a:t>
            </a:r>
            <a:r>
              <a:rPr dirty="0" sz="1600" spc="-10">
                <a:latin typeface="Garamond"/>
                <a:cs typeface="Garamond"/>
              </a:rPr>
              <a:t>ak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stan</a:t>
            </a:r>
            <a:endParaRPr sz="1600">
              <a:latin typeface="Garamond"/>
              <a:cs typeface="Garamond"/>
            </a:endParaRPr>
          </a:p>
          <a:p>
            <a:pPr algn="r" marR="31115">
              <a:lnSpc>
                <a:spcPct val="100000"/>
              </a:lnSpc>
              <a:spcBef>
                <a:spcPts val="785"/>
              </a:spcBef>
            </a:pPr>
            <a:r>
              <a:rPr dirty="0" sz="1600" spc="-10">
                <a:latin typeface="Garamond"/>
                <a:cs typeface="Garamond"/>
              </a:rPr>
              <a:t>Ha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ti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42175" y="3028010"/>
            <a:ext cx="6515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latin typeface="Garamond"/>
                <a:cs typeface="Garamond"/>
              </a:rPr>
              <a:t>R</a:t>
            </a:r>
            <a:r>
              <a:rPr dirty="0" sz="1600" spc="-30">
                <a:latin typeface="Garamond"/>
                <a:cs typeface="Garamond"/>
              </a:rPr>
              <a:t>w</a:t>
            </a:r>
            <a:r>
              <a:rPr dirty="0" sz="1600" spc="-10">
                <a:latin typeface="Garamond"/>
                <a:cs typeface="Garamond"/>
              </a:rPr>
              <a:t>anda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83654" y="3698240"/>
            <a:ext cx="728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latin typeface="Garamond"/>
                <a:cs typeface="Garamond"/>
              </a:rPr>
              <a:t>T</a:t>
            </a:r>
            <a:r>
              <a:rPr dirty="0" sz="1600" spc="-10">
                <a:latin typeface="Garamond"/>
                <a:cs typeface="Garamond"/>
              </a:rPr>
              <a:t>anza</a:t>
            </a: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94017" y="2566492"/>
            <a:ext cx="634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U</a:t>
            </a:r>
            <a:r>
              <a:rPr dirty="0" sz="1600" spc="25">
                <a:latin typeface="Garamond"/>
                <a:cs typeface="Garamond"/>
              </a:rPr>
              <a:t>g</a:t>
            </a:r>
            <a:r>
              <a:rPr dirty="0" sz="1600" spc="-10">
                <a:latin typeface="Garamond"/>
                <a:cs typeface="Garamond"/>
              </a:rPr>
              <a:t>anda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87973" y="3660775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Zambia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0252" y="5362194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252" y="4863465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0252" y="4364558"/>
            <a:ext cx="382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15">
                <a:latin typeface="Garamond"/>
                <a:cs typeface="Garamond"/>
              </a:rPr>
              <a:t>0</a:t>
            </a:r>
            <a:r>
              <a:rPr dirty="0" sz="1600" spc="-5">
                <a:latin typeface="Garamond"/>
                <a:cs typeface="Garamond"/>
              </a:rPr>
              <a:t>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0252" y="3866515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0252" y="3367786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00252" y="2869183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0252" y="2370581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0252" y="1871852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0252" y="1373250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00252" y="874522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9236" y="4429334"/>
            <a:ext cx="1438275" cy="143891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ctr" marL="1047750">
              <a:lnSpc>
                <a:spcPct val="100000"/>
              </a:lnSpc>
              <a:spcBef>
                <a:spcPts val="795"/>
              </a:spcBef>
            </a:pPr>
            <a:r>
              <a:rPr dirty="0" sz="1600" spc="-55">
                <a:latin typeface="Garamond"/>
                <a:cs typeface="Garamond"/>
              </a:rPr>
              <a:t>P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35">
                <a:latin typeface="Garamond"/>
                <a:cs typeface="Garamond"/>
              </a:rPr>
              <a:t>r</a:t>
            </a:r>
            <a:r>
              <a:rPr dirty="0" sz="1600" spc="-5">
                <a:latin typeface="Garamond"/>
                <a:cs typeface="Garamond"/>
              </a:rPr>
              <a:t>u</a:t>
            </a:r>
            <a:endParaRPr sz="1600">
              <a:latin typeface="Garamond"/>
              <a:cs typeface="Garamond"/>
            </a:endParaRPr>
          </a:p>
          <a:p>
            <a:pPr algn="ctr" marR="23495">
              <a:lnSpc>
                <a:spcPts val="1860"/>
              </a:lnSpc>
              <a:spcBef>
                <a:spcPts val="695"/>
              </a:spcBef>
            </a:pPr>
            <a:r>
              <a:rPr dirty="0" sz="1600" spc="-10">
                <a:latin typeface="Garamond"/>
                <a:cs typeface="Garamond"/>
              </a:rPr>
              <a:t>Dominican</a:t>
            </a:r>
            <a:endParaRPr sz="1600">
              <a:latin typeface="Garamond"/>
              <a:cs typeface="Garamond"/>
            </a:endParaRPr>
          </a:p>
          <a:p>
            <a:pPr algn="ctr" marL="20320">
              <a:lnSpc>
                <a:spcPts val="1860"/>
              </a:lnSpc>
            </a:pPr>
            <a:r>
              <a:rPr dirty="0" sz="1600" spc="-10">
                <a:latin typeface="Garamond"/>
                <a:cs typeface="Garamond"/>
              </a:rPr>
              <a:t>Republic</a:t>
            </a:r>
            <a:endParaRPr sz="1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1360" algn="l"/>
              </a:tabLst>
            </a:pPr>
            <a:r>
              <a:rPr dirty="0" sz="1600" spc="-5">
                <a:latin typeface="Garamond"/>
                <a:cs typeface="Garamond"/>
              </a:rPr>
              <a:t>0%	10%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5069" y="1689807"/>
            <a:ext cx="254000" cy="25965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sz="1600" spc="-25">
                <a:latin typeface="Garamond"/>
                <a:cs typeface="Garamond"/>
              </a:rPr>
              <a:t>Average </a:t>
            </a:r>
            <a:r>
              <a:rPr dirty="0" sz="1600" spc="-5">
                <a:latin typeface="Garamond"/>
                <a:cs typeface="Garamond"/>
              </a:rPr>
              <a:t>Intensity of </a:t>
            </a:r>
            <a:r>
              <a:rPr dirty="0" sz="1600" spc="-20">
                <a:latin typeface="Garamond"/>
                <a:cs typeface="Garamond"/>
              </a:rPr>
              <a:t>Poverty</a:t>
            </a:r>
            <a:r>
              <a:rPr dirty="0" sz="1600" spc="-11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(A)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65323" y="5576452"/>
            <a:ext cx="6485890" cy="5588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768985" algn="l"/>
                <a:tab pos="1526540" algn="l"/>
                <a:tab pos="2282825" algn="l"/>
                <a:tab pos="3039745" algn="l"/>
                <a:tab pos="3796665" algn="l"/>
                <a:tab pos="4553585" algn="l"/>
                <a:tab pos="5310505" algn="l"/>
                <a:tab pos="6019800" algn="l"/>
              </a:tabLst>
            </a:pPr>
            <a:r>
              <a:rPr dirty="0" sz="1600">
                <a:latin typeface="Garamond"/>
                <a:cs typeface="Garamond"/>
              </a:rPr>
              <a:t>2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8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9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1</a:t>
            </a:r>
            <a:r>
              <a:rPr dirty="0" sz="1600" spc="-5">
                <a:latin typeface="Garamond"/>
                <a:cs typeface="Garamond"/>
              </a:rPr>
              <a:t>00%</a:t>
            </a:r>
            <a:endParaRPr sz="1600">
              <a:latin typeface="Garamond"/>
              <a:cs typeface="Garamond"/>
            </a:endParaRPr>
          </a:p>
          <a:p>
            <a:pPr marL="768350">
              <a:lnSpc>
                <a:spcPct val="100000"/>
              </a:lnSpc>
              <a:spcBef>
                <a:spcPts val="180"/>
              </a:spcBef>
            </a:pPr>
            <a:r>
              <a:rPr dirty="0" sz="1600" spc="-10">
                <a:latin typeface="Garamond"/>
                <a:cs typeface="Garamond"/>
              </a:rPr>
              <a:t>Percentage </a:t>
            </a:r>
            <a:r>
              <a:rPr dirty="0" sz="1600" spc="-5">
                <a:latin typeface="Garamond"/>
                <a:cs typeface="Garamond"/>
              </a:rPr>
              <a:t>of </a:t>
            </a:r>
            <a:r>
              <a:rPr dirty="0" sz="1600" spc="-15">
                <a:latin typeface="Garamond"/>
                <a:cs typeface="Garamond"/>
              </a:rPr>
              <a:t>People </a:t>
            </a:r>
            <a:r>
              <a:rPr dirty="0" sz="1600" spc="-10">
                <a:latin typeface="Garamond"/>
                <a:cs typeface="Garamond"/>
              </a:rPr>
              <a:t>Considered </a:t>
            </a:r>
            <a:r>
              <a:rPr dirty="0" sz="1600" spc="-20">
                <a:latin typeface="Garamond"/>
                <a:cs typeface="Garamond"/>
              </a:rPr>
              <a:t>Poor</a:t>
            </a:r>
            <a:r>
              <a:rPr dirty="0" sz="1600" spc="-12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(H)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1646935" y="617346"/>
            <a:ext cx="58534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34 </a:t>
            </a:r>
            <a:r>
              <a:rPr dirty="0" sz="2400" spc="-5">
                <a:solidFill>
                  <a:srgbClr val="000000"/>
                </a:solidFill>
              </a:rPr>
              <a:t>countries: </a:t>
            </a:r>
            <a:r>
              <a:rPr dirty="0" sz="2400">
                <a:solidFill>
                  <a:srgbClr val="000000"/>
                </a:solidFill>
              </a:rPr>
              <a:t>National </a:t>
            </a:r>
            <a:r>
              <a:rPr dirty="0" sz="2400" spc="-10">
                <a:solidFill>
                  <a:srgbClr val="000000"/>
                </a:solidFill>
              </a:rPr>
              <a:t>Level </a:t>
            </a:r>
            <a:r>
              <a:rPr dirty="0" sz="2400" spc="-5">
                <a:solidFill>
                  <a:srgbClr val="000000"/>
                </a:solidFill>
              </a:rPr>
              <a:t>initial year: </a:t>
            </a:r>
            <a:r>
              <a:rPr dirty="0" sz="2400">
                <a:solidFill>
                  <a:srgbClr val="000000"/>
                </a:solidFill>
              </a:rPr>
              <a:t>H,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endParaRPr sz="2400"/>
          </a:p>
        </p:txBody>
      </p:sp>
      <p:sp>
        <p:nvSpPr>
          <p:cNvPr id="83" name="object 83"/>
          <p:cNvSpPr/>
          <p:nvPr/>
        </p:nvSpPr>
        <p:spPr>
          <a:xfrm>
            <a:off x="6672071" y="4486655"/>
            <a:ext cx="341630" cy="353695"/>
          </a:xfrm>
          <a:custGeom>
            <a:avLst/>
            <a:gdLst/>
            <a:ahLst/>
            <a:cxnLst/>
            <a:rect l="l" t="t" r="r" b="b"/>
            <a:pathLst>
              <a:path w="341629" h="353695">
                <a:moveTo>
                  <a:pt x="0" y="176784"/>
                </a:moveTo>
                <a:lnTo>
                  <a:pt x="6099" y="129778"/>
                </a:lnTo>
                <a:lnTo>
                  <a:pt x="23311" y="87545"/>
                </a:lnTo>
                <a:lnTo>
                  <a:pt x="50006" y="51768"/>
                </a:lnTo>
                <a:lnTo>
                  <a:pt x="84553" y="24130"/>
                </a:lnTo>
                <a:lnTo>
                  <a:pt x="125324" y="6312"/>
                </a:lnTo>
                <a:lnTo>
                  <a:pt x="170687" y="0"/>
                </a:lnTo>
                <a:lnTo>
                  <a:pt x="216051" y="6312"/>
                </a:lnTo>
                <a:lnTo>
                  <a:pt x="256822" y="24130"/>
                </a:lnTo>
                <a:lnTo>
                  <a:pt x="291369" y="51768"/>
                </a:lnTo>
                <a:lnTo>
                  <a:pt x="318064" y="87545"/>
                </a:lnTo>
                <a:lnTo>
                  <a:pt x="335276" y="129778"/>
                </a:lnTo>
                <a:lnTo>
                  <a:pt x="341375" y="176784"/>
                </a:lnTo>
                <a:lnTo>
                  <a:pt x="335276" y="223789"/>
                </a:lnTo>
                <a:lnTo>
                  <a:pt x="318064" y="266022"/>
                </a:lnTo>
                <a:lnTo>
                  <a:pt x="291369" y="301799"/>
                </a:lnTo>
                <a:lnTo>
                  <a:pt x="256822" y="329438"/>
                </a:lnTo>
                <a:lnTo>
                  <a:pt x="216051" y="347255"/>
                </a:lnTo>
                <a:lnTo>
                  <a:pt x="170687" y="353568"/>
                </a:lnTo>
                <a:lnTo>
                  <a:pt x="125324" y="347255"/>
                </a:lnTo>
                <a:lnTo>
                  <a:pt x="84553" y="329438"/>
                </a:lnTo>
                <a:lnTo>
                  <a:pt x="50006" y="301799"/>
                </a:lnTo>
                <a:lnTo>
                  <a:pt x="23311" y="266022"/>
                </a:lnTo>
                <a:lnTo>
                  <a:pt x="6099" y="223789"/>
                </a:lnTo>
                <a:lnTo>
                  <a:pt x="0" y="1767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25411" y="4887467"/>
            <a:ext cx="236220" cy="2484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768083" y="5178552"/>
            <a:ext cx="150876" cy="1645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607302" y="4394453"/>
            <a:ext cx="2269490" cy="1059180"/>
          </a:xfrm>
          <a:prstGeom prst="rect">
            <a:avLst/>
          </a:prstGeom>
          <a:ln w="19811">
            <a:solidFill>
              <a:srgbClr val="385D89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614045" marR="501650">
              <a:lnSpc>
                <a:spcPct val="100000"/>
              </a:lnSpc>
              <a:spcBef>
                <a:spcPts val="815"/>
              </a:spcBef>
            </a:pPr>
            <a:r>
              <a:rPr dirty="0" sz="1000" spc="-5">
                <a:latin typeface="Garamond"/>
                <a:cs typeface="Garamond"/>
              </a:rPr>
              <a:t>The size of the</a:t>
            </a:r>
            <a:r>
              <a:rPr dirty="0" sz="1000" spc="-5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bubbles  is a</a:t>
            </a:r>
            <a:r>
              <a:rPr dirty="0" sz="1000" spc="-15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proportional</a:t>
            </a:r>
            <a:endParaRPr sz="1000">
              <a:latin typeface="Garamond"/>
              <a:cs typeface="Garamond"/>
            </a:endParaRPr>
          </a:p>
          <a:p>
            <a:pPr marL="614045" marR="337820">
              <a:lnSpc>
                <a:spcPct val="100000"/>
              </a:lnSpc>
            </a:pPr>
            <a:r>
              <a:rPr dirty="0" sz="1000" spc="-5">
                <a:latin typeface="Garamond"/>
                <a:cs typeface="Garamond"/>
              </a:rPr>
              <a:t>representation of the total  number </a:t>
            </a:r>
            <a:r>
              <a:rPr dirty="0" sz="1000" spc="-10">
                <a:latin typeface="Garamond"/>
                <a:cs typeface="Garamond"/>
              </a:rPr>
              <a:t>of </a:t>
            </a:r>
            <a:r>
              <a:rPr dirty="0" sz="1000" spc="-5">
                <a:latin typeface="Garamond"/>
                <a:cs typeface="Garamond"/>
              </a:rPr>
              <a:t>MPI </a:t>
            </a:r>
            <a:r>
              <a:rPr dirty="0" sz="1000" spc="-10">
                <a:latin typeface="Garamond"/>
                <a:cs typeface="Garamond"/>
              </a:rPr>
              <a:t>poor </a:t>
            </a:r>
            <a:r>
              <a:rPr dirty="0" sz="1000" spc="-5">
                <a:latin typeface="Garamond"/>
                <a:cs typeface="Garamond"/>
              </a:rPr>
              <a:t>in  each</a:t>
            </a:r>
            <a:r>
              <a:rPr dirty="0" sz="1000" spc="-1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country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13561" y="4280027"/>
            <a:ext cx="237870" cy="14147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463039" y="4588764"/>
            <a:ext cx="317500" cy="341630"/>
          </a:xfrm>
          <a:custGeom>
            <a:avLst/>
            <a:gdLst/>
            <a:ahLst/>
            <a:cxnLst/>
            <a:rect l="l" t="t" r="r" b="b"/>
            <a:pathLst>
              <a:path w="317500" h="341629">
                <a:moveTo>
                  <a:pt x="17089" y="18391"/>
                </a:moveTo>
                <a:lnTo>
                  <a:pt x="19860" y="30757"/>
                </a:lnTo>
                <a:lnTo>
                  <a:pt x="307721" y="341122"/>
                </a:lnTo>
                <a:lnTo>
                  <a:pt x="317118" y="332486"/>
                </a:lnTo>
                <a:lnTo>
                  <a:pt x="29054" y="22031"/>
                </a:lnTo>
                <a:lnTo>
                  <a:pt x="17089" y="18391"/>
                </a:lnTo>
                <a:close/>
              </a:path>
              <a:path w="317500" h="341629">
                <a:moveTo>
                  <a:pt x="0" y="0"/>
                </a:moveTo>
                <a:lnTo>
                  <a:pt x="22351" y="100075"/>
                </a:lnTo>
                <a:lnTo>
                  <a:pt x="25781" y="102235"/>
                </a:lnTo>
                <a:lnTo>
                  <a:pt x="32638" y="100711"/>
                </a:lnTo>
                <a:lnTo>
                  <a:pt x="34797" y="97409"/>
                </a:lnTo>
                <a:lnTo>
                  <a:pt x="19860" y="30757"/>
                </a:lnTo>
                <a:lnTo>
                  <a:pt x="3937" y="13588"/>
                </a:lnTo>
                <a:lnTo>
                  <a:pt x="13207" y="4953"/>
                </a:lnTo>
                <a:lnTo>
                  <a:pt x="16277" y="4953"/>
                </a:lnTo>
                <a:lnTo>
                  <a:pt x="0" y="0"/>
                </a:lnTo>
                <a:close/>
              </a:path>
              <a:path w="317500" h="341629">
                <a:moveTo>
                  <a:pt x="16277" y="4953"/>
                </a:moveTo>
                <a:lnTo>
                  <a:pt x="13207" y="4953"/>
                </a:lnTo>
                <a:lnTo>
                  <a:pt x="29054" y="22031"/>
                </a:lnTo>
                <a:lnTo>
                  <a:pt x="94487" y="41910"/>
                </a:lnTo>
                <a:lnTo>
                  <a:pt x="98043" y="40005"/>
                </a:lnTo>
                <a:lnTo>
                  <a:pt x="100075" y="33400"/>
                </a:lnTo>
                <a:lnTo>
                  <a:pt x="98171" y="29844"/>
                </a:lnTo>
                <a:lnTo>
                  <a:pt x="16277" y="4953"/>
                </a:lnTo>
                <a:close/>
              </a:path>
              <a:path w="317500" h="341629">
                <a:moveTo>
                  <a:pt x="13207" y="4953"/>
                </a:moveTo>
                <a:lnTo>
                  <a:pt x="3937" y="13588"/>
                </a:lnTo>
                <a:lnTo>
                  <a:pt x="19860" y="30757"/>
                </a:lnTo>
                <a:lnTo>
                  <a:pt x="17089" y="18391"/>
                </a:lnTo>
                <a:lnTo>
                  <a:pt x="6731" y="15240"/>
                </a:lnTo>
                <a:lnTo>
                  <a:pt x="14731" y="7874"/>
                </a:lnTo>
                <a:lnTo>
                  <a:pt x="15918" y="7874"/>
                </a:lnTo>
                <a:lnTo>
                  <a:pt x="13207" y="4953"/>
                </a:lnTo>
                <a:close/>
              </a:path>
              <a:path w="317500" h="341629">
                <a:moveTo>
                  <a:pt x="15918" y="7874"/>
                </a:moveTo>
                <a:lnTo>
                  <a:pt x="14731" y="7874"/>
                </a:lnTo>
                <a:lnTo>
                  <a:pt x="17089" y="18391"/>
                </a:lnTo>
                <a:lnTo>
                  <a:pt x="29054" y="22031"/>
                </a:lnTo>
                <a:lnTo>
                  <a:pt x="15918" y="7874"/>
                </a:lnTo>
                <a:close/>
              </a:path>
              <a:path w="317500" h="341629">
                <a:moveTo>
                  <a:pt x="14731" y="7874"/>
                </a:moveTo>
                <a:lnTo>
                  <a:pt x="6731" y="15240"/>
                </a:lnTo>
                <a:lnTo>
                  <a:pt x="17089" y="18391"/>
                </a:lnTo>
                <a:lnTo>
                  <a:pt x="14731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932432" y="4420742"/>
            <a:ext cx="351155" cy="207010"/>
          </a:xfrm>
          <a:custGeom>
            <a:avLst/>
            <a:gdLst/>
            <a:ahLst/>
            <a:cxnLst/>
            <a:rect l="l" t="t" r="r" b="b"/>
            <a:pathLst>
              <a:path w="351155" h="207010">
                <a:moveTo>
                  <a:pt x="34530" y="12978"/>
                </a:moveTo>
                <a:lnTo>
                  <a:pt x="21790" y="13034"/>
                </a:lnTo>
                <a:lnTo>
                  <a:pt x="27996" y="23913"/>
                </a:lnTo>
                <a:lnTo>
                  <a:pt x="344297" y="207009"/>
                </a:lnTo>
                <a:lnTo>
                  <a:pt x="350647" y="196087"/>
                </a:lnTo>
                <a:lnTo>
                  <a:pt x="34530" y="12978"/>
                </a:lnTo>
                <a:close/>
              </a:path>
              <a:path w="351155" h="207010">
                <a:moveTo>
                  <a:pt x="102616" y="0"/>
                </a:moveTo>
                <a:lnTo>
                  <a:pt x="99060" y="0"/>
                </a:lnTo>
                <a:lnTo>
                  <a:pt x="0" y="380"/>
                </a:lnTo>
                <a:lnTo>
                  <a:pt x="49022" y="86486"/>
                </a:lnTo>
                <a:lnTo>
                  <a:pt x="50800" y="89534"/>
                </a:lnTo>
                <a:lnTo>
                  <a:pt x="54610" y="90550"/>
                </a:lnTo>
                <a:lnTo>
                  <a:pt x="57657" y="88899"/>
                </a:lnTo>
                <a:lnTo>
                  <a:pt x="60706" y="87121"/>
                </a:lnTo>
                <a:lnTo>
                  <a:pt x="61849" y="83184"/>
                </a:lnTo>
                <a:lnTo>
                  <a:pt x="60070" y="80136"/>
                </a:lnTo>
                <a:lnTo>
                  <a:pt x="27996" y="23913"/>
                </a:lnTo>
                <a:lnTo>
                  <a:pt x="7747" y="12191"/>
                </a:lnTo>
                <a:lnTo>
                  <a:pt x="14097" y="1142"/>
                </a:lnTo>
                <a:lnTo>
                  <a:pt x="103709" y="1142"/>
                </a:lnTo>
                <a:lnTo>
                  <a:pt x="102616" y="0"/>
                </a:lnTo>
                <a:close/>
              </a:path>
              <a:path w="351155" h="207010">
                <a:moveTo>
                  <a:pt x="14097" y="1142"/>
                </a:moveTo>
                <a:lnTo>
                  <a:pt x="7747" y="12191"/>
                </a:lnTo>
                <a:lnTo>
                  <a:pt x="27996" y="23913"/>
                </a:lnTo>
                <a:lnTo>
                  <a:pt x="21816" y="13080"/>
                </a:lnTo>
                <a:lnTo>
                  <a:pt x="10922" y="13080"/>
                </a:lnTo>
                <a:lnTo>
                  <a:pt x="16382" y="3555"/>
                </a:lnTo>
                <a:lnTo>
                  <a:pt x="18262" y="3555"/>
                </a:lnTo>
                <a:lnTo>
                  <a:pt x="14097" y="1142"/>
                </a:lnTo>
                <a:close/>
              </a:path>
              <a:path w="351155" h="207010">
                <a:moveTo>
                  <a:pt x="16382" y="3555"/>
                </a:moveTo>
                <a:lnTo>
                  <a:pt x="10922" y="13080"/>
                </a:lnTo>
                <a:lnTo>
                  <a:pt x="21790" y="13034"/>
                </a:lnTo>
                <a:lnTo>
                  <a:pt x="16382" y="3555"/>
                </a:lnTo>
                <a:close/>
              </a:path>
              <a:path w="351155" h="207010">
                <a:moveTo>
                  <a:pt x="21790" y="13034"/>
                </a:moveTo>
                <a:lnTo>
                  <a:pt x="10922" y="13080"/>
                </a:lnTo>
                <a:lnTo>
                  <a:pt x="21816" y="13080"/>
                </a:lnTo>
                <a:close/>
              </a:path>
              <a:path w="351155" h="207010">
                <a:moveTo>
                  <a:pt x="18262" y="3555"/>
                </a:moveTo>
                <a:lnTo>
                  <a:pt x="16382" y="3555"/>
                </a:lnTo>
                <a:lnTo>
                  <a:pt x="21790" y="13034"/>
                </a:lnTo>
                <a:lnTo>
                  <a:pt x="34530" y="12978"/>
                </a:lnTo>
                <a:lnTo>
                  <a:pt x="18262" y="3555"/>
                </a:lnTo>
                <a:close/>
              </a:path>
              <a:path w="351155" h="207010">
                <a:moveTo>
                  <a:pt x="103709" y="1142"/>
                </a:moveTo>
                <a:lnTo>
                  <a:pt x="14097" y="1142"/>
                </a:lnTo>
                <a:lnTo>
                  <a:pt x="34530" y="12978"/>
                </a:lnTo>
                <a:lnTo>
                  <a:pt x="102616" y="12699"/>
                </a:lnTo>
                <a:lnTo>
                  <a:pt x="105410" y="9905"/>
                </a:lnTo>
                <a:lnTo>
                  <a:pt x="105410" y="2920"/>
                </a:lnTo>
                <a:lnTo>
                  <a:pt x="103709" y="1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40051" y="3866515"/>
            <a:ext cx="386080" cy="398145"/>
          </a:xfrm>
          <a:custGeom>
            <a:avLst/>
            <a:gdLst/>
            <a:ahLst/>
            <a:cxnLst/>
            <a:rect l="l" t="t" r="r" b="b"/>
            <a:pathLst>
              <a:path w="386080" h="398145">
                <a:moveTo>
                  <a:pt x="290195" y="357759"/>
                </a:moveTo>
                <a:lnTo>
                  <a:pt x="286766" y="359664"/>
                </a:lnTo>
                <a:lnTo>
                  <a:pt x="285750" y="363093"/>
                </a:lnTo>
                <a:lnTo>
                  <a:pt x="284861" y="366522"/>
                </a:lnTo>
                <a:lnTo>
                  <a:pt x="286766" y="369951"/>
                </a:lnTo>
                <a:lnTo>
                  <a:pt x="290195" y="370967"/>
                </a:lnTo>
                <a:lnTo>
                  <a:pt x="385572" y="397637"/>
                </a:lnTo>
                <a:lnTo>
                  <a:pt x="384444" y="393065"/>
                </a:lnTo>
                <a:lnTo>
                  <a:pt x="372237" y="393065"/>
                </a:lnTo>
                <a:lnTo>
                  <a:pt x="355826" y="376127"/>
                </a:lnTo>
                <a:lnTo>
                  <a:pt x="293624" y="358648"/>
                </a:lnTo>
                <a:lnTo>
                  <a:pt x="290195" y="357759"/>
                </a:lnTo>
                <a:close/>
              </a:path>
              <a:path w="386080" h="398145">
                <a:moveTo>
                  <a:pt x="355826" y="376127"/>
                </a:moveTo>
                <a:lnTo>
                  <a:pt x="372237" y="393065"/>
                </a:lnTo>
                <a:lnTo>
                  <a:pt x="375241" y="390144"/>
                </a:lnTo>
                <a:lnTo>
                  <a:pt x="370713" y="390144"/>
                </a:lnTo>
                <a:lnTo>
                  <a:pt x="368098" y="379576"/>
                </a:lnTo>
                <a:lnTo>
                  <a:pt x="355826" y="376127"/>
                </a:lnTo>
                <a:close/>
              </a:path>
              <a:path w="386080" h="398145">
                <a:moveTo>
                  <a:pt x="357631" y="295910"/>
                </a:moveTo>
                <a:lnTo>
                  <a:pt x="350774" y="297688"/>
                </a:lnTo>
                <a:lnTo>
                  <a:pt x="348742" y="301117"/>
                </a:lnTo>
                <a:lnTo>
                  <a:pt x="349504" y="304419"/>
                </a:lnTo>
                <a:lnTo>
                  <a:pt x="365071" y="367342"/>
                </a:lnTo>
                <a:lnTo>
                  <a:pt x="381381" y="384175"/>
                </a:lnTo>
                <a:lnTo>
                  <a:pt x="372237" y="393065"/>
                </a:lnTo>
                <a:lnTo>
                  <a:pt x="384444" y="393065"/>
                </a:lnTo>
                <a:lnTo>
                  <a:pt x="361764" y="301117"/>
                </a:lnTo>
                <a:lnTo>
                  <a:pt x="361061" y="298069"/>
                </a:lnTo>
                <a:lnTo>
                  <a:pt x="357631" y="295910"/>
                </a:lnTo>
                <a:close/>
              </a:path>
              <a:path w="386080" h="398145">
                <a:moveTo>
                  <a:pt x="368098" y="379576"/>
                </a:moveTo>
                <a:lnTo>
                  <a:pt x="370713" y="390144"/>
                </a:lnTo>
                <a:lnTo>
                  <a:pt x="378587" y="382524"/>
                </a:lnTo>
                <a:lnTo>
                  <a:pt x="368098" y="379576"/>
                </a:lnTo>
                <a:close/>
              </a:path>
              <a:path w="386080" h="398145">
                <a:moveTo>
                  <a:pt x="365071" y="367342"/>
                </a:moveTo>
                <a:lnTo>
                  <a:pt x="368098" y="379576"/>
                </a:lnTo>
                <a:lnTo>
                  <a:pt x="378587" y="382524"/>
                </a:lnTo>
                <a:lnTo>
                  <a:pt x="370713" y="390144"/>
                </a:lnTo>
                <a:lnTo>
                  <a:pt x="375241" y="390144"/>
                </a:lnTo>
                <a:lnTo>
                  <a:pt x="381381" y="384175"/>
                </a:lnTo>
                <a:lnTo>
                  <a:pt x="365071" y="367342"/>
                </a:lnTo>
                <a:close/>
              </a:path>
              <a:path w="386080" h="398145">
                <a:moveTo>
                  <a:pt x="9143" y="0"/>
                </a:moveTo>
                <a:lnTo>
                  <a:pt x="0" y="8890"/>
                </a:lnTo>
                <a:lnTo>
                  <a:pt x="355826" y="376127"/>
                </a:lnTo>
                <a:lnTo>
                  <a:pt x="368098" y="379576"/>
                </a:lnTo>
                <a:lnTo>
                  <a:pt x="365071" y="367342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683764" y="4129151"/>
            <a:ext cx="374015" cy="218440"/>
          </a:xfrm>
          <a:custGeom>
            <a:avLst/>
            <a:gdLst/>
            <a:ahLst/>
            <a:cxnLst/>
            <a:rect l="l" t="t" r="r" b="b"/>
            <a:pathLst>
              <a:path w="374014" h="218439">
                <a:moveTo>
                  <a:pt x="34388" y="13259"/>
                </a:moveTo>
                <a:lnTo>
                  <a:pt x="21819" y="13367"/>
                </a:lnTo>
                <a:lnTo>
                  <a:pt x="28161" y="24371"/>
                </a:lnTo>
                <a:lnTo>
                  <a:pt x="367156" y="218186"/>
                </a:lnTo>
                <a:lnTo>
                  <a:pt x="373506" y="207263"/>
                </a:lnTo>
                <a:lnTo>
                  <a:pt x="34388" y="13259"/>
                </a:lnTo>
                <a:close/>
              </a:path>
              <a:path w="374014" h="218439">
                <a:moveTo>
                  <a:pt x="102616" y="0"/>
                </a:moveTo>
                <a:lnTo>
                  <a:pt x="99060" y="0"/>
                </a:lnTo>
                <a:lnTo>
                  <a:pt x="0" y="888"/>
                </a:lnTo>
                <a:lnTo>
                  <a:pt x="49530" y="86741"/>
                </a:lnTo>
                <a:lnTo>
                  <a:pt x="51181" y="89788"/>
                </a:lnTo>
                <a:lnTo>
                  <a:pt x="55118" y="90805"/>
                </a:lnTo>
                <a:lnTo>
                  <a:pt x="61213" y="87249"/>
                </a:lnTo>
                <a:lnTo>
                  <a:pt x="62230" y="83438"/>
                </a:lnTo>
                <a:lnTo>
                  <a:pt x="60452" y="80391"/>
                </a:lnTo>
                <a:lnTo>
                  <a:pt x="28161" y="24371"/>
                </a:lnTo>
                <a:lnTo>
                  <a:pt x="7747" y="12700"/>
                </a:lnTo>
                <a:lnTo>
                  <a:pt x="14097" y="1650"/>
                </a:lnTo>
                <a:lnTo>
                  <a:pt x="104267" y="1650"/>
                </a:lnTo>
                <a:lnTo>
                  <a:pt x="102616" y="0"/>
                </a:lnTo>
                <a:close/>
              </a:path>
              <a:path w="374014" h="218439">
                <a:moveTo>
                  <a:pt x="14097" y="1650"/>
                </a:moveTo>
                <a:lnTo>
                  <a:pt x="7747" y="12700"/>
                </a:lnTo>
                <a:lnTo>
                  <a:pt x="28161" y="24371"/>
                </a:lnTo>
                <a:lnTo>
                  <a:pt x="21873" y="13462"/>
                </a:lnTo>
                <a:lnTo>
                  <a:pt x="10922" y="13462"/>
                </a:lnTo>
                <a:lnTo>
                  <a:pt x="16383" y="3937"/>
                </a:lnTo>
                <a:lnTo>
                  <a:pt x="18092" y="3937"/>
                </a:lnTo>
                <a:lnTo>
                  <a:pt x="14097" y="1650"/>
                </a:lnTo>
                <a:close/>
              </a:path>
              <a:path w="374014" h="218439">
                <a:moveTo>
                  <a:pt x="16383" y="3937"/>
                </a:moveTo>
                <a:lnTo>
                  <a:pt x="10922" y="13462"/>
                </a:lnTo>
                <a:lnTo>
                  <a:pt x="21819" y="13367"/>
                </a:lnTo>
                <a:lnTo>
                  <a:pt x="16383" y="3937"/>
                </a:lnTo>
                <a:close/>
              </a:path>
              <a:path w="374014" h="218439">
                <a:moveTo>
                  <a:pt x="21819" y="13367"/>
                </a:moveTo>
                <a:lnTo>
                  <a:pt x="10922" y="13462"/>
                </a:lnTo>
                <a:lnTo>
                  <a:pt x="21873" y="13462"/>
                </a:lnTo>
                <a:close/>
              </a:path>
              <a:path w="374014" h="218439">
                <a:moveTo>
                  <a:pt x="18092" y="3937"/>
                </a:moveTo>
                <a:lnTo>
                  <a:pt x="16383" y="3937"/>
                </a:lnTo>
                <a:lnTo>
                  <a:pt x="21819" y="13367"/>
                </a:lnTo>
                <a:lnTo>
                  <a:pt x="34388" y="13259"/>
                </a:lnTo>
                <a:lnTo>
                  <a:pt x="18092" y="3937"/>
                </a:lnTo>
                <a:close/>
              </a:path>
              <a:path w="374014" h="218439">
                <a:moveTo>
                  <a:pt x="104267" y="1650"/>
                </a:moveTo>
                <a:lnTo>
                  <a:pt x="14097" y="1650"/>
                </a:lnTo>
                <a:lnTo>
                  <a:pt x="34388" y="13259"/>
                </a:lnTo>
                <a:lnTo>
                  <a:pt x="102743" y="12700"/>
                </a:lnTo>
                <a:lnTo>
                  <a:pt x="105537" y="9779"/>
                </a:lnTo>
                <a:lnTo>
                  <a:pt x="105410" y="2793"/>
                </a:lnTo>
                <a:lnTo>
                  <a:pt x="104267" y="1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984500" y="3568953"/>
            <a:ext cx="461645" cy="392430"/>
          </a:xfrm>
          <a:custGeom>
            <a:avLst/>
            <a:gdLst/>
            <a:ahLst/>
            <a:cxnLst/>
            <a:rect l="l" t="t" r="r" b="b"/>
            <a:pathLst>
              <a:path w="461645" h="392429">
                <a:moveTo>
                  <a:pt x="362458" y="361569"/>
                </a:moveTo>
                <a:lnTo>
                  <a:pt x="359155" y="363982"/>
                </a:lnTo>
                <a:lnTo>
                  <a:pt x="357886" y="370840"/>
                </a:lnTo>
                <a:lnTo>
                  <a:pt x="360172" y="374142"/>
                </a:lnTo>
                <a:lnTo>
                  <a:pt x="461263" y="391922"/>
                </a:lnTo>
                <a:lnTo>
                  <a:pt x="460095" y="388620"/>
                </a:lnTo>
                <a:lnTo>
                  <a:pt x="447548" y="388620"/>
                </a:lnTo>
                <a:lnTo>
                  <a:pt x="429678" y="373488"/>
                </a:lnTo>
                <a:lnTo>
                  <a:pt x="362458" y="361569"/>
                </a:lnTo>
                <a:close/>
              </a:path>
              <a:path w="461645" h="392429">
                <a:moveTo>
                  <a:pt x="429678" y="373488"/>
                </a:moveTo>
                <a:lnTo>
                  <a:pt x="447548" y="388620"/>
                </a:lnTo>
                <a:lnTo>
                  <a:pt x="449828" y="385953"/>
                </a:lnTo>
                <a:lnTo>
                  <a:pt x="445642" y="385953"/>
                </a:lnTo>
                <a:lnTo>
                  <a:pt x="442016" y="375671"/>
                </a:lnTo>
                <a:lnTo>
                  <a:pt x="429678" y="373488"/>
                </a:lnTo>
                <a:close/>
              </a:path>
              <a:path w="461645" h="392429">
                <a:moveTo>
                  <a:pt x="423417" y="293497"/>
                </a:moveTo>
                <a:lnTo>
                  <a:pt x="416813" y="295783"/>
                </a:lnTo>
                <a:lnTo>
                  <a:pt x="415036" y="299466"/>
                </a:lnTo>
                <a:lnTo>
                  <a:pt x="416305" y="302768"/>
                </a:lnTo>
                <a:lnTo>
                  <a:pt x="437806" y="363733"/>
                </a:lnTo>
                <a:lnTo>
                  <a:pt x="455802" y="378968"/>
                </a:lnTo>
                <a:lnTo>
                  <a:pt x="447548" y="388620"/>
                </a:lnTo>
                <a:lnTo>
                  <a:pt x="460095" y="388620"/>
                </a:lnTo>
                <a:lnTo>
                  <a:pt x="428244" y="298577"/>
                </a:lnTo>
                <a:lnTo>
                  <a:pt x="427100" y="295148"/>
                </a:lnTo>
                <a:lnTo>
                  <a:pt x="423417" y="293497"/>
                </a:lnTo>
                <a:close/>
              </a:path>
              <a:path w="461645" h="392429">
                <a:moveTo>
                  <a:pt x="442016" y="375671"/>
                </a:moveTo>
                <a:lnTo>
                  <a:pt x="445642" y="385953"/>
                </a:lnTo>
                <a:lnTo>
                  <a:pt x="452754" y="377571"/>
                </a:lnTo>
                <a:lnTo>
                  <a:pt x="442016" y="375671"/>
                </a:lnTo>
                <a:close/>
              </a:path>
              <a:path w="461645" h="392429">
                <a:moveTo>
                  <a:pt x="437806" y="363733"/>
                </a:moveTo>
                <a:lnTo>
                  <a:pt x="442016" y="375671"/>
                </a:lnTo>
                <a:lnTo>
                  <a:pt x="452754" y="377571"/>
                </a:lnTo>
                <a:lnTo>
                  <a:pt x="445642" y="385953"/>
                </a:lnTo>
                <a:lnTo>
                  <a:pt x="449828" y="385953"/>
                </a:lnTo>
                <a:lnTo>
                  <a:pt x="455802" y="378968"/>
                </a:lnTo>
                <a:lnTo>
                  <a:pt x="437806" y="363733"/>
                </a:lnTo>
                <a:close/>
              </a:path>
              <a:path w="461645" h="392429">
                <a:moveTo>
                  <a:pt x="8127" y="0"/>
                </a:moveTo>
                <a:lnTo>
                  <a:pt x="0" y="9651"/>
                </a:lnTo>
                <a:lnTo>
                  <a:pt x="429678" y="373488"/>
                </a:lnTo>
                <a:lnTo>
                  <a:pt x="442016" y="375671"/>
                </a:lnTo>
                <a:lnTo>
                  <a:pt x="437806" y="363733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93235" y="4106926"/>
            <a:ext cx="427990" cy="207645"/>
          </a:xfrm>
          <a:custGeom>
            <a:avLst/>
            <a:gdLst/>
            <a:ahLst/>
            <a:cxnLst/>
            <a:rect l="l" t="t" r="r" b="b"/>
            <a:pathLst>
              <a:path w="427989" h="207645">
                <a:moveTo>
                  <a:pt x="35459" y="19856"/>
                </a:moveTo>
                <a:lnTo>
                  <a:pt x="22983" y="21194"/>
                </a:lnTo>
                <a:lnTo>
                  <a:pt x="30312" y="31443"/>
                </a:lnTo>
                <a:lnTo>
                  <a:pt x="422655" y="207263"/>
                </a:lnTo>
                <a:lnTo>
                  <a:pt x="427736" y="195580"/>
                </a:lnTo>
                <a:lnTo>
                  <a:pt x="35459" y="19856"/>
                </a:lnTo>
                <a:close/>
              </a:path>
              <a:path w="427989" h="207645">
                <a:moveTo>
                  <a:pt x="101980" y="0"/>
                </a:moveTo>
                <a:lnTo>
                  <a:pt x="0" y="10922"/>
                </a:lnTo>
                <a:lnTo>
                  <a:pt x="57658" y="91440"/>
                </a:lnTo>
                <a:lnTo>
                  <a:pt x="59689" y="94361"/>
                </a:lnTo>
                <a:lnTo>
                  <a:pt x="63626" y="94996"/>
                </a:lnTo>
                <a:lnTo>
                  <a:pt x="66548" y="92963"/>
                </a:lnTo>
                <a:lnTo>
                  <a:pt x="69341" y="90931"/>
                </a:lnTo>
                <a:lnTo>
                  <a:pt x="70103" y="86994"/>
                </a:lnTo>
                <a:lnTo>
                  <a:pt x="67944" y="84074"/>
                </a:lnTo>
                <a:lnTo>
                  <a:pt x="30312" y="31443"/>
                </a:lnTo>
                <a:lnTo>
                  <a:pt x="8889" y="21843"/>
                </a:lnTo>
                <a:lnTo>
                  <a:pt x="14097" y="10287"/>
                </a:lnTo>
                <a:lnTo>
                  <a:pt x="105282" y="10287"/>
                </a:lnTo>
                <a:lnTo>
                  <a:pt x="105917" y="9525"/>
                </a:lnTo>
                <a:lnTo>
                  <a:pt x="105155" y="2540"/>
                </a:lnTo>
                <a:lnTo>
                  <a:pt x="101980" y="0"/>
                </a:lnTo>
                <a:close/>
              </a:path>
              <a:path w="427989" h="207645">
                <a:moveTo>
                  <a:pt x="14097" y="10287"/>
                </a:moveTo>
                <a:lnTo>
                  <a:pt x="8889" y="21843"/>
                </a:lnTo>
                <a:lnTo>
                  <a:pt x="30312" y="31443"/>
                </a:lnTo>
                <a:lnTo>
                  <a:pt x="23811" y="22351"/>
                </a:lnTo>
                <a:lnTo>
                  <a:pt x="12191" y="22351"/>
                </a:lnTo>
                <a:lnTo>
                  <a:pt x="16637" y="12318"/>
                </a:lnTo>
                <a:lnTo>
                  <a:pt x="18633" y="12318"/>
                </a:lnTo>
                <a:lnTo>
                  <a:pt x="14097" y="10287"/>
                </a:lnTo>
                <a:close/>
              </a:path>
              <a:path w="427989" h="207645">
                <a:moveTo>
                  <a:pt x="16637" y="12318"/>
                </a:moveTo>
                <a:lnTo>
                  <a:pt x="12191" y="22351"/>
                </a:lnTo>
                <a:lnTo>
                  <a:pt x="22983" y="21194"/>
                </a:lnTo>
                <a:lnTo>
                  <a:pt x="16637" y="12318"/>
                </a:lnTo>
                <a:close/>
              </a:path>
              <a:path w="427989" h="207645">
                <a:moveTo>
                  <a:pt x="22983" y="21194"/>
                </a:moveTo>
                <a:lnTo>
                  <a:pt x="12191" y="22351"/>
                </a:lnTo>
                <a:lnTo>
                  <a:pt x="23811" y="22351"/>
                </a:lnTo>
                <a:lnTo>
                  <a:pt x="22983" y="21194"/>
                </a:lnTo>
                <a:close/>
              </a:path>
              <a:path w="427989" h="207645">
                <a:moveTo>
                  <a:pt x="18633" y="12318"/>
                </a:moveTo>
                <a:lnTo>
                  <a:pt x="16637" y="12318"/>
                </a:lnTo>
                <a:lnTo>
                  <a:pt x="22983" y="21194"/>
                </a:lnTo>
                <a:lnTo>
                  <a:pt x="35459" y="19856"/>
                </a:lnTo>
                <a:lnTo>
                  <a:pt x="18633" y="12318"/>
                </a:lnTo>
                <a:close/>
              </a:path>
              <a:path w="427989" h="207645">
                <a:moveTo>
                  <a:pt x="105282" y="10287"/>
                </a:moveTo>
                <a:lnTo>
                  <a:pt x="14097" y="10287"/>
                </a:lnTo>
                <a:lnTo>
                  <a:pt x="35459" y="19856"/>
                </a:lnTo>
                <a:lnTo>
                  <a:pt x="103377" y="12573"/>
                </a:lnTo>
                <a:lnTo>
                  <a:pt x="105282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99432" y="3906011"/>
            <a:ext cx="419734" cy="496570"/>
          </a:xfrm>
          <a:custGeom>
            <a:avLst/>
            <a:gdLst/>
            <a:ahLst/>
            <a:cxnLst/>
            <a:rect l="l" t="t" r="r" b="b"/>
            <a:pathLst>
              <a:path w="419735" h="496570">
                <a:moveTo>
                  <a:pt x="16221" y="19273"/>
                </a:moveTo>
                <a:lnTo>
                  <a:pt x="18362" y="31600"/>
                </a:lnTo>
                <a:lnTo>
                  <a:pt x="409701" y="496315"/>
                </a:lnTo>
                <a:lnTo>
                  <a:pt x="419353" y="488188"/>
                </a:lnTo>
                <a:lnTo>
                  <a:pt x="28017" y="23476"/>
                </a:lnTo>
                <a:lnTo>
                  <a:pt x="16221" y="19273"/>
                </a:lnTo>
                <a:close/>
              </a:path>
              <a:path w="419735" h="496570">
                <a:moveTo>
                  <a:pt x="0" y="0"/>
                </a:moveTo>
                <a:lnTo>
                  <a:pt x="16890" y="97662"/>
                </a:lnTo>
                <a:lnTo>
                  <a:pt x="17525" y="101092"/>
                </a:lnTo>
                <a:lnTo>
                  <a:pt x="20827" y="103377"/>
                </a:lnTo>
                <a:lnTo>
                  <a:pt x="24256" y="102743"/>
                </a:lnTo>
                <a:lnTo>
                  <a:pt x="27685" y="102235"/>
                </a:lnTo>
                <a:lnTo>
                  <a:pt x="30098" y="98932"/>
                </a:lnTo>
                <a:lnTo>
                  <a:pt x="29463" y="95504"/>
                </a:lnTo>
                <a:lnTo>
                  <a:pt x="18362" y="31600"/>
                </a:lnTo>
                <a:lnTo>
                  <a:pt x="3301" y="13715"/>
                </a:lnTo>
                <a:lnTo>
                  <a:pt x="12953" y="5587"/>
                </a:lnTo>
                <a:lnTo>
                  <a:pt x="15676" y="5587"/>
                </a:lnTo>
                <a:lnTo>
                  <a:pt x="0" y="0"/>
                </a:lnTo>
                <a:close/>
              </a:path>
              <a:path w="419735" h="496570">
                <a:moveTo>
                  <a:pt x="15676" y="5587"/>
                </a:moveTo>
                <a:lnTo>
                  <a:pt x="12953" y="5587"/>
                </a:lnTo>
                <a:lnTo>
                  <a:pt x="28017" y="23476"/>
                </a:lnTo>
                <a:lnTo>
                  <a:pt x="89026" y="45212"/>
                </a:lnTo>
                <a:lnTo>
                  <a:pt x="92328" y="46481"/>
                </a:lnTo>
                <a:lnTo>
                  <a:pt x="96012" y="44704"/>
                </a:lnTo>
                <a:lnTo>
                  <a:pt x="98297" y="38100"/>
                </a:lnTo>
                <a:lnTo>
                  <a:pt x="96646" y="34417"/>
                </a:lnTo>
                <a:lnTo>
                  <a:pt x="93344" y="33274"/>
                </a:lnTo>
                <a:lnTo>
                  <a:pt x="15676" y="5587"/>
                </a:lnTo>
                <a:close/>
              </a:path>
              <a:path w="419735" h="496570">
                <a:moveTo>
                  <a:pt x="12953" y="5587"/>
                </a:moveTo>
                <a:lnTo>
                  <a:pt x="3301" y="13715"/>
                </a:lnTo>
                <a:lnTo>
                  <a:pt x="18362" y="31600"/>
                </a:lnTo>
                <a:lnTo>
                  <a:pt x="16221" y="19273"/>
                </a:lnTo>
                <a:lnTo>
                  <a:pt x="5968" y="15620"/>
                </a:lnTo>
                <a:lnTo>
                  <a:pt x="14350" y="8508"/>
                </a:lnTo>
                <a:lnTo>
                  <a:pt x="15413" y="8508"/>
                </a:lnTo>
                <a:lnTo>
                  <a:pt x="12953" y="5587"/>
                </a:lnTo>
                <a:close/>
              </a:path>
              <a:path w="419735" h="496570">
                <a:moveTo>
                  <a:pt x="15413" y="8508"/>
                </a:moveTo>
                <a:lnTo>
                  <a:pt x="14350" y="8508"/>
                </a:lnTo>
                <a:lnTo>
                  <a:pt x="16221" y="19273"/>
                </a:lnTo>
                <a:lnTo>
                  <a:pt x="28017" y="23476"/>
                </a:lnTo>
                <a:lnTo>
                  <a:pt x="15413" y="8508"/>
                </a:lnTo>
                <a:close/>
              </a:path>
              <a:path w="419735" h="496570">
                <a:moveTo>
                  <a:pt x="14350" y="8508"/>
                </a:moveTo>
                <a:lnTo>
                  <a:pt x="5968" y="15620"/>
                </a:lnTo>
                <a:lnTo>
                  <a:pt x="16221" y="19273"/>
                </a:lnTo>
                <a:lnTo>
                  <a:pt x="14350" y="8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745735" y="3736847"/>
            <a:ext cx="653415" cy="499109"/>
          </a:xfrm>
          <a:custGeom>
            <a:avLst/>
            <a:gdLst/>
            <a:ahLst/>
            <a:cxnLst/>
            <a:rect l="l" t="t" r="r" b="b"/>
            <a:pathLst>
              <a:path w="653414" h="499110">
                <a:moveTo>
                  <a:pt x="20050" y="15284"/>
                </a:moveTo>
                <a:lnTo>
                  <a:pt x="24849" y="26866"/>
                </a:lnTo>
                <a:lnTo>
                  <a:pt x="645413" y="498856"/>
                </a:lnTo>
                <a:lnTo>
                  <a:pt x="653034" y="488695"/>
                </a:lnTo>
                <a:lnTo>
                  <a:pt x="32612" y="16815"/>
                </a:lnTo>
                <a:lnTo>
                  <a:pt x="20050" y="15284"/>
                </a:lnTo>
                <a:close/>
              </a:path>
              <a:path w="653414" h="499110">
                <a:moveTo>
                  <a:pt x="0" y="0"/>
                </a:moveTo>
                <a:lnTo>
                  <a:pt x="37846" y="91566"/>
                </a:lnTo>
                <a:lnTo>
                  <a:pt x="39242" y="94741"/>
                </a:lnTo>
                <a:lnTo>
                  <a:pt x="42925" y="96265"/>
                </a:lnTo>
                <a:lnTo>
                  <a:pt x="46227" y="94995"/>
                </a:lnTo>
                <a:lnTo>
                  <a:pt x="49402" y="93599"/>
                </a:lnTo>
                <a:lnTo>
                  <a:pt x="50926" y="89915"/>
                </a:lnTo>
                <a:lnTo>
                  <a:pt x="49656" y="86740"/>
                </a:lnTo>
                <a:lnTo>
                  <a:pt x="24849" y="26866"/>
                </a:lnTo>
                <a:lnTo>
                  <a:pt x="6223" y="12700"/>
                </a:lnTo>
                <a:lnTo>
                  <a:pt x="13842" y="2539"/>
                </a:lnTo>
                <a:lnTo>
                  <a:pt x="20694" y="2539"/>
                </a:lnTo>
                <a:lnTo>
                  <a:pt x="0" y="0"/>
                </a:lnTo>
                <a:close/>
              </a:path>
              <a:path w="653414" h="499110">
                <a:moveTo>
                  <a:pt x="13842" y="2539"/>
                </a:moveTo>
                <a:lnTo>
                  <a:pt x="6223" y="12700"/>
                </a:lnTo>
                <a:lnTo>
                  <a:pt x="24849" y="26866"/>
                </a:lnTo>
                <a:lnTo>
                  <a:pt x="20050" y="15284"/>
                </a:lnTo>
                <a:lnTo>
                  <a:pt x="9271" y="13969"/>
                </a:lnTo>
                <a:lnTo>
                  <a:pt x="15875" y="5206"/>
                </a:lnTo>
                <a:lnTo>
                  <a:pt x="17349" y="5206"/>
                </a:lnTo>
                <a:lnTo>
                  <a:pt x="13842" y="2539"/>
                </a:lnTo>
                <a:close/>
              </a:path>
              <a:path w="653414" h="499110">
                <a:moveTo>
                  <a:pt x="20694" y="2539"/>
                </a:moveTo>
                <a:lnTo>
                  <a:pt x="13842" y="2539"/>
                </a:lnTo>
                <a:lnTo>
                  <a:pt x="32612" y="16815"/>
                </a:lnTo>
                <a:lnTo>
                  <a:pt x="96774" y="24637"/>
                </a:lnTo>
                <a:lnTo>
                  <a:pt x="100329" y="25145"/>
                </a:lnTo>
                <a:lnTo>
                  <a:pt x="103504" y="22606"/>
                </a:lnTo>
                <a:lnTo>
                  <a:pt x="104266" y="15620"/>
                </a:lnTo>
                <a:lnTo>
                  <a:pt x="101853" y="12445"/>
                </a:lnTo>
                <a:lnTo>
                  <a:pt x="98298" y="12064"/>
                </a:lnTo>
                <a:lnTo>
                  <a:pt x="20694" y="2539"/>
                </a:lnTo>
                <a:close/>
              </a:path>
              <a:path w="653414" h="499110">
                <a:moveTo>
                  <a:pt x="17349" y="5206"/>
                </a:moveTo>
                <a:lnTo>
                  <a:pt x="15875" y="5206"/>
                </a:lnTo>
                <a:lnTo>
                  <a:pt x="20050" y="15284"/>
                </a:lnTo>
                <a:lnTo>
                  <a:pt x="32612" y="16815"/>
                </a:lnTo>
                <a:lnTo>
                  <a:pt x="17349" y="5206"/>
                </a:lnTo>
                <a:close/>
              </a:path>
              <a:path w="653414" h="499110">
                <a:moveTo>
                  <a:pt x="15875" y="5206"/>
                </a:moveTo>
                <a:lnTo>
                  <a:pt x="9271" y="13969"/>
                </a:lnTo>
                <a:lnTo>
                  <a:pt x="20050" y="15284"/>
                </a:lnTo>
                <a:lnTo>
                  <a:pt x="15875" y="5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50385" y="3567429"/>
            <a:ext cx="604520" cy="120650"/>
          </a:xfrm>
          <a:custGeom>
            <a:avLst/>
            <a:gdLst/>
            <a:ahLst/>
            <a:cxnLst/>
            <a:rect l="l" t="t" r="r" b="b"/>
            <a:pathLst>
              <a:path w="604520" h="120650">
                <a:moveTo>
                  <a:pt x="567592" y="81484"/>
                </a:moveTo>
                <a:lnTo>
                  <a:pt x="505078" y="108458"/>
                </a:lnTo>
                <a:lnTo>
                  <a:pt x="503554" y="112268"/>
                </a:lnTo>
                <a:lnTo>
                  <a:pt x="506349" y="118618"/>
                </a:lnTo>
                <a:lnTo>
                  <a:pt x="510031" y="120142"/>
                </a:lnTo>
                <a:lnTo>
                  <a:pt x="593083" y="84328"/>
                </a:lnTo>
                <a:lnTo>
                  <a:pt x="591058" y="84328"/>
                </a:lnTo>
                <a:lnTo>
                  <a:pt x="567592" y="81484"/>
                </a:lnTo>
                <a:close/>
              </a:path>
              <a:path w="604520" h="120650">
                <a:moveTo>
                  <a:pt x="579285" y="76443"/>
                </a:moveTo>
                <a:lnTo>
                  <a:pt x="567592" y="81484"/>
                </a:lnTo>
                <a:lnTo>
                  <a:pt x="591058" y="84328"/>
                </a:lnTo>
                <a:lnTo>
                  <a:pt x="591210" y="83058"/>
                </a:lnTo>
                <a:lnTo>
                  <a:pt x="588010" y="83058"/>
                </a:lnTo>
                <a:lnTo>
                  <a:pt x="579285" y="76443"/>
                </a:lnTo>
                <a:close/>
              </a:path>
              <a:path w="604520" h="120650">
                <a:moveTo>
                  <a:pt x="522477" y="17525"/>
                </a:moveTo>
                <a:lnTo>
                  <a:pt x="518540" y="18034"/>
                </a:lnTo>
                <a:lnTo>
                  <a:pt x="516381" y="20828"/>
                </a:lnTo>
                <a:lnTo>
                  <a:pt x="514350" y="23622"/>
                </a:lnTo>
                <a:lnTo>
                  <a:pt x="514858" y="27686"/>
                </a:lnTo>
                <a:lnTo>
                  <a:pt x="517651" y="29718"/>
                </a:lnTo>
                <a:lnTo>
                  <a:pt x="569194" y="68793"/>
                </a:lnTo>
                <a:lnTo>
                  <a:pt x="592581" y="71628"/>
                </a:lnTo>
                <a:lnTo>
                  <a:pt x="591058" y="84328"/>
                </a:lnTo>
                <a:lnTo>
                  <a:pt x="593083" y="84328"/>
                </a:lnTo>
                <a:lnTo>
                  <a:pt x="604265" y="79502"/>
                </a:lnTo>
                <a:lnTo>
                  <a:pt x="525272" y="19685"/>
                </a:lnTo>
                <a:lnTo>
                  <a:pt x="522477" y="17525"/>
                </a:lnTo>
                <a:close/>
              </a:path>
              <a:path w="604520" h="120650">
                <a:moveTo>
                  <a:pt x="589279" y="72136"/>
                </a:moveTo>
                <a:lnTo>
                  <a:pt x="579285" y="76443"/>
                </a:lnTo>
                <a:lnTo>
                  <a:pt x="588010" y="83058"/>
                </a:lnTo>
                <a:lnTo>
                  <a:pt x="589279" y="72136"/>
                </a:lnTo>
                <a:close/>
              </a:path>
              <a:path w="604520" h="120650">
                <a:moveTo>
                  <a:pt x="592521" y="72136"/>
                </a:moveTo>
                <a:lnTo>
                  <a:pt x="589279" y="72136"/>
                </a:lnTo>
                <a:lnTo>
                  <a:pt x="588010" y="83058"/>
                </a:lnTo>
                <a:lnTo>
                  <a:pt x="591210" y="83058"/>
                </a:lnTo>
                <a:lnTo>
                  <a:pt x="592521" y="72136"/>
                </a:lnTo>
                <a:close/>
              </a:path>
              <a:path w="604520" h="120650">
                <a:moveTo>
                  <a:pt x="1524" y="0"/>
                </a:moveTo>
                <a:lnTo>
                  <a:pt x="0" y="12700"/>
                </a:lnTo>
                <a:lnTo>
                  <a:pt x="567592" y="81484"/>
                </a:lnTo>
                <a:lnTo>
                  <a:pt x="579285" y="76443"/>
                </a:lnTo>
                <a:lnTo>
                  <a:pt x="569194" y="68793"/>
                </a:lnTo>
                <a:lnTo>
                  <a:pt x="1524" y="0"/>
                </a:lnTo>
                <a:close/>
              </a:path>
              <a:path w="604520" h="120650">
                <a:moveTo>
                  <a:pt x="569194" y="68793"/>
                </a:moveTo>
                <a:lnTo>
                  <a:pt x="579285" y="76443"/>
                </a:lnTo>
                <a:lnTo>
                  <a:pt x="589279" y="72136"/>
                </a:lnTo>
                <a:lnTo>
                  <a:pt x="592521" y="72136"/>
                </a:lnTo>
                <a:lnTo>
                  <a:pt x="592581" y="71628"/>
                </a:lnTo>
                <a:lnTo>
                  <a:pt x="569194" y="68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91915" y="3226307"/>
            <a:ext cx="944244" cy="321945"/>
          </a:xfrm>
          <a:custGeom>
            <a:avLst/>
            <a:gdLst/>
            <a:ahLst/>
            <a:cxnLst/>
            <a:rect l="l" t="t" r="r" b="b"/>
            <a:pathLst>
              <a:path w="944245" h="321945">
                <a:moveTo>
                  <a:pt x="907520" y="294041"/>
                </a:moveTo>
                <a:lnTo>
                  <a:pt x="840867" y="309371"/>
                </a:lnTo>
                <a:lnTo>
                  <a:pt x="838835" y="312800"/>
                </a:lnTo>
                <a:lnTo>
                  <a:pt x="840359" y="319658"/>
                </a:lnTo>
                <a:lnTo>
                  <a:pt x="843788" y="321817"/>
                </a:lnTo>
                <a:lnTo>
                  <a:pt x="933865" y="300989"/>
                </a:lnTo>
                <a:lnTo>
                  <a:pt x="929894" y="300989"/>
                </a:lnTo>
                <a:lnTo>
                  <a:pt x="907520" y="294041"/>
                </a:lnTo>
                <a:close/>
              </a:path>
              <a:path w="944245" h="321945">
                <a:moveTo>
                  <a:pt x="919763" y="291220"/>
                </a:moveTo>
                <a:lnTo>
                  <a:pt x="907520" y="294041"/>
                </a:lnTo>
                <a:lnTo>
                  <a:pt x="929894" y="300989"/>
                </a:lnTo>
                <a:lnTo>
                  <a:pt x="930436" y="299212"/>
                </a:lnTo>
                <a:lnTo>
                  <a:pt x="927100" y="299212"/>
                </a:lnTo>
                <a:lnTo>
                  <a:pt x="919763" y="291220"/>
                </a:lnTo>
                <a:close/>
              </a:path>
              <a:path w="944245" h="321945">
                <a:moveTo>
                  <a:pt x="870458" y="222884"/>
                </a:moveTo>
                <a:lnTo>
                  <a:pt x="865251" y="227583"/>
                </a:lnTo>
                <a:lnTo>
                  <a:pt x="865124" y="231647"/>
                </a:lnTo>
                <a:lnTo>
                  <a:pt x="867410" y="234187"/>
                </a:lnTo>
                <a:lnTo>
                  <a:pt x="911303" y="282003"/>
                </a:lnTo>
                <a:lnTo>
                  <a:pt x="933576" y="288925"/>
                </a:lnTo>
                <a:lnTo>
                  <a:pt x="929894" y="300989"/>
                </a:lnTo>
                <a:lnTo>
                  <a:pt x="933865" y="300989"/>
                </a:lnTo>
                <a:lnTo>
                  <a:pt x="943737" y="298703"/>
                </a:lnTo>
                <a:lnTo>
                  <a:pt x="876808" y="225678"/>
                </a:lnTo>
                <a:lnTo>
                  <a:pt x="874522" y="223012"/>
                </a:lnTo>
                <a:lnTo>
                  <a:pt x="870458" y="222884"/>
                </a:lnTo>
                <a:close/>
              </a:path>
              <a:path w="944245" h="321945">
                <a:moveTo>
                  <a:pt x="930275" y="288797"/>
                </a:moveTo>
                <a:lnTo>
                  <a:pt x="919763" y="291220"/>
                </a:lnTo>
                <a:lnTo>
                  <a:pt x="927100" y="299212"/>
                </a:lnTo>
                <a:lnTo>
                  <a:pt x="930275" y="288797"/>
                </a:lnTo>
                <a:close/>
              </a:path>
              <a:path w="944245" h="321945">
                <a:moveTo>
                  <a:pt x="933168" y="288797"/>
                </a:moveTo>
                <a:lnTo>
                  <a:pt x="930275" y="288797"/>
                </a:lnTo>
                <a:lnTo>
                  <a:pt x="927100" y="299212"/>
                </a:lnTo>
                <a:lnTo>
                  <a:pt x="930436" y="299212"/>
                </a:lnTo>
                <a:lnTo>
                  <a:pt x="933576" y="288925"/>
                </a:lnTo>
                <a:lnTo>
                  <a:pt x="933168" y="288797"/>
                </a:lnTo>
                <a:close/>
              </a:path>
              <a:path w="944245" h="321945">
                <a:moveTo>
                  <a:pt x="3810" y="0"/>
                </a:moveTo>
                <a:lnTo>
                  <a:pt x="0" y="12191"/>
                </a:lnTo>
                <a:lnTo>
                  <a:pt x="907520" y="294041"/>
                </a:lnTo>
                <a:lnTo>
                  <a:pt x="919763" y="291220"/>
                </a:lnTo>
                <a:lnTo>
                  <a:pt x="911303" y="282003"/>
                </a:lnTo>
                <a:lnTo>
                  <a:pt x="3810" y="0"/>
                </a:lnTo>
                <a:close/>
              </a:path>
              <a:path w="944245" h="321945">
                <a:moveTo>
                  <a:pt x="911303" y="282003"/>
                </a:moveTo>
                <a:lnTo>
                  <a:pt x="919763" y="291220"/>
                </a:lnTo>
                <a:lnTo>
                  <a:pt x="930275" y="288797"/>
                </a:lnTo>
                <a:lnTo>
                  <a:pt x="933168" y="288797"/>
                </a:lnTo>
                <a:lnTo>
                  <a:pt x="911303" y="28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093208" y="3579876"/>
            <a:ext cx="866140" cy="532765"/>
          </a:xfrm>
          <a:custGeom>
            <a:avLst/>
            <a:gdLst/>
            <a:ahLst/>
            <a:cxnLst/>
            <a:rect l="l" t="t" r="r" b="b"/>
            <a:pathLst>
              <a:path w="866139" h="532764">
                <a:moveTo>
                  <a:pt x="21450" y="13173"/>
                </a:moveTo>
                <a:lnTo>
                  <a:pt x="27397" y="24184"/>
                </a:lnTo>
                <a:lnTo>
                  <a:pt x="859281" y="532765"/>
                </a:lnTo>
                <a:lnTo>
                  <a:pt x="865886" y="521843"/>
                </a:lnTo>
                <a:lnTo>
                  <a:pt x="34197" y="13430"/>
                </a:lnTo>
                <a:lnTo>
                  <a:pt x="21450" y="13173"/>
                </a:lnTo>
                <a:close/>
              </a:path>
              <a:path w="866139" h="532764">
                <a:moveTo>
                  <a:pt x="0" y="0"/>
                </a:moveTo>
                <a:lnTo>
                  <a:pt x="48640" y="90297"/>
                </a:lnTo>
                <a:lnTo>
                  <a:pt x="52450" y="91440"/>
                </a:lnTo>
                <a:lnTo>
                  <a:pt x="55625" y="89788"/>
                </a:lnTo>
                <a:lnTo>
                  <a:pt x="58674" y="88137"/>
                </a:lnTo>
                <a:lnTo>
                  <a:pt x="59816" y="84328"/>
                </a:lnTo>
                <a:lnTo>
                  <a:pt x="58165" y="81153"/>
                </a:lnTo>
                <a:lnTo>
                  <a:pt x="27397" y="24184"/>
                </a:lnTo>
                <a:lnTo>
                  <a:pt x="7365" y="11937"/>
                </a:lnTo>
                <a:lnTo>
                  <a:pt x="14096" y="1143"/>
                </a:lnTo>
                <a:lnTo>
                  <a:pt x="55721" y="1143"/>
                </a:lnTo>
                <a:lnTo>
                  <a:pt x="0" y="0"/>
                </a:lnTo>
                <a:close/>
              </a:path>
              <a:path w="866139" h="532764">
                <a:moveTo>
                  <a:pt x="14096" y="1143"/>
                </a:moveTo>
                <a:lnTo>
                  <a:pt x="7365" y="11937"/>
                </a:lnTo>
                <a:lnTo>
                  <a:pt x="27397" y="24184"/>
                </a:lnTo>
                <a:lnTo>
                  <a:pt x="21450" y="13173"/>
                </a:lnTo>
                <a:lnTo>
                  <a:pt x="10540" y="12953"/>
                </a:lnTo>
                <a:lnTo>
                  <a:pt x="16255" y="3556"/>
                </a:lnTo>
                <a:lnTo>
                  <a:pt x="18044" y="3556"/>
                </a:lnTo>
                <a:lnTo>
                  <a:pt x="14096" y="1143"/>
                </a:lnTo>
                <a:close/>
              </a:path>
              <a:path w="866139" h="532764">
                <a:moveTo>
                  <a:pt x="55721" y="1143"/>
                </a:moveTo>
                <a:lnTo>
                  <a:pt x="14096" y="1143"/>
                </a:lnTo>
                <a:lnTo>
                  <a:pt x="34197" y="13430"/>
                </a:lnTo>
                <a:lnTo>
                  <a:pt x="98805" y="14732"/>
                </a:lnTo>
                <a:lnTo>
                  <a:pt x="102362" y="14859"/>
                </a:lnTo>
                <a:lnTo>
                  <a:pt x="105155" y="12064"/>
                </a:lnTo>
                <a:lnTo>
                  <a:pt x="105282" y="4952"/>
                </a:lnTo>
                <a:lnTo>
                  <a:pt x="102615" y="2159"/>
                </a:lnTo>
                <a:lnTo>
                  <a:pt x="99059" y="2032"/>
                </a:lnTo>
                <a:lnTo>
                  <a:pt x="55721" y="1143"/>
                </a:lnTo>
                <a:close/>
              </a:path>
              <a:path w="866139" h="532764">
                <a:moveTo>
                  <a:pt x="18044" y="3556"/>
                </a:moveTo>
                <a:lnTo>
                  <a:pt x="16255" y="3556"/>
                </a:lnTo>
                <a:lnTo>
                  <a:pt x="21450" y="13173"/>
                </a:lnTo>
                <a:lnTo>
                  <a:pt x="34197" y="13430"/>
                </a:lnTo>
                <a:lnTo>
                  <a:pt x="18044" y="3556"/>
                </a:lnTo>
                <a:close/>
              </a:path>
              <a:path w="866139" h="532764">
                <a:moveTo>
                  <a:pt x="16255" y="3556"/>
                </a:moveTo>
                <a:lnTo>
                  <a:pt x="10540" y="12953"/>
                </a:lnTo>
                <a:lnTo>
                  <a:pt x="21450" y="13173"/>
                </a:lnTo>
                <a:lnTo>
                  <a:pt x="16255" y="3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01209" y="2379598"/>
            <a:ext cx="299720" cy="695960"/>
          </a:xfrm>
          <a:custGeom>
            <a:avLst/>
            <a:gdLst/>
            <a:ahLst/>
            <a:cxnLst/>
            <a:rect l="l" t="t" r="r" b="b"/>
            <a:pathLst>
              <a:path w="299720" h="695960">
                <a:moveTo>
                  <a:pt x="9270" y="590041"/>
                </a:moveTo>
                <a:lnTo>
                  <a:pt x="2412" y="591058"/>
                </a:lnTo>
                <a:lnTo>
                  <a:pt x="0" y="594360"/>
                </a:lnTo>
                <a:lnTo>
                  <a:pt x="14858" y="695833"/>
                </a:lnTo>
                <a:lnTo>
                  <a:pt x="26808" y="686562"/>
                </a:lnTo>
                <a:lnTo>
                  <a:pt x="25400" y="686562"/>
                </a:lnTo>
                <a:lnTo>
                  <a:pt x="13715" y="681863"/>
                </a:lnTo>
                <a:lnTo>
                  <a:pt x="22426" y="660200"/>
                </a:lnTo>
                <a:lnTo>
                  <a:pt x="12573" y="592454"/>
                </a:lnTo>
                <a:lnTo>
                  <a:pt x="9270" y="590041"/>
                </a:lnTo>
                <a:close/>
              </a:path>
              <a:path w="299720" h="695960">
                <a:moveTo>
                  <a:pt x="22426" y="660200"/>
                </a:moveTo>
                <a:lnTo>
                  <a:pt x="13715" y="681863"/>
                </a:lnTo>
                <a:lnTo>
                  <a:pt x="25400" y="686562"/>
                </a:lnTo>
                <a:lnTo>
                  <a:pt x="26728" y="683260"/>
                </a:lnTo>
                <a:lnTo>
                  <a:pt x="25780" y="683260"/>
                </a:lnTo>
                <a:lnTo>
                  <a:pt x="15620" y="679196"/>
                </a:lnTo>
                <a:lnTo>
                  <a:pt x="24219" y="672524"/>
                </a:lnTo>
                <a:lnTo>
                  <a:pt x="22426" y="660200"/>
                </a:lnTo>
                <a:close/>
              </a:path>
              <a:path w="299720" h="695960">
                <a:moveTo>
                  <a:pt x="88137" y="622935"/>
                </a:moveTo>
                <a:lnTo>
                  <a:pt x="34141" y="664826"/>
                </a:lnTo>
                <a:lnTo>
                  <a:pt x="25400" y="686562"/>
                </a:lnTo>
                <a:lnTo>
                  <a:pt x="26808" y="686562"/>
                </a:lnTo>
                <a:lnTo>
                  <a:pt x="95885" y="632967"/>
                </a:lnTo>
                <a:lnTo>
                  <a:pt x="96392" y="628903"/>
                </a:lnTo>
                <a:lnTo>
                  <a:pt x="94233" y="626110"/>
                </a:lnTo>
                <a:lnTo>
                  <a:pt x="92075" y="623442"/>
                </a:lnTo>
                <a:lnTo>
                  <a:pt x="88137" y="622935"/>
                </a:lnTo>
                <a:close/>
              </a:path>
              <a:path w="299720" h="695960">
                <a:moveTo>
                  <a:pt x="24219" y="672524"/>
                </a:moveTo>
                <a:lnTo>
                  <a:pt x="15620" y="679196"/>
                </a:lnTo>
                <a:lnTo>
                  <a:pt x="25780" y="683260"/>
                </a:lnTo>
                <a:lnTo>
                  <a:pt x="24219" y="672524"/>
                </a:lnTo>
                <a:close/>
              </a:path>
              <a:path w="299720" h="695960">
                <a:moveTo>
                  <a:pt x="34141" y="664826"/>
                </a:moveTo>
                <a:lnTo>
                  <a:pt x="24219" y="672524"/>
                </a:lnTo>
                <a:lnTo>
                  <a:pt x="25780" y="683260"/>
                </a:lnTo>
                <a:lnTo>
                  <a:pt x="26728" y="683260"/>
                </a:lnTo>
                <a:lnTo>
                  <a:pt x="34141" y="664826"/>
                </a:lnTo>
                <a:close/>
              </a:path>
              <a:path w="299720" h="695960">
                <a:moveTo>
                  <a:pt x="287908" y="0"/>
                </a:moveTo>
                <a:lnTo>
                  <a:pt x="22426" y="660200"/>
                </a:lnTo>
                <a:lnTo>
                  <a:pt x="24219" y="672524"/>
                </a:lnTo>
                <a:lnTo>
                  <a:pt x="34141" y="664826"/>
                </a:lnTo>
                <a:lnTo>
                  <a:pt x="299592" y="4825"/>
                </a:lnTo>
                <a:lnTo>
                  <a:pt x="287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44519" y="2969005"/>
            <a:ext cx="843915" cy="358140"/>
          </a:xfrm>
          <a:custGeom>
            <a:avLst/>
            <a:gdLst/>
            <a:ahLst/>
            <a:cxnLst/>
            <a:rect l="l" t="t" r="r" b="b"/>
            <a:pathLst>
              <a:path w="843914" h="358139">
                <a:moveTo>
                  <a:pt x="807857" y="335173"/>
                </a:moveTo>
                <a:lnTo>
                  <a:pt x="740282" y="345186"/>
                </a:lnTo>
                <a:lnTo>
                  <a:pt x="737869" y="348361"/>
                </a:lnTo>
                <a:lnTo>
                  <a:pt x="738504" y="351790"/>
                </a:lnTo>
                <a:lnTo>
                  <a:pt x="739013" y="355346"/>
                </a:lnTo>
                <a:lnTo>
                  <a:pt x="742188" y="357759"/>
                </a:lnTo>
                <a:lnTo>
                  <a:pt x="835133" y="343916"/>
                </a:lnTo>
                <a:lnTo>
                  <a:pt x="829690" y="343916"/>
                </a:lnTo>
                <a:lnTo>
                  <a:pt x="807857" y="335173"/>
                </a:lnTo>
                <a:close/>
              </a:path>
              <a:path w="843914" h="358139">
                <a:moveTo>
                  <a:pt x="820349" y="333318"/>
                </a:moveTo>
                <a:lnTo>
                  <a:pt x="807857" y="335173"/>
                </a:lnTo>
                <a:lnTo>
                  <a:pt x="829690" y="343916"/>
                </a:lnTo>
                <a:lnTo>
                  <a:pt x="830499" y="341884"/>
                </a:lnTo>
                <a:lnTo>
                  <a:pt x="827023" y="341884"/>
                </a:lnTo>
                <a:lnTo>
                  <a:pt x="820349" y="333318"/>
                </a:lnTo>
                <a:close/>
              </a:path>
              <a:path w="843914" h="358139">
                <a:moveTo>
                  <a:pt x="776604" y="261239"/>
                </a:moveTo>
                <a:lnTo>
                  <a:pt x="773810" y="263398"/>
                </a:lnTo>
                <a:lnTo>
                  <a:pt x="771143" y="265557"/>
                </a:lnTo>
                <a:lnTo>
                  <a:pt x="770635" y="269494"/>
                </a:lnTo>
                <a:lnTo>
                  <a:pt x="772794" y="272288"/>
                </a:lnTo>
                <a:lnTo>
                  <a:pt x="812610" y="323385"/>
                </a:lnTo>
                <a:lnTo>
                  <a:pt x="834389" y="332105"/>
                </a:lnTo>
                <a:lnTo>
                  <a:pt x="829690" y="343916"/>
                </a:lnTo>
                <a:lnTo>
                  <a:pt x="835133" y="343916"/>
                </a:lnTo>
                <a:lnTo>
                  <a:pt x="843660" y="342646"/>
                </a:lnTo>
                <a:lnTo>
                  <a:pt x="782827" y="264541"/>
                </a:lnTo>
                <a:lnTo>
                  <a:pt x="780668" y="261747"/>
                </a:lnTo>
                <a:lnTo>
                  <a:pt x="776604" y="261239"/>
                </a:lnTo>
                <a:close/>
              </a:path>
              <a:path w="843914" h="358139">
                <a:moveTo>
                  <a:pt x="831088" y="331724"/>
                </a:moveTo>
                <a:lnTo>
                  <a:pt x="820349" y="333318"/>
                </a:lnTo>
                <a:lnTo>
                  <a:pt x="827023" y="341884"/>
                </a:lnTo>
                <a:lnTo>
                  <a:pt x="831088" y="331724"/>
                </a:lnTo>
                <a:close/>
              </a:path>
              <a:path w="843914" h="358139">
                <a:moveTo>
                  <a:pt x="833438" y="331724"/>
                </a:moveTo>
                <a:lnTo>
                  <a:pt x="831088" y="331724"/>
                </a:lnTo>
                <a:lnTo>
                  <a:pt x="827023" y="341884"/>
                </a:lnTo>
                <a:lnTo>
                  <a:pt x="830499" y="341884"/>
                </a:lnTo>
                <a:lnTo>
                  <a:pt x="834389" y="332105"/>
                </a:lnTo>
                <a:lnTo>
                  <a:pt x="833438" y="331724"/>
                </a:lnTo>
                <a:close/>
              </a:path>
              <a:path w="843914" h="358139">
                <a:moveTo>
                  <a:pt x="4825" y="0"/>
                </a:moveTo>
                <a:lnTo>
                  <a:pt x="0" y="11684"/>
                </a:lnTo>
                <a:lnTo>
                  <a:pt x="807857" y="335173"/>
                </a:lnTo>
                <a:lnTo>
                  <a:pt x="820349" y="333318"/>
                </a:lnTo>
                <a:lnTo>
                  <a:pt x="812610" y="323385"/>
                </a:lnTo>
                <a:lnTo>
                  <a:pt x="4825" y="0"/>
                </a:lnTo>
                <a:close/>
              </a:path>
              <a:path w="843914" h="358139">
                <a:moveTo>
                  <a:pt x="812610" y="323385"/>
                </a:moveTo>
                <a:lnTo>
                  <a:pt x="820349" y="333318"/>
                </a:lnTo>
                <a:lnTo>
                  <a:pt x="831088" y="331724"/>
                </a:lnTo>
                <a:lnTo>
                  <a:pt x="833438" y="331724"/>
                </a:lnTo>
                <a:lnTo>
                  <a:pt x="812610" y="323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24959" y="2612898"/>
            <a:ext cx="262890" cy="339090"/>
          </a:xfrm>
          <a:custGeom>
            <a:avLst/>
            <a:gdLst/>
            <a:ahLst/>
            <a:cxnLst/>
            <a:rect l="l" t="t" r="r" b="b"/>
            <a:pathLst>
              <a:path w="262889" h="339089">
                <a:moveTo>
                  <a:pt x="172465" y="288543"/>
                </a:moveTo>
                <a:lnTo>
                  <a:pt x="168782" y="290067"/>
                </a:lnTo>
                <a:lnTo>
                  <a:pt x="167386" y="293369"/>
                </a:lnTo>
                <a:lnTo>
                  <a:pt x="166115" y="296672"/>
                </a:lnTo>
                <a:lnTo>
                  <a:pt x="167639" y="300354"/>
                </a:lnTo>
                <a:lnTo>
                  <a:pt x="170941" y="301625"/>
                </a:lnTo>
                <a:lnTo>
                  <a:pt x="262636" y="339089"/>
                </a:lnTo>
                <a:lnTo>
                  <a:pt x="261856" y="332993"/>
                </a:lnTo>
                <a:lnTo>
                  <a:pt x="249936" y="332993"/>
                </a:lnTo>
                <a:lnTo>
                  <a:pt x="235588" y="314315"/>
                </a:lnTo>
                <a:lnTo>
                  <a:pt x="175767" y="289940"/>
                </a:lnTo>
                <a:lnTo>
                  <a:pt x="172465" y="288543"/>
                </a:lnTo>
                <a:close/>
              </a:path>
              <a:path w="262889" h="339089">
                <a:moveTo>
                  <a:pt x="235588" y="314315"/>
                </a:moveTo>
                <a:lnTo>
                  <a:pt x="249936" y="332993"/>
                </a:lnTo>
                <a:lnTo>
                  <a:pt x="253883" y="329946"/>
                </a:lnTo>
                <a:lnTo>
                  <a:pt x="248665" y="329946"/>
                </a:lnTo>
                <a:lnTo>
                  <a:pt x="247278" y="319078"/>
                </a:lnTo>
                <a:lnTo>
                  <a:pt x="235588" y="314315"/>
                </a:lnTo>
                <a:close/>
              </a:path>
              <a:path w="262889" h="339089">
                <a:moveTo>
                  <a:pt x="246506" y="234823"/>
                </a:moveTo>
                <a:lnTo>
                  <a:pt x="242950" y="235330"/>
                </a:lnTo>
                <a:lnTo>
                  <a:pt x="239522" y="235712"/>
                </a:lnTo>
                <a:lnTo>
                  <a:pt x="237109" y="238887"/>
                </a:lnTo>
                <a:lnTo>
                  <a:pt x="237489" y="242442"/>
                </a:lnTo>
                <a:lnTo>
                  <a:pt x="245691" y="306658"/>
                </a:lnTo>
                <a:lnTo>
                  <a:pt x="259968" y="325247"/>
                </a:lnTo>
                <a:lnTo>
                  <a:pt x="249936" y="332993"/>
                </a:lnTo>
                <a:lnTo>
                  <a:pt x="261856" y="332993"/>
                </a:lnTo>
                <a:lnTo>
                  <a:pt x="250062" y="240791"/>
                </a:lnTo>
                <a:lnTo>
                  <a:pt x="249681" y="237362"/>
                </a:lnTo>
                <a:lnTo>
                  <a:pt x="246506" y="234823"/>
                </a:lnTo>
                <a:close/>
              </a:path>
              <a:path w="262889" h="339089">
                <a:moveTo>
                  <a:pt x="247278" y="319078"/>
                </a:moveTo>
                <a:lnTo>
                  <a:pt x="248665" y="329946"/>
                </a:lnTo>
                <a:lnTo>
                  <a:pt x="257428" y="323214"/>
                </a:lnTo>
                <a:lnTo>
                  <a:pt x="247278" y="319078"/>
                </a:lnTo>
                <a:close/>
              </a:path>
              <a:path w="262889" h="339089">
                <a:moveTo>
                  <a:pt x="245691" y="306658"/>
                </a:moveTo>
                <a:lnTo>
                  <a:pt x="247278" y="319078"/>
                </a:lnTo>
                <a:lnTo>
                  <a:pt x="257428" y="323214"/>
                </a:lnTo>
                <a:lnTo>
                  <a:pt x="248665" y="329946"/>
                </a:lnTo>
                <a:lnTo>
                  <a:pt x="253883" y="329946"/>
                </a:lnTo>
                <a:lnTo>
                  <a:pt x="259968" y="325247"/>
                </a:lnTo>
                <a:lnTo>
                  <a:pt x="245691" y="306658"/>
                </a:lnTo>
                <a:close/>
              </a:path>
              <a:path w="262889" h="339089">
                <a:moveTo>
                  <a:pt x="10160" y="0"/>
                </a:moveTo>
                <a:lnTo>
                  <a:pt x="0" y="7619"/>
                </a:lnTo>
                <a:lnTo>
                  <a:pt x="235588" y="314315"/>
                </a:lnTo>
                <a:lnTo>
                  <a:pt x="247278" y="319078"/>
                </a:lnTo>
                <a:lnTo>
                  <a:pt x="245691" y="306658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86096" y="2244598"/>
            <a:ext cx="277495" cy="864869"/>
          </a:xfrm>
          <a:custGeom>
            <a:avLst/>
            <a:gdLst/>
            <a:ahLst/>
            <a:cxnLst/>
            <a:rect l="l" t="t" r="r" b="b"/>
            <a:pathLst>
              <a:path w="277495" h="864869">
                <a:moveTo>
                  <a:pt x="8889" y="759840"/>
                </a:moveTo>
                <a:lnTo>
                  <a:pt x="5461" y="760602"/>
                </a:lnTo>
                <a:lnTo>
                  <a:pt x="2031" y="761491"/>
                </a:lnTo>
                <a:lnTo>
                  <a:pt x="0" y="765048"/>
                </a:lnTo>
                <a:lnTo>
                  <a:pt x="888" y="768350"/>
                </a:lnTo>
                <a:lnTo>
                  <a:pt x="25526" y="864362"/>
                </a:lnTo>
                <a:lnTo>
                  <a:pt x="36364" y="853948"/>
                </a:lnTo>
                <a:lnTo>
                  <a:pt x="35051" y="853948"/>
                </a:lnTo>
                <a:lnTo>
                  <a:pt x="22860" y="850518"/>
                </a:lnTo>
                <a:lnTo>
                  <a:pt x="29313" y="827830"/>
                </a:lnTo>
                <a:lnTo>
                  <a:pt x="13173" y="765048"/>
                </a:lnTo>
                <a:lnTo>
                  <a:pt x="12318" y="761873"/>
                </a:lnTo>
                <a:lnTo>
                  <a:pt x="8889" y="759840"/>
                </a:lnTo>
                <a:close/>
              </a:path>
              <a:path w="277495" h="864869">
                <a:moveTo>
                  <a:pt x="29313" y="827830"/>
                </a:moveTo>
                <a:lnTo>
                  <a:pt x="22860" y="850518"/>
                </a:lnTo>
                <a:lnTo>
                  <a:pt x="35051" y="853948"/>
                </a:lnTo>
                <a:lnTo>
                  <a:pt x="35991" y="850646"/>
                </a:lnTo>
                <a:lnTo>
                  <a:pt x="35178" y="850646"/>
                </a:lnTo>
                <a:lnTo>
                  <a:pt x="24511" y="847725"/>
                </a:lnTo>
                <a:lnTo>
                  <a:pt x="32461" y="840075"/>
                </a:lnTo>
                <a:lnTo>
                  <a:pt x="29313" y="827830"/>
                </a:lnTo>
                <a:close/>
              </a:path>
              <a:path w="277495" h="864869">
                <a:moveTo>
                  <a:pt x="90677" y="784098"/>
                </a:moveTo>
                <a:lnTo>
                  <a:pt x="88137" y="786511"/>
                </a:lnTo>
                <a:lnTo>
                  <a:pt x="41462" y="831416"/>
                </a:lnTo>
                <a:lnTo>
                  <a:pt x="35051" y="853948"/>
                </a:lnTo>
                <a:lnTo>
                  <a:pt x="36364" y="853948"/>
                </a:lnTo>
                <a:lnTo>
                  <a:pt x="97027" y="795654"/>
                </a:lnTo>
                <a:lnTo>
                  <a:pt x="99440" y="793241"/>
                </a:lnTo>
                <a:lnTo>
                  <a:pt x="99567" y="789304"/>
                </a:lnTo>
                <a:lnTo>
                  <a:pt x="94741" y="784225"/>
                </a:lnTo>
                <a:lnTo>
                  <a:pt x="90677" y="784098"/>
                </a:lnTo>
                <a:close/>
              </a:path>
              <a:path w="277495" h="864869">
                <a:moveTo>
                  <a:pt x="32461" y="840075"/>
                </a:moveTo>
                <a:lnTo>
                  <a:pt x="24511" y="847725"/>
                </a:lnTo>
                <a:lnTo>
                  <a:pt x="35178" y="850646"/>
                </a:lnTo>
                <a:lnTo>
                  <a:pt x="32461" y="840075"/>
                </a:lnTo>
                <a:close/>
              </a:path>
              <a:path w="277495" h="864869">
                <a:moveTo>
                  <a:pt x="41462" y="831416"/>
                </a:moveTo>
                <a:lnTo>
                  <a:pt x="32461" y="840075"/>
                </a:lnTo>
                <a:lnTo>
                  <a:pt x="35178" y="850646"/>
                </a:lnTo>
                <a:lnTo>
                  <a:pt x="35991" y="850646"/>
                </a:lnTo>
                <a:lnTo>
                  <a:pt x="41462" y="831416"/>
                </a:lnTo>
                <a:close/>
              </a:path>
              <a:path w="277495" h="864869">
                <a:moveTo>
                  <a:pt x="264794" y="0"/>
                </a:moveTo>
                <a:lnTo>
                  <a:pt x="29313" y="827830"/>
                </a:lnTo>
                <a:lnTo>
                  <a:pt x="32461" y="840075"/>
                </a:lnTo>
                <a:lnTo>
                  <a:pt x="41462" y="831416"/>
                </a:lnTo>
                <a:lnTo>
                  <a:pt x="276987" y="3555"/>
                </a:lnTo>
                <a:lnTo>
                  <a:pt x="264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39864" y="1838198"/>
            <a:ext cx="653415" cy="307975"/>
          </a:xfrm>
          <a:custGeom>
            <a:avLst/>
            <a:gdLst/>
            <a:ahLst/>
            <a:cxnLst/>
            <a:rect l="l" t="t" r="r" b="b"/>
            <a:pathLst>
              <a:path w="653415" h="307975">
                <a:moveTo>
                  <a:pt x="617800" y="287994"/>
                </a:moveTo>
                <a:lnTo>
                  <a:pt x="549909" y="295275"/>
                </a:lnTo>
                <a:lnTo>
                  <a:pt x="547369" y="298450"/>
                </a:lnTo>
                <a:lnTo>
                  <a:pt x="548131" y="305435"/>
                </a:lnTo>
                <a:lnTo>
                  <a:pt x="551306" y="307975"/>
                </a:lnTo>
                <a:lnTo>
                  <a:pt x="647427" y="297561"/>
                </a:lnTo>
                <a:lnTo>
                  <a:pt x="639190" y="297561"/>
                </a:lnTo>
                <a:lnTo>
                  <a:pt x="617800" y="287994"/>
                </a:lnTo>
                <a:close/>
              </a:path>
              <a:path w="653415" h="307975">
                <a:moveTo>
                  <a:pt x="630289" y="286654"/>
                </a:moveTo>
                <a:lnTo>
                  <a:pt x="617800" y="287994"/>
                </a:lnTo>
                <a:lnTo>
                  <a:pt x="639190" y="297561"/>
                </a:lnTo>
                <a:lnTo>
                  <a:pt x="640106" y="295528"/>
                </a:lnTo>
                <a:lnTo>
                  <a:pt x="636651" y="295528"/>
                </a:lnTo>
                <a:lnTo>
                  <a:pt x="630289" y="286654"/>
                </a:lnTo>
                <a:close/>
              </a:path>
              <a:path w="653415" h="307975">
                <a:moveTo>
                  <a:pt x="589533" y="212851"/>
                </a:moveTo>
                <a:lnTo>
                  <a:pt x="586739" y="214884"/>
                </a:lnTo>
                <a:lnTo>
                  <a:pt x="583818" y="217042"/>
                </a:lnTo>
                <a:lnTo>
                  <a:pt x="583183" y="220979"/>
                </a:lnTo>
                <a:lnTo>
                  <a:pt x="585215" y="223774"/>
                </a:lnTo>
                <a:lnTo>
                  <a:pt x="622943" y="276406"/>
                </a:lnTo>
                <a:lnTo>
                  <a:pt x="644397" y="286003"/>
                </a:lnTo>
                <a:lnTo>
                  <a:pt x="639190" y="297561"/>
                </a:lnTo>
                <a:lnTo>
                  <a:pt x="647427" y="297561"/>
                </a:lnTo>
                <a:lnTo>
                  <a:pt x="653287" y="296925"/>
                </a:lnTo>
                <a:lnTo>
                  <a:pt x="595502" y="216407"/>
                </a:lnTo>
                <a:lnTo>
                  <a:pt x="593470" y="213613"/>
                </a:lnTo>
                <a:lnTo>
                  <a:pt x="589533" y="212851"/>
                </a:lnTo>
                <a:close/>
              </a:path>
              <a:path w="653415" h="307975">
                <a:moveTo>
                  <a:pt x="641095" y="285496"/>
                </a:moveTo>
                <a:lnTo>
                  <a:pt x="630289" y="286654"/>
                </a:lnTo>
                <a:lnTo>
                  <a:pt x="636651" y="295528"/>
                </a:lnTo>
                <a:lnTo>
                  <a:pt x="641095" y="285496"/>
                </a:lnTo>
                <a:close/>
              </a:path>
              <a:path w="653415" h="307975">
                <a:moveTo>
                  <a:pt x="643262" y="285496"/>
                </a:moveTo>
                <a:lnTo>
                  <a:pt x="641095" y="285496"/>
                </a:lnTo>
                <a:lnTo>
                  <a:pt x="636651" y="295528"/>
                </a:lnTo>
                <a:lnTo>
                  <a:pt x="640106" y="295528"/>
                </a:lnTo>
                <a:lnTo>
                  <a:pt x="644397" y="286003"/>
                </a:lnTo>
                <a:lnTo>
                  <a:pt x="643262" y="285496"/>
                </a:lnTo>
                <a:close/>
              </a:path>
              <a:path w="653415" h="307975">
                <a:moveTo>
                  <a:pt x="5079" y="0"/>
                </a:moveTo>
                <a:lnTo>
                  <a:pt x="0" y="11684"/>
                </a:lnTo>
                <a:lnTo>
                  <a:pt x="617800" y="287994"/>
                </a:lnTo>
                <a:lnTo>
                  <a:pt x="630289" y="286654"/>
                </a:lnTo>
                <a:lnTo>
                  <a:pt x="622943" y="276406"/>
                </a:lnTo>
                <a:lnTo>
                  <a:pt x="5079" y="0"/>
                </a:lnTo>
                <a:close/>
              </a:path>
              <a:path w="653415" h="307975">
                <a:moveTo>
                  <a:pt x="622943" y="276406"/>
                </a:moveTo>
                <a:lnTo>
                  <a:pt x="630289" y="286654"/>
                </a:lnTo>
                <a:lnTo>
                  <a:pt x="641095" y="285496"/>
                </a:lnTo>
                <a:lnTo>
                  <a:pt x="643262" y="285496"/>
                </a:lnTo>
                <a:lnTo>
                  <a:pt x="622943" y="276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894319" y="1479296"/>
            <a:ext cx="318135" cy="241300"/>
          </a:xfrm>
          <a:custGeom>
            <a:avLst/>
            <a:gdLst/>
            <a:ahLst/>
            <a:cxnLst/>
            <a:rect l="l" t="t" r="r" b="b"/>
            <a:pathLst>
              <a:path w="318134" h="241300">
                <a:moveTo>
                  <a:pt x="43433" y="145161"/>
                </a:moveTo>
                <a:lnTo>
                  <a:pt x="39750" y="146684"/>
                </a:lnTo>
                <a:lnTo>
                  <a:pt x="0" y="241300"/>
                </a:lnTo>
                <a:lnTo>
                  <a:pt x="21631" y="238759"/>
                </a:lnTo>
                <a:lnTo>
                  <a:pt x="13843" y="238759"/>
                </a:lnTo>
                <a:lnTo>
                  <a:pt x="6223" y="228726"/>
                </a:lnTo>
                <a:lnTo>
                  <a:pt x="24926" y="214650"/>
                </a:lnTo>
                <a:lnTo>
                  <a:pt x="50037" y="154812"/>
                </a:lnTo>
                <a:lnTo>
                  <a:pt x="51434" y="151637"/>
                </a:lnTo>
                <a:lnTo>
                  <a:pt x="49910" y="147954"/>
                </a:lnTo>
                <a:lnTo>
                  <a:pt x="46608" y="146557"/>
                </a:lnTo>
                <a:lnTo>
                  <a:pt x="43433" y="145161"/>
                </a:lnTo>
                <a:close/>
              </a:path>
              <a:path w="318134" h="241300">
                <a:moveTo>
                  <a:pt x="24926" y="214650"/>
                </a:moveTo>
                <a:lnTo>
                  <a:pt x="6223" y="228726"/>
                </a:lnTo>
                <a:lnTo>
                  <a:pt x="13843" y="238759"/>
                </a:lnTo>
                <a:lnTo>
                  <a:pt x="17219" y="236219"/>
                </a:lnTo>
                <a:lnTo>
                  <a:pt x="15875" y="236219"/>
                </a:lnTo>
                <a:lnTo>
                  <a:pt x="9271" y="227456"/>
                </a:lnTo>
                <a:lnTo>
                  <a:pt x="20085" y="226187"/>
                </a:lnTo>
                <a:lnTo>
                  <a:pt x="24926" y="214650"/>
                </a:lnTo>
                <a:close/>
              </a:path>
              <a:path w="318134" h="241300">
                <a:moveTo>
                  <a:pt x="100456" y="216788"/>
                </a:moveTo>
                <a:lnTo>
                  <a:pt x="96900" y="217169"/>
                </a:lnTo>
                <a:lnTo>
                  <a:pt x="32494" y="224730"/>
                </a:lnTo>
                <a:lnTo>
                  <a:pt x="13843" y="238759"/>
                </a:lnTo>
                <a:lnTo>
                  <a:pt x="21631" y="238759"/>
                </a:lnTo>
                <a:lnTo>
                  <a:pt x="101853" y="229362"/>
                </a:lnTo>
                <a:lnTo>
                  <a:pt x="104394" y="226187"/>
                </a:lnTo>
                <a:lnTo>
                  <a:pt x="104012" y="222757"/>
                </a:lnTo>
                <a:lnTo>
                  <a:pt x="103504" y="219201"/>
                </a:lnTo>
                <a:lnTo>
                  <a:pt x="100456" y="216788"/>
                </a:lnTo>
                <a:close/>
              </a:path>
              <a:path w="318134" h="241300">
                <a:moveTo>
                  <a:pt x="20085" y="226187"/>
                </a:moveTo>
                <a:lnTo>
                  <a:pt x="9271" y="227456"/>
                </a:lnTo>
                <a:lnTo>
                  <a:pt x="15875" y="236219"/>
                </a:lnTo>
                <a:lnTo>
                  <a:pt x="20085" y="226187"/>
                </a:lnTo>
                <a:close/>
              </a:path>
              <a:path w="318134" h="241300">
                <a:moveTo>
                  <a:pt x="32494" y="224730"/>
                </a:moveTo>
                <a:lnTo>
                  <a:pt x="20085" y="226187"/>
                </a:lnTo>
                <a:lnTo>
                  <a:pt x="15875" y="236219"/>
                </a:lnTo>
                <a:lnTo>
                  <a:pt x="17219" y="236219"/>
                </a:lnTo>
                <a:lnTo>
                  <a:pt x="32494" y="224730"/>
                </a:lnTo>
                <a:close/>
              </a:path>
              <a:path w="318134" h="241300">
                <a:moveTo>
                  <a:pt x="310133" y="0"/>
                </a:moveTo>
                <a:lnTo>
                  <a:pt x="24926" y="214650"/>
                </a:lnTo>
                <a:lnTo>
                  <a:pt x="20085" y="226187"/>
                </a:lnTo>
                <a:lnTo>
                  <a:pt x="32494" y="224730"/>
                </a:lnTo>
                <a:lnTo>
                  <a:pt x="317753" y="10159"/>
                </a:lnTo>
                <a:lnTo>
                  <a:pt x="310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394703" y="2390013"/>
            <a:ext cx="262255" cy="528955"/>
          </a:xfrm>
          <a:custGeom>
            <a:avLst/>
            <a:gdLst/>
            <a:ahLst/>
            <a:cxnLst/>
            <a:rect l="l" t="t" r="r" b="b"/>
            <a:pathLst>
              <a:path w="262254" h="528955">
                <a:moveTo>
                  <a:pt x="9525" y="422528"/>
                </a:moveTo>
                <a:lnTo>
                  <a:pt x="6096" y="422910"/>
                </a:lnTo>
                <a:lnTo>
                  <a:pt x="2540" y="423163"/>
                </a:lnTo>
                <a:lnTo>
                  <a:pt x="0" y="426212"/>
                </a:lnTo>
                <a:lnTo>
                  <a:pt x="254" y="429767"/>
                </a:lnTo>
                <a:lnTo>
                  <a:pt x="9144" y="528447"/>
                </a:lnTo>
                <a:lnTo>
                  <a:pt x="21659" y="519811"/>
                </a:lnTo>
                <a:lnTo>
                  <a:pt x="20193" y="519811"/>
                </a:lnTo>
                <a:lnTo>
                  <a:pt x="8762" y="514350"/>
                </a:lnTo>
                <a:lnTo>
                  <a:pt x="18732" y="493121"/>
                </a:lnTo>
                <a:lnTo>
                  <a:pt x="12954" y="428625"/>
                </a:lnTo>
                <a:lnTo>
                  <a:pt x="12700" y="425196"/>
                </a:lnTo>
                <a:lnTo>
                  <a:pt x="9525" y="422528"/>
                </a:lnTo>
                <a:close/>
              </a:path>
              <a:path w="262254" h="528955">
                <a:moveTo>
                  <a:pt x="18732" y="493121"/>
                </a:moveTo>
                <a:lnTo>
                  <a:pt x="8762" y="514350"/>
                </a:lnTo>
                <a:lnTo>
                  <a:pt x="20193" y="519811"/>
                </a:lnTo>
                <a:lnTo>
                  <a:pt x="21743" y="516509"/>
                </a:lnTo>
                <a:lnTo>
                  <a:pt x="20828" y="516509"/>
                </a:lnTo>
                <a:lnTo>
                  <a:pt x="10922" y="511810"/>
                </a:lnTo>
                <a:lnTo>
                  <a:pt x="19855" y="505656"/>
                </a:lnTo>
                <a:lnTo>
                  <a:pt x="18732" y="493121"/>
                </a:lnTo>
                <a:close/>
              </a:path>
              <a:path w="262254" h="528955">
                <a:moveTo>
                  <a:pt x="86360" y="459739"/>
                </a:moveTo>
                <a:lnTo>
                  <a:pt x="83566" y="461772"/>
                </a:lnTo>
                <a:lnTo>
                  <a:pt x="30176" y="498547"/>
                </a:lnTo>
                <a:lnTo>
                  <a:pt x="20193" y="519811"/>
                </a:lnTo>
                <a:lnTo>
                  <a:pt x="21659" y="519811"/>
                </a:lnTo>
                <a:lnTo>
                  <a:pt x="90678" y="472186"/>
                </a:lnTo>
                <a:lnTo>
                  <a:pt x="93599" y="470281"/>
                </a:lnTo>
                <a:lnTo>
                  <a:pt x="94361" y="466216"/>
                </a:lnTo>
                <a:lnTo>
                  <a:pt x="92329" y="463423"/>
                </a:lnTo>
                <a:lnTo>
                  <a:pt x="90297" y="460501"/>
                </a:lnTo>
                <a:lnTo>
                  <a:pt x="86360" y="459739"/>
                </a:lnTo>
                <a:close/>
              </a:path>
              <a:path w="262254" h="528955">
                <a:moveTo>
                  <a:pt x="19855" y="505656"/>
                </a:moveTo>
                <a:lnTo>
                  <a:pt x="10922" y="511810"/>
                </a:lnTo>
                <a:lnTo>
                  <a:pt x="20828" y="516509"/>
                </a:lnTo>
                <a:lnTo>
                  <a:pt x="19855" y="505656"/>
                </a:lnTo>
                <a:close/>
              </a:path>
              <a:path w="262254" h="528955">
                <a:moveTo>
                  <a:pt x="30176" y="498547"/>
                </a:moveTo>
                <a:lnTo>
                  <a:pt x="19855" y="505656"/>
                </a:lnTo>
                <a:lnTo>
                  <a:pt x="20828" y="516509"/>
                </a:lnTo>
                <a:lnTo>
                  <a:pt x="21743" y="516509"/>
                </a:lnTo>
                <a:lnTo>
                  <a:pt x="30176" y="498547"/>
                </a:lnTo>
                <a:close/>
              </a:path>
              <a:path w="262254" h="528955">
                <a:moveTo>
                  <a:pt x="250317" y="0"/>
                </a:moveTo>
                <a:lnTo>
                  <a:pt x="18732" y="493121"/>
                </a:lnTo>
                <a:lnTo>
                  <a:pt x="19855" y="505656"/>
                </a:lnTo>
                <a:lnTo>
                  <a:pt x="30176" y="498547"/>
                </a:lnTo>
                <a:lnTo>
                  <a:pt x="261747" y="5334"/>
                </a:lnTo>
                <a:lnTo>
                  <a:pt x="250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49567" y="2812542"/>
            <a:ext cx="663575" cy="443230"/>
          </a:xfrm>
          <a:custGeom>
            <a:avLst/>
            <a:gdLst/>
            <a:ahLst/>
            <a:cxnLst/>
            <a:rect l="l" t="t" r="r" b="b"/>
            <a:pathLst>
              <a:path w="663575" h="443229">
                <a:moveTo>
                  <a:pt x="49149" y="349377"/>
                </a:moveTo>
                <a:lnTo>
                  <a:pt x="45339" y="350647"/>
                </a:lnTo>
                <a:lnTo>
                  <a:pt x="43687" y="353822"/>
                </a:lnTo>
                <a:lnTo>
                  <a:pt x="0" y="442722"/>
                </a:lnTo>
                <a:lnTo>
                  <a:pt x="28580" y="441071"/>
                </a:lnTo>
                <a:lnTo>
                  <a:pt x="13970" y="441071"/>
                </a:lnTo>
                <a:lnTo>
                  <a:pt x="6985" y="430530"/>
                </a:lnTo>
                <a:lnTo>
                  <a:pt x="26422" y="417642"/>
                </a:lnTo>
                <a:lnTo>
                  <a:pt x="55117" y="359410"/>
                </a:lnTo>
                <a:lnTo>
                  <a:pt x="56641" y="356235"/>
                </a:lnTo>
                <a:lnTo>
                  <a:pt x="55372" y="352425"/>
                </a:lnTo>
                <a:lnTo>
                  <a:pt x="52197" y="350900"/>
                </a:lnTo>
                <a:lnTo>
                  <a:pt x="49149" y="349377"/>
                </a:lnTo>
                <a:close/>
              </a:path>
              <a:path w="663575" h="443229">
                <a:moveTo>
                  <a:pt x="26422" y="417642"/>
                </a:moveTo>
                <a:lnTo>
                  <a:pt x="6985" y="430530"/>
                </a:lnTo>
                <a:lnTo>
                  <a:pt x="13970" y="441071"/>
                </a:lnTo>
                <a:lnTo>
                  <a:pt x="17802" y="438531"/>
                </a:lnTo>
                <a:lnTo>
                  <a:pt x="16129" y="438531"/>
                </a:lnTo>
                <a:lnTo>
                  <a:pt x="10160" y="429387"/>
                </a:lnTo>
                <a:lnTo>
                  <a:pt x="20933" y="428780"/>
                </a:lnTo>
                <a:lnTo>
                  <a:pt x="26422" y="417642"/>
                </a:lnTo>
                <a:close/>
              </a:path>
              <a:path w="663575" h="443229">
                <a:moveTo>
                  <a:pt x="101727" y="424180"/>
                </a:moveTo>
                <a:lnTo>
                  <a:pt x="98171" y="424434"/>
                </a:lnTo>
                <a:lnTo>
                  <a:pt x="33590" y="428068"/>
                </a:lnTo>
                <a:lnTo>
                  <a:pt x="13970" y="441071"/>
                </a:lnTo>
                <a:lnTo>
                  <a:pt x="28580" y="441071"/>
                </a:lnTo>
                <a:lnTo>
                  <a:pt x="98933" y="437007"/>
                </a:lnTo>
                <a:lnTo>
                  <a:pt x="102362" y="436880"/>
                </a:lnTo>
                <a:lnTo>
                  <a:pt x="105029" y="433832"/>
                </a:lnTo>
                <a:lnTo>
                  <a:pt x="104902" y="430403"/>
                </a:lnTo>
                <a:lnTo>
                  <a:pt x="104648" y="426847"/>
                </a:lnTo>
                <a:lnTo>
                  <a:pt x="101727" y="424180"/>
                </a:lnTo>
                <a:close/>
              </a:path>
              <a:path w="663575" h="443229">
                <a:moveTo>
                  <a:pt x="20933" y="428780"/>
                </a:moveTo>
                <a:lnTo>
                  <a:pt x="10160" y="429387"/>
                </a:lnTo>
                <a:lnTo>
                  <a:pt x="16129" y="438531"/>
                </a:lnTo>
                <a:lnTo>
                  <a:pt x="20933" y="428780"/>
                </a:lnTo>
                <a:close/>
              </a:path>
              <a:path w="663575" h="443229">
                <a:moveTo>
                  <a:pt x="33590" y="428068"/>
                </a:moveTo>
                <a:lnTo>
                  <a:pt x="20933" y="428780"/>
                </a:lnTo>
                <a:lnTo>
                  <a:pt x="16129" y="438531"/>
                </a:lnTo>
                <a:lnTo>
                  <a:pt x="17802" y="438531"/>
                </a:lnTo>
                <a:lnTo>
                  <a:pt x="33590" y="428068"/>
                </a:lnTo>
                <a:close/>
              </a:path>
              <a:path w="663575" h="443229">
                <a:moveTo>
                  <a:pt x="656336" y="0"/>
                </a:moveTo>
                <a:lnTo>
                  <a:pt x="26422" y="417642"/>
                </a:lnTo>
                <a:lnTo>
                  <a:pt x="20933" y="428780"/>
                </a:lnTo>
                <a:lnTo>
                  <a:pt x="33590" y="428068"/>
                </a:lnTo>
                <a:lnTo>
                  <a:pt x="663448" y="10668"/>
                </a:lnTo>
                <a:lnTo>
                  <a:pt x="656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39333" y="2713608"/>
            <a:ext cx="330200" cy="464184"/>
          </a:xfrm>
          <a:custGeom>
            <a:avLst/>
            <a:gdLst/>
            <a:ahLst/>
            <a:cxnLst/>
            <a:rect l="l" t="t" r="r" b="b"/>
            <a:pathLst>
              <a:path w="330200" h="464185">
                <a:moveTo>
                  <a:pt x="241807" y="409828"/>
                </a:moveTo>
                <a:lnTo>
                  <a:pt x="237997" y="411225"/>
                </a:lnTo>
                <a:lnTo>
                  <a:pt x="236600" y="414400"/>
                </a:lnTo>
                <a:lnTo>
                  <a:pt x="235076" y="417575"/>
                </a:lnTo>
                <a:lnTo>
                  <a:pt x="236474" y="421386"/>
                </a:lnTo>
                <a:lnTo>
                  <a:pt x="239649" y="422782"/>
                </a:lnTo>
                <a:lnTo>
                  <a:pt x="329818" y="463930"/>
                </a:lnTo>
                <a:lnTo>
                  <a:pt x="329249" y="457326"/>
                </a:lnTo>
                <a:lnTo>
                  <a:pt x="317372" y="457326"/>
                </a:lnTo>
                <a:lnTo>
                  <a:pt x="303839" y="438139"/>
                </a:lnTo>
                <a:lnTo>
                  <a:pt x="244982" y="411225"/>
                </a:lnTo>
                <a:lnTo>
                  <a:pt x="241807" y="409828"/>
                </a:lnTo>
                <a:close/>
              </a:path>
              <a:path w="330200" h="464185">
                <a:moveTo>
                  <a:pt x="303839" y="438139"/>
                </a:moveTo>
                <a:lnTo>
                  <a:pt x="317372" y="457326"/>
                </a:lnTo>
                <a:lnTo>
                  <a:pt x="321861" y="454151"/>
                </a:lnTo>
                <a:lnTo>
                  <a:pt x="316229" y="454151"/>
                </a:lnTo>
                <a:lnTo>
                  <a:pt x="315295" y="443378"/>
                </a:lnTo>
                <a:lnTo>
                  <a:pt x="303839" y="438139"/>
                </a:lnTo>
                <a:close/>
              </a:path>
              <a:path w="330200" h="464185">
                <a:moveTo>
                  <a:pt x="317880" y="359155"/>
                </a:moveTo>
                <a:lnTo>
                  <a:pt x="314451" y="359410"/>
                </a:lnTo>
                <a:lnTo>
                  <a:pt x="310895" y="359790"/>
                </a:lnTo>
                <a:lnTo>
                  <a:pt x="308355" y="362838"/>
                </a:lnTo>
                <a:lnTo>
                  <a:pt x="308609" y="366267"/>
                </a:lnTo>
                <a:lnTo>
                  <a:pt x="314195" y="430691"/>
                </a:lnTo>
                <a:lnTo>
                  <a:pt x="327787" y="449961"/>
                </a:lnTo>
                <a:lnTo>
                  <a:pt x="317372" y="457326"/>
                </a:lnTo>
                <a:lnTo>
                  <a:pt x="329249" y="457326"/>
                </a:lnTo>
                <a:lnTo>
                  <a:pt x="321309" y="365251"/>
                </a:lnTo>
                <a:lnTo>
                  <a:pt x="321055" y="361695"/>
                </a:lnTo>
                <a:lnTo>
                  <a:pt x="317880" y="359155"/>
                </a:lnTo>
                <a:close/>
              </a:path>
              <a:path w="330200" h="464185">
                <a:moveTo>
                  <a:pt x="315295" y="443378"/>
                </a:moveTo>
                <a:lnTo>
                  <a:pt x="316229" y="454151"/>
                </a:lnTo>
                <a:lnTo>
                  <a:pt x="325246" y="447928"/>
                </a:lnTo>
                <a:lnTo>
                  <a:pt x="315295" y="443378"/>
                </a:lnTo>
                <a:close/>
              </a:path>
              <a:path w="330200" h="464185">
                <a:moveTo>
                  <a:pt x="314195" y="430691"/>
                </a:moveTo>
                <a:lnTo>
                  <a:pt x="315295" y="443378"/>
                </a:lnTo>
                <a:lnTo>
                  <a:pt x="325246" y="447928"/>
                </a:lnTo>
                <a:lnTo>
                  <a:pt x="316229" y="454151"/>
                </a:lnTo>
                <a:lnTo>
                  <a:pt x="321861" y="454151"/>
                </a:lnTo>
                <a:lnTo>
                  <a:pt x="327787" y="449961"/>
                </a:lnTo>
                <a:lnTo>
                  <a:pt x="314195" y="430691"/>
                </a:lnTo>
                <a:close/>
              </a:path>
              <a:path w="330200" h="464185">
                <a:moveTo>
                  <a:pt x="10413" y="0"/>
                </a:moveTo>
                <a:lnTo>
                  <a:pt x="0" y="7365"/>
                </a:lnTo>
                <a:lnTo>
                  <a:pt x="303839" y="438139"/>
                </a:lnTo>
                <a:lnTo>
                  <a:pt x="315295" y="443378"/>
                </a:lnTo>
                <a:lnTo>
                  <a:pt x="314195" y="430691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313932" y="3204972"/>
            <a:ext cx="910590" cy="289560"/>
          </a:xfrm>
          <a:custGeom>
            <a:avLst/>
            <a:gdLst/>
            <a:ahLst/>
            <a:cxnLst/>
            <a:rect l="l" t="t" r="r" b="b"/>
            <a:pathLst>
              <a:path w="910590" h="289560">
                <a:moveTo>
                  <a:pt x="75183" y="189611"/>
                </a:moveTo>
                <a:lnTo>
                  <a:pt x="71119" y="189737"/>
                </a:lnTo>
                <a:lnTo>
                  <a:pt x="68706" y="192277"/>
                </a:lnTo>
                <a:lnTo>
                  <a:pt x="0" y="263651"/>
                </a:lnTo>
                <a:lnTo>
                  <a:pt x="96012" y="288289"/>
                </a:lnTo>
                <a:lnTo>
                  <a:pt x="99313" y="289178"/>
                </a:lnTo>
                <a:lnTo>
                  <a:pt x="102869" y="287147"/>
                </a:lnTo>
                <a:lnTo>
                  <a:pt x="103631" y="283717"/>
                </a:lnTo>
                <a:lnTo>
                  <a:pt x="104520" y="280415"/>
                </a:lnTo>
                <a:lnTo>
                  <a:pt x="102488" y="276860"/>
                </a:lnTo>
                <a:lnTo>
                  <a:pt x="99059" y="276098"/>
                </a:lnTo>
                <a:lnTo>
                  <a:pt x="61074" y="266318"/>
                </a:lnTo>
                <a:lnTo>
                  <a:pt x="13842" y="266318"/>
                </a:lnTo>
                <a:lnTo>
                  <a:pt x="10413" y="254126"/>
                </a:lnTo>
                <a:lnTo>
                  <a:pt x="32918" y="247745"/>
                </a:lnTo>
                <a:lnTo>
                  <a:pt x="77850" y="201040"/>
                </a:lnTo>
                <a:lnTo>
                  <a:pt x="80263" y="198500"/>
                </a:lnTo>
                <a:lnTo>
                  <a:pt x="80263" y="194563"/>
                </a:lnTo>
                <a:lnTo>
                  <a:pt x="77723" y="192150"/>
                </a:lnTo>
                <a:lnTo>
                  <a:pt x="75183" y="189611"/>
                </a:lnTo>
                <a:close/>
              </a:path>
              <a:path w="910590" h="289560">
                <a:moveTo>
                  <a:pt x="32918" y="247745"/>
                </a:moveTo>
                <a:lnTo>
                  <a:pt x="10413" y="254126"/>
                </a:lnTo>
                <a:lnTo>
                  <a:pt x="13842" y="266318"/>
                </a:lnTo>
                <a:lnTo>
                  <a:pt x="19665" y="264667"/>
                </a:lnTo>
                <a:lnTo>
                  <a:pt x="16637" y="264667"/>
                </a:lnTo>
                <a:lnTo>
                  <a:pt x="13715" y="254126"/>
                </a:lnTo>
                <a:lnTo>
                  <a:pt x="26778" y="254126"/>
                </a:lnTo>
                <a:lnTo>
                  <a:pt x="32918" y="247745"/>
                </a:lnTo>
                <a:close/>
              </a:path>
              <a:path w="910590" h="289560">
                <a:moveTo>
                  <a:pt x="36319" y="259945"/>
                </a:moveTo>
                <a:lnTo>
                  <a:pt x="13842" y="266318"/>
                </a:lnTo>
                <a:lnTo>
                  <a:pt x="61074" y="266318"/>
                </a:lnTo>
                <a:lnTo>
                  <a:pt x="36319" y="259945"/>
                </a:lnTo>
                <a:close/>
              </a:path>
              <a:path w="910590" h="289560">
                <a:moveTo>
                  <a:pt x="13715" y="254126"/>
                </a:moveTo>
                <a:lnTo>
                  <a:pt x="16637" y="264667"/>
                </a:lnTo>
                <a:lnTo>
                  <a:pt x="24185" y="256822"/>
                </a:lnTo>
                <a:lnTo>
                  <a:pt x="13715" y="254126"/>
                </a:lnTo>
                <a:close/>
              </a:path>
              <a:path w="910590" h="289560">
                <a:moveTo>
                  <a:pt x="24185" y="256822"/>
                </a:moveTo>
                <a:lnTo>
                  <a:pt x="16637" y="264667"/>
                </a:lnTo>
                <a:lnTo>
                  <a:pt x="19665" y="264667"/>
                </a:lnTo>
                <a:lnTo>
                  <a:pt x="36319" y="259945"/>
                </a:lnTo>
                <a:lnTo>
                  <a:pt x="24185" y="256822"/>
                </a:lnTo>
                <a:close/>
              </a:path>
              <a:path w="910590" h="289560">
                <a:moveTo>
                  <a:pt x="906525" y="0"/>
                </a:moveTo>
                <a:lnTo>
                  <a:pt x="32918" y="247745"/>
                </a:lnTo>
                <a:lnTo>
                  <a:pt x="24185" y="256822"/>
                </a:lnTo>
                <a:lnTo>
                  <a:pt x="36319" y="259945"/>
                </a:lnTo>
                <a:lnTo>
                  <a:pt x="910082" y="12191"/>
                </a:lnTo>
                <a:lnTo>
                  <a:pt x="906525" y="0"/>
                </a:lnTo>
                <a:close/>
              </a:path>
              <a:path w="910590" h="289560">
                <a:moveTo>
                  <a:pt x="26778" y="254126"/>
                </a:moveTo>
                <a:lnTo>
                  <a:pt x="13715" y="254126"/>
                </a:lnTo>
                <a:lnTo>
                  <a:pt x="24185" y="256822"/>
                </a:lnTo>
                <a:lnTo>
                  <a:pt x="26778" y="254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953633" y="3401567"/>
            <a:ext cx="102235" cy="348615"/>
          </a:xfrm>
          <a:custGeom>
            <a:avLst/>
            <a:gdLst/>
            <a:ahLst/>
            <a:cxnLst/>
            <a:rect l="l" t="t" r="r" b="b"/>
            <a:pathLst>
              <a:path w="102235" h="348614">
                <a:moveTo>
                  <a:pt x="41161" y="24804"/>
                </a:moveTo>
                <a:lnTo>
                  <a:pt x="36555" y="36631"/>
                </a:lnTo>
                <a:lnTo>
                  <a:pt x="85851" y="348488"/>
                </a:lnTo>
                <a:lnTo>
                  <a:pt x="98297" y="346456"/>
                </a:lnTo>
                <a:lnTo>
                  <a:pt x="49111" y="34546"/>
                </a:lnTo>
                <a:lnTo>
                  <a:pt x="41161" y="24804"/>
                </a:lnTo>
                <a:close/>
              </a:path>
              <a:path w="102235" h="348614">
                <a:moveTo>
                  <a:pt x="37211" y="0"/>
                </a:moveTo>
                <a:lnTo>
                  <a:pt x="1269" y="92329"/>
                </a:lnTo>
                <a:lnTo>
                  <a:pt x="0" y="95631"/>
                </a:lnTo>
                <a:lnTo>
                  <a:pt x="1524" y="99314"/>
                </a:lnTo>
                <a:lnTo>
                  <a:pt x="8127" y="101854"/>
                </a:lnTo>
                <a:lnTo>
                  <a:pt x="11811" y="100203"/>
                </a:lnTo>
                <a:lnTo>
                  <a:pt x="13080" y="96901"/>
                </a:lnTo>
                <a:lnTo>
                  <a:pt x="36555" y="36631"/>
                </a:lnTo>
                <a:lnTo>
                  <a:pt x="32892" y="13462"/>
                </a:lnTo>
                <a:lnTo>
                  <a:pt x="45465" y="11430"/>
                </a:lnTo>
                <a:lnTo>
                  <a:pt x="46541" y="11430"/>
                </a:lnTo>
                <a:lnTo>
                  <a:pt x="37211" y="0"/>
                </a:lnTo>
                <a:close/>
              </a:path>
              <a:path w="102235" h="348614">
                <a:moveTo>
                  <a:pt x="46541" y="11430"/>
                </a:moveTo>
                <a:lnTo>
                  <a:pt x="45465" y="11430"/>
                </a:lnTo>
                <a:lnTo>
                  <a:pt x="49111" y="34546"/>
                </a:lnTo>
                <a:lnTo>
                  <a:pt x="90042" y="84709"/>
                </a:lnTo>
                <a:lnTo>
                  <a:pt x="92201" y="87503"/>
                </a:lnTo>
                <a:lnTo>
                  <a:pt x="96265" y="87884"/>
                </a:lnTo>
                <a:lnTo>
                  <a:pt x="101726" y="83439"/>
                </a:lnTo>
                <a:lnTo>
                  <a:pt x="102107" y="79502"/>
                </a:lnTo>
                <a:lnTo>
                  <a:pt x="46541" y="11430"/>
                </a:lnTo>
                <a:close/>
              </a:path>
              <a:path w="102235" h="348614">
                <a:moveTo>
                  <a:pt x="45465" y="11430"/>
                </a:moveTo>
                <a:lnTo>
                  <a:pt x="32892" y="13462"/>
                </a:lnTo>
                <a:lnTo>
                  <a:pt x="36555" y="36631"/>
                </a:lnTo>
                <a:lnTo>
                  <a:pt x="41161" y="24804"/>
                </a:lnTo>
                <a:lnTo>
                  <a:pt x="34289" y="16383"/>
                </a:lnTo>
                <a:lnTo>
                  <a:pt x="45084" y="14732"/>
                </a:lnTo>
                <a:lnTo>
                  <a:pt x="45986" y="14732"/>
                </a:lnTo>
                <a:lnTo>
                  <a:pt x="45465" y="11430"/>
                </a:lnTo>
                <a:close/>
              </a:path>
              <a:path w="102235" h="348614">
                <a:moveTo>
                  <a:pt x="45986" y="14732"/>
                </a:moveTo>
                <a:lnTo>
                  <a:pt x="45084" y="14732"/>
                </a:lnTo>
                <a:lnTo>
                  <a:pt x="41161" y="24804"/>
                </a:lnTo>
                <a:lnTo>
                  <a:pt x="49111" y="34546"/>
                </a:lnTo>
                <a:lnTo>
                  <a:pt x="45986" y="14732"/>
                </a:lnTo>
                <a:close/>
              </a:path>
              <a:path w="102235" h="348614">
                <a:moveTo>
                  <a:pt x="45084" y="14732"/>
                </a:moveTo>
                <a:lnTo>
                  <a:pt x="34289" y="16383"/>
                </a:lnTo>
                <a:lnTo>
                  <a:pt x="41161" y="24804"/>
                </a:lnTo>
                <a:lnTo>
                  <a:pt x="45084" y="14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23432" y="3479672"/>
            <a:ext cx="765175" cy="363855"/>
          </a:xfrm>
          <a:custGeom>
            <a:avLst/>
            <a:gdLst/>
            <a:ahLst/>
            <a:cxnLst/>
            <a:rect l="l" t="t" r="r" b="b"/>
            <a:pathLst>
              <a:path w="765175" h="363854">
                <a:moveTo>
                  <a:pt x="35376" y="19482"/>
                </a:moveTo>
                <a:lnTo>
                  <a:pt x="22942" y="20742"/>
                </a:lnTo>
                <a:lnTo>
                  <a:pt x="30288" y="31148"/>
                </a:lnTo>
                <a:lnTo>
                  <a:pt x="759333" y="363474"/>
                </a:lnTo>
                <a:lnTo>
                  <a:pt x="764666" y="352044"/>
                </a:lnTo>
                <a:lnTo>
                  <a:pt x="35376" y="19482"/>
                </a:lnTo>
                <a:close/>
              </a:path>
              <a:path w="765175" h="363854">
                <a:moveTo>
                  <a:pt x="102107" y="0"/>
                </a:moveTo>
                <a:lnTo>
                  <a:pt x="0" y="10287"/>
                </a:lnTo>
                <a:lnTo>
                  <a:pt x="57150" y="91186"/>
                </a:lnTo>
                <a:lnTo>
                  <a:pt x="59181" y="94106"/>
                </a:lnTo>
                <a:lnTo>
                  <a:pt x="63118" y="94741"/>
                </a:lnTo>
                <a:lnTo>
                  <a:pt x="66039" y="92710"/>
                </a:lnTo>
                <a:lnTo>
                  <a:pt x="68833" y="90677"/>
                </a:lnTo>
                <a:lnTo>
                  <a:pt x="69595" y="86740"/>
                </a:lnTo>
                <a:lnTo>
                  <a:pt x="67563" y="83947"/>
                </a:lnTo>
                <a:lnTo>
                  <a:pt x="30288" y="31148"/>
                </a:lnTo>
                <a:lnTo>
                  <a:pt x="8762" y="21336"/>
                </a:lnTo>
                <a:lnTo>
                  <a:pt x="14096" y="9778"/>
                </a:lnTo>
                <a:lnTo>
                  <a:pt x="105714" y="9778"/>
                </a:lnTo>
                <a:lnTo>
                  <a:pt x="105917" y="9525"/>
                </a:lnTo>
                <a:lnTo>
                  <a:pt x="105155" y="2539"/>
                </a:lnTo>
                <a:lnTo>
                  <a:pt x="102107" y="0"/>
                </a:lnTo>
                <a:close/>
              </a:path>
              <a:path w="765175" h="363854">
                <a:moveTo>
                  <a:pt x="14096" y="9778"/>
                </a:moveTo>
                <a:lnTo>
                  <a:pt x="8762" y="21336"/>
                </a:lnTo>
                <a:lnTo>
                  <a:pt x="30288" y="31148"/>
                </a:lnTo>
                <a:lnTo>
                  <a:pt x="23720" y="21843"/>
                </a:lnTo>
                <a:lnTo>
                  <a:pt x="12064" y="21843"/>
                </a:lnTo>
                <a:lnTo>
                  <a:pt x="16637" y="11811"/>
                </a:lnTo>
                <a:lnTo>
                  <a:pt x="18553" y="11811"/>
                </a:lnTo>
                <a:lnTo>
                  <a:pt x="14096" y="9778"/>
                </a:lnTo>
                <a:close/>
              </a:path>
              <a:path w="765175" h="363854">
                <a:moveTo>
                  <a:pt x="16637" y="11811"/>
                </a:moveTo>
                <a:lnTo>
                  <a:pt x="12064" y="21843"/>
                </a:lnTo>
                <a:lnTo>
                  <a:pt x="22942" y="20742"/>
                </a:lnTo>
                <a:lnTo>
                  <a:pt x="16637" y="11811"/>
                </a:lnTo>
                <a:close/>
              </a:path>
              <a:path w="765175" h="363854">
                <a:moveTo>
                  <a:pt x="22942" y="20742"/>
                </a:moveTo>
                <a:lnTo>
                  <a:pt x="12064" y="21843"/>
                </a:lnTo>
                <a:lnTo>
                  <a:pt x="23720" y="21843"/>
                </a:lnTo>
                <a:lnTo>
                  <a:pt x="22942" y="20742"/>
                </a:lnTo>
                <a:close/>
              </a:path>
              <a:path w="765175" h="363854">
                <a:moveTo>
                  <a:pt x="18553" y="11811"/>
                </a:moveTo>
                <a:lnTo>
                  <a:pt x="16637" y="11811"/>
                </a:lnTo>
                <a:lnTo>
                  <a:pt x="22942" y="20742"/>
                </a:lnTo>
                <a:lnTo>
                  <a:pt x="35376" y="19482"/>
                </a:lnTo>
                <a:lnTo>
                  <a:pt x="18553" y="11811"/>
                </a:lnTo>
                <a:close/>
              </a:path>
              <a:path w="765175" h="363854">
                <a:moveTo>
                  <a:pt x="105714" y="9778"/>
                </a:moveTo>
                <a:lnTo>
                  <a:pt x="14096" y="9778"/>
                </a:lnTo>
                <a:lnTo>
                  <a:pt x="35376" y="19482"/>
                </a:lnTo>
                <a:lnTo>
                  <a:pt x="99821" y="12953"/>
                </a:lnTo>
                <a:lnTo>
                  <a:pt x="103377" y="12700"/>
                </a:lnTo>
                <a:lnTo>
                  <a:pt x="105714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34796"/>
            <a:ext cx="0" cy="4486910"/>
          </a:xfrm>
          <a:custGeom>
            <a:avLst/>
            <a:gdLst/>
            <a:ahLst/>
            <a:cxnLst/>
            <a:rect l="l" t="t" r="r" b="b"/>
            <a:pathLst>
              <a:path w="0" h="4486910">
                <a:moveTo>
                  <a:pt x="0" y="4486656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5088" y="552145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5088" y="502310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5088" y="452475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" y="4026408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088" y="3528059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5088" y="30297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088" y="253136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5088" y="203149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5088" y="153314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5088" y="103479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5521452"/>
            <a:ext cx="7568565" cy="0"/>
          </a:xfrm>
          <a:custGeom>
            <a:avLst/>
            <a:gdLst/>
            <a:ahLst/>
            <a:cxnLst/>
            <a:rect l="l" t="t" r="r" b="b"/>
            <a:pathLst>
              <a:path w="7568565" h="0">
                <a:moveTo>
                  <a:pt x="0" y="0"/>
                </a:moveTo>
                <a:lnTo>
                  <a:pt x="756818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3000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0427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56332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3759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9664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7091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82996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40423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96328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53756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11183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13147" y="2654786"/>
            <a:ext cx="1261871" cy="1260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78196" y="3531108"/>
            <a:ext cx="146303" cy="146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02708" y="3372611"/>
            <a:ext cx="260603" cy="260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84191" y="3294888"/>
            <a:ext cx="332232" cy="332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98264" y="3973067"/>
            <a:ext cx="208788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11852" y="3614928"/>
            <a:ext cx="222503" cy="222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78937" y="3991457"/>
            <a:ext cx="65430" cy="654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88920" y="4535804"/>
            <a:ext cx="12192" cy="14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6207" y="4274820"/>
            <a:ext cx="153924" cy="167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63755" y="3877471"/>
            <a:ext cx="49876" cy="49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8999" y="4396835"/>
            <a:ext cx="70008" cy="70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22601" y="4119753"/>
            <a:ext cx="34671" cy="346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50052" y="3153155"/>
            <a:ext cx="153924" cy="163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61432" y="3601211"/>
            <a:ext cx="341375" cy="2773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17095" y="4145695"/>
            <a:ext cx="49876" cy="498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04588" y="3970020"/>
            <a:ext cx="73152" cy="838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58646" y="4121013"/>
            <a:ext cx="57677" cy="562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17008" y="3855720"/>
            <a:ext cx="68579" cy="685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94603" y="3278123"/>
            <a:ext cx="35051" cy="365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06464" y="2757170"/>
            <a:ext cx="25400" cy="241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84420" y="3811523"/>
            <a:ext cx="27432" cy="289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12626" y="4258173"/>
            <a:ext cx="57677" cy="562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64725" y="3459697"/>
            <a:ext cx="28738" cy="287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19889" y="3331899"/>
            <a:ext cx="28738" cy="300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85715" y="4239895"/>
            <a:ext cx="51688" cy="516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81769" y="4235767"/>
            <a:ext cx="37930" cy="360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12357" y="3977917"/>
            <a:ext cx="48490" cy="4849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80432" y="3232404"/>
            <a:ext cx="54863" cy="548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81267" y="4223355"/>
            <a:ext cx="59084" cy="590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20215" y="4851196"/>
            <a:ext cx="66852" cy="682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61365" y="2260309"/>
            <a:ext cx="95794" cy="9579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54101" y="2562023"/>
            <a:ext cx="74586" cy="760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44899" y="4185107"/>
            <a:ext cx="66852" cy="668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61411" y="4313099"/>
            <a:ext cx="76020" cy="760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59818" y="4269062"/>
            <a:ext cx="39285" cy="3928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36144" y="4093573"/>
            <a:ext cx="60851" cy="6085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89445" y="4407587"/>
            <a:ext cx="77455" cy="760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61236" y="4889087"/>
            <a:ext cx="68275" cy="700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96924" y="4898135"/>
            <a:ext cx="67056" cy="670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43000" y="4904232"/>
            <a:ext cx="126492" cy="13868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00200" y="4459223"/>
            <a:ext cx="106680" cy="1066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19024" y="4342036"/>
            <a:ext cx="83739" cy="8518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446474" y="4697031"/>
            <a:ext cx="104957" cy="1066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213103" y="4905755"/>
            <a:ext cx="77724" cy="7924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780127" y="4052411"/>
            <a:ext cx="70008" cy="700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34709" y="3939624"/>
            <a:ext cx="80602" cy="791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504260" y="4454724"/>
            <a:ext cx="92891" cy="928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56003" y="4410455"/>
            <a:ext cx="123444" cy="8534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185416" y="4338828"/>
            <a:ext cx="65531" cy="883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15820" y="4433823"/>
            <a:ext cx="25400" cy="254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36139" y="4346752"/>
            <a:ext cx="17145" cy="195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78190" y="3832998"/>
            <a:ext cx="47105" cy="4710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287780" y="4636008"/>
            <a:ext cx="222503" cy="2926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88589" y="3962780"/>
            <a:ext cx="14859" cy="1485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934972" y="4562855"/>
            <a:ext cx="11175" cy="1219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569974" y="4653026"/>
            <a:ext cx="24130" cy="2413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524253" y="4959350"/>
            <a:ext cx="24130" cy="2413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88210" y="4730750"/>
            <a:ext cx="21945" cy="2413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062733" y="4403597"/>
            <a:ext cx="6857" cy="685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671827" y="4760976"/>
            <a:ext cx="64008" cy="3505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38825" y="4342045"/>
            <a:ext cx="37930" cy="3793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56232" y="4719828"/>
            <a:ext cx="12192" cy="1219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42288" y="4733544"/>
            <a:ext cx="70104" cy="6705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615260" y="4241368"/>
            <a:ext cx="88315" cy="8831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625851" y="3953255"/>
            <a:ext cx="131063" cy="13411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001304" y="1224076"/>
            <a:ext cx="43891" cy="438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50123" y="1892807"/>
            <a:ext cx="227075" cy="22860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84143" y="2363941"/>
            <a:ext cx="30044" cy="2873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75793" y="2675055"/>
            <a:ext cx="28738" cy="3004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09259" y="2770632"/>
            <a:ext cx="30479" cy="3047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08035" y="1909572"/>
            <a:ext cx="280416" cy="28041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47398" y="1539335"/>
            <a:ext cx="70007" cy="7000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825740" y="2028444"/>
            <a:ext cx="207264" cy="20726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48554" y="2180902"/>
            <a:ext cx="114117" cy="11576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96339" y="4870703"/>
            <a:ext cx="167640" cy="16459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70048" y="4274820"/>
            <a:ext cx="106680" cy="10668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732561" y="4151661"/>
            <a:ext cx="72866" cy="7286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688335" y="4226052"/>
            <a:ext cx="85343" cy="8534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99260" y="4520184"/>
            <a:ext cx="102107" cy="100583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41065" y="3109245"/>
            <a:ext cx="72866" cy="7286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830002" y="4149947"/>
            <a:ext cx="71437" cy="7000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98520" y="4258055"/>
            <a:ext cx="77724" cy="7772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42505" y="3670009"/>
            <a:ext cx="94342" cy="9579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99759" y="3290315"/>
            <a:ext cx="65532" cy="655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61010" y="3253930"/>
            <a:ext cx="33336" cy="3333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187696" y="3720084"/>
            <a:ext cx="33527" cy="35051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74691" y="3445764"/>
            <a:ext cx="54863" cy="54863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936235" y="3561588"/>
            <a:ext cx="48767" cy="47243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96155" y="3622547"/>
            <a:ext cx="426720" cy="42671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23688" y="3328415"/>
            <a:ext cx="59436" cy="6096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59552" y="3131820"/>
            <a:ext cx="265175" cy="26365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22007" y="2272283"/>
            <a:ext cx="451103" cy="45110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97167" y="3148583"/>
            <a:ext cx="243839" cy="24231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004101" y="4090457"/>
            <a:ext cx="166074" cy="166074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621279" y="4216908"/>
            <a:ext cx="64007" cy="64007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072128" y="3456432"/>
            <a:ext cx="353567" cy="35509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005071" y="3677411"/>
            <a:ext cx="227075" cy="225551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45179" y="4300728"/>
            <a:ext cx="126491" cy="12649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66615" y="3724655"/>
            <a:ext cx="160020" cy="15849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24528" y="3572255"/>
            <a:ext cx="376427" cy="37642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972055" y="4373879"/>
            <a:ext cx="260604" cy="259080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094476" y="2837688"/>
            <a:ext cx="405384" cy="40538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65803" y="3525011"/>
            <a:ext cx="486155" cy="48463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673595" y="2505455"/>
            <a:ext cx="265175" cy="35509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192523" y="3816096"/>
            <a:ext cx="77724" cy="7924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382767" y="3052572"/>
            <a:ext cx="86867" cy="8839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23103" y="3389376"/>
            <a:ext cx="67055" cy="67055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71388" y="3017520"/>
            <a:ext cx="307848" cy="30784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874264" y="3848100"/>
            <a:ext cx="254507" cy="25450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61303" y="3550920"/>
            <a:ext cx="199644" cy="228599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704332" y="2953511"/>
            <a:ext cx="388620" cy="390144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31615" y="3804056"/>
            <a:ext cx="40640" cy="42519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261359" y="4070603"/>
            <a:ext cx="373379" cy="373380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72555" y="2763011"/>
            <a:ext cx="641603" cy="662939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059935" y="3779520"/>
            <a:ext cx="147827" cy="147827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474976" y="4274820"/>
            <a:ext cx="108204" cy="10820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872995" y="4387596"/>
            <a:ext cx="103631" cy="103631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257800" y="2997707"/>
            <a:ext cx="461772" cy="458724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127504" y="4573523"/>
            <a:ext cx="60960" cy="60960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388107" y="4174235"/>
            <a:ext cx="161544" cy="161544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119883" y="4082796"/>
            <a:ext cx="68580" cy="6705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985772" y="4255008"/>
            <a:ext cx="272795" cy="274319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546604" y="4061459"/>
            <a:ext cx="77724" cy="76200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131820" y="3707891"/>
            <a:ext cx="153924" cy="109727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659635" y="4771644"/>
            <a:ext cx="150875" cy="149351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972055" y="4120896"/>
            <a:ext cx="303275" cy="303275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164079" y="4349496"/>
            <a:ext cx="94487" cy="94487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186171" y="3505200"/>
            <a:ext cx="138684" cy="138683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659123" y="3640835"/>
            <a:ext cx="114300" cy="11430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386583" y="4242815"/>
            <a:ext cx="89916" cy="89916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226564" y="4169664"/>
            <a:ext cx="138683" cy="138683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092195" y="4311396"/>
            <a:ext cx="89916" cy="138683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848355" y="3915155"/>
            <a:ext cx="67056" cy="67056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574291" y="4553711"/>
            <a:ext cx="96011" cy="152400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51107" y="3930522"/>
            <a:ext cx="49876" cy="51688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092451" y="3968496"/>
            <a:ext cx="79248" cy="79248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270760" y="4011167"/>
            <a:ext cx="173736" cy="175260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479205" y="3235621"/>
            <a:ext cx="80602" cy="80602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083307" y="4448555"/>
            <a:ext cx="117348" cy="117348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874520" y="4468367"/>
            <a:ext cx="67056" cy="6705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497908" y="3893892"/>
            <a:ext cx="92891" cy="92891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816351" y="4223003"/>
            <a:ext cx="103631" cy="123444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231135" y="4308347"/>
            <a:ext cx="141731" cy="141731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040635" y="4255008"/>
            <a:ext cx="134112" cy="134112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848546" y="3759993"/>
            <a:ext cx="71437" cy="72866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075688" y="4410455"/>
            <a:ext cx="320039" cy="320039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494788" y="3858767"/>
            <a:ext cx="105156" cy="103631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099816" y="3938015"/>
            <a:ext cx="112775" cy="112775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029864" y="3659276"/>
            <a:ext cx="42519" cy="42519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525265" y="3439921"/>
            <a:ext cx="53086" cy="53086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109216" y="4349496"/>
            <a:ext cx="109728" cy="109727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805171" y="3285744"/>
            <a:ext cx="89915" cy="88391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57955" y="4215384"/>
            <a:ext cx="193548" cy="106679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24628" y="3701796"/>
            <a:ext cx="129539" cy="129539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529584" y="3960876"/>
            <a:ext cx="103631" cy="74675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406741" y="4462451"/>
            <a:ext cx="74586" cy="76020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589646" y="2469007"/>
            <a:ext cx="51687" cy="51688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029200" y="3889247"/>
            <a:ext cx="126491" cy="128016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896611" y="3517391"/>
            <a:ext cx="161544" cy="160020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367726" y="3979296"/>
            <a:ext cx="104957" cy="103499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98820" y="3329940"/>
            <a:ext cx="117347" cy="79248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658356" y="3052572"/>
            <a:ext cx="97536" cy="274319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735067" y="3945635"/>
            <a:ext cx="27432" cy="27431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431791" y="3954779"/>
            <a:ext cx="45720" cy="70104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79008" y="3886200"/>
            <a:ext cx="25908" cy="27431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863340" y="3622547"/>
            <a:ext cx="89915" cy="89916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162882" y="2629238"/>
            <a:ext cx="39285" cy="39285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417816" y="2662766"/>
            <a:ext cx="40640" cy="39285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923428" y="2605023"/>
            <a:ext cx="42519" cy="40640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95813" y="3840649"/>
            <a:ext cx="37930" cy="37930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407292" y="3118757"/>
            <a:ext cx="31349" cy="31350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705852" y="2659633"/>
            <a:ext cx="25400" cy="24129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995541" y="3138487"/>
            <a:ext cx="34671" cy="36004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106806" y="3534433"/>
            <a:ext cx="47105" cy="48490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422135" y="3406140"/>
            <a:ext cx="71627" cy="70103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908163" y="2779902"/>
            <a:ext cx="51687" cy="51688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696504" y="2461463"/>
            <a:ext cx="68274" cy="66852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661659" y="3584447"/>
            <a:ext cx="64008" cy="64007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705855" y="3532632"/>
            <a:ext cx="65532" cy="67055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259835" y="3808476"/>
            <a:ext cx="67055" cy="67056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691883" y="3076955"/>
            <a:ext cx="97535" cy="97536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092930" y="2889855"/>
            <a:ext cx="57677" cy="59084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388608" y="3032760"/>
            <a:ext cx="77724" cy="79248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191756" y="2699004"/>
            <a:ext cx="88392" cy="89915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58683" y="2481072"/>
            <a:ext cx="108203" cy="106679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912108" y="3738371"/>
            <a:ext cx="124967" cy="126492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465064" y="3607308"/>
            <a:ext cx="85344" cy="85343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570220" y="3424428"/>
            <a:ext cx="92963" cy="92963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417781" y="2717509"/>
            <a:ext cx="28738" cy="28738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61947" y="2364295"/>
            <a:ext cx="36004" cy="36004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132159" y="1816798"/>
            <a:ext cx="70007" cy="71437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564379" y="3413759"/>
            <a:ext cx="161544" cy="169163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216029" y="1428133"/>
            <a:ext cx="94342" cy="94342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97679" y="3596640"/>
            <a:ext cx="56387" cy="57912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127492" y="1533144"/>
            <a:ext cx="97535" cy="96012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71104" y="1882139"/>
            <a:ext cx="74674" cy="74675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184120" y="1641588"/>
            <a:ext cx="86627" cy="86627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318004" y="4628388"/>
            <a:ext cx="92963" cy="92963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460491" y="3343655"/>
            <a:ext cx="99060" cy="97536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502407" y="4434840"/>
            <a:ext cx="108204" cy="108204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057400" y="4015740"/>
            <a:ext cx="109727" cy="109728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859390" y="1772473"/>
            <a:ext cx="112654" cy="111191"/>
          </a:xfrm>
          <a:prstGeom prst="rect">
            <a:avLst/>
          </a:prstGeom>
          <a:blipFill>
            <a:blip r:embed="rId2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608832" y="3781044"/>
            <a:ext cx="137159" cy="179831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827068" y="4461052"/>
            <a:ext cx="68275" cy="68275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829555" y="3848100"/>
            <a:ext cx="111251" cy="109727"/>
          </a:xfrm>
          <a:prstGeom prst="rect">
            <a:avLst/>
          </a:prstGeom>
          <a:blipFill>
            <a:blip r:embed="rId2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754123" y="4230623"/>
            <a:ext cx="214884" cy="192024"/>
          </a:xfrm>
          <a:prstGeom prst="rect">
            <a:avLst/>
          </a:prstGeom>
          <a:blipFill>
            <a:blip r:embed="rId2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486276" y="2348682"/>
            <a:ext cx="103499" cy="104957"/>
          </a:xfrm>
          <a:prstGeom prst="rect">
            <a:avLst/>
          </a:prstGeom>
          <a:blipFill>
            <a:blip r:embed="rId2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37460" y="4387596"/>
            <a:ext cx="109727" cy="109727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07052" y="3790188"/>
            <a:ext cx="80772" cy="80772"/>
          </a:xfrm>
          <a:prstGeom prst="rect">
            <a:avLst/>
          </a:prstGeom>
          <a:blipFill>
            <a:blip r:embed="rId2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993392" y="4608576"/>
            <a:ext cx="99060" cy="99060"/>
          </a:xfrm>
          <a:prstGeom prst="rect">
            <a:avLst/>
          </a:prstGeom>
          <a:blipFill>
            <a:blip r:embed="rId2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260092" y="4500371"/>
            <a:ext cx="85343" cy="85343"/>
          </a:xfrm>
          <a:prstGeom prst="rect">
            <a:avLst/>
          </a:prstGeom>
          <a:blipFill>
            <a:blip r:embed="rId2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982613" y="4497469"/>
            <a:ext cx="94342" cy="94342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424683" y="4075176"/>
            <a:ext cx="67056" cy="67056"/>
          </a:xfrm>
          <a:prstGeom prst="rect">
            <a:avLst/>
          </a:prstGeom>
          <a:blipFill>
            <a:blip r:embed="rId2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992111" y="2424683"/>
            <a:ext cx="83820" cy="85344"/>
          </a:xfrm>
          <a:prstGeom prst="rect">
            <a:avLst/>
          </a:prstGeom>
          <a:blipFill>
            <a:blip r:embed="rId2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161288" y="4664964"/>
            <a:ext cx="277368" cy="333756"/>
          </a:xfrm>
          <a:prstGeom prst="rect">
            <a:avLst/>
          </a:prstGeom>
          <a:blipFill>
            <a:blip r:embed="rId2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354887" y="1937067"/>
            <a:ext cx="106615" cy="106616"/>
          </a:xfrm>
          <a:prstGeom prst="rect">
            <a:avLst/>
          </a:prstGeom>
          <a:blipFill>
            <a:blip r:embed="rId2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808220" y="3209544"/>
            <a:ext cx="131063" cy="132587"/>
          </a:xfrm>
          <a:prstGeom prst="rect">
            <a:avLst/>
          </a:prstGeom>
          <a:blipFill>
            <a:blip r:embed="rId2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734811" y="2695955"/>
            <a:ext cx="160020" cy="161544"/>
          </a:xfrm>
          <a:prstGeom prst="rect">
            <a:avLst/>
          </a:prstGeom>
          <a:blipFill>
            <a:blip r:embed="rId2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085076" y="2392679"/>
            <a:ext cx="128016" cy="128015"/>
          </a:xfrm>
          <a:prstGeom prst="rect">
            <a:avLst/>
          </a:prstGeom>
          <a:blipFill>
            <a:blip r:embed="rId2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853171" y="2142744"/>
            <a:ext cx="97535" cy="97536"/>
          </a:xfrm>
          <a:prstGeom prst="rect">
            <a:avLst/>
          </a:prstGeom>
          <a:blipFill>
            <a:blip r:embed="rId2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925823" y="4168140"/>
            <a:ext cx="99060" cy="100583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767328" y="3774947"/>
            <a:ext cx="85344" cy="85343"/>
          </a:xfrm>
          <a:prstGeom prst="rect">
            <a:avLst/>
          </a:prstGeom>
          <a:blipFill>
            <a:blip r:embed="rId2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212848" y="4576571"/>
            <a:ext cx="158495" cy="108204"/>
          </a:xfrm>
          <a:prstGeom prst="rect">
            <a:avLst/>
          </a:prstGeom>
          <a:blipFill>
            <a:blip r:embed="rId2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264919" y="4459223"/>
            <a:ext cx="158496" cy="158495"/>
          </a:xfrm>
          <a:prstGeom prst="rect">
            <a:avLst/>
          </a:prstGeom>
          <a:blipFill>
            <a:blip r:embed="rId2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468111" y="3451859"/>
            <a:ext cx="76200" cy="74675"/>
          </a:xfrm>
          <a:prstGeom prst="rect">
            <a:avLst/>
          </a:prstGeom>
          <a:blipFill>
            <a:blip r:embed="rId2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265164" y="3051048"/>
            <a:ext cx="108203" cy="106679"/>
          </a:xfrm>
          <a:prstGeom prst="rect">
            <a:avLst/>
          </a:prstGeom>
          <a:blipFill>
            <a:blip r:embed="rId2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199132" y="4311396"/>
            <a:ext cx="105156" cy="103631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599944" y="4389120"/>
            <a:ext cx="100583" cy="102107"/>
          </a:xfrm>
          <a:prstGeom prst="rect">
            <a:avLst/>
          </a:prstGeom>
          <a:blipFill>
            <a:blip r:embed="rId2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788664" y="4088891"/>
            <a:ext cx="115824" cy="111251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100072" y="4369308"/>
            <a:ext cx="100583" cy="100583"/>
          </a:xfrm>
          <a:prstGeom prst="rect">
            <a:avLst/>
          </a:prstGeom>
          <a:blipFill>
            <a:blip r:embed="rId2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965704" y="3622547"/>
            <a:ext cx="124968" cy="124968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410455" y="3396996"/>
            <a:ext cx="97536" cy="97536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601919" y="2536074"/>
            <a:ext cx="100376" cy="98921"/>
          </a:xfrm>
          <a:prstGeom prst="rect">
            <a:avLst/>
          </a:prstGeom>
          <a:blipFill>
            <a:blip r:embed="rId2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187440" y="3281171"/>
            <a:ext cx="83820" cy="83820"/>
          </a:xfrm>
          <a:prstGeom prst="rect">
            <a:avLst/>
          </a:prstGeom>
          <a:blipFill>
            <a:blip r:embed="rId2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947672" y="4497323"/>
            <a:ext cx="121919" cy="141731"/>
          </a:xfrm>
          <a:prstGeom prst="rect">
            <a:avLst/>
          </a:prstGeom>
          <a:blipFill>
            <a:blip r:embed="rId2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548456" y="1812120"/>
            <a:ext cx="79163" cy="79163"/>
          </a:xfrm>
          <a:prstGeom prst="rect">
            <a:avLst/>
          </a:prstGeom>
          <a:blipFill>
            <a:blip r:embed="rId2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751064" y="2278379"/>
            <a:ext cx="97535" cy="97536"/>
          </a:xfrm>
          <a:prstGeom prst="rect">
            <a:avLst/>
          </a:prstGeom>
          <a:blipFill>
            <a:blip r:embed="rId2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411467" y="2761488"/>
            <a:ext cx="143256" cy="143255"/>
          </a:xfrm>
          <a:prstGeom prst="rect">
            <a:avLst/>
          </a:prstGeom>
          <a:blipFill>
            <a:blip r:embed="rId2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818888" y="3473196"/>
            <a:ext cx="236220" cy="237743"/>
          </a:xfrm>
          <a:prstGeom prst="rect">
            <a:avLst/>
          </a:prstGeom>
          <a:blipFill>
            <a:blip r:embed="rId2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675888" y="3258311"/>
            <a:ext cx="480060" cy="480060"/>
          </a:xfrm>
          <a:prstGeom prst="rect">
            <a:avLst/>
          </a:prstGeom>
          <a:blipFill>
            <a:blip r:embed="rId2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009388" y="2836164"/>
            <a:ext cx="312420" cy="312420"/>
          </a:xfrm>
          <a:prstGeom prst="rect">
            <a:avLst/>
          </a:prstGeom>
          <a:blipFill>
            <a:blip r:embed="rId2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877883" y="4558855"/>
            <a:ext cx="36004" cy="36004"/>
          </a:xfrm>
          <a:prstGeom prst="rect">
            <a:avLst/>
          </a:prstGeom>
          <a:blipFill>
            <a:blip r:embed="rId2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752344" y="4366259"/>
            <a:ext cx="64007" cy="65531"/>
          </a:xfrm>
          <a:prstGeom prst="rect">
            <a:avLst/>
          </a:prstGeom>
          <a:blipFill>
            <a:blip r:embed="rId2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414331" y="4487227"/>
            <a:ext cx="36004" cy="36004"/>
          </a:xfrm>
          <a:prstGeom prst="rect">
            <a:avLst/>
          </a:prstGeom>
          <a:blipFill>
            <a:blip r:embed="rId2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395727" y="4451603"/>
            <a:ext cx="97536" cy="68579"/>
          </a:xfrm>
          <a:prstGeom prst="rect">
            <a:avLst/>
          </a:prstGeom>
          <a:blipFill>
            <a:blip r:embed="rId2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813560" y="4274820"/>
            <a:ext cx="268224" cy="193548"/>
          </a:xfrm>
          <a:prstGeom prst="rect">
            <a:avLst/>
          </a:prstGeom>
          <a:blipFill>
            <a:blip r:embed="rId2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286000" y="4352544"/>
            <a:ext cx="33527" cy="32004"/>
          </a:xfrm>
          <a:prstGeom prst="rect">
            <a:avLst/>
          </a:prstGeom>
          <a:blipFill>
            <a:blip r:embed="rId2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264664" y="4477511"/>
            <a:ext cx="51816" cy="51816"/>
          </a:xfrm>
          <a:prstGeom prst="rect">
            <a:avLst/>
          </a:prstGeom>
          <a:blipFill>
            <a:blip r:embed="rId2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678437" y="3342216"/>
            <a:ext cx="77455" cy="79163"/>
          </a:xfrm>
          <a:prstGeom prst="rect">
            <a:avLst/>
          </a:prstGeom>
          <a:blipFill>
            <a:blip r:embed="rId2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597497" y="3583025"/>
            <a:ext cx="65430" cy="65430"/>
          </a:xfrm>
          <a:prstGeom prst="rect">
            <a:avLst/>
          </a:prstGeom>
          <a:blipFill>
            <a:blip r:embed="rId2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620256" y="3358896"/>
            <a:ext cx="83820" cy="82296"/>
          </a:xfrm>
          <a:prstGeom prst="rect">
            <a:avLst/>
          </a:prstGeom>
          <a:blipFill>
            <a:blip r:embed="rId2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559295" y="3319271"/>
            <a:ext cx="83820" cy="83820"/>
          </a:xfrm>
          <a:prstGeom prst="rect">
            <a:avLst/>
          </a:prstGeom>
          <a:blipFill>
            <a:blip r:embed="rId2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227025" y="3125941"/>
            <a:ext cx="95794" cy="95794"/>
          </a:xfrm>
          <a:prstGeom prst="rect">
            <a:avLst/>
          </a:prstGeom>
          <a:blipFill>
            <a:blip r:embed="rId2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535423" y="3642359"/>
            <a:ext cx="123444" cy="123443"/>
          </a:xfrm>
          <a:prstGeom prst="rect">
            <a:avLst/>
          </a:prstGeom>
          <a:blipFill>
            <a:blip r:embed="rId2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574535" y="3293364"/>
            <a:ext cx="141731" cy="143255"/>
          </a:xfrm>
          <a:prstGeom prst="rect">
            <a:avLst/>
          </a:prstGeom>
          <a:blipFill>
            <a:blip r:embed="rId2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266944" y="3605784"/>
            <a:ext cx="129539" cy="129539"/>
          </a:xfrm>
          <a:prstGeom prst="rect">
            <a:avLst/>
          </a:prstGeom>
          <a:blipFill>
            <a:blip r:embed="rId2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256237" y="3516085"/>
            <a:ext cx="95794" cy="95794"/>
          </a:xfrm>
          <a:prstGeom prst="rect">
            <a:avLst/>
          </a:prstGeom>
          <a:blipFill>
            <a:blip r:embed="rId2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283964" y="3721608"/>
            <a:ext cx="60960" cy="60960"/>
          </a:xfrm>
          <a:prstGeom prst="rect">
            <a:avLst/>
          </a:prstGeom>
          <a:blipFill>
            <a:blip r:embed="rId2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885431" y="3145535"/>
            <a:ext cx="217932" cy="137160"/>
          </a:xfrm>
          <a:prstGeom prst="rect">
            <a:avLst/>
          </a:prstGeom>
          <a:blipFill>
            <a:blip r:embed="rId2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596128" y="3439667"/>
            <a:ext cx="99060" cy="99060"/>
          </a:xfrm>
          <a:prstGeom prst="rect">
            <a:avLst/>
          </a:prstGeom>
          <a:blipFill>
            <a:blip r:embed="rId2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054852" y="3653028"/>
            <a:ext cx="121920" cy="121919"/>
          </a:xfrm>
          <a:prstGeom prst="rect">
            <a:avLst/>
          </a:prstGeom>
          <a:blipFill>
            <a:blip r:embed="rId2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710428" y="3654552"/>
            <a:ext cx="96012" cy="94487"/>
          </a:xfrm>
          <a:prstGeom prst="rect">
            <a:avLst/>
          </a:prstGeom>
          <a:blipFill>
            <a:blip r:embed="rId2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749868" y="3517464"/>
            <a:ext cx="92891" cy="92891"/>
          </a:xfrm>
          <a:prstGeom prst="rect">
            <a:avLst/>
          </a:prstGeom>
          <a:blipFill>
            <a:blip r:embed="rId2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272649" y="3365113"/>
            <a:ext cx="112654" cy="112654"/>
          </a:xfrm>
          <a:prstGeom prst="rect">
            <a:avLst/>
          </a:prstGeom>
          <a:blipFill>
            <a:blip r:embed="rId2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415539" y="4098035"/>
            <a:ext cx="79248" cy="79248"/>
          </a:xfrm>
          <a:prstGeom prst="rect">
            <a:avLst/>
          </a:prstGeom>
          <a:blipFill>
            <a:blip r:embed="rId2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8417286" y="1932666"/>
            <a:ext cx="57677" cy="57677"/>
          </a:xfrm>
          <a:prstGeom prst="rect">
            <a:avLst/>
          </a:prstGeom>
          <a:blipFill>
            <a:blip r:embed="rId2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007431" y="2970529"/>
            <a:ext cx="83739" cy="82041"/>
          </a:xfrm>
          <a:prstGeom prst="rect">
            <a:avLst/>
          </a:prstGeom>
          <a:blipFill>
            <a:blip r:embed="rId2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736080" y="3113532"/>
            <a:ext cx="105155" cy="103632"/>
          </a:xfrm>
          <a:prstGeom prst="rect">
            <a:avLst/>
          </a:prstGeom>
          <a:blipFill>
            <a:blip r:embed="rId2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534941" y="2795301"/>
            <a:ext cx="72866" cy="72866"/>
          </a:xfrm>
          <a:prstGeom prst="rect">
            <a:avLst/>
          </a:prstGeom>
          <a:blipFill>
            <a:blip r:embed="rId2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227064" y="3383279"/>
            <a:ext cx="111251" cy="111251"/>
          </a:xfrm>
          <a:prstGeom prst="rect">
            <a:avLst/>
          </a:prstGeom>
          <a:blipFill>
            <a:blip r:embed="rId2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928359" y="3590544"/>
            <a:ext cx="57912" cy="57911"/>
          </a:xfrm>
          <a:prstGeom prst="rect">
            <a:avLst/>
          </a:prstGeom>
          <a:blipFill>
            <a:blip r:embed="rId2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154423" y="3895344"/>
            <a:ext cx="71627" cy="73151"/>
          </a:xfrm>
          <a:prstGeom prst="rect">
            <a:avLst/>
          </a:prstGeom>
          <a:blipFill>
            <a:blip r:embed="rId2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7246619" y="3179064"/>
            <a:ext cx="112775" cy="70103"/>
          </a:xfrm>
          <a:prstGeom prst="rect">
            <a:avLst/>
          </a:prstGeom>
          <a:blipFill>
            <a:blip r:embed="rId2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672840" y="4087367"/>
            <a:ext cx="67055" cy="68580"/>
          </a:xfrm>
          <a:prstGeom prst="rect">
            <a:avLst/>
          </a:prstGeom>
          <a:blipFill>
            <a:blip r:embed="rId2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861374" y="3060293"/>
            <a:ext cx="63681" cy="65430"/>
          </a:xfrm>
          <a:prstGeom prst="rect">
            <a:avLst/>
          </a:prstGeom>
          <a:blipFill>
            <a:blip r:embed="rId2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7714792" y="3084880"/>
            <a:ext cx="43891" cy="43891"/>
          </a:xfrm>
          <a:prstGeom prst="rect">
            <a:avLst/>
          </a:prstGeom>
          <a:blipFill>
            <a:blip r:embed="rId2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814315" y="3380232"/>
            <a:ext cx="419100" cy="419100"/>
          </a:xfrm>
          <a:prstGeom prst="rect">
            <a:avLst/>
          </a:prstGeom>
          <a:blipFill>
            <a:blip r:embed="rId2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659684" y="4125772"/>
            <a:ext cx="68275" cy="68275"/>
          </a:xfrm>
          <a:prstGeom prst="rect">
            <a:avLst/>
          </a:prstGeom>
          <a:blipFill>
            <a:blip r:embed="rId2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552188" y="3851147"/>
            <a:ext cx="128015" cy="128016"/>
          </a:xfrm>
          <a:prstGeom prst="rect">
            <a:avLst/>
          </a:prstGeom>
          <a:blipFill>
            <a:blip r:embed="rId2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49140" y="3067811"/>
            <a:ext cx="152400" cy="152400"/>
          </a:xfrm>
          <a:prstGeom prst="rect">
            <a:avLst/>
          </a:prstGeom>
          <a:blipFill>
            <a:blip r:embed="rId2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510283" y="4396740"/>
            <a:ext cx="80772" cy="80772"/>
          </a:xfrm>
          <a:prstGeom prst="rect">
            <a:avLst/>
          </a:prstGeom>
          <a:blipFill>
            <a:blip r:embed="rId2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476946" y="4573714"/>
            <a:ext cx="33337" cy="33337"/>
          </a:xfrm>
          <a:prstGeom prst="rect">
            <a:avLst/>
          </a:prstGeom>
          <a:blipFill>
            <a:blip r:embed="rId2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543800" y="1863851"/>
            <a:ext cx="417575" cy="417575"/>
          </a:xfrm>
          <a:prstGeom prst="rect">
            <a:avLst/>
          </a:prstGeom>
          <a:blipFill>
            <a:blip r:embed="rId2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378813" y="3878684"/>
            <a:ext cx="130958" cy="130958"/>
          </a:xfrm>
          <a:prstGeom prst="rect">
            <a:avLst/>
          </a:prstGeom>
          <a:blipFill>
            <a:blip r:embed="rId2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824984" y="3445764"/>
            <a:ext cx="112775" cy="111251"/>
          </a:xfrm>
          <a:prstGeom prst="rect">
            <a:avLst/>
          </a:prstGeom>
          <a:blipFill>
            <a:blip r:embed="rId2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631435" y="2676144"/>
            <a:ext cx="1158239" cy="1158240"/>
          </a:xfrm>
          <a:prstGeom prst="rect">
            <a:avLst/>
          </a:prstGeom>
          <a:blipFill>
            <a:blip r:embed="rId2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165604" y="4087367"/>
            <a:ext cx="295656" cy="294131"/>
          </a:xfrm>
          <a:prstGeom prst="rect">
            <a:avLst/>
          </a:prstGeom>
          <a:blipFill>
            <a:blip r:embed="rId2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655820" y="3624071"/>
            <a:ext cx="210312" cy="210312"/>
          </a:xfrm>
          <a:prstGeom prst="rect">
            <a:avLst/>
          </a:prstGeom>
          <a:blipFill>
            <a:blip r:embed="rId2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6114288" y="3107435"/>
            <a:ext cx="179832" cy="179832"/>
          </a:xfrm>
          <a:prstGeom prst="rect">
            <a:avLst/>
          </a:prstGeom>
          <a:blipFill>
            <a:blip r:embed="rId2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310884" y="2842260"/>
            <a:ext cx="199643" cy="199644"/>
          </a:xfrm>
          <a:prstGeom prst="rect">
            <a:avLst/>
          </a:prstGeom>
          <a:blipFill>
            <a:blip r:embed="rId2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402835" y="3541776"/>
            <a:ext cx="169163" cy="167640"/>
          </a:xfrm>
          <a:prstGeom prst="rect">
            <a:avLst/>
          </a:prstGeom>
          <a:blipFill>
            <a:blip r:embed="rId2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804404" y="1665732"/>
            <a:ext cx="188975" cy="188975"/>
          </a:xfrm>
          <a:prstGeom prst="rect">
            <a:avLst/>
          </a:prstGeom>
          <a:blipFill>
            <a:blip r:embed="rId2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223003" y="2796539"/>
            <a:ext cx="399288" cy="399288"/>
          </a:xfrm>
          <a:prstGeom prst="rect">
            <a:avLst/>
          </a:prstGeom>
          <a:blipFill>
            <a:blip r:embed="rId2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273296" y="3102864"/>
            <a:ext cx="425196" cy="423672"/>
          </a:xfrm>
          <a:prstGeom prst="rect">
            <a:avLst/>
          </a:prstGeom>
          <a:blipFill>
            <a:blip r:embed="rId2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892807" y="4375403"/>
            <a:ext cx="89916" cy="89916"/>
          </a:xfrm>
          <a:prstGeom prst="rect">
            <a:avLst/>
          </a:prstGeom>
          <a:blipFill>
            <a:blip r:embed="rId2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6294120" y="3381755"/>
            <a:ext cx="134112" cy="134112"/>
          </a:xfrm>
          <a:prstGeom prst="rect">
            <a:avLst/>
          </a:prstGeom>
          <a:blipFill>
            <a:blip r:embed="rId2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974079" y="3326891"/>
            <a:ext cx="260603" cy="260603"/>
          </a:xfrm>
          <a:prstGeom prst="rect">
            <a:avLst/>
          </a:prstGeom>
          <a:blipFill>
            <a:blip r:embed="rId2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6315455" y="3160776"/>
            <a:ext cx="237744" cy="237744"/>
          </a:xfrm>
          <a:prstGeom prst="rect">
            <a:avLst/>
          </a:prstGeom>
          <a:blipFill>
            <a:blip r:embed="rId2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929884" y="3340608"/>
            <a:ext cx="137160" cy="137160"/>
          </a:xfrm>
          <a:prstGeom prst="rect">
            <a:avLst/>
          </a:prstGeom>
          <a:blipFill>
            <a:blip r:embed="rId2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 txBox="1"/>
          <p:nvPr/>
        </p:nvSpPr>
        <p:spPr>
          <a:xfrm>
            <a:off x="5973317" y="4005834"/>
            <a:ext cx="919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Bangladesh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2802382" y="4301109"/>
            <a:ext cx="565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Bol</a:t>
            </a:r>
            <a:r>
              <a:rPr dirty="0" sz="1600" spc="-3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v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1152245" y="4043934"/>
            <a:ext cx="795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Colombia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2733294" y="3343402"/>
            <a:ext cx="553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Ghana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5173471" y="2069337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Ind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1699641" y="3619627"/>
            <a:ext cx="796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Ind</a:t>
            </a:r>
            <a:r>
              <a:rPr dirty="0" sz="1600" spc="-10">
                <a:latin typeface="Garamond"/>
                <a:cs typeface="Garamond"/>
              </a:rPr>
              <a:t>onesia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4697095" y="4096892"/>
            <a:ext cx="1242695" cy="4838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716280">
              <a:lnSpc>
                <a:spcPts val="1689"/>
              </a:lnSpc>
              <a:spcBef>
                <a:spcPts val="340"/>
              </a:spcBef>
            </a:pPr>
            <a:r>
              <a:rPr dirty="0" sz="1600" spc="-35">
                <a:latin typeface="Garamond"/>
                <a:cs typeface="Garamond"/>
              </a:rPr>
              <a:t>K</a:t>
            </a:r>
            <a:r>
              <a:rPr dirty="0" sz="1600" spc="-10">
                <a:latin typeface="Garamond"/>
                <a:cs typeface="Garamond"/>
              </a:rPr>
              <a:t>enya  </a:t>
            </a:r>
            <a:r>
              <a:rPr dirty="0" sz="1600" spc="-10">
                <a:latin typeface="Garamond"/>
                <a:cs typeface="Garamond"/>
              </a:rPr>
              <a:t>Cambodia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3914013" y="4238371"/>
            <a:ext cx="669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L</a:t>
            </a:r>
            <a:r>
              <a:rPr dirty="0" sz="1600" spc="-15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s</a:t>
            </a:r>
            <a:r>
              <a:rPr dirty="0" sz="1600" spc="-10">
                <a:latin typeface="Garamond"/>
                <a:cs typeface="Garamond"/>
              </a:rPr>
              <a:t>ot</a:t>
            </a:r>
            <a:r>
              <a:rPr dirty="0" sz="1600" spc="-5">
                <a:latin typeface="Garamond"/>
                <a:cs typeface="Garamond"/>
              </a:rPr>
              <a:t>ho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5514594" y="2423922"/>
            <a:ext cx="9474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Madagascar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6175375" y="2108073"/>
            <a:ext cx="1056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Mozambique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3450463" y="3328161"/>
            <a:ext cx="501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10">
                <a:latin typeface="Garamond"/>
                <a:cs typeface="Garamond"/>
              </a:rPr>
              <a:t>e</a:t>
            </a:r>
            <a:r>
              <a:rPr dirty="0" sz="1600" spc="-10">
                <a:latin typeface="Garamond"/>
                <a:cs typeface="Garamond"/>
              </a:rPr>
              <a:t>pal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6754114" y="1127912"/>
            <a:ext cx="1586230" cy="67691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124585">
              <a:lnSpc>
                <a:spcPct val="100000"/>
              </a:lnSpc>
              <a:spcBef>
                <a:spcPts val="740"/>
              </a:spcBef>
            </a:pP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20">
                <a:latin typeface="Garamond"/>
                <a:cs typeface="Garamond"/>
              </a:rPr>
              <a:t>g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r</a:t>
            </a:r>
            <a:endParaRPr sz="1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600" spc="-10">
                <a:latin typeface="Garamond"/>
                <a:cs typeface="Garamond"/>
              </a:rPr>
              <a:t>Ethiopia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3944492" y="1939798"/>
            <a:ext cx="1146810" cy="658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Cameroon</a:t>
            </a:r>
            <a:endParaRPr sz="1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600" spc="-5">
                <a:latin typeface="Garamond"/>
                <a:cs typeface="Garamond"/>
              </a:rPr>
              <a:t>Nigeria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3245866" y="2586126"/>
            <a:ext cx="675640" cy="7118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80"/>
              </a:spcBef>
            </a:pPr>
            <a:r>
              <a:rPr dirty="0" sz="1600" spc="-55">
                <a:latin typeface="Garamond"/>
                <a:cs typeface="Garamond"/>
              </a:rPr>
              <a:t>P</a:t>
            </a:r>
            <a:r>
              <a:rPr dirty="0" sz="1600" spc="-10">
                <a:latin typeface="Garamond"/>
                <a:cs typeface="Garamond"/>
              </a:rPr>
              <a:t>ak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stan</a:t>
            </a:r>
            <a:endParaRPr sz="1600">
              <a:latin typeface="Garamond"/>
              <a:cs typeface="Garamond"/>
            </a:endParaRPr>
          </a:p>
          <a:p>
            <a:pPr algn="r" marR="31115">
              <a:lnSpc>
                <a:spcPct val="100000"/>
              </a:lnSpc>
              <a:spcBef>
                <a:spcPts val="785"/>
              </a:spcBef>
            </a:pPr>
            <a:r>
              <a:rPr dirty="0" sz="1600" spc="-10">
                <a:latin typeface="Garamond"/>
                <a:cs typeface="Garamond"/>
              </a:rPr>
              <a:t>Ha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ti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7242175" y="3028010"/>
            <a:ext cx="6515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latin typeface="Garamond"/>
                <a:cs typeface="Garamond"/>
              </a:rPr>
              <a:t>R</a:t>
            </a:r>
            <a:r>
              <a:rPr dirty="0" sz="1600" spc="-30">
                <a:latin typeface="Garamond"/>
                <a:cs typeface="Garamond"/>
              </a:rPr>
              <a:t>w</a:t>
            </a:r>
            <a:r>
              <a:rPr dirty="0" sz="1600" spc="-10">
                <a:latin typeface="Garamond"/>
                <a:cs typeface="Garamond"/>
              </a:rPr>
              <a:t>anda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6883654" y="3698240"/>
            <a:ext cx="728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latin typeface="Garamond"/>
                <a:cs typeface="Garamond"/>
              </a:rPr>
              <a:t>T</a:t>
            </a:r>
            <a:r>
              <a:rPr dirty="0" sz="1600" spc="-10">
                <a:latin typeface="Garamond"/>
                <a:cs typeface="Garamond"/>
              </a:rPr>
              <a:t>anza</a:t>
            </a: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6994017" y="2566492"/>
            <a:ext cx="634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U</a:t>
            </a:r>
            <a:r>
              <a:rPr dirty="0" sz="1600" spc="25">
                <a:latin typeface="Garamond"/>
                <a:cs typeface="Garamond"/>
              </a:rPr>
              <a:t>g</a:t>
            </a:r>
            <a:r>
              <a:rPr dirty="0" sz="1600" spc="-10">
                <a:latin typeface="Garamond"/>
                <a:cs typeface="Garamond"/>
              </a:rPr>
              <a:t>anda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5887973" y="3660775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Zambia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600252" y="5362194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00252" y="4863465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600252" y="4364558"/>
            <a:ext cx="382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15">
                <a:latin typeface="Garamond"/>
                <a:cs typeface="Garamond"/>
              </a:rPr>
              <a:t>0</a:t>
            </a:r>
            <a:r>
              <a:rPr dirty="0" sz="1600" spc="-5">
                <a:latin typeface="Garamond"/>
                <a:cs typeface="Garamond"/>
              </a:rPr>
              <a:t>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600252" y="3866515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600252" y="3367786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600252" y="2869183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600252" y="2370581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600252" y="1871852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600252" y="1373250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600252" y="874522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999236" y="4429334"/>
            <a:ext cx="1438275" cy="143891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ctr" marL="1047750">
              <a:lnSpc>
                <a:spcPct val="100000"/>
              </a:lnSpc>
              <a:spcBef>
                <a:spcPts val="795"/>
              </a:spcBef>
            </a:pPr>
            <a:r>
              <a:rPr dirty="0" sz="1600" spc="-55">
                <a:latin typeface="Garamond"/>
                <a:cs typeface="Garamond"/>
              </a:rPr>
              <a:t>P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35">
                <a:latin typeface="Garamond"/>
                <a:cs typeface="Garamond"/>
              </a:rPr>
              <a:t>r</a:t>
            </a:r>
            <a:r>
              <a:rPr dirty="0" sz="1600" spc="-5">
                <a:latin typeface="Garamond"/>
                <a:cs typeface="Garamond"/>
              </a:rPr>
              <a:t>u</a:t>
            </a:r>
            <a:endParaRPr sz="1600">
              <a:latin typeface="Garamond"/>
              <a:cs typeface="Garamond"/>
            </a:endParaRPr>
          </a:p>
          <a:p>
            <a:pPr algn="ctr" marR="23495">
              <a:lnSpc>
                <a:spcPts val="1860"/>
              </a:lnSpc>
              <a:spcBef>
                <a:spcPts val="695"/>
              </a:spcBef>
            </a:pPr>
            <a:r>
              <a:rPr dirty="0" sz="1600" spc="-10">
                <a:latin typeface="Garamond"/>
                <a:cs typeface="Garamond"/>
              </a:rPr>
              <a:t>Dominican</a:t>
            </a:r>
            <a:endParaRPr sz="1600">
              <a:latin typeface="Garamond"/>
              <a:cs typeface="Garamond"/>
            </a:endParaRPr>
          </a:p>
          <a:p>
            <a:pPr algn="ctr" marL="20320">
              <a:lnSpc>
                <a:spcPts val="1860"/>
              </a:lnSpc>
            </a:pPr>
            <a:r>
              <a:rPr dirty="0" sz="1600" spc="-10">
                <a:latin typeface="Garamond"/>
                <a:cs typeface="Garamond"/>
              </a:rPr>
              <a:t>Republic</a:t>
            </a:r>
            <a:endParaRPr sz="1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1360" algn="l"/>
              </a:tabLst>
            </a:pPr>
            <a:r>
              <a:rPr dirty="0" sz="1600" spc="-5">
                <a:latin typeface="Garamond"/>
                <a:cs typeface="Garamond"/>
              </a:rPr>
              <a:t>0%	10%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235069" y="1689807"/>
            <a:ext cx="254000" cy="25965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sz="1600" spc="-25">
                <a:latin typeface="Garamond"/>
                <a:cs typeface="Garamond"/>
              </a:rPr>
              <a:t>Average </a:t>
            </a:r>
            <a:r>
              <a:rPr dirty="0" sz="1600" spc="-5">
                <a:latin typeface="Garamond"/>
                <a:cs typeface="Garamond"/>
              </a:rPr>
              <a:t>Intensity of </a:t>
            </a:r>
            <a:r>
              <a:rPr dirty="0" sz="1600" spc="-20">
                <a:latin typeface="Garamond"/>
                <a:cs typeface="Garamond"/>
              </a:rPr>
              <a:t>Poverty</a:t>
            </a:r>
            <a:r>
              <a:rPr dirty="0" sz="1600" spc="-11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(A)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2465323" y="5576452"/>
            <a:ext cx="6485890" cy="5588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768985" algn="l"/>
                <a:tab pos="1526540" algn="l"/>
                <a:tab pos="2282825" algn="l"/>
                <a:tab pos="3039745" algn="l"/>
                <a:tab pos="3796665" algn="l"/>
                <a:tab pos="4553585" algn="l"/>
                <a:tab pos="5310505" algn="l"/>
                <a:tab pos="6019800" algn="l"/>
              </a:tabLst>
            </a:pPr>
            <a:r>
              <a:rPr dirty="0" sz="1600">
                <a:latin typeface="Garamond"/>
                <a:cs typeface="Garamond"/>
              </a:rPr>
              <a:t>2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8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9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1</a:t>
            </a:r>
            <a:r>
              <a:rPr dirty="0" sz="1600" spc="-5">
                <a:latin typeface="Garamond"/>
                <a:cs typeface="Garamond"/>
              </a:rPr>
              <a:t>00%</a:t>
            </a:r>
            <a:endParaRPr sz="1600">
              <a:latin typeface="Garamond"/>
              <a:cs typeface="Garamond"/>
            </a:endParaRPr>
          </a:p>
          <a:p>
            <a:pPr marL="768350">
              <a:lnSpc>
                <a:spcPct val="100000"/>
              </a:lnSpc>
              <a:spcBef>
                <a:spcPts val="180"/>
              </a:spcBef>
            </a:pPr>
            <a:r>
              <a:rPr dirty="0" sz="1600" spc="-10">
                <a:latin typeface="Garamond"/>
                <a:cs typeface="Garamond"/>
              </a:rPr>
              <a:t>Percentage </a:t>
            </a:r>
            <a:r>
              <a:rPr dirty="0" sz="1600" spc="-5">
                <a:latin typeface="Garamond"/>
                <a:cs typeface="Garamond"/>
              </a:rPr>
              <a:t>of </a:t>
            </a:r>
            <a:r>
              <a:rPr dirty="0" sz="1600" spc="-15">
                <a:latin typeface="Garamond"/>
                <a:cs typeface="Garamond"/>
              </a:rPr>
              <a:t>People </a:t>
            </a:r>
            <a:r>
              <a:rPr dirty="0" sz="1600" spc="-10">
                <a:latin typeface="Garamond"/>
                <a:cs typeface="Garamond"/>
              </a:rPr>
              <a:t>Considered </a:t>
            </a:r>
            <a:r>
              <a:rPr dirty="0" sz="1600" spc="-20">
                <a:latin typeface="Garamond"/>
                <a:cs typeface="Garamond"/>
              </a:rPr>
              <a:t>Poor</a:t>
            </a:r>
            <a:r>
              <a:rPr dirty="0" sz="1600" spc="-12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(H)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55" name="object 355"/>
          <p:cNvSpPr txBox="1">
            <a:spLocks noGrp="1"/>
          </p:cNvSpPr>
          <p:nvPr>
            <p:ph type="title"/>
          </p:nvPr>
        </p:nvSpPr>
        <p:spPr>
          <a:xfrm>
            <a:off x="1171447" y="617346"/>
            <a:ext cx="6802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34 </a:t>
            </a:r>
            <a:r>
              <a:rPr dirty="0" sz="2400" spc="-5">
                <a:solidFill>
                  <a:srgbClr val="000000"/>
                </a:solidFill>
              </a:rPr>
              <a:t>National </a:t>
            </a:r>
            <a:r>
              <a:rPr dirty="0" sz="2400">
                <a:solidFill>
                  <a:srgbClr val="000000"/>
                </a:solidFill>
              </a:rPr>
              <a:t>and 338 </a:t>
            </a:r>
            <a:r>
              <a:rPr dirty="0" sz="2400" spc="-5">
                <a:solidFill>
                  <a:srgbClr val="000000"/>
                </a:solidFill>
              </a:rPr>
              <a:t>Sub-National </a:t>
            </a:r>
            <a:r>
              <a:rPr dirty="0" sz="2400" spc="-10">
                <a:solidFill>
                  <a:srgbClr val="000000"/>
                </a:solidFill>
              </a:rPr>
              <a:t>Levels, </a:t>
            </a:r>
            <a:r>
              <a:rPr dirty="0" sz="2400" spc="-5">
                <a:solidFill>
                  <a:srgbClr val="000000"/>
                </a:solidFill>
              </a:rPr>
              <a:t>initial </a:t>
            </a:r>
            <a:r>
              <a:rPr dirty="0" sz="2400" spc="-10">
                <a:solidFill>
                  <a:srgbClr val="000000"/>
                </a:solidFill>
              </a:rPr>
              <a:t>year</a:t>
            </a:r>
            <a:endParaRPr sz="2400"/>
          </a:p>
        </p:txBody>
      </p:sp>
      <p:sp>
        <p:nvSpPr>
          <p:cNvPr id="356" name="object 356"/>
          <p:cNvSpPr/>
          <p:nvPr/>
        </p:nvSpPr>
        <p:spPr>
          <a:xfrm>
            <a:off x="6672071" y="4486655"/>
            <a:ext cx="341630" cy="353695"/>
          </a:xfrm>
          <a:custGeom>
            <a:avLst/>
            <a:gdLst/>
            <a:ahLst/>
            <a:cxnLst/>
            <a:rect l="l" t="t" r="r" b="b"/>
            <a:pathLst>
              <a:path w="341629" h="353695">
                <a:moveTo>
                  <a:pt x="0" y="176784"/>
                </a:moveTo>
                <a:lnTo>
                  <a:pt x="6099" y="129778"/>
                </a:lnTo>
                <a:lnTo>
                  <a:pt x="23311" y="87545"/>
                </a:lnTo>
                <a:lnTo>
                  <a:pt x="50006" y="51768"/>
                </a:lnTo>
                <a:lnTo>
                  <a:pt x="84553" y="24130"/>
                </a:lnTo>
                <a:lnTo>
                  <a:pt x="125324" y="6312"/>
                </a:lnTo>
                <a:lnTo>
                  <a:pt x="170687" y="0"/>
                </a:lnTo>
                <a:lnTo>
                  <a:pt x="216051" y="6312"/>
                </a:lnTo>
                <a:lnTo>
                  <a:pt x="256822" y="24130"/>
                </a:lnTo>
                <a:lnTo>
                  <a:pt x="291369" y="51768"/>
                </a:lnTo>
                <a:lnTo>
                  <a:pt x="318064" y="87545"/>
                </a:lnTo>
                <a:lnTo>
                  <a:pt x="335276" y="129778"/>
                </a:lnTo>
                <a:lnTo>
                  <a:pt x="341375" y="176784"/>
                </a:lnTo>
                <a:lnTo>
                  <a:pt x="335276" y="223789"/>
                </a:lnTo>
                <a:lnTo>
                  <a:pt x="318064" y="266022"/>
                </a:lnTo>
                <a:lnTo>
                  <a:pt x="291369" y="301799"/>
                </a:lnTo>
                <a:lnTo>
                  <a:pt x="256822" y="329438"/>
                </a:lnTo>
                <a:lnTo>
                  <a:pt x="216051" y="347255"/>
                </a:lnTo>
                <a:lnTo>
                  <a:pt x="170687" y="353568"/>
                </a:lnTo>
                <a:lnTo>
                  <a:pt x="125324" y="347255"/>
                </a:lnTo>
                <a:lnTo>
                  <a:pt x="84553" y="329438"/>
                </a:lnTo>
                <a:lnTo>
                  <a:pt x="50006" y="301799"/>
                </a:lnTo>
                <a:lnTo>
                  <a:pt x="23311" y="266022"/>
                </a:lnTo>
                <a:lnTo>
                  <a:pt x="6099" y="223789"/>
                </a:lnTo>
                <a:lnTo>
                  <a:pt x="0" y="1767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725411" y="4887467"/>
            <a:ext cx="236220" cy="248412"/>
          </a:xfrm>
          <a:prstGeom prst="rect">
            <a:avLst/>
          </a:prstGeom>
          <a:blipFill>
            <a:blip r:embed="rId3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768083" y="5178552"/>
            <a:ext cx="150876" cy="164592"/>
          </a:xfrm>
          <a:prstGeom prst="rect">
            <a:avLst/>
          </a:prstGeom>
          <a:blipFill>
            <a:blip r:embed="rId3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 txBox="1"/>
          <p:nvPr/>
        </p:nvSpPr>
        <p:spPr>
          <a:xfrm>
            <a:off x="6607302" y="4394453"/>
            <a:ext cx="2269490" cy="1059180"/>
          </a:xfrm>
          <a:prstGeom prst="rect">
            <a:avLst/>
          </a:prstGeom>
          <a:ln w="19811">
            <a:solidFill>
              <a:srgbClr val="385D89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614045" marR="501650">
              <a:lnSpc>
                <a:spcPct val="100000"/>
              </a:lnSpc>
              <a:spcBef>
                <a:spcPts val="815"/>
              </a:spcBef>
            </a:pPr>
            <a:r>
              <a:rPr dirty="0" sz="1000" spc="-5">
                <a:latin typeface="Garamond"/>
                <a:cs typeface="Garamond"/>
              </a:rPr>
              <a:t>The size of the</a:t>
            </a:r>
            <a:r>
              <a:rPr dirty="0" sz="1000" spc="-5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bubbles  is a</a:t>
            </a:r>
            <a:r>
              <a:rPr dirty="0" sz="1000" spc="-15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proportional</a:t>
            </a:r>
            <a:endParaRPr sz="1000">
              <a:latin typeface="Garamond"/>
              <a:cs typeface="Garamond"/>
            </a:endParaRPr>
          </a:p>
          <a:p>
            <a:pPr marL="614045" marR="337820">
              <a:lnSpc>
                <a:spcPct val="100000"/>
              </a:lnSpc>
            </a:pPr>
            <a:r>
              <a:rPr dirty="0" sz="1000" spc="-5">
                <a:latin typeface="Garamond"/>
                <a:cs typeface="Garamond"/>
              </a:rPr>
              <a:t>representation of the total  number </a:t>
            </a:r>
            <a:r>
              <a:rPr dirty="0" sz="1000" spc="-10">
                <a:latin typeface="Garamond"/>
                <a:cs typeface="Garamond"/>
              </a:rPr>
              <a:t>of </a:t>
            </a:r>
            <a:r>
              <a:rPr dirty="0" sz="1000" spc="-5">
                <a:latin typeface="Garamond"/>
                <a:cs typeface="Garamond"/>
              </a:rPr>
              <a:t>MPI </a:t>
            </a:r>
            <a:r>
              <a:rPr dirty="0" sz="1000" spc="-10">
                <a:latin typeface="Garamond"/>
                <a:cs typeface="Garamond"/>
              </a:rPr>
              <a:t>poor </a:t>
            </a:r>
            <a:r>
              <a:rPr dirty="0" sz="1000" spc="-5">
                <a:latin typeface="Garamond"/>
                <a:cs typeface="Garamond"/>
              </a:rPr>
              <a:t>in  each</a:t>
            </a:r>
            <a:r>
              <a:rPr dirty="0" sz="1000" spc="-1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country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1313561" y="4280027"/>
            <a:ext cx="237870" cy="141478"/>
          </a:xfrm>
          <a:prstGeom prst="rect">
            <a:avLst/>
          </a:prstGeom>
          <a:blipFill>
            <a:blip r:embed="rId3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463039" y="4588764"/>
            <a:ext cx="317500" cy="341630"/>
          </a:xfrm>
          <a:custGeom>
            <a:avLst/>
            <a:gdLst/>
            <a:ahLst/>
            <a:cxnLst/>
            <a:rect l="l" t="t" r="r" b="b"/>
            <a:pathLst>
              <a:path w="317500" h="341629">
                <a:moveTo>
                  <a:pt x="17089" y="18391"/>
                </a:moveTo>
                <a:lnTo>
                  <a:pt x="19860" y="30757"/>
                </a:lnTo>
                <a:lnTo>
                  <a:pt x="307721" y="341122"/>
                </a:lnTo>
                <a:lnTo>
                  <a:pt x="317118" y="332486"/>
                </a:lnTo>
                <a:lnTo>
                  <a:pt x="29054" y="22031"/>
                </a:lnTo>
                <a:lnTo>
                  <a:pt x="17089" y="18391"/>
                </a:lnTo>
                <a:close/>
              </a:path>
              <a:path w="317500" h="341629">
                <a:moveTo>
                  <a:pt x="0" y="0"/>
                </a:moveTo>
                <a:lnTo>
                  <a:pt x="22351" y="100075"/>
                </a:lnTo>
                <a:lnTo>
                  <a:pt x="25781" y="102235"/>
                </a:lnTo>
                <a:lnTo>
                  <a:pt x="32638" y="100711"/>
                </a:lnTo>
                <a:lnTo>
                  <a:pt x="34797" y="97409"/>
                </a:lnTo>
                <a:lnTo>
                  <a:pt x="19860" y="30757"/>
                </a:lnTo>
                <a:lnTo>
                  <a:pt x="3937" y="13588"/>
                </a:lnTo>
                <a:lnTo>
                  <a:pt x="13207" y="4953"/>
                </a:lnTo>
                <a:lnTo>
                  <a:pt x="16277" y="4953"/>
                </a:lnTo>
                <a:lnTo>
                  <a:pt x="0" y="0"/>
                </a:lnTo>
                <a:close/>
              </a:path>
              <a:path w="317500" h="341629">
                <a:moveTo>
                  <a:pt x="16277" y="4953"/>
                </a:moveTo>
                <a:lnTo>
                  <a:pt x="13207" y="4953"/>
                </a:lnTo>
                <a:lnTo>
                  <a:pt x="29054" y="22031"/>
                </a:lnTo>
                <a:lnTo>
                  <a:pt x="94487" y="41910"/>
                </a:lnTo>
                <a:lnTo>
                  <a:pt x="98043" y="40005"/>
                </a:lnTo>
                <a:lnTo>
                  <a:pt x="100075" y="33400"/>
                </a:lnTo>
                <a:lnTo>
                  <a:pt x="98171" y="29844"/>
                </a:lnTo>
                <a:lnTo>
                  <a:pt x="16277" y="4953"/>
                </a:lnTo>
                <a:close/>
              </a:path>
              <a:path w="317500" h="341629">
                <a:moveTo>
                  <a:pt x="13207" y="4953"/>
                </a:moveTo>
                <a:lnTo>
                  <a:pt x="3937" y="13588"/>
                </a:lnTo>
                <a:lnTo>
                  <a:pt x="19860" y="30757"/>
                </a:lnTo>
                <a:lnTo>
                  <a:pt x="17089" y="18391"/>
                </a:lnTo>
                <a:lnTo>
                  <a:pt x="6731" y="15240"/>
                </a:lnTo>
                <a:lnTo>
                  <a:pt x="14731" y="7874"/>
                </a:lnTo>
                <a:lnTo>
                  <a:pt x="15918" y="7874"/>
                </a:lnTo>
                <a:lnTo>
                  <a:pt x="13207" y="4953"/>
                </a:lnTo>
                <a:close/>
              </a:path>
              <a:path w="317500" h="341629">
                <a:moveTo>
                  <a:pt x="15918" y="7874"/>
                </a:moveTo>
                <a:lnTo>
                  <a:pt x="14731" y="7874"/>
                </a:lnTo>
                <a:lnTo>
                  <a:pt x="17089" y="18391"/>
                </a:lnTo>
                <a:lnTo>
                  <a:pt x="29054" y="22031"/>
                </a:lnTo>
                <a:lnTo>
                  <a:pt x="15918" y="7874"/>
                </a:lnTo>
                <a:close/>
              </a:path>
              <a:path w="317500" h="341629">
                <a:moveTo>
                  <a:pt x="14731" y="7874"/>
                </a:moveTo>
                <a:lnTo>
                  <a:pt x="6731" y="15240"/>
                </a:lnTo>
                <a:lnTo>
                  <a:pt x="17089" y="18391"/>
                </a:lnTo>
                <a:lnTo>
                  <a:pt x="14731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932432" y="4420742"/>
            <a:ext cx="351155" cy="207010"/>
          </a:xfrm>
          <a:custGeom>
            <a:avLst/>
            <a:gdLst/>
            <a:ahLst/>
            <a:cxnLst/>
            <a:rect l="l" t="t" r="r" b="b"/>
            <a:pathLst>
              <a:path w="351155" h="207010">
                <a:moveTo>
                  <a:pt x="34530" y="12978"/>
                </a:moveTo>
                <a:lnTo>
                  <a:pt x="21790" y="13034"/>
                </a:lnTo>
                <a:lnTo>
                  <a:pt x="27996" y="23913"/>
                </a:lnTo>
                <a:lnTo>
                  <a:pt x="344297" y="207009"/>
                </a:lnTo>
                <a:lnTo>
                  <a:pt x="350647" y="196087"/>
                </a:lnTo>
                <a:lnTo>
                  <a:pt x="34530" y="12978"/>
                </a:lnTo>
                <a:close/>
              </a:path>
              <a:path w="351155" h="207010">
                <a:moveTo>
                  <a:pt x="102616" y="0"/>
                </a:moveTo>
                <a:lnTo>
                  <a:pt x="99060" y="0"/>
                </a:lnTo>
                <a:lnTo>
                  <a:pt x="0" y="380"/>
                </a:lnTo>
                <a:lnTo>
                  <a:pt x="49022" y="86486"/>
                </a:lnTo>
                <a:lnTo>
                  <a:pt x="50800" y="89534"/>
                </a:lnTo>
                <a:lnTo>
                  <a:pt x="54610" y="90550"/>
                </a:lnTo>
                <a:lnTo>
                  <a:pt x="57657" y="88899"/>
                </a:lnTo>
                <a:lnTo>
                  <a:pt x="60706" y="87121"/>
                </a:lnTo>
                <a:lnTo>
                  <a:pt x="61849" y="83184"/>
                </a:lnTo>
                <a:lnTo>
                  <a:pt x="60070" y="80136"/>
                </a:lnTo>
                <a:lnTo>
                  <a:pt x="27996" y="23913"/>
                </a:lnTo>
                <a:lnTo>
                  <a:pt x="7747" y="12191"/>
                </a:lnTo>
                <a:lnTo>
                  <a:pt x="14097" y="1142"/>
                </a:lnTo>
                <a:lnTo>
                  <a:pt x="103709" y="1142"/>
                </a:lnTo>
                <a:lnTo>
                  <a:pt x="102616" y="0"/>
                </a:lnTo>
                <a:close/>
              </a:path>
              <a:path w="351155" h="207010">
                <a:moveTo>
                  <a:pt x="14097" y="1142"/>
                </a:moveTo>
                <a:lnTo>
                  <a:pt x="7747" y="12191"/>
                </a:lnTo>
                <a:lnTo>
                  <a:pt x="27996" y="23913"/>
                </a:lnTo>
                <a:lnTo>
                  <a:pt x="21816" y="13080"/>
                </a:lnTo>
                <a:lnTo>
                  <a:pt x="10922" y="13080"/>
                </a:lnTo>
                <a:lnTo>
                  <a:pt x="16382" y="3555"/>
                </a:lnTo>
                <a:lnTo>
                  <a:pt x="18262" y="3555"/>
                </a:lnTo>
                <a:lnTo>
                  <a:pt x="14097" y="1142"/>
                </a:lnTo>
                <a:close/>
              </a:path>
              <a:path w="351155" h="207010">
                <a:moveTo>
                  <a:pt x="16382" y="3555"/>
                </a:moveTo>
                <a:lnTo>
                  <a:pt x="10922" y="13080"/>
                </a:lnTo>
                <a:lnTo>
                  <a:pt x="21790" y="13034"/>
                </a:lnTo>
                <a:lnTo>
                  <a:pt x="16382" y="3555"/>
                </a:lnTo>
                <a:close/>
              </a:path>
              <a:path w="351155" h="207010">
                <a:moveTo>
                  <a:pt x="21790" y="13034"/>
                </a:moveTo>
                <a:lnTo>
                  <a:pt x="10922" y="13080"/>
                </a:lnTo>
                <a:lnTo>
                  <a:pt x="21816" y="13080"/>
                </a:lnTo>
                <a:close/>
              </a:path>
              <a:path w="351155" h="207010">
                <a:moveTo>
                  <a:pt x="18262" y="3555"/>
                </a:moveTo>
                <a:lnTo>
                  <a:pt x="16382" y="3555"/>
                </a:lnTo>
                <a:lnTo>
                  <a:pt x="21790" y="13034"/>
                </a:lnTo>
                <a:lnTo>
                  <a:pt x="34530" y="12978"/>
                </a:lnTo>
                <a:lnTo>
                  <a:pt x="18262" y="3555"/>
                </a:lnTo>
                <a:close/>
              </a:path>
              <a:path w="351155" h="207010">
                <a:moveTo>
                  <a:pt x="103709" y="1142"/>
                </a:moveTo>
                <a:lnTo>
                  <a:pt x="14097" y="1142"/>
                </a:lnTo>
                <a:lnTo>
                  <a:pt x="34530" y="12978"/>
                </a:lnTo>
                <a:lnTo>
                  <a:pt x="102616" y="12699"/>
                </a:lnTo>
                <a:lnTo>
                  <a:pt x="105410" y="9905"/>
                </a:lnTo>
                <a:lnTo>
                  <a:pt x="105410" y="2920"/>
                </a:lnTo>
                <a:lnTo>
                  <a:pt x="103709" y="1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940051" y="3866515"/>
            <a:ext cx="386080" cy="398145"/>
          </a:xfrm>
          <a:custGeom>
            <a:avLst/>
            <a:gdLst/>
            <a:ahLst/>
            <a:cxnLst/>
            <a:rect l="l" t="t" r="r" b="b"/>
            <a:pathLst>
              <a:path w="386080" h="398145">
                <a:moveTo>
                  <a:pt x="290195" y="357759"/>
                </a:moveTo>
                <a:lnTo>
                  <a:pt x="286766" y="359664"/>
                </a:lnTo>
                <a:lnTo>
                  <a:pt x="285750" y="363093"/>
                </a:lnTo>
                <a:lnTo>
                  <a:pt x="284861" y="366522"/>
                </a:lnTo>
                <a:lnTo>
                  <a:pt x="286766" y="369951"/>
                </a:lnTo>
                <a:lnTo>
                  <a:pt x="290195" y="370967"/>
                </a:lnTo>
                <a:lnTo>
                  <a:pt x="385572" y="397637"/>
                </a:lnTo>
                <a:lnTo>
                  <a:pt x="384444" y="393065"/>
                </a:lnTo>
                <a:lnTo>
                  <a:pt x="372237" y="393065"/>
                </a:lnTo>
                <a:lnTo>
                  <a:pt x="355826" y="376127"/>
                </a:lnTo>
                <a:lnTo>
                  <a:pt x="293624" y="358648"/>
                </a:lnTo>
                <a:lnTo>
                  <a:pt x="290195" y="357759"/>
                </a:lnTo>
                <a:close/>
              </a:path>
              <a:path w="386080" h="398145">
                <a:moveTo>
                  <a:pt x="355826" y="376127"/>
                </a:moveTo>
                <a:lnTo>
                  <a:pt x="372237" y="393065"/>
                </a:lnTo>
                <a:lnTo>
                  <a:pt x="375241" y="390144"/>
                </a:lnTo>
                <a:lnTo>
                  <a:pt x="370713" y="390144"/>
                </a:lnTo>
                <a:lnTo>
                  <a:pt x="368098" y="379576"/>
                </a:lnTo>
                <a:lnTo>
                  <a:pt x="355826" y="376127"/>
                </a:lnTo>
                <a:close/>
              </a:path>
              <a:path w="386080" h="398145">
                <a:moveTo>
                  <a:pt x="357631" y="295910"/>
                </a:moveTo>
                <a:lnTo>
                  <a:pt x="350774" y="297688"/>
                </a:lnTo>
                <a:lnTo>
                  <a:pt x="348742" y="301117"/>
                </a:lnTo>
                <a:lnTo>
                  <a:pt x="349504" y="304419"/>
                </a:lnTo>
                <a:lnTo>
                  <a:pt x="365071" y="367342"/>
                </a:lnTo>
                <a:lnTo>
                  <a:pt x="381381" y="384175"/>
                </a:lnTo>
                <a:lnTo>
                  <a:pt x="372237" y="393065"/>
                </a:lnTo>
                <a:lnTo>
                  <a:pt x="384444" y="393065"/>
                </a:lnTo>
                <a:lnTo>
                  <a:pt x="361764" y="301117"/>
                </a:lnTo>
                <a:lnTo>
                  <a:pt x="361061" y="298069"/>
                </a:lnTo>
                <a:lnTo>
                  <a:pt x="357631" y="295910"/>
                </a:lnTo>
                <a:close/>
              </a:path>
              <a:path w="386080" h="398145">
                <a:moveTo>
                  <a:pt x="368098" y="379576"/>
                </a:moveTo>
                <a:lnTo>
                  <a:pt x="370713" y="390144"/>
                </a:lnTo>
                <a:lnTo>
                  <a:pt x="378587" y="382524"/>
                </a:lnTo>
                <a:lnTo>
                  <a:pt x="368098" y="379576"/>
                </a:lnTo>
                <a:close/>
              </a:path>
              <a:path w="386080" h="398145">
                <a:moveTo>
                  <a:pt x="365071" y="367342"/>
                </a:moveTo>
                <a:lnTo>
                  <a:pt x="368098" y="379576"/>
                </a:lnTo>
                <a:lnTo>
                  <a:pt x="378587" y="382524"/>
                </a:lnTo>
                <a:lnTo>
                  <a:pt x="370713" y="390144"/>
                </a:lnTo>
                <a:lnTo>
                  <a:pt x="375241" y="390144"/>
                </a:lnTo>
                <a:lnTo>
                  <a:pt x="381381" y="384175"/>
                </a:lnTo>
                <a:lnTo>
                  <a:pt x="365071" y="367342"/>
                </a:lnTo>
                <a:close/>
              </a:path>
              <a:path w="386080" h="398145">
                <a:moveTo>
                  <a:pt x="9143" y="0"/>
                </a:moveTo>
                <a:lnTo>
                  <a:pt x="0" y="8890"/>
                </a:lnTo>
                <a:lnTo>
                  <a:pt x="355826" y="376127"/>
                </a:lnTo>
                <a:lnTo>
                  <a:pt x="368098" y="379576"/>
                </a:lnTo>
                <a:lnTo>
                  <a:pt x="365071" y="367342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683764" y="4129151"/>
            <a:ext cx="374015" cy="218440"/>
          </a:xfrm>
          <a:custGeom>
            <a:avLst/>
            <a:gdLst/>
            <a:ahLst/>
            <a:cxnLst/>
            <a:rect l="l" t="t" r="r" b="b"/>
            <a:pathLst>
              <a:path w="374014" h="218439">
                <a:moveTo>
                  <a:pt x="34388" y="13259"/>
                </a:moveTo>
                <a:lnTo>
                  <a:pt x="21819" y="13367"/>
                </a:lnTo>
                <a:lnTo>
                  <a:pt x="28161" y="24371"/>
                </a:lnTo>
                <a:lnTo>
                  <a:pt x="367156" y="218186"/>
                </a:lnTo>
                <a:lnTo>
                  <a:pt x="373506" y="207263"/>
                </a:lnTo>
                <a:lnTo>
                  <a:pt x="34388" y="13259"/>
                </a:lnTo>
                <a:close/>
              </a:path>
              <a:path w="374014" h="218439">
                <a:moveTo>
                  <a:pt x="102616" y="0"/>
                </a:moveTo>
                <a:lnTo>
                  <a:pt x="99060" y="0"/>
                </a:lnTo>
                <a:lnTo>
                  <a:pt x="0" y="888"/>
                </a:lnTo>
                <a:lnTo>
                  <a:pt x="49530" y="86741"/>
                </a:lnTo>
                <a:lnTo>
                  <a:pt x="51181" y="89788"/>
                </a:lnTo>
                <a:lnTo>
                  <a:pt x="55118" y="90805"/>
                </a:lnTo>
                <a:lnTo>
                  <a:pt x="61213" y="87249"/>
                </a:lnTo>
                <a:lnTo>
                  <a:pt x="62230" y="83438"/>
                </a:lnTo>
                <a:lnTo>
                  <a:pt x="60452" y="80391"/>
                </a:lnTo>
                <a:lnTo>
                  <a:pt x="28161" y="24371"/>
                </a:lnTo>
                <a:lnTo>
                  <a:pt x="7747" y="12700"/>
                </a:lnTo>
                <a:lnTo>
                  <a:pt x="14097" y="1650"/>
                </a:lnTo>
                <a:lnTo>
                  <a:pt x="104267" y="1650"/>
                </a:lnTo>
                <a:lnTo>
                  <a:pt x="102616" y="0"/>
                </a:lnTo>
                <a:close/>
              </a:path>
              <a:path w="374014" h="218439">
                <a:moveTo>
                  <a:pt x="14097" y="1650"/>
                </a:moveTo>
                <a:lnTo>
                  <a:pt x="7747" y="12700"/>
                </a:lnTo>
                <a:lnTo>
                  <a:pt x="28161" y="24371"/>
                </a:lnTo>
                <a:lnTo>
                  <a:pt x="21873" y="13462"/>
                </a:lnTo>
                <a:lnTo>
                  <a:pt x="10922" y="13462"/>
                </a:lnTo>
                <a:lnTo>
                  <a:pt x="16383" y="3937"/>
                </a:lnTo>
                <a:lnTo>
                  <a:pt x="18092" y="3937"/>
                </a:lnTo>
                <a:lnTo>
                  <a:pt x="14097" y="1650"/>
                </a:lnTo>
                <a:close/>
              </a:path>
              <a:path w="374014" h="218439">
                <a:moveTo>
                  <a:pt x="16383" y="3937"/>
                </a:moveTo>
                <a:lnTo>
                  <a:pt x="10922" y="13462"/>
                </a:lnTo>
                <a:lnTo>
                  <a:pt x="21819" y="13367"/>
                </a:lnTo>
                <a:lnTo>
                  <a:pt x="16383" y="3937"/>
                </a:lnTo>
                <a:close/>
              </a:path>
              <a:path w="374014" h="218439">
                <a:moveTo>
                  <a:pt x="21819" y="13367"/>
                </a:moveTo>
                <a:lnTo>
                  <a:pt x="10922" y="13462"/>
                </a:lnTo>
                <a:lnTo>
                  <a:pt x="21873" y="13462"/>
                </a:lnTo>
                <a:close/>
              </a:path>
              <a:path w="374014" h="218439">
                <a:moveTo>
                  <a:pt x="18092" y="3937"/>
                </a:moveTo>
                <a:lnTo>
                  <a:pt x="16383" y="3937"/>
                </a:lnTo>
                <a:lnTo>
                  <a:pt x="21819" y="13367"/>
                </a:lnTo>
                <a:lnTo>
                  <a:pt x="34388" y="13259"/>
                </a:lnTo>
                <a:lnTo>
                  <a:pt x="18092" y="3937"/>
                </a:lnTo>
                <a:close/>
              </a:path>
              <a:path w="374014" h="218439">
                <a:moveTo>
                  <a:pt x="104267" y="1650"/>
                </a:moveTo>
                <a:lnTo>
                  <a:pt x="14097" y="1650"/>
                </a:lnTo>
                <a:lnTo>
                  <a:pt x="34388" y="13259"/>
                </a:lnTo>
                <a:lnTo>
                  <a:pt x="102743" y="12700"/>
                </a:lnTo>
                <a:lnTo>
                  <a:pt x="105537" y="9779"/>
                </a:lnTo>
                <a:lnTo>
                  <a:pt x="105410" y="2793"/>
                </a:lnTo>
                <a:lnTo>
                  <a:pt x="104267" y="1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984500" y="3568953"/>
            <a:ext cx="461645" cy="392430"/>
          </a:xfrm>
          <a:custGeom>
            <a:avLst/>
            <a:gdLst/>
            <a:ahLst/>
            <a:cxnLst/>
            <a:rect l="l" t="t" r="r" b="b"/>
            <a:pathLst>
              <a:path w="461645" h="392429">
                <a:moveTo>
                  <a:pt x="362458" y="361569"/>
                </a:moveTo>
                <a:lnTo>
                  <a:pt x="359155" y="363982"/>
                </a:lnTo>
                <a:lnTo>
                  <a:pt x="357886" y="370840"/>
                </a:lnTo>
                <a:lnTo>
                  <a:pt x="360172" y="374142"/>
                </a:lnTo>
                <a:lnTo>
                  <a:pt x="461263" y="391922"/>
                </a:lnTo>
                <a:lnTo>
                  <a:pt x="460095" y="388620"/>
                </a:lnTo>
                <a:lnTo>
                  <a:pt x="447548" y="388620"/>
                </a:lnTo>
                <a:lnTo>
                  <a:pt x="429678" y="373488"/>
                </a:lnTo>
                <a:lnTo>
                  <a:pt x="362458" y="361569"/>
                </a:lnTo>
                <a:close/>
              </a:path>
              <a:path w="461645" h="392429">
                <a:moveTo>
                  <a:pt x="429678" y="373488"/>
                </a:moveTo>
                <a:lnTo>
                  <a:pt x="447548" y="388620"/>
                </a:lnTo>
                <a:lnTo>
                  <a:pt x="449828" y="385953"/>
                </a:lnTo>
                <a:lnTo>
                  <a:pt x="445642" y="385953"/>
                </a:lnTo>
                <a:lnTo>
                  <a:pt x="442016" y="375671"/>
                </a:lnTo>
                <a:lnTo>
                  <a:pt x="429678" y="373488"/>
                </a:lnTo>
                <a:close/>
              </a:path>
              <a:path w="461645" h="392429">
                <a:moveTo>
                  <a:pt x="423417" y="293497"/>
                </a:moveTo>
                <a:lnTo>
                  <a:pt x="416813" y="295783"/>
                </a:lnTo>
                <a:lnTo>
                  <a:pt x="415036" y="299466"/>
                </a:lnTo>
                <a:lnTo>
                  <a:pt x="416305" y="302768"/>
                </a:lnTo>
                <a:lnTo>
                  <a:pt x="437806" y="363733"/>
                </a:lnTo>
                <a:lnTo>
                  <a:pt x="455802" y="378968"/>
                </a:lnTo>
                <a:lnTo>
                  <a:pt x="447548" y="388620"/>
                </a:lnTo>
                <a:lnTo>
                  <a:pt x="460095" y="388620"/>
                </a:lnTo>
                <a:lnTo>
                  <a:pt x="428244" y="298577"/>
                </a:lnTo>
                <a:lnTo>
                  <a:pt x="427100" y="295148"/>
                </a:lnTo>
                <a:lnTo>
                  <a:pt x="423417" y="293497"/>
                </a:lnTo>
                <a:close/>
              </a:path>
              <a:path w="461645" h="392429">
                <a:moveTo>
                  <a:pt x="442016" y="375671"/>
                </a:moveTo>
                <a:lnTo>
                  <a:pt x="445642" y="385953"/>
                </a:lnTo>
                <a:lnTo>
                  <a:pt x="452754" y="377571"/>
                </a:lnTo>
                <a:lnTo>
                  <a:pt x="442016" y="375671"/>
                </a:lnTo>
                <a:close/>
              </a:path>
              <a:path w="461645" h="392429">
                <a:moveTo>
                  <a:pt x="437806" y="363733"/>
                </a:moveTo>
                <a:lnTo>
                  <a:pt x="442016" y="375671"/>
                </a:lnTo>
                <a:lnTo>
                  <a:pt x="452754" y="377571"/>
                </a:lnTo>
                <a:lnTo>
                  <a:pt x="445642" y="385953"/>
                </a:lnTo>
                <a:lnTo>
                  <a:pt x="449828" y="385953"/>
                </a:lnTo>
                <a:lnTo>
                  <a:pt x="455802" y="378968"/>
                </a:lnTo>
                <a:lnTo>
                  <a:pt x="437806" y="363733"/>
                </a:lnTo>
                <a:close/>
              </a:path>
              <a:path w="461645" h="392429">
                <a:moveTo>
                  <a:pt x="8127" y="0"/>
                </a:moveTo>
                <a:lnTo>
                  <a:pt x="0" y="9651"/>
                </a:lnTo>
                <a:lnTo>
                  <a:pt x="429678" y="373488"/>
                </a:lnTo>
                <a:lnTo>
                  <a:pt x="442016" y="375671"/>
                </a:lnTo>
                <a:lnTo>
                  <a:pt x="437806" y="363733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793235" y="4106926"/>
            <a:ext cx="427990" cy="207645"/>
          </a:xfrm>
          <a:custGeom>
            <a:avLst/>
            <a:gdLst/>
            <a:ahLst/>
            <a:cxnLst/>
            <a:rect l="l" t="t" r="r" b="b"/>
            <a:pathLst>
              <a:path w="427989" h="207645">
                <a:moveTo>
                  <a:pt x="35459" y="19856"/>
                </a:moveTo>
                <a:lnTo>
                  <a:pt x="22983" y="21194"/>
                </a:lnTo>
                <a:lnTo>
                  <a:pt x="30312" y="31443"/>
                </a:lnTo>
                <a:lnTo>
                  <a:pt x="422655" y="207263"/>
                </a:lnTo>
                <a:lnTo>
                  <a:pt x="427736" y="195580"/>
                </a:lnTo>
                <a:lnTo>
                  <a:pt x="35459" y="19856"/>
                </a:lnTo>
                <a:close/>
              </a:path>
              <a:path w="427989" h="207645">
                <a:moveTo>
                  <a:pt x="101980" y="0"/>
                </a:moveTo>
                <a:lnTo>
                  <a:pt x="0" y="10922"/>
                </a:lnTo>
                <a:lnTo>
                  <a:pt x="57658" y="91440"/>
                </a:lnTo>
                <a:lnTo>
                  <a:pt x="59689" y="94361"/>
                </a:lnTo>
                <a:lnTo>
                  <a:pt x="63626" y="94996"/>
                </a:lnTo>
                <a:lnTo>
                  <a:pt x="66548" y="92963"/>
                </a:lnTo>
                <a:lnTo>
                  <a:pt x="69341" y="90931"/>
                </a:lnTo>
                <a:lnTo>
                  <a:pt x="70103" y="86994"/>
                </a:lnTo>
                <a:lnTo>
                  <a:pt x="67944" y="84074"/>
                </a:lnTo>
                <a:lnTo>
                  <a:pt x="30312" y="31443"/>
                </a:lnTo>
                <a:lnTo>
                  <a:pt x="8889" y="21843"/>
                </a:lnTo>
                <a:lnTo>
                  <a:pt x="14097" y="10287"/>
                </a:lnTo>
                <a:lnTo>
                  <a:pt x="105282" y="10287"/>
                </a:lnTo>
                <a:lnTo>
                  <a:pt x="105917" y="9525"/>
                </a:lnTo>
                <a:lnTo>
                  <a:pt x="105155" y="2540"/>
                </a:lnTo>
                <a:lnTo>
                  <a:pt x="101980" y="0"/>
                </a:lnTo>
                <a:close/>
              </a:path>
              <a:path w="427989" h="207645">
                <a:moveTo>
                  <a:pt x="14097" y="10287"/>
                </a:moveTo>
                <a:lnTo>
                  <a:pt x="8889" y="21843"/>
                </a:lnTo>
                <a:lnTo>
                  <a:pt x="30312" y="31443"/>
                </a:lnTo>
                <a:lnTo>
                  <a:pt x="23811" y="22351"/>
                </a:lnTo>
                <a:lnTo>
                  <a:pt x="12191" y="22351"/>
                </a:lnTo>
                <a:lnTo>
                  <a:pt x="16637" y="12318"/>
                </a:lnTo>
                <a:lnTo>
                  <a:pt x="18633" y="12318"/>
                </a:lnTo>
                <a:lnTo>
                  <a:pt x="14097" y="10287"/>
                </a:lnTo>
                <a:close/>
              </a:path>
              <a:path w="427989" h="207645">
                <a:moveTo>
                  <a:pt x="16637" y="12318"/>
                </a:moveTo>
                <a:lnTo>
                  <a:pt x="12191" y="22351"/>
                </a:lnTo>
                <a:lnTo>
                  <a:pt x="22983" y="21194"/>
                </a:lnTo>
                <a:lnTo>
                  <a:pt x="16637" y="12318"/>
                </a:lnTo>
                <a:close/>
              </a:path>
              <a:path w="427989" h="207645">
                <a:moveTo>
                  <a:pt x="22983" y="21194"/>
                </a:moveTo>
                <a:lnTo>
                  <a:pt x="12191" y="22351"/>
                </a:lnTo>
                <a:lnTo>
                  <a:pt x="23811" y="22351"/>
                </a:lnTo>
                <a:lnTo>
                  <a:pt x="22983" y="21194"/>
                </a:lnTo>
                <a:close/>
              </a:path>
              <a:path w="427989" h="207645">
                <a:moveTo>
                  <a:pt x="18633" y="12318"/>
                </a:moveTo>
                <a:lnTo>
                  <a:pt x="16637" y="12318"/>
                </a:lnTo>
                <a:lnTo>
                  <a:pt x="22983" y="21194"/>
                </a:lnTo>
                <a:lnTo>
                  <a:pt x="35459" y="19856"/>
                </a:lnTo>
                <a:lnTo>
                  <a:pt x="18633" y="12318"/>
                </a:lnTo>
                <a:close/>
              </a:path>
              <a:path w="427989" h="207645">
                <a:moveTo>
                  <a:pt x="105282" y="10287"/>
                </a:moveTo>
                <a:lnTo>
                  <a:pt x="14097" y="10287"/>
                </a:lnTo>
                <a:lnTo>
                  <a:pt x="35459" y="19856"/>
                </a:lnTo>
                <a:lnTo>
                  <a:pt x="103377" y="12573"/>
                </a:lnTo>
                <a:lnTo>
                  <a:pt x="105282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599432" y="3906011"/>
            <a:ext cx="419734" cy="496570"/>
          </a:xfrm>
          <a:custGeom>
            <a:avLst/>
            <a:gdLst/>
            <a:ahLst/>
            <a:cxnLst/>
            <a:rect l="l" t="t" r="r" b="b"/>
            <a:pathLst>
              <a:path w="419735" h="496570">
                <a:moveTo>
                  <a:pt x="16221" y="19273"/>
                </a:moveTo>
                <a:lnTo>
                  <a:pt x="18362" y="31600"/>
                </a:lnTo>
                <a:lnTo>
                  <a:pt x="409701" y="496315"/>
                </a:lnTo>
                <a:lnTo>
                  <a:pt x="419353" y="488188"/>
                </a:lnTo>
                <a:lnTo>
                  <a:pt x="28017" y="23476"/>
                </a:lnTo>
                <a:lnTo>
                  <a:pt x="16221" y="19273"/>
                </a:lnTo>
                <a:close/>
              </a:path>
              <a:path w="419735" h="496570">
                <a:moveTo>
                  <a:pt x="0" y="0"/>
                </a:moveTo>
                <a:lnTo>
                  <a:pt x="16890" y="97662"/>
                </a:lnTo>
                <a:lnTo>
                  <a:pt x="17525" y="101092"/>
                </a:lnTo>
                <a:lnTo>
                  <a:pt x="20827" y="103377"/>
                </a:lnTo>
                <a:lnTo>
                  <a:pt x="24256" y="102743"/>
                </a:lnTo>
                <a:lnTo>
                  <a:pt x="27685" y="102235"/>
                </a:lnTo>
                <a:lnTo>
                  <a:pt x="30098" y="98932"/>
                </a:lnTo>
                <a:lnTo>
                  <a:pt x="29463" y="95504"/>
                </a:lnTo>
                <a:lnTo>
                  <a:pt x="18362" y="31600"/>
                </a:lnTo>
                <a:lnTo>
                  <a:pt x="3301" y="13715"/>
                </a:lnTo>
                <a:lnTo>
                  <a:pt x="12953" y="5587"/>
                </a:lnTo>
                <a:lnTo>
                  <a:pt x="15676" y="5587"/>
                </a:lnTo>
                <a:lnTo>
                  <a:pt x="0" y="0"/>
                </a:lnTo>
                <a:close/>
              </a:path>
              <a:path w="419735" h="496570">
                <a:moveTo>
                  <a:pt x="15676" y="5587"/>
                </a:moveTo>
                <a:lnTo>
                  <a:pt x="12953" y="5587"/>
                </a:lnTo>
                <a:lnTo>
                  <a:pt x="28017" y="23476"/>
                </a:lnTo>
                <a:lnTo>
                  <a:pt x="89026" y="45212"/>
                </a:lnTo>
                <a:lnTo>
                  <a:pt x="92328" y="46481"/>
                </a:lnTo>
                <a:lnTo>
                  <a:pt x="96012" y="44704"/>
                </a:lnTo>
                <a:lnTo>
                  <a:pt x="98297" y="38100"/>
                </a:lnTo>
                <a:lnTo>
                  <a:pt x="96646" y="34417"/>
                </a:lnTo>
                <a:lnTo>
                  <a:pt x="93344" y="33274"/>
                </a:lnTo>
                <a:lnTo>
                  <a:pt x="15676" y="5587"/>
                </a:lnTo>
                <a:close/>
              </a:path>
              <a:path w="419735" h="496570">
                <a:moveTo>
                  <a:pt x="12953" y="5587"/>
                </a:moveTo>
                <a:lnTo>
                  <a:pt x="3301" y="13715"/>
                </a:lnTo>
                <a:lnTo>
                  <a:pt x="18362" y="31600"/>
                </a:lnTo>
                <a:lnTo>
                  <a:pt x="16221" y="19273"/>
                </a:lnTo>
                <a:lnTo>
                  <a:pt x="5968" y="15620"/>
                </a:lnTo>
                <a:lnTo>
                  <a:pt x="14350" y="8508"/>
                </a:lnTo>
                <a:lnTo>
                  <a:pt x="15413" y="8508"/>
                </a:lnTo>
                <a:lnTo>
                  <a:pt x="12953" y="5587"/>
                </a:lnTo>
                <a:close/>
              </a:path>
              <a:path w="419735" h="496570">
                <a:moveTo>
                  <a:pt x="15413" y="8508"/>
                </a:moveTo>
                <a:lnTo>
                  <a:pt x="14350" y="8508"/>
                </a:lnTo>
                <a:lnTo>
                  <a:pt x="16221" y="19273"/>
                </a:lnTo>
                <a:lnTo>
                  <a:pt x="28017" y="23476"/>
                </a:lnTo>
                <a:lnTo>
                  <a:pt x="15413" y="8508"/>
                </a:lnTo>
                <a:close/>
              </a:path>
              <a:path w="419735" h="496570">
                <a:moveTo>
                  <a:pt x="14350" y="8508"/>
                </a:moveTo>
                <a:lnTo>
                  <a:pt x="5968" y="15620"/>
                </a:lnTo>
                <a:lnTo>
                  <a:pt x="16221" y="19273"/>
                </a:lnTo>
                <a:lnTo>
                  <a:pt x="14350" y="8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745735" y="3736847"/>
            <a:ext cx="653415" cy="499109"/>
          </a:xfrm>
          <a:custGeom>
            <a:avLst/>
            <a:gdLst/>
            <a:ahLst/>
            <a:cxnLst/>
            <a:rect l="l" t="t" r="r" b="b"/>
            <a:pathLst>
              <a:path w="653414" h="499110">
                <a:moveTo>
                  <a:pt x="20050" y="15284"/>
                </a:moveTo>
                <a:lnTo>
                  <a:pt x="24849" y="26866"/>
                </a:lnTo>
                <a:lnTo>
                  <a:pt x="645413" y="498856"/>
                </a:lnTo>
                <a:lnTo>
                  <a:pt x="653034" y="488695"/>
                </a:lnTo>
                <a:lnTo>
                  <a:pt x="32612" y="16815"/>
                </a:lnTo>
                <a:lnTo>
                  <a:pt x="20050" y="15284"/>
                </a:lnTo>
                <a:close/>
              </a:path>
              <a:path w="653414" h="499110">
                <a:moveTo>
                  <a:pt x="0" y="0"/>
                </a:moveTo>
                <a:lnTo>
                  <a:pt x="37846" y="91566"/>
                </a:lnTo>
                <a:lnTo>
                  <a:pt x="39242" y="94741"/>
                </a:lnTo>
                <a:lnTo>
                  <a:pt x="42925" y="96265"/>
                </a:lnTo>
                <a:lnTo>
                  <a:pt x="46227" y="94995"/>
                </a:lnTo>
                <a:lnTo>
                  <a:pt x="49402" y="93599"/>
                </a:lnTo>
                <a:lnTo>
                  <a:pt x="50926" y="89915"/>
                </a:lnTo>
                <a:lnTo>
                  <a:pt x="49656" y="86740"/>
                </a:lnTo>
                <a:lnTo>
                  <a:pt x="24849" y="26866"/>
                </a:lnTo>
                <a:lnTo>
                  <a:pt x="6223" y="12700"/>
                </a:lnTo>
                <a:lnTo>
                  <a:pt x="13842" y="2539"/>
                </a:lnTo>
                <a:lnTo>
                  <a:pt x="20694" y="2539"/>
                </a:lnTo>
                <a:lnTo>
                  <a:pt x="0" y="0"/>
                </a:lnTo>
                <a:close/>
              </a:path>
              <a:path w="653414" h="499110">
                <a:moveTo>
                  <a:pt x="13842" y="2539"/>
                </a:moveTo>
                <a:lnTo>
                  <a:pt x="6223" y="12700"/>
                </a:lnTo>
                <a:lnTo>
                  <a:pt x="24849" y="26866"/>
                </a:lnTo>
                <a:lnTo>
                  <a:pt x="20050" y="15284"/>
                </a:lnTo>
                <a:lnTo>
                  <a:pt x="9271" y="13969"/>
                </a:lnTo>
                <a:lnTo>
                  <a:pt x="15875" y="5206"/>
                </a:lnTo>
                <a:lnTo>
                  <a:pt x="17349" y="5206"/>
                </a:lnTo>
                <a:lnTo>
                  <a:pt x="13842" y="2539"/>
                </a:lnTo>
                <a:close/>
              </a:path>
              <a:path w="653414" h="499110">
                <a:moveTo>
                  <a:pt x="20694" y="2539"/>
                </a:moveTo>
                <a:lnTo>
                  <a:pt x="13842" y="2539"/>
                </a:lnTo>
                <a:lnTo>
                  <a:pt x="32612" y="16815"/>
                </a:lnTo>
                <a:lnTo>
                  <a:pt x="96774" y="24637"/>
                </a:lnTo>
                <a:lnTo>
                  <a:pt x="100329" y="25145"/>
                </a:lnTo>
                <a:lnTo>
                  <a:pt x="103504" y="22606"/>
                </a:lnTo>
                <a:lnTo>
                  <a:pt x="104266" y="15620"/>
                </a:lnTo>
                <a:lnTo>
                  <a:pt x="101853" y="12445"/>
                </a:lnTo>
                <a:lnTo>
                  <a:pt x="98298" y="12064"/>
                </a:lnTo>
                <a:lnTo>
                  <a:pt x="20694" y="2539"/>
                </a:lnTo>
                <a:close/>
              </a:path>
              <a:path w="653414" h="499110">
                <a:moveTo>
                  <a:pt x="17349" y="5206"/>
                </a:moveTo>
                <a:lnTo>
                  <a:pt x="15875" y="5206"/>
                </a:lnTo>
                <a:lnTo>
                  <a:pt x="20050" y="15284"/>
                </a:lnTo>
                <a:lnTo>
                  <a:pt x="32612" y="16815"/>
                </a:lnTo>
                <a:lnTo>
                  <a:pt x="17349" y="5206"/>
                </a:lnTo>
                <a:close/>
              </a:path>
              <a:path w="653414" h="499110">
                <a:moveTo>
                  <a:pt x="15875" y="5206"/>
                </a:moveTo>
                <a:lnTo>
                  <a:pt x="9271" y="13969"/>
                </a:lnTo>
                <a:lnTo>
                  <a:pt x="20050" y="15284"/>
                </a:lnTo>
                <a:lnTo>
                  <a:pt x="15875" y="5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922648" y="3494532"/>
            <a:ext cx="532130" cy="179070"/>
          </a:xfrm>
          <a:custGeom>
            <a:avLst/>
            <a:gdLst/>
            <a:ahLst/>
            <a:cxnLst/>
            <a:rect l="l" t="t" r="r" b="b"/>
            <a:pathLst>
              <a:path w="532129" h="179070">
                <a:moveTo>
                  <a:pt x="495445" y="148925"/>
                </a:moveTo>
                <a:lnTo>
                  <a:pt x="429640" y="166369"/>
                </a:lnTo>
                <a:lnTo>
                  <a:pt x="427609" y="169925"/>
                </a:lnTo>
                <a:lnTo>
                  <a:pt x="428498" y="173227"/>
                </a:lnTo>
                <a:lnTo>
                  <a:pt x="429387" y="176656"/>
                </a:lnTo>
                <a:lnTo>
                  <a:pt x="432815" y="178688"/>
                </a:lnTo>
                <a:lnTo>
                  <a:pt x="521469" y="155193"/>
                </a:lnTo>
                <a:lnTo>
                  <a:pt x="518160" y="155193"/>
                </a:lnTo>
                <a:lnTo>
                  <a:pt x="495445" y="148925"/>
                </a:lnTo>
                <a:close/>
              </a:path>
              <a:path w="532129" h="179070">
                <a:moveTo>
                  <a:pt x="507681" y="145684"/>
                </a:moveTo>
                <a:lnTo>
                  <a:pt x="495445" y="148925"/>
                </a:lnTo>
                <a:lnTo>
                  <a:pt x="518160" y="155193"/>
                </a:lnTo>
                <a:lnTo>
                  <a:pt x="518619" y="153542"/>
                </a:lnTo>
                <a:lnTo>
                  <a:pt x="515365" y="153542"/>
                </a:lnTo>
                <a:lnTo>
                  <a:pt x="507681" y="145684"/>
                </a:lnTo>
                <a:close/>
              </a:path>
              <a:path w="532129" h="179070">
                <a:moveTo>
                  <a:pt x="460375" y="78993"/>
                </a:moveTo>
                <a:lnTo>
                  <a:pt x="456311" y="78993"/>
                </a:lnTo>
                <a:lnTo>
                  <a:pt x="453644" y="81533"/>
                </a:lnTo>
                <a:lnTo>
                  <a:pt x="451358" y="83819"/>
                </a:lnTo>
                <a:lnTo>
                  <a:pt x="451230" y="87883"/>
                </a:lnTo>
                <a:lnTo>
                  <a:pt x="453643" y="90423"/>
                </a:lnTo>
                <a:lnTo>
                  <a:pt x="498787" y="136589"/>
                </a:lnTo>
                <a:lnTo>
                  <a:pt x="521588" y="142874"/>
                </a:lnTo>
                <a:lnTo>
                  <a:pt x="518160" y="155193"/>
                </a:lnTo>
                <a:lnTo>
                  <a:pt x="521469" y="155193"/>
                </a:lnTo>
                <a:lnTo>
                  <a:pt x="532002" y="152399"/>
                </a:lnTo>
                <a:lnTo>
                  <a:pt x="462667" y="81406"/>
                </a:lnTo>
                <a:lnTo>
                  <a:pt x="460375" y="78993"/>
                </a:lnTo>
                <a:close/>
              </a:path>
              <a:path w="532129" h="179070">
                <a:moveTo>
                  <a:pt x="518287" y="142874"/>
                </a:moveTo>
                <a:lnTo>
                  <a:pt x="507681" y="145684"/>
                </a:lnTo>
                <a:lnTo>
                  <a:pt x="515365" y="153542"/>
                </a:lnTo>
                <a:lnTo>
                  <a:pt x="518287" y="142874"/>
                </a:lnTo>
                <a:close/>
              </a:path>
              <a:path w="532129" h="179070">
                <a:moveTo>
                  <a:pt x="521588" y="142874"/>
                </a:moveTo>
                <a:lnTo>
                  <a:pt x="518287" y="142874"/>
                </a:lnTo>
                <a:lnTo>
                  <a:pt x="515365" y="153542"/>
                </a:lnTo>
                <a:lnTo>
                  <a:pt x="518619" y="153542"/>
                </a:lnTo>
                <a:lnTo>
                  <a:pt x="521588" y="142874"/>
                </a:lnTo>
                <a:close/>
              </a:path>
              <a:path w="532129" h="179070">
                <a:moveTo>
                  <a:pt x="3301" y="0"/>
                </a:moveTo>
                <a:lnTo>
                  <a:pt x="0" y="12191"/>
                </a:lnTo>
                <a:lnTo>
                  <a:pt x="495445" y="148925"/>
                </a:lnTo>
                <a:lnTo>
                  <a:pt x="507681" y="145684"/>
                </a:lnTo>
                <a:lnTo>
                  <a:pt x="498787" y="136589"/>
                </a:lnTo>
                <a:lnTo>
                  <a:pt x="3301" y="0"/>
                </a:lnTo>
                <a:close/>
              </a:path>
              <a:path w="532129" h="179070">
                <a:moveTo>
                  <a:pt x="498787" y="136589"/>
                </a:moveTo>
                <a:lnTo>
                  <a:pt x="507681" y="145684"/>
                </a:lnTo>
                <a:lnTo>
                  <a:pt x="518287" y="142874"/>
                </a:lnTo>
                <a:lnTo>
                  <a:pt x="521588" y="142874"/>
                </a:lnTo>
                <a:lnTo>
                  <a:pt x="498787" y="136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891915" y="3226307"/>
            <a:ext cx="944244" cy="321945"/>
          </a:xfrm>
          <a:custGeom>
            <a:avLst/>
            <a:gdLst/>
            <a:ahLst/>
            <a:cxnLst/>
            <a:rect l="l" t="t" r="r" b="b"/>
            <a:pathLst>
              <a:path w="944245" h="321945">
                <a:moveTo>
                  <a:pt x="907520" y="294041"/>
                </a:moveTo>
                <a:lnTo>
                  <a:pt x="840867" y="309371"/>
                </a:lnTo>
                <a:lnTo>
                  <a:pt x="838835" y="312800"/>
                </a:lnTo>
                <a:lnTo>
                  <a:pt x="840359" y="319658"/>
                </a:lnTo>
                <a:lnTo>
                  <a:pt x="843788" y="321817"/>
                </a:lnTo>
                <a:lnTo>
                  <a:pt x="933865" y="300989"/>
                </a:lnTo>
                <a:lnTo>
                  <a:pt x="929894" y="300989"/>
                </a:lnTo>
                <a:lnTo>
                  <a:pt x="907520" y="294041"/>
                </a:lnTo>
                <a:close/>
              </a:path>
              <a:path w="944245" h="321945">
                <a:moveTo>
                  <a:pt x="919763" y="291220"/>
                </a:moveTo>
                <a:lnTo>
                  <a:pt x="907520" y="294041"/>
                </a:lnTo>
                <a:lnTo>
                  <a:pt x="929894" y="300989"/>
                </a:lnTo>
                <a:lnTo>
                  <a:pt x="930436" y="299212"/>
                </a:lnTo>
                <a:lnTo>
                  <a:pt x="927100" y="299212"/>
                </a:lnTo>
                <a:lnTo>
                  <a:pt x="919763" y="291220"/>
                </a:lnTo>
                <a:close/>
              </a:path>
              <a:path w="944245" h="321945">
                <a:moveTo>
                  <a:pt x="870458" y="222884"/>
                </a:moveTo>
                <a:lnTo>
                  <a:pt x="865251" y="227583"/>
                </a:lnTo>
                <a:lnTo>
                  <a:pt x="865124" y="231647"/>
                </a:lnTo>
                <a:lnTo>
                  <a:pt x="867410" y="234187"/>
                </a:lnTo>
                <a:lnTo>
                  <a:pt x="911303" y="282003"/>
                </a:lnTo>
                <a:lnTo>
                  <a:pt x="933576" y="288925"/>
                </a:lnTo>
                <a:lnTo>
                  <a:pt x="929894" y="300989"/>
                </a:lnTo>
                <a:lnTo>
                  <a:pt x="933865" y="300989"/>
                </a:lnTo>
                <a:lnTo>
                  <a:pt x="943737" y="298703"/>
                </a:lnTo>
                <a:lnTo>
                  <a:pt x="876808" y="225678"/>
                </a:lnTo>
                <a:lnTo>
                  <a:pt x="874522" y="223012"/>
                </a:lnTo>
                <a:lnTo>
                  <a:pt x="870458" y="222884"/>
                </a:lnTo>
                <a:close/>
              </a:path>
              <a:path w="944245" h="321945">
                <a:moveTo>
                  <a:pt x="930275" y="288797"/>
                </a:moveTo>
                <a:lnTo>
                  <a:pt x="919763" y="291220"/>
                </a:lnTo>
                <a:lnTo>
                  <a:pt x="927100" y="299212"/>
                </a:lnTo>
                <a:lnTo>
                  <a:pt x="930275" y="288797"/>
                </a:lnTo>
                <a:close/>
              </a:path>
              <a:path w="944245" h="321945">
                <a:moveTo>
                  <a:pt x="933168" y="288797"/>
                </a:moveTo>
                <a:lnTo>
                  <a:pt x="930275" y="288797"/>
                </a:lnTo>
                <a:lnTo>
                  <a:pt x="927100" y="299212"/>
                </a:lnTo>
                <a:lnTo>
                  <a:pt x="930436" y="299212"/>
                </a:lnTo>
                <a:lnTo>
                  <a:pt x="933576" y="288925"/>
                </a:lnTo>
                <a:lnTo>
                  <a:pt x="933168" y="288797"/>
                </a:lnTo>
                <a:close/>
              </a:path>
              <a:path w="944245" h="321945">
                <a:moveTo>
                  <a:pt x="3810" y="0"/>
                </a:moveTo>
                <a:lnTo>
                  <a:pt x="0" y="12191"/>
                </a:lnTo>
                <a:lnTo>
                  <a:pt x="907520" y="294041"/>
                </a:lnTo>
                <a:lnTo>
                  <a:pt x="919763" y="291220"/>
                </a:lnTo>
                <a:lnTo>
                  <a:pt x="911303" y="282003"/>
                </a:lnTo>
                <a:lnTo>
                  <a:pt x="3810" y="0"/>
                </a:lnTo>
                <a:close/>
              </a:path>
              <a:path w="944245" h="321945">
                <a:moveTo>
                  <a:pt x="911303" y="282003"/>
                </a:moveTo>
                <a:lnTo>
                  <a:pt x="919763" y="291220"/>
                </a:lnTo>
                <a:lnTo>
                  <a:pt x="930275" y="288797"/>
                </a:lnTo>
                <a:lnTo>
                  <a:pt x="933168" y="288797"/>
                </a:lnTo>
                <a:lnTo>
                  <a:pt x="911303" y="28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093208" y="3579876"/>
            <a:ext cx="866140" cy="532765"/>
          </a:xfrm>
          <a:custGeom>
            <a:avLst/>
            <a:gdLst/>
            <a:ahLst/>
            <a:cxnLst/>
            <a:rect l="l" t="t" r="r" b="b"/>
            <a:pathLst>
              <a:path w="866139" h="532764">
                <a:moveTo>
                  <a:pt x="21450" y="13173"/>
                </a:moveTo>
                <a:lnTo>
                  <a:pt x="27397" y="24184"/>
                </a:lnTo>
                <a:lnTo>
                  <a:pt x="859281" y="532765"/>
                </a:lnTo>
                <a:lnTo>
                  <a:pt x="865886" y="521843"/>
                </a:lnTo>
                <a:lnTo>
                  <a:pt x="34197" y="13430"/>
                </a:lnTo>
                <a:lnTo>
                  <a:pt x="21450" y="13173"/>
                </a:lnTo>
                <a:close/>
              </a:path>
              <a:path w="866139" h="532764">
                <a:moveTo>
                  <a:pt x="0" y="0"/>
                </a:moveTo>
                <a:lnTo>
                  <a:pt x="48640" y="90297"/>
                </a:lnTo>
                <a:lnTo>
                  <a:pt x="52450" y="91440"/>
                </a:lnTo>
                <a:lnTo>
                  <a:pt x="55625" y="89788"/>
                </a:lnTo>
                <a:lnTo>
                  <a:pt x="58674" y="88137"/>
                </a:lnTo>
                <a:lnTo>
                  <a:pt x="59816" y="84328"/>
                </a:lnTo>
                <a:lnTo>
                  <a:pt x="58165" y="81153"/>
                </a:lnTo>
                <a:lnTo>
                  <a:pt x="27397" y="24184"/>
                </a:lnTo>
                <a:lnTo>
                  <a:pt x="7365" y="11937"/>
                </a:lnTo>
                <a:lnTo>
                  <a:pt x="14096" y="1143"/>
                </a:lnTo>
                <a:lnTo>
                  <a:pt x="55721" y="1143"/>
                </a:lnTo>
                <a:lnTo>
                  <a:pt x="0" y="0"/>
                </a:lnTo>
                <a:close/>
              </a:path>
              <a:path w="866139" h="532764">
                <a:moveTo>
                  <a:pt x="14096" y="1143"/>
                </a:moveTo>
                <a:lnTo>
                  <a:pt x="7365" y="11937"/>
                </a:lnTo>
                <a:lnTo>
                  <a:pt x="27397" y="24184"/>
                </a:lnTo>
                <a:lnTo>
                  <a:pt x="21450" y="13173"/>
                </a:lnTo>
                <a:lnTo>
                  <a:pt x="10540" y="12953"/>
                </a:lnTo>
                <a:lnTo>
                  <a:pt x="16255" y="3556"/>
                </a:lnTo>
                <a:lnTo>
                  <a:pt x="18044" y="3556"/>
                </a:lnTo>
                <a:lnTo>
                  <a:pt x="14096" y="1143"/>
                </a:lnTo>
                <a:close/>
              </a:path>
              <a:path w="866139" h="532764">
                <a:moveTo>
                  <a:pt x="55721" y="1143"/>
                </a:moveTo>
                <a:lnTo>
                  <a:pt x="14096" y="1143"/>
                </a:lnTo>
                <a:lnTo>
                  <a:pt x="34197" y="13430"/>
                </a:lnTo>
                <a:lnTo>
                  <a:pt x="98805" y="14732"/>
                </a:lnTo>
                <a:lnTo>
                  <a:pt x="102362" y="14859"/>
                </a:lnTo>
                <a:lnTo>
                  <a:pt x="105155" y="12064"/>
                </a:lnTo>
                <a:lnTo>
                  <a:pt x="105282" y="4952"/>
                </a:lnTo>
                <a:lnTo>
                  <a:pt x="102615" y="2159"/>
                </a:lnTo>
                <a:lnTo>
                  <a:pt x="99059" y="2032"/>
                </a:lnTo>
                <a:lnTo>
                  <a:pt x="55721" y="1143"/>
                </a:lnTo>
                <a:close/>
              </a:path>
              <a:path w="866139" h="532764">
                <a:moveTo>
                  <a:pt x="18044" y="3556"/>
                </a:moveTo>
                <a:lnTo>
                  <a:pt x="16255" y="3556"/>
                </a:lnTo>
                <a:lnTo>
                  <a:pt x="21450" y="13173"/>
                </a:lnTo>
                <a:lnTo>
                  <a:pt x="34197" y="13430"/>
                </a:lnTo>
                <a:lnTo>
                  <a:pt x="18044" y="3556"/>
                </a:lnTo>
                <a:close/>
              </a:path>
              <a:path w="866139" h="532764">
                <a:moveTo>
                  <a:pt x="16255" y="3556"/>
                </a:moveTo>
                <a:lnTo>
                  <a:pt x="10540" y="12953"/>
                </a:lnTo>
                <a:lnTo>
                  <a:pt x="21450" y="13173"/>
                </a:lnTo>
                <a:lnTo>
                  <a:pt x="16255" y="3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101209" y="2379598"/>
            <a:ext cx="299720" cy="695960"/>
          </a:xfrm>
          <a:custGeom>
            <a:avLst/>
            <a:gdLst/>
            <a:ahLst/>
            <a:cxnLst/>
            <a:rect l="l" t="t" r="r" b="b"/>
            <a:pathLst>
              <a:path w="299720" h="695960">
                <a:moveTo>
                  <a:pt x="9270" y="590041"/>
                </a:moveTo>
                <a:lnTo>
                  <a:pt x="2412" y="591058"/>
                </a:lnTo>
                <a:lnTo>
                  <a:pt x="0" y="594360"/>
                </a:lnTo>
                <a:lnTo>
                  <a:pt x="14858" y="695833"/>
                </a:lnTo>
                <a:lnTo>
                  <a:pt x="26808" y="686562"/>
                </a:lnTo>
                <a:lnTo>
                  <a:pt x="25400" y="686562"/>
                </a:lnTo>
                <a:lnTo>
                  <a:pt x="13715" y="681863"/>
                </a:lnTo>
                <a:lnTo>
                  <a:pt x="22426" y="660200"/>
                </a:lnTo>
                <a:lnTo>
                  <a:pt x="12573" y="592454"/>
                </a:lnTo>
                <a:lnTo>
                  <a:pt x="9270" y="590041"/>
                </a:lnTo>
                <a:close/>
              </a:path>
              <a:path w="299720" h="695960">
                <a:moveTo>
                  <a:pt x="22426" y="660200"/>
                </a:moveTo>
                <a:lnTo>
                  <a:pt x="13715" y="681863"/>
                </a:lnTo>
                <a:lnTo>
                  <a:pt x="25400" y="686562"/>
                </a:lnTo>
                <a:lnTo>
                  <a:pt x="26728" y="683260"/>
                </a:lnTo>
                <a:lnTo>
                  <a:pt x="25780" y="683260"/>
                </a:lnTo>
                <a:lnTo>
                  <a:pt x="15620" y="679196"/>
                </a:lnTo>
                <a:lnTo>
                  <a:pt x="24219" y="672524"/>
                </a:lnTo>
                <a:lnTo>
                  <a:pt x="22426" y="660200"/>
                </a:lnTo>
                <a:close/>
              </a:path>
              <a:path w="299720" h="695960">
                <a:moveTo>
                  <a:pt x="88137" y="622935"/>
                </a:moveTo>
                <a:lnTo>
                  <a:pt x="34141" y="664826"/>
                </a:lnTo>
                <a:lnTo>
                  <a:pt x="25400" y="686562"/>
                </a:lnTo>
                <a:lnTo>
                  <a:pt x="26808" y="686562"/>
                </a:lnTo>
                <a:lnTo>
                  <a:pt x="95885" y="632967"/>
                </a:lnTo>
                <a:lnTo>
                  <a:pt x="96392" y="628903"/>
                </a:lnTo>
                <a:lnTo>
                  <a:pt x="94233" y="626110"/>
                </a:lnTo>
                <a:lnTo>
                  <a:pt x="92075" y="623442"/>
                </a:lnTo>
                <a:lnTo>
                  <a:pt x="88137" y="622935"/>
                </a:lnTo>
                <a:close/>
              </a:path>
              <a:path w="299720" h="695960">
                <a:moveTo>
                  <a:pt x="24219" y="672524"/>
                </a:moveTo>
                <a:lnTo>
                  <a:pt x="15620" y="679196"/>
                </a:lnTo>
                <a:lnTo>
                  <a:pt x="25780" y="683260"/>
                </a:lnTo>
                <a:lnTo>
                  <a:pt x="24219" y="672524"/>
                </a:lnTo>
                <a:close/>
              </a:path>
              <a:path w="299720" h="695960">
                <a:moveTo>
                  <a:pt x="34141" y="664826"/>
                </a:moveTo>
                <a:lnTo>
                  <a:pt x="24219" y="672524"/>
                </a:lnTo>
                <a:lnTo>
                  <a:pt x="25780" y="683260"/>
                </a:lnTo>
                <a:lnTo>
                  <a:pt x="26728" y="683260"/>
                </a:lnTo>
                <a:lnTo>
                  <a:pt x="34141" y="664826"/>
                </a:lnTo>
                <a:close/>
              </a:path>
              <a:path w="299720" h="695960">
                <a:moveTo>
                  <a:pt x="287908" y="0"/>
                </a:moveTo>
                <a:lnTo>
                  <a:pt x="22426" y="660200"/>
                </a:lnTo>
                <a:lnTo>
                  <a:pt x="24219" y="672524"/>
                </a:lnTo>
                <a:lnTo>
                  <a:pt x="34141" y="664826"/>
                </a:lnTo>
                <a:lnTo>
                  <a:pt x="299592" y="4825"/>
                </a:lnTo>
                <a:lnTo>
                  <a:pt x="287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644519" y="2969005"/>
            <a:ext cx="843915" cy="358140"/>
          </a:xfrm>
          <a:custGeom>
            <a:avLst/>
            <a:gdLst/>
            <a:ahLst/>
            <a:cxnLst/>
            <a:rect l="l" t="t" r="r" b="b"/>
            <a:pathLst>
              <a:path w="843914" h="358139">
                <a:moveTo>
                  <a:pt x="807857" y="335173"/>
                </a:moveTo>
                <a:lnTo>
                  <a:pt x="740282" y="345186"/>
                </a:lnTo>
                <a:lnTo>
                  <a:pt x="737869" y="348361"/>
                </a:lnTo>
                <a:lnTo>
                  <a:pt x="738504" y="351790"/>
                </a:lnTo>
                <a:lnTo>
                  <a:pt x="739013" y="355346"/>
                </a:lnTo>
                <a:lnTo>
                  <a:pt x="742188" y="357759"/>
                </a:lnTo>
                <a:lnTo>
                  <a:pt x="835133" y="343916"/>
                </a:lnTo>
                <a:lnTo>
                  <a:pt x="829690" y="343916"/>
                </a:lnTo>
                <a:lnTo>
                  <a:pt x="807857" y="335173"/>
                </a:lnTo>
                <a:close/>
              </a:path>
              <a:path w="843914" h="358139">
                <a:moveTo>
                  <a:pt x="820349" y="333318"/>
                </a:moveTo>
                <a:lnTo>
                  <a:pt x="807857" y="335173"/>
                </a:lnTo>
                <a:lnTo>
                  <a:pt x="829690" y="343916"/>
                </a:lnTo>
                <a:lnTo>
                  <a:pt x="830499" y="341884"/>
                </a:lnTo>
                <a:lnTo>
                  <a:pt x="827023" y="341884"/>
                </a:lnTo>
                <a:lnTo>
                  <a:pt x="820349" y="333318"/>
                </a:lnTo>
                <a:close/>
              </a:path>
              <a:path w="843914" h="358139">
                <a:moveTo>
                  <a:pt x="776604" y="261239"/>
                </a:moveTo>
                <a:lnTo>
                  <a:pt x="773810" y="263398"/>
                </a:lnTo>
                <a:lnTo>
                  <a:pt x="771143" y="265557"/>
                </a:lnTo>
                <a:lnTo>
                  <a:pt x="770635" y="269494"/>
                </a:lnTo>
                <a:lnTo>
                  <a:pt x="772794" y="272288"/>
                </a:lnTo>
                <a:lnTo>
                  <a:pt x="812610" y="323385"/>
                </a:lnTo>
                <a:lnTo>
                  <a:pt x="834389" y="332105"/>
                </a:lnTo>
                <a:lnTo>
                  <a:pt x="829690" y="343916"/>
                </a:lnTo>
                <a:lnTo>
                  <a:pt x="835133" y="343916"/>
                </a:lnTo>
                <a:lnTo>
                  <a:pt x="843660" y="342646"/>
                </a:lnTo>
                <a:lnTo>
                  <a:pt x="782827" y="264541"/>
                </a:lnTo>
                <a:lnTo>
                  <a:pt x="780668" y="261747"/>
                </a:lnTo>
                <a:lnTo>
                  <a:pt x="776604" y="261239"/>
                </a:lnTo>
                <a:close/>
              </a:path>
              <a:path w="843914" h="358139">
                <a:moveTo>
                  <a:pt x="831088" y="331724"/>
                </a:moveTo>
                <a:lnTo>
                  <a:pt x="820349" y="333318"/>
                </a:lnTo>
                <a:lnTo>
                  <a:pt x="827023" y="341884"/>
                </a:lnTo>
                <a:lnTo>
                  <a:pt x="831088" y="331724"/>
                </a:lnTo>
                <a:close/>
              </a:path>
              <a:path w="843914" h="358139">
                <a:moveTo>
                  <a:pt x="833438" y="331724"/>
                </a:moveTo>
                <a:lnTo>
                  <a:pt x="831088" y="331724"/>
                </a:lnTo>
                <a:lnTo>
                  <a:pt x="827023" y="341884"/>
                </a:lnTo>
                <a:lnTo>
                  <a:pt x="830499" y="341884"/>
                </a:lnTo>
                <a:lnTo>
                  <a:pt x="834389" y="332105"/>
                </a:lnTo>
                <a:lnTo>
                  <a:pt x="833438" y="331724"/>
                </a:lnTo>
                <a:close/>
              </a:path>
              <a:path w="843914" h="358139">
                <a:moveTo>
                  <a:pt x="4825" y="0"/>
                </a:moveTo>
                <a:lnTo>
                  <a:pt x="0" y="11684"/>
                </a:lnTo>
                <a:lnTo>
                  <a:pt x="807857" y="335173"/>
                </a:lnTo>
                <a:lnTo>
                  <a:pt x="820349" y="333318"/>
                </a:lnTo>
                <a:lnTo>
                  <a:pt x="812610" y="323385"/>
                </a:lnTo>
                <a:lnTo>
                  <a:pt x="4825" y="0"/>
                </a:lnTo>
                <a:close/>
              </a:path>
              <a:path w="843914" h="358139">
                <a:moveTo>
                  <a:pt x="812610" y="323385"/>
                </a:moveTo>
                <a:lnTo>
                  <a:pt x="820349" y="333318"/>
                </a:lnTo>
                <a:lnTo>
                  <a:pt x="831088" y="331724"/>
                </a:lnTo>
                <a:lnTo>
                  <a:pt x="833438" y="331724"/>
                </a:lnTo>
                <a:lnTo>
                  <a:pt x="812610" y="323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124959" y="2612898"/>
            <a:ext cx="262890" cy="339090"/>
          </a:xfrm>
          <a:custGeom>
            <a:avLst/>
            <a:gdLst/>
            <a:ahLst/>
            <a:cxnLst/>
            <a:rect l="l" t="t" r="r" b="b"/>
            <a:pathLst>
              <a:path w="262889" h="339089">
                <a:moveTo>
                  <a:pt x="172465" y="288543"/>
                </a:moveTo>
                <a:lnTo>
                  <a:pt x="168782" y="290067"/>
                </a:lnTo>
                <a:lnTo>
                  <a:pt x="167386" y="293369"/>
                </a:lnTo>
                <a:lnTo>
                  <a:pt x="166115" y="296672"/>
                </a:lnTo>
                <a:lnTo>
                  <a:pt x="167639" y="300354"/>
                </a:lnTo>
                <a:lnTo>
                  <a:pt x="170941" y="301625"/>
                </a:lnTo>
                <a:lnTo>
                  <a:pt x="262636" y="339089"/>
                </a:lnTo>
                <a:lnTo>
                  <a:pt x="261856" y="332993"/>
                </a:lnTo>
                <a:lnTo>
                  <a:pt x="249936" y="332993"/>
                </a:lnTo>
                <a:lnTo>
                  <a:pt x="235588" y="314315"/>
                </a:lnTo>
                <a:lnTo>
                  <a:pt x="175767" y="289940"/>
                </a:lnTo>
                <a:lnTo>
                  <a:pt x="172465" y="288543"/>
                </a:lnTo>
                <a:close/>
              </a:path>
              <a:path w="262889" h="339089">
                <a:moveTo>
                  <a:pt x="235588" y="314315"/>
                </a:moveTo>
                <a:lnTo>
                  <a:pt x="249936" y="332993"/>
                </a:lnTo>
                <a:lnTo>
                  <a:pt x="253883" y="329946"/>
                </a:lnTo>
                <a:lnTo>
                  <a:pt x="248665" y="329946"/>
                </a:lnTo>
                <a:lnTo>
                  <a:pt x="247278" y="319078"/>
                </a:lnTo>
                <a:lnTo>
                  <a:pt x="235588" y="314315"/>
                </a:lnTo>
                <a:close/>
              </a:path>
              <a:path w="262889" h="339089">
                <a:moveTo>
                  <a:pt x="246506" y="234823"/>
                </a:moveTo>
                <a:lnTo>
                  <a:pt x="242950" y="235330"/>
                </a:lnTo>
                <a:lnTo>
                  <a:pt x="239522" y="235712"/>
                </a:lnTo>
                <a:lnTo>
                  <a:pt x="237109" y="238887"/>
                </a:lnTo>
                <a:lnTo>
                  <a:pt x="237489" y="242442"/>
                </a:lnTo>
                <a:lnTo>
                  <a:pt x="245691" y="306658"/>
                </a:lnTo>
                <a:lnTo>
                  <a:pt x="259968" y="325247"/>
                </a:lnTo>
                <a:lnTo>
                  <a:pt x="249936" y="332993"/>
                </a:lnTo>
                <a:lnTo>
                  <a:pt x="261856" y="332993"/>
                </a:lnTo>
                <a:lnTo>
                  <a:pt x="250062" y="240791"/>
                </a:lnTo>
                <a:lnTo>
                  <a:pt x="249681" y="237362"/>
                </a:lnTo>
                <a:lnTo>
                  <a:pt x="246506" y="234823"/>
                </a:lnTo>
                <a:close/>
              </a:path>
              <a:path w="262889" h="339089">
                <a:moveTo>
                  <a:pt x="247278" y="319078"/>
                </a:moveTo>
                <a:lnTo>
                  <a:pt x="248665" y="329946"/>
                </a:lnTo>
                <a:lnTo>
                  <a:pt x="257428" y="323214"/>
                </a:lnTo>
                <a:lnTo>
                  <a:pt x="247278" y="319078"/>
                </a:lnTo>
                <a:close/>
              </a:path>
              <a:path w="262889" h="339089">
                <a:moveTo>
                  <a:pt x="245691" y="306658"/>
                </a:moveTo>
                <a:lnTo>
                  <a:pt x="247278" y="319078"/>
                </a:lnTo>
                <a:lnTo>
                  <a:pt x="257428" y="323214"/>
                </a:lnTo>
                <a:lnTo>
                  <a:pt x="248665" y="329946"/>
                </a:lnTo>
                <a:lnTo>
                  <a:pt x="253883" y="329946"/>
                </a:lnTo>
                <a:lnTo>
                  <a:pt x="259968" y="325247"/>
                </a:lnTo>
                <a:lnTo>
                  <a:pt x="245691" y="306658"/>
                </a:lnTo>
                <a:close/>
              </a:path>
              <a:path w="262889" h="339089">
                <a:moveTo>
                  <a:pt x="10160" y="0"/>
                </a:moveTo>
                <a:lnTo>
                  <a:pt x="0" y="7619"/>
                </a:lnTo>
                <a:lnTo>
                  <a:pt x="235588" y="314315"/>
                </a:lnTo>
                <a:lnTo>
                  <a:pt x="247278" y="319078"/>
                </a:lnTo>
                <a:lnTo>
                  <a:pt x="245691" y="306658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586096" y="2244598"/>
            <a:ext cx="277495" cy="864869"/>
          </a:xfrm>
          <a:custGeom>
            <a:avLst/>
            <a:gdLst/>
            <a:ahLst/>
            <a:cxnLst/>
            <a:rect l="l" t="t" r="r" b="b"/>
            <a:pathLst>
              <a:path w="277495" h="864869">
                <a:moveTo>
                  <a:pt x="8889" y="759840"/>
                </a:moveTo>
                <a:lnTo>
                  <a:pt x="5461" y="760602"/>
                </a:lnTo>
                <a:lnTo>
                  <a:pt x="2031" y="761491"/>
                </a:lnTo>
                <a:lnTo>
                  <a:pt x="0" y="765048"/>
                </a:lnTo>
                <a:lnTo>
                  <a:pt x="888" y="768350"/>
                </a:lnTo>
                <a:lnTo>
                  <a:pt x="25526" y="864362"/>
                </a:lnTo>
                <a:lnTo>
                  <a:pt x="36364" y="853948"/>
                </a:lnTo>
                <a:lnTo>
                  <a:pt x="35051" y="853948"/>
                </a:lnTo>
                <a:lnTo>
                  <a:pt x="22860" y="850518"/>
                </a:lnTo>
                <a:lnTo>
                  <a:pt x="29313" y="827830"/>
                </a:lnTo>
                <a:lnTo>
                  <a:pt x="13173" y="765048"/>
                </a:lnTo>
                <a:lnTo>
                  <a:pt x="12318" y="761873"/>
                </a:lnTo>
                <a:lnTo>
                  <a:pt x="8889" y="759840"/>
                </a:lnTo>
                <a:close/>
              </a:path>
              <a:path w="277495" h="864869">
                <a:moveTo>
                  <a:pt x="29313" y="827830"/>
                </a:moveTo>
                <a:lnTo>
                  <a:pt x="22860" y="850518"/>
                </a:lnTo>
                <a:lnTo>
                  <a:pt x="35051" y="853948"/>
                </a:lnTo>
                <a:lnTo>
                  <a:pt x="35991" y="850646"/>
                </a:lnTo>
                <a:lnTo>
                  <a:pt x="35178" y="850646"/>
                </a:lnTo>
                <a:lnTo>
                  <a:pt x="24511" y="847725"/>
                </a:lnTo>
                <a:lnTo>
                  <a:pt x="32461" y="840075"/>
                </a:lnTo>
                <a:lnTo>
                  <a:pt x="29313" y="827830"/>
                </a:lnTo>
                <a:close/>
              </a:path>
              <a:path w="277495" h="864869">
                <a:moveTo>
                  <a:pt x="90677" y="784098"/>
                </a:moveTo>
                <a:lnTo>
                  <a:pt x="88137" y="786511"/>
                </a:lnTo>
                <a:lnTo>
                  <a:pt x="41462" y="831416"/>
                </a:lnTo>
                <a:lnTo>
                  <a:pt x="35051" y="853948"/>
                </a:lnTo>
                <a:lnTo>
                  <a:pt x="36364" y="853948"/>
                </a:lnTo>
                <a:lnTo>
                  <a:pt x="97027" y="795654"/>
                </a:lnTo>
                <a:lnTo>
                  <a:pt x="99440" y="793241"/>
                </a:lnTo>
                <a:lnTo>
                  <a:pt x="99567" y="789304"/>
                </a:lnTo>
                <a:lnTo>
                  <a:pt x="94741" y="784225"/>
                </a:lnTo>
                <a:lnTo>
                  <a:pt x="90677" y="784098"/>
                </a:lnTo>
                <a:close/>
              </a:path>
              <a:path w="277495" h="864869">
                <a:moveTo>
                  <a:pt x="32461" y="840075"/>
                </a:moveTo>
                <a:lnTo>
                  <a:pt x="24511" y="847725"/>
                </a:lnTo>
                <a:lnTo>
                  <a:pt x="35178" y="850646"/>
                </a:lnTo>
                <a:lnTo>
                  <a:pt x="32461" y="840075"/>
                </a:lnTo>
                <a:close/>
              </a:path>
              <a:path w="277495" h="864869">
                <a:moveTo>
                  <a:pt x="41462" y="831416"/>
                </a:moveTo>
                <a:lnTo>
                  <a:pt x="32461" y="840075"/>
                </a:lnTo>
                <a:lnTo>
                  <a:pt x="35178" y="850646"/>
                </a:lnTo>
                <a:lnTo>
                  <a:pt x="35991" y="850646"/>
                </a:lnTo>
                <a:lnTo>
                  <a:pt x="41462" y="831416"/>
                </a:lnTo>
                <a:close/>
              </a:path>
              <a:path w="277495" h="864869">
                <a:moveTo>
                  <a:pt x="264794" y="0"/>
                </a:moveTo>
                <a:lnTo>
                  <a:pt x="29313" y="827830"/>
                </a:lnTo>
                <a:lnTo>
                  <a:pt x="32461" y="840075"/>
                </a:lnTo>
                <a:lnTo>
                  <a:pt x="41462" y="831416"/>
                </a:lnTo>
                <a:lnTo>
                  <a:pt x="276987" y="3555"/>
                </a:lnTo>
                <a:lnTo>
                  <a:pt x="264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039864" y="1838198"/>
            <a:ext cx="653415" cy="307975"/>
          </a:xfrm>
          <a:custGeom>
            <a:avLst/>
            <a:gdLst/>
            <a:ahLst/>
            <a:cxnLst/>
            <a:rect l="l" t="t" r="r" b="b"/>
            <a:pathLst>
              <a:path w="653415" h="307975">
                <a:moveTo>
                  <a:pt x="617800" y="287994"/>
                </a:moveTo>
                <a:lnTo>
                  <a:pt x="549909" y="295275"/>
                </a:lnTo>
                <a:lnTo>
                  <a:pt x="547369" y="298450"/>
                </a:lnTo>
                <a:lnTo>
                  <a:pt x="548131" y="305435"/>
                </a:lnTo>
                <a:lnTo>
                  <a:pt x="551306" y="307975"/>
                </a:lnTo>
                <a:lnTo>
                  <a:pt x="647427" y="297561"/>
                </a:lnTo>
                <a:lnTo>
                  <a:pt x="639190" y="297561"/>
                </a:lnTo>
                <a:lnTo>
                  <a:pt x="617800" y="287994"/>
                </a:lnTo>
                <a:close/>
              </a:path>
              <a:path w="653415" h="307975">
                <a:moveTo>
                  <a:pt x="630289" y="286654"/>
                </a:moveTo>
                <a:lnTo>
                  <a:pt x="617800" y="287994"/>
                </a:lnTo>
                <a:lnTo>
                  <a:pt x="639190" y="297561"/>
                </a:lnTo>
                <a:lnTo>
                  <a:pt x="640106" y="295528"/>
                </a:lnTo>
                <a:lnTo>
                  <a:pt x="636651" y="295528"/>
                </a:lnTo>
                <a:lnTo>
                  <a:pt x="630289" y="286654"/>
                </a:lnTo>
                <a:close/>
              </a:path>
              <a:path w="653415" h="307975">
                <a:moveTo>
                  <a:pt x="589533" y="212851"/>
                </a:moveTo>
                <a:lnTo>
                  <a:pt x="586739" y="214884"/>
                </a:lnTo>
                <a:lnTo>
                  <a:pt x="583818" y="217042"/>
                </a:lnTo>
                <a:lnTo>
                  <a:pt x="583183" y="220979"/>
                </a:lnTo>
                <a:lnTo>
                  <a:pt x="585215" y="223774"/>
                </a:lnTo>
                <a:lnTo>
                  <a:pt x="622943" y="276406"/>
                </a:lnTo>
                <a:lnTo>
                  <a:pt x="644397" y="286003"/>
                </a:lnTo>
                <a:lnTo>
                  <a:pt x="639190" y="297561"/>
                </a:lnTo>
                <a:lnTo>
                  <a:pt x="647427" y="297561"/>
                </a:lnTo>
                <a:lnTo>
                  <a:pt x="653287" y="296925"/>
                </a:lnTo>
                <a:lnTo>
                  <a:pt x="595502" y="216407"/>
                </a:lnTo>
                <a:lnTo>
                  <a:pt x="593470" y="213613"/>
                </a:lnTo>
                <a:lnTo>
                  <a:pt x="589533" y="212851"/>
                </a:lnTo>
                <a:close/>
              </a:path>
              <a:path w="653415" h="307975">
                <a:moveTo>
                  <a:pt x="641095" y="285496"/>
                </a:moveTo>
                <a:lnTo>
                  <a:pt x="630289" y="286654"/>
                </a:lnTo>
                <a:lnTo>
                  <a:pt x="636651" y="295528"/>
                </a:lnTo>
                <a:lnTo>
                  <a:pt x="641095" y="285496"/>
                </a:lnTo>
                <a:close/>
              </a:path>
              <a:path w="653415" h="307975">
                <a:moveTo>
                  <a:pt x="643262" y="285496"/>
                </a:moveTo>
                <a:lnTo>
                  <a:pt x="641095" y="285496"/>
                </a:lnTo>
                <a:lnTo>
                  <a:pt x="636651" y="295528"/>
                </a:lnTo>
                <a:lnTo>
                  <a:pt x="640106" y="295528"/>
                </a:lnTo>
                <a:lnTo>
                  <a:pt x="644397" y="286003"/>
                </a:lnTo>
                <a:lnTo>
                  <a:pt x="643262" y="285496"/>
                </a:lnTo>
                <a:close/>
              </a:path>
              <a:path w="653415" h="307975">
                <a:moveTo>
                  <a:pt x="5079" y="0"/>
                </a:moveTo>
                <a:lnTo>
                  <a:pt x="0" y="11684"/>
                </a:lnTo>
                <a:lnTo>
                  <a:pt x="617800" y="287994"/>
                </a:lnTo>
                <a:lnTo>
                  <a:pt x="630289" y="286654"/>
                </a:lnTo>
                <a:lnTo>
                  <a:pt x="622943" y="276406"/>
                </a:lnTo>
                <a:lnTo>
                  <a:pt x="5079" y="0"/>
                </a:lnTo>
                <a:close/>
              </a:path>
              <a:path w="653415" h="307975">
                <a:moveTo>
                  <a:pt x="622943" y="276406"/>
                </a:moveTo>
                <a:lnTo>
                  <a:pt x="630289" y="286654"/>
                </a:lnTo>
                <a:lnTo>
                  <a:pt x="641095" y="285496"/>
                </a:lnTo>
                <a:lnTo>
                  <a:pt x="643262" y="285496"/>
                </a:lnTo>
                <a:lnTo>
                  <a:pt x="622943" y="276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894319" y="1479296"/>
            <a:ext cx="318135" cy="241300"/>
          </a:xfrm>
          <a:custGeom>
            <a:avLst/>
            <a:gdLst/>
            <a:ahLst/>
            <a:cxnLst/>
            <a:rect l="l" t="t" r="r" b="b"/>
            <a:pathLst>
              <a:path w="318134" h="241300">
                <a:moveTo>
                  <a:pt x="43433" y="145161"/>
                </a:moveTo>
                <a:lnTo>
                  <a:pt x="39750" y="146684"/>
                </a:lnTo>
                <a:lnTo>
                  <a:pt x="0" y="241300"/>
                </a:lnTo>
                <a:lnTo>
                  <a:pt x="21631" y="238759"/>
                </a:lnTo>
                <a:lnTo>
                  <a:pt x="13843" y="238759"/>
                </a:lnTo>
                <a:lnTo>
                  <a:pt x="6223" y="228726"/>
                </a:lnTo>
                <a:lnTo>
                  <a:pt x="24926" y="214650"/>
                </a:lnTo>
                <a:lnTo>
                  <a:pt x="50037" y="154812"/>
                </a:lnTo>
                <a:lnTo>
                  <a:pt x="51434" y="151637"/>
                </a:lnTo>
                <a:lnTo>
                  <a:pt x="49910" y="147954"/>
                </a:lnTo>
                <a:lnTo>
                  <a:pt x="46608" y="146557"/>
                </a:lnTo>
                <a:lnTo>
                  <a:pt x="43433" y="145161"/>
                </a:lnTo>
                <a:close/>
              </a:path>
              <a:path w="318134" h="241300">
                <a:moveTo>
                  <a:pt x="24926" y="214650"/>
                </a:moveTo>
                <a:lnTo>
                  <a:pt x="6223" y="228726"/>
                </a:lnTo>
                <a:lnTo>
                  <a:pt x="13843" y="238759"/>
                </a:lnTo>
                <a:lnTo>
                  <a:pt x="17219" y="236219"/>
                </a:lnTo>
                <a:lnTo>
                  <a:pt x="15875" y="236219"/>
                </a:lnTo>
                <a:lnTo>
                  <a:pt x="9271" y="227456"/>
                </a:lnTo>
                <a:lnTo>
                  <a:pt x="20085" y="226187"/>
                </a:lnTo>
                <a:lnTo>
                  <a:pt x="24926" y="214650"/>
                </a:lnTo>
                <a:close/>
              </a:path>
              <a:path w="318134" h="241300">
                <a:moveTo>
                  <a:pt x="100456" y="216788"/>
                </a:moveTo>
                <a:lnTo>
                  <a:pt x="96900" y="217169"/>
                </a:lnTo>
                <a:lnTo>
                  <a:pt x="32494" y="224730"/>
                </a:lnTo>
                <a:lnTo>
                  <a:pt x="13843" y="238759"/>
                </a:lnTo>
                <a:lnTo>
                  <a:pt x="21631" y="238759"/>
                </a:lnTo>
                <a:lnTo>
                  <a:pt x="101853" y="229362"/>
                </a:lnTo>
                <a:lnTo>
                  <a:pt x="104394" y="226187"/>
                </a:lnTo>
                <a:lnTo>
                  <a:pt x="104012" y="222757"/>
                </a:lnTo>
                <a:lnTo>
                  <a:pt x="103504" y="219201"/>
                </a:lnTo>
                <a:lnTo>
                  <a:pt x="100456" y="216788"/>
                </a:lnTo>
                <a:close/>
              </a:path>
              <a:path w="318134" h="241300">
                <a:moveTo>
                  <a:pt x="20085" y="226187"/>
                </a:moveTo>
                <a:lnTo>
                  <a:pt x="9271" y="227456"/>
                </a:lnTo>
                <a:lnTo>
                  <a:pt x="15875" y="236219"/>
                </a:lnTo>
                <a:lnTo>
                  <a:pt x="20085" y="226187"/>
                </a:lnTo>
                <a:close/>
              </a:path>
              <a:path w="318134" h="241300">
                <a:moveTo>
                  <a:pt x="32494" y="224730"/>
                </a:moveTo>
                <a:lnTo>
                  <a:pt x="20085" y="226187"/>
                </a:lnTo>
                <a:lnTo>
                  <a:pt x="15875" y="236219"/>
                </a:lnTo>
                <a:lnTo>
                  <a:pt x="17219" y="236219"/>
                </a:lnTo>
                <a:lnTo>
                  <a:pt x="32494" y="224730"/>
                </a:lnTo>
                <a:close/>
              </a:path>
              <a:path w="318134" h="241300">
                <a:moveTo>
                  <a:pt x="310133" y="0"/>
                </a:moveTo>
                <a:lnTo>
                  <a:pt x="24926" y="214650"/>
                </a:lnTo>
                <a:lnTo>
                  <a:pt x="20085" y="226187"/>
                </a:lnTo>
                <a:lnTo>
                  <a:pt x="32494" y="224730"/>
                </a:lnTo>
                <a:lnTo>
                  <a:pt x="317753" y="10159"/>
                </a:lnTo>
                <a:lnTo>
                  <a:pt x="310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394703" y="2390013"/>
            <a:ext cx="262255" cy="528955"/>
          </a:xfrm>
          <a:custGeom>
            <a:avLst/>
            <a:gdLst/>
            <a:ahLst/>
            <a:cxnLst/>
            <a:rect l="l" t="t" r="r" b="b"/>
            <a:pathLst>
              <a:path w="262254" h="528955">
                <a:moveTo>
                  <a:pt x="9525" y="422528"/>
                </a:moveTo>
                <a:lnTo>
                  <a:pt x="6096" y="422910"/>
                </a:lnTo>
                <a:lnTo>
                  <a:pt x="2540" y="423163"/>
                </a:lnTo>
                <a:lnTo>
                  <a:pt x="0" y="426212"/>
                </a:lnTo>
                <a:lnTo>
                  <a:pt x="254" y="429767"/>
                </a:lnTo>
                <a:lnTo>
                  <a:pt x="9144" y="528447"/>
                </a:lnTo>
                <a:lnTo>
                  <a:pt x="21659" y="519811"/>
                </a:lnTo>
                <a:lnTo>
                  <a:pt x="20193" y="519811"/>
                </a:lnTo>
                <a:lnTo>
                  <a:pt x="8762" y="514350"/>
                </a:lnTo>
                <a:lnTo>
                  <a:pt x="18732" y="493121"/>
                </a:lnTo>
                <a:lnTo>
                  <a:pt x="12954" y="428625"/>
                </a:lnTo>
                <a:lnTo>
                  <a:pt x="12700" y="425196"/>
                </a:lnTo>
                <a:lnTo>
                  <a:pt x="9525" y="422528"/>
                </a:lnTo>
                <a:close/>
              </a:path>
              <a:path w="262254" h="528955">
                <a:moveTo>
                  <a:pt x="18732" y="493121"/>
                </a:moveTo>
                <a:lnTo>
                  <a:pt x="8762" y="514350"/>
                </a:lnTo>
                <a:lnTo>
                  <a:pt x="20193" y="519811"/>
                </a:lnTo>
                <a:lnTo>
                  <a:pt x="21743" y="516509"/>
                </a:lnTo>
                <a:lnTo>
                  <a:pt x="20828" y="516509"/>
                </a:lnTo>
                <a:lnTo>
                  <a:pt x="10922" y="511810"/>
                </a:lnTo>
                <a:lnTo>
                  <a:pt x="19855" y="505656"/>
                </a:lnTo>
                <a:lnTo>
                  <a:pt x="18732" y="493121"/>
                </a:lnTo>
                <a:close/>
              </a:path>
              <a:path w="262254" h="528955">
                <a:moveTo>
                  <a:pt x="86360" y="459739"/>
                </a:moveTo>
                <a:lnTo>
                  <a:pt x="83566" y="461772"/>
                </a:lnTo>
                <a:lnTo>
                  <a:pt x="30176" y="498547"/>
                </a:lnTo>
                <a:lnTo>
                  <a:pt x="20193" y="519811"/>
                </a:lnTo>
                <a:lnTo>
                  <a:pt x="21659" y="519811"/>
                </a:lnTo>
                <a:lnTo>
                  <a:pt x="90678" y="472186"/>
                </a:lnTo>
                <a:lnTo>
                  <a:pt x="93599" y="470281"/>
                </a:lnTo>
                <a:lnTo>
                  <a:pt x="94361" y="466216"/>
                </a:lnTo>
                <a:lnTo>
                  <a:pt x="92329" y="463423"/>
                </a:lnTo>
                <a:lnTo>
                  <a:pt x="90297" y="460501"/>
                </a:lnTo>
                <a:lnTo>
                  <a:pt x="86360" y="459739"/>
                </a:lnTo>
                <a:close/>
              </a:path>
              <a:path w="262254" h="528955">
                <a:moveTo>
                  <a:pt x="19855" y="505656"/>
                </a:moveTo>
                <a:lnTo>
                  <a:pt x="10922" y="511810"/>
                </a:lnTo>
                <a:lnTo>
                  <a:pt x="20828" y="516509"/>
                </a:lnTo>
                <a:lnTo>
                  <a:pt x="19855" y="505656"/>
                </a:lnTo>
                <a:close/>
              </a:path>
              <a:path w="262254" h="528955">
                <a:moveTo>
                  <a:pt x="30176" y="498547"/>
                </a:moveTo>
                <a:lnTo>
                  <a:pt x="19855" y="505656"/>
                </a:lnTo>
                <a:lnTo>
                  <a:pt x="20828" y="516509"/>
                </a:lnTo>
                <a:lnTo>
                  <a:pt x="21743" y="516509"/>
                </a:lnTo>
                <a:lnTo>
                  <a:pt x="30176" y="498547"/>
                </a:lnTo>
                <a:close/>
              </a:path>
              <a:path w="262254" h="528955">
                <a:moveTo>
                  <a:pt x="250317" y="0"/>
                </a:moveTo>
                <a:lnTo>
                  <a:pt x="18732" y="493121"/>
                </a:lnTo>
                <a:lnTo>
                  <a:pt x="19855" y="505656"/>
                </a:lnTo>
                <a:lnTo>
                  <a:pt x="30176" y="498547"/>
                </a:lnTo>
                <a:lnTo>
                  <a:pt x="261747" y="5334"/>
                </a:lnTo>
                <a:lnTo>
                  <a:pt x="250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449567" y="2812542"/>
            <a:ext cx="663575" cy="443230"/>
          </a:xfrm>
          <a:custGeom>
            <a:avLst/>
            <a:gdLst/>
            <a:ahLst/>
            <a:cxnLst/>
            <a:rect l="l" t="t" r="r" b="b"/>
            <a:pathLst>
              <a:path w="663575" h="443229">
                <a:moveTo>
                  <a:pt x="49149" y="349377"/>
                </a:moveTo>
                <a:lnTo>
                  <a:pt x="45339" y="350647"/>
                </a:lnTo>
                <a:lnTo>
                  <a:pt x="43687" y="353822"/>
                </a:lnTo>
                <a:lnTo>
                  <a:pt x="0" y="442722"/>
                </a:lnTo>
                <a:lnTo>
                  <a:pt x="28580" y="441071"/>
                </a:lnTo>
                <a:lnTo>
                  <a:pt x="13970" y="441071"/>
                </a:lnTo>
                <a:lnTo>
                  <a:pt x="6985" y="430530"/>
                </a:lnTo>
                <a:lnTo>
                  <a:pt x="26422" y="417642"/>
                </a:lnTo>
                <a:lnTo>
                  <a:pt x="55117" y="359410"/>
                </a:lnTo>
                <a:lnTo>
                  <a:pt x="56641" y="356235"/>
                </a:lnTo>
                <a:lnTo>
                  <a:pt x="55372" y="352425"/>
                </a:lnTo>
                <a:lnTo>
                  <a:pt x="52197" y="350900"/>
                </a:lnTo>
                <a:lnTo>
                  <a:pt x="49149" y="349377"/>
                </a:lnTo>
                <a:close/>
              </a:path>
              <a:path w="663575" h="443229">
                <a:moveTo>
                  <a:pt x="26422" y="417642"/>
                </a:moveTo>
                <a:lnTo>
                  <a:pt x="6985" y="430530"/>
                </a:lnTo>
                <a:lnTo>
                  <a:pt x="13970" y="441071"/>
                </a:lnTo>
                <a:lnTo>
                  <a:pt x="17802" y="438531"/>
                </a:lnTo>
                <a:lnTo>
                  <a:pt x="16129" y="438531"/>
                </a:lnTo>
                <a:lnTo>
                  <a:pt x="10160" y="429387"/>
                </a:lnTo>
                <a:lnTo>
                  <a:pt x="20933" y="428780"/>
                </a:lnTo>
                <a:lnTo>
                  <a:pt x="26422" y="417642"/>
                </a:lnTo>
                <a:close/>
              </a:path>
              <a:path w="663575" h="443229">
                <a:moveTo>
                  <a:pt x="101727" y="424180"/>
                </a:moveTo>
                <a:lnTo>
                  <a:pt x="98171" y="424434"/>
                </a:lnTo>
                <a:lnTo>
                  <a:pt x="33590" y="428068"/>
                </a:lnTo>
                <a:lnTo>
                  <a:pt x="13970" y="441071"/>
                </a:lnTo>
                <a:lnTo>
                  <a:pt x="28580" y="441071"/>
                </a:lnTo>
                <a:lnTo>
                  <a:pt x="98933" y="437007"/>
                </a:lnTo>
                <a:lnTo>
                  <a:pt x="102362" y="436880"/>
                </a:lnTo>
                <a:lnTo>
                  <a:pt x="105029" y="433832"/>
                </a:lnTo>
                <a:lnTo>
                  <a:pt x="104902" y="430403"/>
                </a:lnTo>
                <a:lnTo>
                  <a:pt x="104648" y="426847"/>
                </a:lnTo>
                <a:lnTo>
                  <a:pt x="101727" y="424180"/>
                </a:lnTo>
                <a:close/>
              </a:path>
              <a:path w="663575" h="443229">
                <a:moveTo>
                  <a:pt x="20933" y="428780"/>
                </a:moveTo>
                <a:lnTo>
                  <a:pt x="10160" y="429387"/>
                </a:lnTo>
                <a:lnTo>
                  <a:pt x="16129" y="438531"/>
                </a:lnTo>
                <a:lnTo>
                  <a:pt x="20933" y="428780"/>
                </a:lnTo>
                <a:close/>
              </a:path>
              <a:path w="663575" h="443229">
                <a:moveTo>
                  <a:pt x="33590" y="428068"/>
                </a:moveTo>
                <a:lnTo>
                  <a:pt x="20933" y="428780"/>
                </a:lnTo>
                <a:lnTo>
                  <a:pt x="16129" y="438531"/>
                </a:lnTo>
                <a:lnTo>
                  <a:pt x="17802" y="438531"/>
                </a:lnTo>
                <a:lnTo>
                  <a:pt x="33590" y="428068"/>
                </a:lnTo>
                <a:close/>
              </a:path>
              <a:path w="663575" h="443229">
                <a:moveTo>
                  <a:pt x="656336" y="0"/>
                </a:moveTo>
                <a:lnTo>
                  <a:pt x="26422" y="417642"/>
                </a:lnTo>
                <a:lnTo>
                  <a:pt x="20933" y="428780"/>
                </a:lnTo>
                <a:lnTo>
                  <a:pt x="33590" y="428068"/>
                </a:lnTo>
                <a:lnTo>
                  <a:pt x="663448" y="10668"/>
                </a:lnTo>
                <a:lnTo>
                  <a:pt x="656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5839333" y="2713608"/>
            <a:ext cx="330200" cy="464184"/>
          </a:xfrm>
          <a:custGeom>
            <a:avLst/>
            <a:gdLst/>
            <a:ahLst/>
            <a:cxnLst/>
            <a:rect l="l" t="t" r="r" b="b"/>
            <a:pathLst>
              <a:path w="330200" h="464185">
                <a:moveTo>
                  <a:pt x="241807" y="409828"/>
                </a:moveTo>
                <a:lnTo>
                  <a:pt x="237997" y="411225"/>
                </a:lnTo>
                <a:lnTo>
                  <a:pt x="236600" y="414400"/>
                </a:lnTo>
                <a:lnTo>
                  <a:pt x="235076" y="417575"/>
                </a:lnTo>
                <a:lnTo>
                  <a:pt x="236474" y="421386"/>
                </a:lnTo>
                <a:lnTo>
                  <a:pt x="239649" y="422782"/>
                </a:lnTo>
                <a:lnTo>
                  <a:pt x="329818" y="463930"/>
                </a:lnTo>
                <a:lnTo>
                  <a:pt x="329249" y="457326"/>
                </a:lnTo>
                <a:lnTo>
                  <a:pt x="317372" y="457326"/>
                </a:lnTo>
                <a:lnTo>
                  <a:pt x="303839" y="438139"/>
                </a:lnTo>
                <a:lnTo>
                  <a:pt x="244982" y="411225"/>
                </a:lnTo>
                <a:lnTo>
                  <a:pt x="241807" y="409828"/>
                </a:lnTo>
                <a:close/>
              </a:path>
              <a:path w="330200" h="464185">
                <a:moveTo>
                  <a:pt x="303839" y="438139"/>
                </a:moveTo>
                <a:lnTo>
                  <a:pt x="317372" y="457326"/>
                </a:lnTo>
                <a:lnTo>
                  <a:pt x="321861" y="454151"/>
                </a:lnTo>
                <a:lnTo>
                  <a:pt x="316229" y="454151"/>
                </a:lnTo>
                <a:lnTo>
                  <a:pt x="315295" y="443378"/>
                </a:lnTo>
                <a:lnTo>
                  <a:pt x="303839" y="438139"/>
                </a:lnTo>
                <a:close/>
              </a:path>
              <a:path w="330200" h="464185">
                <a:moveTo>
                  <a:pt x="317880" y="359155"/>
                </a:moveTo>
                <a:lnTo>
                  <a:pt x="314451" y="359410"/>
                </a:lnTo>
                <a:lnTo>
                  <a:pt x="310895" y="359790"/>
                </a:lnTo>
                <a:lnTo>
                  <a:pt x="308355" y="362838"/>
                </a:lnTo>
                <a:lnTo>
                  <a:pt x="308609" y="366267"/>
                </a:lnTo>
                <a:lnTo>
                  <a:pt x="314195" y="430691"/>
                </a:lnTo>
                <a:lnTo>
                  <a:pt x="327787" y="449961"/>
                </a:lnTo>
                <a:lnTo>
                  <a:pt x="317372" y="457326"/>
                </a:lnTo>
                <a:lnTo>
                  <a:pt x="329249" y="457326"/>
                </a:lnTo>
                <a:lnTo>
                  <a:pt x="321309" y="365251"/>
                </a:lnTo>
                <a:lnTo>
                  <a:pt x="321055" y="361695"/>
                </a:lnTo>
                <a:lnTo>
                  <a:pt x="317880" y="359155"/>
                </a:lnTo>
                <a:close/>
              </a:path>
              <a:path w="330200" h="464185">
                <a:moveTo>
                  <a:pt x="315295" y="443378"/>
                </a:moveTo>
                <a:lnTo>
                  <a:pt x="316229" y="454151"/>
                </a:lnTo>
                <a:lnTo>
                  <a:pt x="325246" y="447928"/>
                </a:lnTo>
                <a:lnTo>
                  <a:pt x="315295" y="443378"/>
                </a:lnTo>
                <a:close/>
              </a:path>
              <a:path w="330200" h="464185">
                <a:moveTo>
                  <a:pt x="314195" y="430691"/>
                </a:moveTo>
                <a:lnTo>
                  <a:pt x="315295" y="443378"/>
                </a:lnTo>
                <a:lnTo>
                  <a:pt x="325246" y="447928"/>
                </a:lnTo>
                <a:lnTo>
                  <a:pt x="316229" y="454151"/>
                </a:lnTo>
                <a:lnTo>
                  <a:pt x="321861" y="454151"/>
                </a:lnTo>
                <a:lnTo>
                  <a:pt x="327787" y="449961"/>
                </a:lnTo>
                <a:lnTo>
                  <a:pt x="314195" y="430691"/>
                </a:lnTo>
                <a:close/>
              </a:path>
              <a:path w="330200" h="464185">
                <a:moveTo>
                  <a:pt x="10413" y="0"/>
                </a:moveTo>
                <a:lnTo>
                  <a:pt x="0" y="7365"/>
                </a:lnTo>
                <a:lnTo>
                  <a:pt x="303839" y="438139"/>
                </a:lnTo>
                <a:lnTo>
                  <a:pt x="315295" y="443378"/>
                </a:lnTo>
                <a:lnTo>
                  <a:pt x="314195" y="430691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313932" y="3204972"/>
            <a:ext cx="910590" cy="289560"/>
          </a:xfrm>
          <a:custGeom>
            <a:avLst/>
            <a:gdLst/>
            <a:ahLst/>
            <a:cxnLst/>
            <a:rect l="l" t="t" r="r" b="b"/>
            <a:pathLst>
              <a:path w="910590" h="289560">
                <a:moveTo>
                  <a:pt x="75183" y="189611"/>
                </a:moveTo>
                <a:lnTo>
                  <a:pt x="71119" y="189737"/>
                </a:lnTo>
                <a:lnTo>
                  <a:pt x="68706" y="192277"/>
                </a:lnTo>
                <a:lnTo>
                  <a:pt x="0" y="263651"/>
                </a:lnTo>
                <a:lnTo>
                  <a:pt x="96012" y="288289"/>
                </a:lnTo>
                <a:lnTo>
                  <a:pt x="99313" y="289178"/>
                </a:lnTo>
                <a:lnTo>
                  <a:pt x="102869" y="287147"/>
                </a:lnTo>
                <a:lnTo>
                  <a:pt x="103631" y="283717"/>
                </a:lnTo>
                <a:lnTo>
                  <a:pt x="104520" y="280415"/>
                </a:lnTo>
                <a:lnTo>
                  <a:pt x="102488" y="276860"/>
                </a:lnTo>
                <a:lnTo>
                  <a:pt x="99059" y="276098"/>
                </a:lnTo>
                <a:lnTo>
                  <a:pt x="61074" y="266318"/>
                </a:lnTo>
                <a:lnTo>
                  <a:pt x="13842" y="266318"/>
                </a:lnTo>
                <a:lnTo>
                  <a:pt x="10413" y="254126"/>
                </a:lnTo>
                <a:lnTo>
                  <a:pt x="32918" y="247745"/>
                </a:lnTo>
                <a:lnTo>
                  <a:pt x="77850" y="201040"/>
                </a:lnTo>
                <a:lnTo>
                  <a:pt x="80263" y="198500"/>
                </a:lnTo>
                <a:lnTo>
                  <a:pt x="80263" y="194563"/>
                </a:lnTo>
                <a:lnTo>
                  <a:pt x="77723" y="192150"/>
                </a:lnTo>
                <a:lnTo>
                  <a:pt x="75183" y="189611"/>
                </a:lnTo>
                <a:close/>
              </a:path>
              <a:path w="910590" h="289560">
                <a:moveTo>
                  <a:pt x="32918" y="247745"/>
                </a:moveTo>
                <a:lnTo>
                  <a:pt x="10413" y="254126"/>
                </a:lnTo>
                <a:lnTo>
                  <a:pt x="13842" y="266318"/>
                </a:lnTo>
                <a:lnTo>
                  <a:pt x="19665" y="264667"/>
                </a:lnTo>
                <a:lnTo>
                  <a:pt x="16637" y="264667"/>
                </a:lnTo>
                <a:lnTo>
                  <a:pt x="13715" y="254126"/>
                </a:lnTo>
                <a:lnTo>
                  <a:pt x="26778" y="254126"/>
                </a:lnTo>
                <a:lnTo>
                  <a:pt x="32918" y="247745"/>
                </a:lnTo>
                <a:close/>
              </a:path>
              <a:path w="910590" h="289560">
                <a:moveTo>
                  <a:pt x="36319" y="259945"/>
                </a:moveTo>
                <a:lnTo>
                  <a:pt x="13842" y="266318"/>
                </a:lnTo>
                <a:lnTo>
                  <a:pt x="61074" y="266318"/>
                </a:lnTo>
                <a:lnTo>
                  <a:pt x="36319" y="259945"/>
                </a:lnTo>
                <a:close/>
              </a:path>
              <a:path w="910590" h="289560">
                <a:moveTo>
                  <a:pt x="13715" y="254126"/>
                </a:moveTo>
                <a:lnTo>
                  <a:pt x="16637" y="264667"/>
                </a:lnTo>
                <a:lnTo>
                  <a:pt x="24185" y="256822"/>
                </a:lnTo>
                <a:lnTo>
                  <a:pt x="13715" y="254126"/>
                </a:lnTo>
                <a:close/>
              </a:path>
              <a:path w="910590" h="289560">
                <a:moveTo>
                  <a:pt x="24185" y="256822"/>
                </a:moveTo>
                <a:lnTo>
                  <a:pt x="16637" y="264667"/>
                </a:lnTo>
                <a:lnTo>
                  <a:pt x="19665" y="264667"/>
                </a:lnTo>
                <a:lnTo>
                  <a:pt x="36319" y="259945"/>
                </a:lnTo>
                <a:lnTo>
                  <a:pt x="24185" y="256822"/>
                </a:lnTo>
                <a:close/>
              </a:path>
              <a:path w="910590" h="289560">
                <a:moveTo>
                  <a:pt x="906525" y="0"/>
                </a:moveTo>
                <a:lnTo>
                  <a:pt x="32918" y="247745"/>
                </a:lnTo>
                <a:lnTo>
                  <a:pt x="24185" y="256822"/>
                </a:lnTo>
                <a:lnTo>
                  <a:pt x="36319" y="259945"/>
                </a:lnTo>
                <a:lnTo>
                  <a:pt x="910082" y="12191"/>
                </a:lnTo>
                <a:lnTo>
                  <a:pt x="906525" y="0"/>
                </a:lnTo>
                <a:close/>
              </a:path>
              <a:path w="910590" h="289560">
                <a:moveTo>
                  <a:pt x="26778" y="254126"/>
                </a:moveTo>
                <a:lnTo>
                  <a:pt x="13715" y="254126"/>
                </a:lnTo>
                <a:lnTo>
                  <a:pt x="24185" y="256822"/>
                </a:lnTo>
                <a:lnTo>
                  <a:pt x="26778" y="254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5953633" y="3401567"/>
            <a:ext cx="102235" cy="348615"/>
          </a:xfrm>
          <a:custGeom>
            <a:avLst/>
            <a:gdLst/>
            <a:ahLst/>
            <a:cxnLst/>
            <a:rect l="l" t="t" r="r" b="b"/>
            <a:pathLst>
              <a:path w="102235" h="348614">
                <a:moveTo>
                  <a:pt x="41161" y="24804"/>
                </a:moveTo>
                <a:lnTo>
                  <a:pt x="36555" y="36631"/>
                </a:lnTo>
                <a:lnTo>
                  <a:pt x="85851" y="348488"/>
                </a:lnTo>
                <a:lnTo>
                  <a:pt x="98297" y="346456"/>
                </a:lnTo>
                <a:lnTo>
                  <a:pt x="49111" y="34546"/>
                </a:lnTo>
                <a:lnTo>
                  <a:pt x="41161" y="24804"/>
                </a:lnTo>
                <a:close/>
              </a:path>
              <a:path w="102235" h="348614">
                <a:moveTo>
                  <a:pt x="37211" y="0"/>
                </a:moveTo>
                <a:lnTo>
                  <a:pt x="1269" y="92329"/>
                </a:lnTo>
                <a:lnTo>
                  <a:pt x="0" y="95631"/>
                </a:lnTo>
                <a:lnTo>
                  <a:pt x="1524" y="99314"/>
                </a:lnTo>
                <a:lnTo>
                  <a:pt x="8127" y="101854"/>
                </a:lnTo>
                <a:lnTo>
                  <a:pt x="11811" y="100203"/>
                </a:lnTo>
                <a:lnTo>
                  <a:pt x="13080" y="96901"/>
                </a:lnTo>
                <a:lnTo>
                  <a:pt x="36555" y="36631"/>
                </a:lnTo>
                <a:lnTo>
                  <a:pt x="32892" y="13462"/>
                </a:lnTo>
                <a:lnTo>
                  <a:pt x="45465" y="11430"/>
                </a:lnTo>
                <a:lnTo>
                  <a:pt x="46541" y="11430"/>
                </a:lnTo>
                <a:lnTo>
                  <a:pt x="37211" y="0"/>
                </a:lnTo>
                <a:close/>
              </a:path>
              <a:path w="102235" h="348614">
                <a:moveTo>
                  <a:pt x="46541" y="11430"/>
                </a:moveTo>
                <a:lnTo>
                  <a:pt x="45465" y="11430"/>
                </a:lnTo>
                <a:lnTo>
                  <a:pt x="49111" y="34546"/>
                </a:lnTo>
                <a:lnTo>
                  <a:pt x="90042" y="84709"/>
                </a:lnTo>
                <a:lnTo>
                  <a:pt x="92201" y="87503"/>
                </a:lnTo>
                <a:lnTo>
                  <a:pt x="96265" y="87884"/>
                </a:lnTo>
                <a:lnTo>
                  <a:pt x="101726" y="83439"/>
                </a:lnTo>
                <a:lnTo>
                  <a:pt x="102107" y="79502"/>
                </a:lnTo>
                <a:lnTo>
                  <a:pt x="46541" y="11430"/>
                </a:lnTo>
                <a:close/>
              </a:path>
              <a:path w="102235" h="348614">
                <a:moveTo>
                  <a:pt x="45465" y="11430"/>
                </a:moveTo>
                <a:lnTo>
                  <a:pt x="32892" y="13462"/>
                </a:lnTo>
                <a:lnTo>
                  <a:pt x="36555" y="36631"/>
                </a:lnTo>
                <a:lnTo>
                  <a:pt x="41161" y="24804"/>
                </a:lnTo>
                <a:lnTo>
                  <a:pt x="34289" y="16383"/>
                </a:lnTo>
                <a:lnTo>
                  <a:pt x="45084" y="14732"/>
                </a:lnTo>
                <a:lnTo>
                  <a:pt x="45986" y="14732"/>
                </a:lnTo>
                <a:lnTo>
                  <a:pt x="45465" y="11430"/>
                </a:lnTo>
                <a:close/>
              </a:path>
              <a:path w="102235" h="348614">
                <a:moveTo>
                  <a:pt x="45986" y="14732"/>
                </a:moveTo>
                <a:lnTo>
                  <a:pt x="45084" y="14732"/>
                </a:lnTo>
                <a:lnTo>
                  <a:pt x="41161" y="24804"/>
                </a:lnTo>
                <a:lnTo>
                  <a:pt x="49111" y="34546"/>
                </a:lnTo>
                <a:lnTo>
                  <a:pt x="45986" y="14732"/>
                </a:lnTo>
                <a:close/>
              </a:path>
              <a:path w="102235" h="348614">
                <a:moveTo>
                  <a:pt x="45084" y="14732"/>
                </a:moveTo>
                <a:lnTo>
                  <a:pt x="34289" y="16383"/>
                </a:lnTo>
                <a:lnTo>
                  <a:pt x="41161" y="24804"/>
                </a:lnTo>
                <a:lnTo>
                  <a:pt x="45084" y="14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123432" y="3479672"/>
            <a:ext cx="765175" cy="363855"/>
          </a:xfrm>
          <a:custGeom>
            <a:avLst/>
            <a:gdLst/>
            <a:ahLst/>
            <a:cxnLst/>
            <a:rect l="l" t="t" r="r" b="b"/>
            <a:pathLst>
              <a:path w="765175" h="363854">
                <a:moveTo>
                  <a:pt x="35376" y="19482"/>
                </a:moveTo>
                <a:lnTo>
                  <a:pt x="22942" y="20742"/>
                </a:lnTo>
                <a:lnTo>
                  <a:pt x="30288" y="31148"/>
                </a:lnTo>
                <a:lnTo>
                  <a:pt x="759333" y="363474"/>
                </a:lnTo>
                <a:lnTo>
                  <a:pt x="764666" y="352044"/>
                </a:lnTo>
                <a:lnTo>
                  <a:pt x="35376" y="19482"/>
                </a:lnTo>
                <a:close/>
              </a:path>
              <a:path w="765175" h="363854">
                <a:moveTo>
                  <a:pt x="102107" y="0"/>
                </a:moveTo>
                <a:lnTo>
                  <a:pt x="0" y="10287"/>
                </a:lnTo>
                <a:lnTo>
                  <a:pt x="57150" y="91186"/>
                </a:lnTo>
                <a:lnTo>
                  <a:pt x="59181" y="94106"/>
                </a:lnTo>
                <a:lnTo>
                  <a:pt x="63118" y="94741"/>
                </a:lnTo>
                <a:lnTo>
                  <a:pt x="66039" y="92710"/>
                </a:lnTo>
                <a:lnTo>
                  <a:pt x="68833" y="90677"/>
                </a:lnTo>
                <a:lnTo>
                  <a:pt x="69595" y="86740"/>
                </a:lnTo>
                <a:lnTo>
                  <a:pt x="67563" y="83947"/>
                </a:lnTo>
                <a:lnTo>
                  <a:pt x="30288" y="31148"/>
                </a:lnTo>
                <a:lnTo>
                  <a:pt x="8762" y="21336"/>
                </a:lnTo>
                <a:lnTo>
                  <a:pt x="14096" y="9778"/>
                </a:lnTo>
                <a:lnTo>
                  <a:pt x="105714" y="9778"/>
                </a:lnTo>
                <a:lnTo>
                  <a:pt x="105917" y="9525"/>
                </a:lnTo>
                <a:lnTo>
                  <a:pt x="105155" y="2539"/>
                </a:lnTo>
                <a:lnTo>
                  <a:pt x="102107" y="0"/>
                </a:lnTo>
                <a:close/>
              </a:path>
              <a:path w="765175" h="363854">
                <a:moveTo>
                  <a:pt x="14096" y="9778"/>
                </a:moveTo>
                <a:lnTo>
                  <a:pt x="8762" y="21336"/>
                </a:lnTo>
                <a:lnTo>
                  <a:pt x="30288" y="31148"/>
                </a:lnTo>
                <a:lnTo>
                  <a:pt x="23720" y="21843"/>
                </a:lnTo>
                <a:lnTo>
                  <a:pt x="12064" y="21843"/>
                </a:lnTo>
                <a:lnTo>
                  <a:pt x="16637" y="11811"/>
                </a:lnTo>
                <a:lnTo>
                  <a:pt x="18553" y="11811"/>
                </a:lnTo>
                <a:lnTo>
                  <a:pt x="14096" y="9778"/>
                </a:lnTo>
                <a:close/>
              </a:path>
              <a:path w="765175" h="363854">
                <a:moveTo>
                  <a:pt x="16637" y="11811"/>
                </a:moveTo>
                <a:lnTo>
                  <a:pt x="12064" y="21843"/>
                </a:lnTo>
                <a:lnTo>
                  <a:pt x="22942" y="20742"/>
                </a:lnTo>
                <a:lnTo>
                  <a:pt x="16637" y="11811"/>
                </a:lnTo>
                <a:close/>
              </a:path>
              <a:path w="765175" h="363854">
                <a:moveTo>
                  <a:pt x="22942" y="20742"/>
                </a:moveTo>
                <a:lnTo>
                  <a:pt x="12064" y="21843"/>
                </a:lnTo>
                <a:lnTo>
                  <a:pt x="23720" y="21843"/>
                </a:lnTo>
                <a:lnTo>
                  <a:pt x="22942" y="20742"/>
                </a:lnTo>
                <a:close/>
              </a:path>
              <a:path w="765175" h="363854">
                <a:moveTo>
                  <a:pt x="18553" y="11811"/>
                </a:moveTo>
                <a:lnTo>
                  <a:pt x="16637" y="11811"/>
                </a:lnTo>
                <a:lnTo>
                  <a:pt x="22942" y="20742"/>
                </a:lnTo>
                <a:lnTo>
                  <a:pt x="35376" y="19482"/>
                </a:lnTo>
                <a:lnTo>
                  <a:pt x="18553" y="11811"/>
                </a:lnTo>
                <a:close/>
              </a:path>
              <a:path w="765175" h="363854">
                <a:moveTo>
                  <a:pt x="105714" y="9778"/>
                </a:moveTo>
                <a:lnTo>
                  <a:pt x="14096" y="9778"/>
                </a:lnTo>
                <a:lnTo>
                  <a:pt x="35376" y="19482"/>
                </a:lnTo>
                <a:lnTo>
                  <a:pt x="99821" y="12953"/>
                </a:lnTo>
                <a:lnTo>
                  <a:pt x="103377" y="12700"/>
                </a:lnTo>
                <a:lnTo>
                  <a:pt x="105714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098" y="478028"/>
            <a:ext cx="37674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What </a:t>
            </a:r>
            <a:r>
              <a:rPr dirty="0" sz="4000"/>
              <a:t>is </a:t>
            </a:r>
            <a:r>
              <a:rPr dirty="0" sz="4000" spc="-5"/>
              <a:t>the</a:t>
            </a:r>
            <a:r>
              <a:rPr dirty="0" sz="4000" spc="-60"/>
              <a:t> </a:t>
            </a:r>
            <a:r>
              <a:rPr dirty="0" sz="4000" spc="-5"/>
              <a:t>MPI?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480566"/>
            <a:ext cx="7526020" cy="3215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27329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The </a:t>
            </a:r>
            <a:r>
              <a:rPr dirty="0" sz="2800" spc="-10">
                <a:latin typeface="Garamond"/>
                <a:cs typeface="Garamond"/>
              </a:rPr>
              <a:t>MPI </a:t>
            </a:r>
            <a:r>
              <a:rPr dirty="0" sz="2800" spc="-5">
                <a:latin typeface="Garamond"/>
                <a:cs typeface="Garamond"/>
              </a:rPr>
              <a:t>is </a:t>
            </a:r>
            <a:r>
              <a:rPr dirty="0" sz="2800">
                <a:latin typeface="Garamond"/>
                <a:cs typeface="Garamond"/>
              </a:rPr>
              <a:t>an </a:t>
            </a:r>
            <a:r>
              <a:rPr dirty="0" sz="2800" spc="-5">
                <a:latin typeface="Garamond"/>
                <a:cs typeface="Garamond"/>
              </a:rPr>
              <a:t>internationally comparable index </a:t>
            </a:r>
            <a:r>
              <a:rPr dirty="0" sz="2800" spc="-10">
                <a:latin typeface="Garamond"/>
                <a:cs typeface="Garamond"/>
              </a:rPr>
              <a:t>of  </a:t>
            </a:r>
            <a:r>
              <a:rPr dirty="0" sz="2800" spc="-5">
                <a:latin typeface="Garamond"/>
                <a:cs typeface="Garamond"/>
              </a:rPr>
              <a:t>acute poverty for 100+ developing</a:t>
            </a:r>
            <a:r>
              <a:rPr dirty="0" sz="2800" spc="-2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countries.</a:t>
            </a:r>
            <a:endParaRPr sz="2800">
              <a:latin typeface="Garamond"/>
              <a:cs typeface="Garamond"/>
            </a:endParaRPr>
          </a:p>
          <a:p>
            <a:pPr marL="355600" marR="405130" indent="-3435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Garamond"/>
                <a:cs typeface="Garamond"/>
              </a:rPr>
              <a:t>It </a:t>
            </a:r>
            <a:r>
              <a:rPr dirty="0" sz="2800" spc="-5">
                <a:latin typeface="Garamond"/>
                <a:cs typeface="Garamond"/>
              </a:rPr>
              <a:t>was launched in 2010 in the </a:t>
            </a:r>
            <a:r>
              <a:rPr dirty="0" sz="2800" spc="-5" i="1">
                <a:latin typeface="Garamond"/>
                <a:cs typeface="Garamond"/>
              </a:rPr>
              <a:t>Human Development  </a:t>
            </a:r>
            <a:r>
              <a:rPr dirty="0" sz="2800" spc="-5" i="1">
                <a:latin typeface="Garamond"/>
                <a:cs typeface="Garamond"/>
              </a:rPr>
              <a:t>Report</a:t>
            </a:r>
            <a:r>
              <a:rPr dirty="0" sz="2800" spc="-5">
                <a:latin typeface="Garamond"/>
                <a:cs typeface="Garamond"/>
              </a:rPr>
              <a:t>, </a:t>
            </a:r>
            <a:r>
              <a:rPr dirty="0" sz="2800" spc="-10">
                <a:latin typeface="Garamond"/>
                <a:cs typeface="Garamond"/>
              </a:rPr>
              <a:t>and </a:t>
            </a:r>
            <a:r>
              <a:rPr dirty="0" sz="2800" spc="-5">
                <a:latin typeface="Garamond"/>
                <a:cs typeface="Garamond"/>
              </a:rPr>
              <a:t>updated in </a:t>
            </a:r>
            <a:r>
              <a:rPr dirty="0" sz="2800" spc="-10">
                <a:latin typeface="Garamond"/>
                <a:cs typeface="Garamond"/>
              </a:rPr>
              <a:t>2011, 2013 and</a:t>
            </a:r>
            <a:r>
              <a:rPr dirty="0" sz="2800" spc="75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2014.</a:t>
            </a:r>
            <a:endParaRPr sz="2800">
              <a:latin typeface="Garamond"/>
              <a:cs typeface="Garamond"/>
            </a:endParaRPr>
          </a:p>
          <a:p>
            <a:pPr marL="355600" marR="508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The MPI methodology is being adapted for </a:t>
            </a:r>
            <a:r>
              <a:rPr dirty="0" sz="2800" spc="-10">
                <a:latin typeface="Garamond"/>
                <a:cs typeface="Garamond"/>
              </a:rPr>
              <a:t>national  poverty </a:t>
            </a:r>
            <a:r>
              <a:rPr dirty="0" sz="2800" spc="-5">
                <a:latin typeface="Garamond"/>
                <a:cs typeface="Garamond"/>
              </a:rPr>
              <a:t>measures – using </a:t>
            </a:r>
            <a:r>
              <a:rPr dirty="0" sz="2800" spc="-10">
                <a:latin typeface="Garamond"/>
                <a:cs typeface="Garamond"/>
              </a:rPr>
              <a:t>better </a:t>
            </a:r>
            <a:r>
              <a:rPr dirty="0" sz="2800" spc="-5">
                <a:latin typeface="Garamond"/>
                <a:cs typeface="Garamond"/>
              </a:rPr>
              <a:t>indicators for that  </a:t>
            </a:r>
            <a:r>
              <a:rPr dirty="0" sz="2800" spc="-10">
                <a:latin typeface="Garamond"/>
                <a:cs typeface="Garamond"/>
              </a:rPr>
              <a:t>policy</a:t>
            </a:r>
            <a:r>
              <a:rPr dirty="0" sz="2800" spc="-15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context.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205" y="152857"/>
            <a:ext cx="52095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Subgroup</a:t>
            </a:r>
            <a:r>
              <a:rPr dirty="0" spc="-20"/>
              <a:t> </a:t>
            </a:r>
            <a:r>
              <a:rPr dirty="0" spc="-5"/>
              <a:t>Decompositions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72667"/>
            <a:ext cx="9144000" cy="6085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205" y="152857"/>
            <a:ext cx="52095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Subgroup</a:t>
            </a:r>
            <a:r>
              <a:rPr dirty="0" spc="-20"/>
              <a:t> </a:t>
            </a:r>
            <a:r>
              <a:rPr dirty="0" spc="-5"/>
              <a:t>Decompositions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72667"/>
            <a:ext cx="9144000" cy="6085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43" y="165861"/>
            <a:ext cx="8474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90440" algn="l"/>
              </a:tabLst>
            </a:pPr>
            <a:r>
              <a:rPr dirty="0" sz="2800" spc="-15">
                <a:solidFill>
                  <a:srgbClr val="000000"/>
                </a:solidFill>
              </a:rPr>
              <a:t>Poverty </a:t>
            </a:r>
            <a:r>
              <a:rPr dirty="0" sz="2800">
                <a:solidFill>
                  <a:srgbClr val="000000"/>
                </a:solidFill>
              </a:rPr>
              <a:t>reduction </a:t>
            </a:r>
            <a:r>
              <a:rPr dirty="0" sz="2800" spc="-5">
                <a:solidFill>
                  <a:srgbClr val="000000"/>
                </a:solidFill>
              </a:rPr>
              <a:t>in</a:t>
            </a:r>
            <a:r>
              <a:rPr dirty="0" sz="2800" spc="8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regions</a:t>
            </a:r>
            <a:r>
              <a:rPr dirty="0" sz="2800" spc="20">
                <a:solidFill>
                  <a:srgbClr val="000000"/>
                </a:solidFill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of	Mozambique and</a:t>
            </a:r>
            <a:r>
              <a:rPr dirty="0" sz="2800" spc="-30">
                <a:solidFill>
                  <a:srgbClr val="000000"/>
                </a:solidFill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Nepal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39495" y="858004"/>
            <a:ext cx="7641782" cy="4993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43" y="481583"/>
            <a:ext cx="0" cy="5716905"/>
          </a:xfrm>
          <a:custGeom>
            <a:avLst/>
            <a:gdLst/>
            <a:ahLst/>
            <a:cxnLst/>
            <a:rect l="l" t="t" r="r" b="b"/>
            <a:pathLst>
              <a:path w="0" h="5716905">
                <a:moveTo>
                  <a:pt x="0" y="5716524"/>
                </a:moveTo>
                <a:lnTo>
                  <a:pt x="0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6198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5468" y="52456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468" y="4293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5468" y="33406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468" y="23865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468" y="14340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5468" y="4815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2043" y="2386583"/>
            <a:ext cx="8582025" cy="0"/>
          </a:xfrm>
          <a:custGeom>
            <a:avLst/>
            <a:gdLst/>
            <a:ahLst/>
            <a:cxnLst/>
            <a:rect l="l" t="t" r="r" b="b"/>
            <a:pathLst>
              <a:path w="8582025" h="0">
                <a:moveTo>
                  <a:pt x="0" y="0"/>
                </a:moveTo>
                <a:lnTo>
                  <a:pt x="8581644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30651" y="2796539"/>
            <a:ext cx="1380744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3403" y="3089148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0667" y="3549396"/>
            <a:ext cx="342900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76443" y="4636074"/>
            <a:ext cx="210212" cy="208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7623" y="3412235"/>
            <a:ext cx="167639" cy="1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45052" y="4236720"/>
            <a:ext cx="246887" cy="246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44111" y="4136135"/>
            <a:ext cx="121920" cy="123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51503" y="3576828"/>
            <a:ext cx="254508" cy="254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38189" y="2927749"/>
            <a:ext cx="94342" cy="94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99322" y="2891313"/>
            <a:ext cx="71437" cy="728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40867" y="2621313"/>
            <a:ext cx="201064" cy="2026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76016" y="3377184"/>
            <a:ext cx="557783" cy="5577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7000" y="2947416"/>
            <a:ext cx="505968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95736" y="2840844"/>
            <a:ext cx="126383" cy="126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5264" y="3543300"/>
            <a:ext cx="562356" cy="5623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02179" y="2840735"/>
            <a:ext cx="143256" cy="144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82211" y="3194304"/>
            <a:ext cx="190500" cy="190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16935" y="3022092"/>
            <a:ext cx="153924" cy="1539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37800" y="2461300"/>
            <a:ext cx="170647" cy="1706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12920" y="4379976"/>
            <a:ext cx="292608" cy="294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8302" y="2664094"/>
            <a:ext cx="146161" cy="14616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79847" y="2513076"/>
            <a:ext cx="112775" cy="1127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30651" y="2796539"/>
            <a:ext cx="1380744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13403" y="3089148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20667" y="3549396"/>
            <a:ext cx="342900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71771" y="4631435"/>
            <a:ext cx="214884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87623" y="3412235"/>
            <a:ext cx="167639" cy="1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62655" y="2543555"/>
            <a:ext cx="134112" cy="1341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45052" y="4236720"/>
            <a:ext cx="246887" cy="246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44111" y="4136135"/>
            <a:ext cx="121920" cy="123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51503" y="3576828"/>
            <a:ext cx="254508" cy="254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33472" y="2923032"/>
            <a:ext cx="99060" cy="990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94560" y="2886455"/>
            <a:ext cx="76200" cy="777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36191" y="2616707"/>
            <a:ext cx="205740" cy="2072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76016" y="3377184"/>
            <a:ext cx="557783" cy="5577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67000" y="2947416"/>
            <a:ext cx="505968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91055" y="2836164"/>
            <a:ext cx="131063" cy="1310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55264" y="3543300"/>
            <a:ext cx="562356" cy="5623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34128" y="4527803"/>
            <a:ext cx="324612" cy="3261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02179" y="2840735"/>
            <a:ext cx="143256" cy="144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15611" y="2427732"/>
            <a:ext cx="234696" cy="2362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66844" y="3703320"/>
            <a:ext cx="216408" cy="2179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68311" y="3602735"/>
            <a:ext cx="286511" cy="2865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04388" y="2232660"/>
            <a:ext cx="123443" cy="1249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82211" y="3194304"/>
            <a:ext cx="190500" cy="190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16935" y="3022092"/>
            <a:ext cx="153924" cy="1539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95144" y="2299716"/>
            <a:ext cx="124968" cy="12496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33188" y="2456688"/>
            <a:ext cx="175260" cy="1752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12920" y="4379976"/>
            <a:ext cx="292608" cy="294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23588" y="2659379"/>
            <a:ext cx="150875" cy="1508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34584" y="3171444"/>
            <a:ext cx="120396" cy="1203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515355" y="1990344"/>
            <a:ext cx="121920" cy="1203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79364" y="4189476"/>
            <a:ext cx="141732" cy="1417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79847" y="2513076"/>
            <a:ext cx="112775" cy="1127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76828" y="1315211"/>
            <a:ext cx="76200" cy="777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10500" y="1748027"/>
            <a:ext cx="179831" cy="1798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30651" y="2796539"/>
            <a:ext cx="1380744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13403" y="3089148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20667" y="3549396"/>
            <a:ext cx="342900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71771" y="4631435"/>
            <a:ext cx="214884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87623" y="3412235"/>
            <a:ext cx="167639" cy="1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45052" y="4236720"/>
            <a:ext cx="246887" cy="246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44111" y="4136135"/>
            <a:ext cx="121920" cy="123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51503" y="3576828"/>
            <a:ext cx="254508" cy="254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33472" y="2923032"/>
            <a:ext cx="99060" cy="990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94560" y="2886455"/>
            <a:ext cx="76200" cy="777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36191" y="2616707"/>
            <a:ext cx="205740" cy="2072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76016" y="3377184"/>
            <a:ext cx="557783" cy="5577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67000" y="2947416"/>
            <a:ext cx="505968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591055" y="2836164"/>
            <a:ext cx="131063" cy="1310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55264" y="3543300"/>
            <a:ext cx="562356" cy="5623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202179" y="2840735"/>
            <a:ext cx="143256" cy="144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82211" y="3194304"/>
            <a:ext cx="190500" cy="190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16935" y="3022092"/>
            <a:ext cx="153924" cy="1539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933188" y="2456688"/>
            <a:ext cx="175260" cy="1752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12920" y="4379976"/>
            <a:ext cx="292608" cy="294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23588" y="2659379"/>
            <a:ext cx="150875" cy="1508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879847" y="2513076"/>
            <a:ext cx="112775" cy="1127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91355" y="3704844"/>
            <a:ext cx="929640" cy="17145"/>
          </a:xfrm>
          <a:custGeom>
            <a:avLst/>
            <a:gdLst/>
            <a:ahLst/>
            <a:cxnLst/>
            <a:rect l="l" t="t" r="r" b="b"/>
            <a:pathLst>
              <a:path w="929639" h="17145">
                <a:moveTo>
                  <a:pt x="0" y="16763"/>
                </a:moveTo>
                <a:lnTo>
                  <a:pt x="871728" y="0"/>
                </a:lnTo>
                <a:lnTo>
                  <a:pt x="9296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40352" y="4738115"/>
            <a:ext cx="38100" cy="285115"/>
          </a:xfrm>
          <a:custGeom>
            <a:avLst/>
            <a:gdLst/>
            <a:ahLst/>
            <a:cxnLst/>
            <a:rect l="l" t="t" r="r" b="b"/>
            <a:pathLst>
              <a:path w="38100" h="285114">
                <a:moveTo>
                  <a:pt x="38100" y="0"/>
                </a:moveTo>
                <a:lnTo>
                  <a:pt x="0" y="28498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049523" y="4355591"/>
            <a:ext cx="919480" cy="5080"/>
          </a:xfrm>
          <a:custGeom>
            <a:avLst/>
            <a:gdLst/>
            <a:ahLst/>
            <a:cxnLst/>
            <a:rect l="l" t="t" r="r" b="b"/>
            <a:pathLst>
              <a:path w="919479" h="5079">
                <a:moveTo>
                  <a:pt x="-4572" y="2285"/>
                </a:moveTo>
                <a:lnTo>
                  <a:pt x="923544" y="2285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05071" y="4198620"/>
            <a:ext cx="314325" cy="94615"/>
          </a:xfrm>
          <a:custGeom>
            <a:avLst/>
            <a:gdLst/>
            <a:ahLst/>
            <a:cxnLst/>
            <a:rect l="l" t="t" r="r" b="b"/>
            <a:pathLst>
              <a:path w="314325" h="94614">
                <a:moveTo>
                  <a:pt x="0" y="0"/>
                </a:moveTo>
                <a:lnTo>
                  <a:pt x="256031" y="94487"/>
                </a:lnTo>
                <a:lnTo>
                  <a:pt x="313943" y="944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79520" y="3555491"/>
            <a:ext cx="715010" cy="147955"/>
          </a:xfrm>
          <a:custGeom>
            <a:avLst/>
            <a:gdLst/>
            <a:ahLst/>
            <a:cxnLst/>
            <a:rect l="l" t="t" r="r" b="b"/>
            <a:pathLst>
              <a:path w="715010" h="147954">
                <a:moveTo>
                  <a:pt x="0" y="147828"/>
                </a:moveTo>
                <a:lnTo>
                  <a:pt x="658367" y="0"/>
                </a:lnTo>
                <a:lnTo>
                  <a:pt x="7147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687067" y="2926079"/>
            <a:ext cx="546100" cy="504825"/>
          </a:xfrm>
          <a:custGeom>
            <a:avLst/>
            <a:gdLst/>
            <a:ahLst/>
            <a:cxnLst/>
            <a:rect l="l" t="t" r="r" b="b"/>
            <a:pathLst>
              <a:path w="546100" h="504825">
                <a:moveTo>
                  <a:pt x="545592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56132" y="2493264"/>
            <a:ext cx="584200" cy="227329"/>
          </a:xfrm>
          <a:custGeom>
            <a:avLst/>
            <a:gdLst/>
            <a:ahLst/>
            <a:cxnLst/>
            <a:rect l="l" t="t" r="r" b="b"/>
            <a:pathLst>
              <a:path w="584200" h="227330">
                <a:moveTo>
                  <a:pt x="583692" y="227075"/>
                </a:moveTo>
                <a:lnTo>
                  <a:pt x="57912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54908" y="3342132"/>
            <a:ext cx="1036319" cy="314325"/>
          </a:xfrm>
          <a:custGeom>
            <a:avLst/>
            <a:gdLst/>
            <a:ahLst/>
            <a:cxnLst/>
            <a:rect l="l" t="t" r="r" b="b"/>
            <a:pathLst>
              <a:path w="1036320" h="314325">
                <a:moveTo>
                  <a:pt x="0" y="313943"/>
                </a:moveTo>
                <a:lnTo>
                  <a:pt x="978407" y="0"/>
                </a:lnTo>
                <a:lnTo>
                  <a:pt x="10363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641092" y="3200400"/>
            <a:ext cx="279400" cy="144780"/>
          </a:xfrm>
          <a:custGeom>
            <a:avLst/>
            <a:gdLst/>
            <a:ahLst/>
            <a:cxnLst/>
            <a:rect l="l" t="t" r="r" b="b"/>
            <a:pathLst>
              <a:path w="279400" h="144779">
                <a:moveTo>
                  <a:pt x="278891" y="0"/>
                </a:moveTo>
                <a:lnTo>
                  <a:pt x="56387" y="144779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505711" y="2901695"/>
            <a:ext cx="151130" cy="129539"/>
          </a:xfrm>
          <a:custGeom>
            <a:avLst/>
            <a:gdLst/>
            <a:ahLst/>
            <a:cxnLst/>
            <a:rect l="l" t="t" r="r" b="b"/>
            <a:pathLst>
              <a:path w="151130" h="129539">
                <a:moveTo>
                  <a:pt x="150875" y="0"/>
                </a:moveTo>
                <a:lnTo>
                  <a:pt x="57912" y="129539"/>
                </a:lnTo>
                <a:lnTo>
                  <a:pt x="0" y="1295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65120" y="3823715"/>
            <a:ext cx="672465" cy="167640"/>
          </a:xfrm>
          <a:custGeom>
            <a:avLst/>
            <a:gdLst/>
            <a:ahLst/>
            <a:cxnLst/>
            <a:rect l="l" t="t" r="r" b="b"/>
            <a:pathLst>
              <a:path w="672464" h="167639">
                <a:moveTo>
                  <a:pt x="672083" y="0"/>
                </a:moveTo>
                <a:lnTo>
                  <a:pt x="57912" y="167639"/>
                </a:lnTo>
                <a:lnTo>
                  <a:pt x="0" y="1676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95671" y="4690871"/>
            <a:ext cx="114300" cy="463550"/>
          </a:xfrm>
          <a:custGeom>
            <a:avLst/>
            <a:gdLst/>
            <a:ahLst/>
            <a:cxnLst/>
            <a:rect l="l" t="t" r="r" b="b"/>
            <a:pathLst>
              <a:path w="114300" h="463550">
                <a:moveTo>
                  <a:pt x="0" y="0"/>
                </a:moveTo>
                <a:lnTo>
                  <a:pt x="57912" y="463295"/>
                </a:lnTo>
                <a:lnTo>
                  <a:pt x="114300" y="4632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991867" y="2912364"/>
            <a:ext cx="281940" cy="147955"/>
          </a:xfrm>
          <a:custGeom>
            <a:avLst/>
            <a:gdLst/>
            <a:ahLst/>
            <a:cxnLst/>
            <a:rect l="l" t="t" r="r" b="b"/>
            <a:pathLst>
              <a:path w="281939" h="147955">
                <a:moveTo>
                  <a:pt x="281939" y="0"/>
                </a:moveTo>
                <a:lnTo>
                  <a:pt x="57912" y="147827"/>
                </a:lnTo>
                <a:lnTo>
                  <a:pt x="0" y="147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11568" y="3745991"/>
            <a:ext cx="254635" cy="477520"/>
          </a:xfrm>
          <a:custGeom>
            <a:avLst/>
            <a:gdLst/>
            <a:ahLst/>
            <a:cxnLst/>
            <a:rect l="l" t="t" r="r" b="b"/>
            <a:pathLst>
              <a:path w="254634" h="477520">
                <a:moveTo>
                  <a:pt x="0" y="0"/>
                </a:moveTo>
                <a:lnTo>
                  <a:pt x="254507" y="4770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75047" y="3811523"/>
            <a:ext cx="251460" cy="111760"/>
          </a:xfrm>
          <a:custGeom>
            <a:avLst/>
            <a:gdLst/>
            <a:ahLst/>
            <a:cxnLst/>
            <a:rect l="l" t="t" r="r" b="b"/>
            <a:pathLst>
              <a:path w="251460" h="111760">
                <a:moveTo>
                  <a:pt x="0" y="0"/>
                </a:moveTo>
                <a:lnTo>
                  <a:pt x="193548" y="111251"/>
                </a:lnTo>
                <a:lnTo>
                  <a:pt x="251460" y="1112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205227" y="2429255"/>
            <a:ext cx="788035" cy="670560"/>
          </a:xfrm>
          <a:custGeom>
            <a:avLst/>
            <a:gdLst/>
            <a:ahLst/>
            <a:cxnLst/>
            <a:rect l="l" t="t" r="r" b="b"/>
            <a:pathLst>
              <a:path w="788035" h="670560">
                <a:moveTo>
                  <a:pt x="787908" y="670560"/>
                </a:moveTo>
                <a:lnTo>
                  <a:pt x="57912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69179" y="2136648"/>
            <a:ext cx="152400" cy="407034"/>
          </a:xfrm>
          <a:custGeom>
            <a:avLst/>
            <a:gdLst/>
            <a:ahLst/>
            <a:cxnLst/>
            <a:rect l="l" t="t" r="r" b="b"/>
            <a:pathLst>
              <a:path w="152400" h="407035">
                <a:moveTo>
                  <a:pt x="152400" y="40690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28871" y="4527803"/>
            <a:ext cx="530860" cy="123825"/>
          </a:xfrm>
          <a:custGeom>
            <a:avLst/>
            <a:gdLst/>
            <a:ahLst/>
            <a:cxnLst/>
            <a:rect l="l" t="t" r="r" b="b"/>
            <a:pathLst>
              <a:path w="530860" h="123825">
                <a:moveTo>
                  <a:pt x="530351" y="0"/>
                </a:moveTo>
                <a:lnTo>
                  <a:pt x="57912" y="123444"/>
                </a:lnTo>
                <a:lnTo>
                  <a:pt x="0" y="123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576315" y="2049779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0" y="0"/>
                </a:moveTo>
                <a:lnTo>
                  <a:pt x="56387" y="83820"/>
                </a:lnTo>
                <a:lnTo>
                  <a:pt x="114300" y="838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36235" y="2569464"/>
            <a:ext cx="751840" cy="60960"/>
          </a:xfrm>
          <a:custGeom>
            <a:avLst/>
            <a:gdLst/>
            <a:ahLst/>
            <a:cxnLst/>
            <a:rect l="l" t="t" r="r" b="b"/>
            <a:pathLst>
              <a:path w="751839" h="60960">
                <a:moveTo>
                  <a:pt x="0" y="0"/>
                </a:moveTo>
                <a:lnTo>
                  <a:pt x="694943" y="60960"/>
                </a:lnTo>
                <a:lnTo>
                  <a:pt x="751331" y="609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3267836" y="2443352"/>
            <a:ext cx="705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National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91229" y="2736849"/>
            <a:ext cx="4337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A</a:t>
            </a:r>
            <a:r>
              <a:rPr dirty="0" sz="1600" spc="-15">
                <a:latin typeface="Garamond"/>
                <a:cs typeface="Garamond"/>
              </a:rPr>
              <a:t>c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h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947030" y="3551935"/>
            <a:ext cx="1216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North</a:t>
            </a:r>
            <a:r>
              <a:rPr dirty="0" sz="1600" spc="-6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Sumatra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789679" y="5002784"/>
            <a:ext cx="1101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Garamond"/>
                <a:cs typeface="Garamond"/>
              </a:rPr>
              <a:t>West</a:t>
            </a:r>
            <a:r>
              <a:rPr dirty="0" sz="1600" spc="-65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Sumatra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981325" y="3058794"/>
            <a:ext cx="379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R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10">
                <a:latin typeface="Garamond"/>
                <a:cs typeface="Garamond"/>
              </a:rPr>
              <a:t>au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792983" y="2190064"/>
            <a:ext cx="4756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Garamond"/>
                <a:cs typeface="Garamond"/>
              </a:rPr>
              <a:t>Jambi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839595" y="4201744"/>
            <a:ext cx="1184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South</a:t>
            </a:r>
            <a:r>
              <a:rPr dirty="0" sz="1600" spc="-45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Sumatra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346194" y="4139565"/>
            <a:ext cx="768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Bengku</a:t>
            </a:r>
            <a:r>
              <a:rPr dirty="0" sz="1600" spc="-15">
                <a:latin typeface="Garamond"/>
                <a:cs typeface="Garamond"/>
              </a:rPr>
              <a:t>l</a:t>
            </a:r>
            <a:r>
              <a:rPr dirty="0" sz="1600" spc="-5">
                <a:latin typeface="Garamond"/>
                <a:cs typeface="Garamond"/>
              </a:rPr>
              <a:t>u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021839" y="2569210"/>
            <a:ext cx="13227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Bangka-Belitung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00785" y="3410458"/>
            <a:ext cx="1571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Kepulauan</a:t>
            </a:r>
            <a:r>
              <a:rPr dirty="0" sz="1600" spc="-15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Bangka-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347342" y="3639058"/>
            <a:ext cx="678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Be</a:t>
            </a:r>
            <a:r>
              <a:rPr dirty="0" sz="1600" spc="-15">
                <a:latin typeface="Garamond"/>
                <a:cs typeface="Garamond"/>
              </a:rPr>
              <a:t>l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tung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18152" y="3188284"/>
            <a:ext cx="77978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00"/>
              </a:lnSpc>
              <a:spcBef>
                <a:spcPts val="95"/>
              </a:spcBef>
            </a:pPr>
            <a:r>
              <a:rPr dirty="0" sz="1600" spc="-40">
                <a:latin typeface="Garamond"/>
                <a:cs typeface="Garamond"/>
              </a:rPr>
              <a:t>West</a:t>
            </a:r>
            <a:r>
              <a:rPr dirty="0" sz="1600" spc="-90">
                <a:latin typeface="Garamond"/>
                <a:cs typeface="Garamond"/>
              </a:rPr>
              <a:t> </a:t>
            </a:r>
            <a:r>
              <a:rPr dirty="0" sz="1600" spc="-35">
                <a:latin typeface="Garamond"/>
                <a:cs typeface="Garamond"/>
              </a:rPr>
              <a:t>Java</a:t>
            </a:r>
            <a:endParaRPr sz="1600">
              <a:latin typeface="Garamond"/>
              <a:cs typeface="Garamond"/>
            </a:endParaRPr>
          </a:p>
          <a:p>
            <a:pPr marL="13970">
              <a:lnSpc>
                <a:spcPts val="1795"/>
              </a:lnSpc>
            </a:pPr>
            <a:r>
              <a:rPr dirty="0" sz="1600" spc="-5">
                <a:latin typeface="Garamond"/>
                <a:cs typeface="Garamond"/>
              </a:rPr>
              <a:t>Lampung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651507" y="3191001"/>
            <a:ext cx="963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Central</a:t>
            </a:r>
            <a:r>
              <a:rPr dirty="0" sz="1600" spc="-25">
                <a:latin typeface="Garamond"/>
                <a:cs typeface="Garamond"/>
              </a:rPr>
              <a:t> </a:t>
            </a:r>
            <a:r>
              <a:rPr dirty="0" sz="1600" spc="-35">
                <a:latin typeface="Garamond"/>
                <a:cs typeface="Garamond"/>
              </a:rPr>
              <a:t>Java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-20015" y="2763138"/>
            <a:ext cx="149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Yogyakarta</a:t>
            </a:r>
            <a:r>
              <a:rPr dirty="0" sz="1600" spc="-5">
                <a:latin typeface="Garamond"/>
                <a:cs typeface="Garamond"/>
              </a:rPr>
              <a:t> </a:t>
            </a:r>
            <a:r>
              <a:rPr dirty="0" sz="1600" spc="-10">
                <a:latin typeface="Garamond"/>
                <a:cs typeface="Garamond"/>
              </a:rPr>
              <a:t>Special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42061" y="2991738"/>
            <a:ext cx="575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latin typeface="Garamond"/>
                <a:cs typeface="Garamond"/>
              </a:rPr>
              <a:t>R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g</a:t>
            </a:r>
            <a:r>
              <a:rPr dirty="0" sz="1600" spc="-10">
                <a:latin typeface="Garamond"/>
                <a:cs typeface="Garamond"/>
              </a:rPr>
              <a:t>ion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101342" y="3837559"/>
            <a:ext cx="7372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East</a:t>
            </a:r>
            <a:r>
              <a:rPr dirty="0" sz="1600" spc="-60">
                <a:latin typeface="Garamond"/>
                <a:cs typeface="Garamond"/>
              </a:rPr>
              <a:t> </a:t>
            </a:r>
            <a:r>
              <a:rPr dirty="0" sz="1600" spc="-35">
                <a:latin typeface="Garamond"/>
                <a:cs typeface="Garamond"/>
              </a:rPr>
              <a:t>Java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136641" y="5001259"/>
            <a:ext cx="583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Ban</a:t>
            </a:r>
            <a:r>
              <a:rPr dirty="0" sz="1600">
                <a:latin typeface="Garamond"/>
                <a:cs typeface="Garamond"/>
              </a:rPr>
              <a:t>t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641094" y="2907029"/>
            <a:ext cx="3251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</a:t>
            </a:r>
            <a:r>
              <a:rPr dirty="0" sz="1600" spc="-10">
                <a:latin typeface="Garamond"/>
                <a:cs typeface="Garamond"/>
              </a:rPr>
              <a:t>a</a:t>
            </a:r>
            <a:r>
              <a:rPr dirty="0" sz="1600" spc="-15">
                <a:latin typeface="Garamond"/>
                <a:cs typeface="Garamond"/>
              </a:rPr>
              <a:t>l</a:t>
            </a:r>
            <a:r>
              <a:rPr dirty="0" sz="1600" spc="-5">
                <a:latin typeface="Garamond"/>
                <a:cs typeface="Garamond"/>
              </a:rPr>
              <a:t>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807714" y="2074925"/>
            <a:ext cx="1649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Garamond"/>
                <a:cs typeface="Garamond"/>
              </a:rPr>
              <a:t>West </a:t>
            </a:r>
            <a:r>
              <a:rPr dirty="0" sz="1600" spc="-5">
                <a:latin typeface="Garamond"/>
                <a:cs typeface="Garamond"/>
              </a:rPr>
              <a:t>Nusa</a:t>
            </a:r>
            <a:r>
              <a:rPr dirty="0" sz="1600" spc="5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Tenggara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658102" y="4202429"/>
            <a:ext cx="1617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East </a:t>
            </a:r>
            <a:r>
              <a:rPr dirty="0" sz="1600" spc="-5">
                <a:latin typeface="Garamond"/>
                <a:cs typeface="Garamond"/>
              </a:rPr>
              <a:t>Nusa</a:t>
            </a:r>
            <a:r>
              <a:rPr dirty="0" sz="1600" spc="-3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Tenggara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853432" y="3769614"/>
            <a:ext cx="1371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Garamond"/>
                <a:cs typeface="Garamond"/>
              </a:rPr>
              <a:t>West</a:t>
            </a:r>
            <a:r>
              <a:rPr dirty="0" sz="1600" spc="-55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Kalimantan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349497" y="2840481"/>
            <a:ext cx="1454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South</a:t>
            </a:r>
            <a:r>
              <a:rPr dirty="0" sz="1600" spc="-6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Kalimantan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37387" y="2275077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East</a:t>
            </a:r>
            <a:r>
              <a:rPr dirty="0" sz="1600" spc="-55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Kalimantan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716658" y="1879803"/>
            <a:ext cx="2256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7361" sz="2400" spc="7">
                <a:latin typeface="Garamond"/>
                <a:cs typeface="Garamond"/>
              </a:rPr>
              <a:t>North </a:t>
            </a:r>
            <a:r>
              <a:rPr dirty="0" baseline="-17361" sz="2400" spc="-457">
                <a:latin typeface="Garamond"/>
                <a:cs typeface="Garamond"/>
              </a:rPr>
              <a:t>S</a:t>
            </a:r>
            <a:r>
              <a:rPr dirty="0" sz="1600" spc="-305">
                <a:latin typeface="Garamond"/>
                <a:cs typeface="Garamond"/>
              </a:rPr>
              <a:t>C</a:t>
            </a:r>
            <a:r>
              <a:rPr dirty="0" baseline="-17361" sz="2400" spc="-457">
                <a:latin typeface="Garamond"/>
                <a:cs typeface="Garamond"/>
              </a:rPr>
              <a:t>ul</a:t>
            </a:r>
            <a:r>
              <a:rPr dirty="0" sz="1600" spc="-305">
                <a:latin typeface="Garamond"/>
                <a:cs typeface="Garamond"/>
              </a:rPr>
              <a:t>e</a:t>
            </a:r>
            <a:r>
              <a:rPr dirty="0" baseline="-17361" sz="2400" spc="-457">
                <a:latin typeface="Garamond"/>
                <a:cs typeface="Garamond"/>
              </a:rPr>
              <a:t>a</a:t>
            </a:r>
            <a:r>
              <a:rPr dirty="0" sz="1600" spc="-305">
                <a:latin typeface="Garamond"/>
                <a:cs typeface="Garamond"/>
              </a:rPr>
              <a:t>n</a:t>
            </a:r>
            <a:r>
              <a:rPr dirty="0" baseline="-17361" sz="2400" spc="-457">
                <a:latin typeface="Garamond"/>
                <a:cs typeface="Garamond"/>
              </a:rPr>
              <a:t>w</a:t>
            </a:r>
            <a:r>
              <a:rPr dirty="0" sz="1600" spc="-305">
                <a:latin typeface="Garamond"/>
                <a:cs typeface="Garamond"/>
              </a:rPr>
              <a:t>t</a:t>
            </a:r>
            <a:r>
              <a:rPr dirty="0" baseline="-17361" sz="2400" spc="-457">
                <a:latin typeface="Garamond"/>
                <a:cs typeface="Garamond"/>
              </a:rPr>
              <a:t>e</a:t>
            </a:r>
            <a:r>
              <a:rPr dirty="0" sz="1600" spc="-305">
                <a:latin typeface="Garamond"/>
                <a:cs typeface="Garamond"/>
              </a:rPr>
              <a:t>ra</a:t>
            </a:r>
            <a:r>
              <a:rPr dirty="0" baseline="-17361" sz="2400" spc="-457">
                <a:latin typeface="Garamond"/>
                <a:cs typeface="Garamond"/>
              </a:rPr>
              <a:t>si</a:t>
            </a:r>
            <a:r>
              <a:rPr dirty="0" sz="1600" spc="-305">
                <a:latin typeface="Garamond"/>
                <a:cs typeface="Garamond"/>
              </a:rPr>
              <a:t>l</a:t>
            </a:r>
            <a:r>
              <a:rPr dirty="0" sz="1600" spc="-22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Kalimantan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213986" y="1849627"/>
            <a:ext cx="1309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Central</a:t>
            </a:r>
            <a:r>
              <a:rPr dirty="0" sz="1600" spc="-25">
                <a:latin typeface="Garamond"/>
                <a:cs typeface="Garamond"/>
              </a:rPr>
              <a:t> </a:t>
            </a:r>
            <a:r>
              <a:rPr dirty="0" sz="1600" spc="-10">
                <a:latin typeface="Garamond"/>
                <a:cs typeface="Garamond"/>
              </a:rPr>
              <a:t>Sulawesi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704845" y="4498085"/>
            <a:ext cx="1198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South</a:t>
            </a:r>
            <a:r>
              <a:rPr dirty="0" sz="1600" spc="-65">
                <a:latin typeface="Garamond"/>
                <a:cs typeface="Garamond"/>
              </a:rPr>
              <a:t> </a:t>
            </a:r>
            <a:r>
              <a:rPr dirty="0" sz="1600" spc="-10">
                <a:latin typeface="Garamond"/>
                <a:cs typeface="Garamond"/>
              </a:rPr>
              <a:t>Sulawesi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068951" y="2818333"/>
            <a:ext cx="8521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Gorontalo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718175" y="1979167"/>
            <a:ext cx="1115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Garamond"/>
                <a:cs typeface="Garamond"/>
              </a:rPr>
              <a:t>West</a:t>
            </a:r>
            <a:r>
              <a:rPr dirty="0" sz="1600" spc="-60">
                <a:latin typeface="Garamond"/>
                <a:cs typeface="Garamond"/>
              </a:rPr>
              <a:t> </a:t>
            </a:r>
            <a:r>
              <a:rPr dirty="0" sz="1600" spc="-10">
                <a:latin typeface="Garamond"/>
                <a:cs typeface="Garamond"/>
              </a:rPr>
              <a:t>Sulawesi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571235" y="4281932"/>
            <a:ext cx="615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Maluku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715761" y="2477261"/>
            <a:ext cx="1160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North</a:t>
            </a:r>
            <a:r>
              <a:rPr dirty="0" sz="1600" spc="-50">
                <a:latin typeface="Garamond"/>
                <a:cs typeface="Garamond"/>
              </a:rPr>
              <a:t> </a:t>
            </a:r>
            <a:r>
              <a:rPr dirty="0" sz="1600" spc="-10">
                <a:latin typeface="Garamond"/>
                <a:cs typeface="Garamond"/>
              </a:rPr>
              <a:t>Maluku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149345" y="962024"/>
            <a:ext cx="932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Garamond"/>
                <a:cs typeface="Garamond"/>
              </a:rPr>
              <a:t>West</a:t>
            </a:r>
            <a:r>
              <a:rPr dirty="0" sz="1600" spc="-50">
                <a:latin typeface="Garamond"/>
                <a:cs typeface="Garamond"/>
              </a:rPr>
              <a:t> </a:t>
            </a:r>
            <a:r>
              <a:rPr dirty="0" sz="1600" spc="-20">
                <a:latin typeface="Garamond"/>
                <a:cs typeface="Garamond"/>
              </a:rPr>
              <a:t>Papua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650606" y="1394841"/>
            <a:ext cx="501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Garamond"/>
                <a:cs typeface="Garamond"/>
              </a:rPr>
              <a:t>Papua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-34982" y="6095187"/>
            <a:ext cx="751840" cy="540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aramond"/>
                <a:cs typeface="Garamond"/>
              </a:rPr>
              <a:t>0.020</a:t>
            </a:r>
            <a:endParaRPr sz="10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-34982" y="5142102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-34982" y="4188967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-34982" y="3235832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-34950" y="2282698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-34950" y="1329690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-34950" y="376554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36016" y="2339720"/>
            <a:ext cx="793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5555" sz="1500" spc="-7">
                <a:latin typeface="Garamond"/>
                <a:cs typeface="Garamond"/>
              </a:rPr>
              <a:t>0.00</a:t>
            </a:r>
            <a:r>
              <a:rPr dirty="0" baseline="-5555" sz="1500" spc="-120">
                <a:latin typeface="Garamond"/>
                <a:cs typeface="Garamond"/>
              </a:rPr>
              <a:t> </a:t>
            </a:r>
            <a:r>
              <a:rPr dirty="0" sz="1600" spc="-10">
                <a:latin typeface="Garamond"/>
                <a:cs typeface="Garamond"/>
              </a:rPr>
              <a:t>Jakarta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952625" y="2431161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574034" y="2305938"/>
            <a:ext cx="1649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65">
                <a:latin typeface="Garamond"/>
                <a:cs typeface="Garamond"/>
              </a:rPr>
              <a:t>S</a:t>
            </a:r>
            <a:r>
              <a:rPr dirty="0" baseline="-22222" sz="1500" spc="-397">
                <a:latin typeface="Garamond"/>
                <a:cs typeface="Garamond"/>
              </a:rPr>
              <a:t>0</a:t>
            </a:r>
            <a:r>
              <a:rPr dirty="0" sz="1600" spc="-265">
                <a:latin typeface="Garamond"/>
                <a:cs typeface="Garamond"/>
              </a:rPr>
              <a:t>o</a:t>
            </a:r>
            <a:r>
              <a:rPr dirty="0" baseline="-22222" sz="1500" spc="-397">
                <a:latin typeface="Garamond"/>
                <a:cs typeface="Garamond"/>
              </a:rPr>
              <a:t>.1</a:t>
            </a:r>
            <a:r>
              <a:rPr dirty="0" sz="1600" spc="-265">
                <a:latin typeface="Garamond"/>
                <a:cs typeface="Garamond"/>
              </a:rPr>
              <a:t>u</a:t>
            </a:r>
            <a:r>
              <a:rPr dirty="0" baseline="-22222" sz="1500" spc="-397">
                <a:latin typeface="Garamond"/>
                <a:cs typeface="Garamond"/>
              </a:rPr>
              <a:t>0</a:t>
            </a:r>
            <a:r>
              <a:rPr dirty="0" baseline="-22222" sz="1500" spc="-97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th </a:t>
            </a:r>
            <a:r>
              <a:rPr dirty="0" sz="1600" spc="-10">
                <a:latin typeface="Garamond"/>
                <a:cs typeface="Garamond"/>
              </a:rPr>
              <a:t>East</a:t>
            </a:r>
            <a:r>
              <a:rPr dirty="0" sz="1600" spc="-20">
                <a:latin typeface="Garamond"/>
                <a:cs typeface="Garamond"/>
              </a:rPr>
              <a:t> </a:t>
            </a:r>
            <a:r>
              <a:rPr dirty="0" sz="1600" spc="-10">
                <a:latin typeface="Garamond"/>
                <a:cs typeface="Garamond"/>
              </a:rPr>
              <a:t>Sulawesi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385942" y="2431161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0.15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102602" y="2431161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0.20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819515" y="2431161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0.25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0263" y="1193795"/>
            <a:ext cx="311785" cy="3810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25"/>
              </a:lnSpc>
            </a:pPr>
            <a:r>
              <a:rPr dirty="0" sz="2000" spc="-10" b="1">
                <a:latin typeface="Garamond"/>
                <a:cs typeface="Garamond"/>
              </a:rPr>
              <a:t>Annual </a:t>
            </a:r>
            <a:r>
              <a:rPr dirty="0" sz="2000" spc="-5" b="1">
                <a:latin typeface="Garamond"/>
                <a:cs typeface="Garamond"/>
              </a:rPr>
              <a:t>Absolute Change in </a:t>
            </a:r>
            <a:r>
              <a:rPr dirty="0" sz="2000" b="1">
                <a:latin typeface="Garamond"/>
                <a:cs typeface="Garamond"/>
              </a:rPr>
              <a:t>%</a:t>
            </a:r>
            <a:r>
              <a:rPr dirty="0" sz="2000" spc="-35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MPI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354072" y="5640730"/>
            <a:ext cx="56870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Garamond"/>
                <a:cs typeface="Garamond"/>
              </a:rPr>
              <a:t>Multidimensional </a:t>
            </a:r>
            <a:r>
              <a:rPr dirty="0" sz="2000" spc="-10" b="1">
                <a:latin typeface="Garamond"/>
                <a:cs typeface="Garamond"/>
              </a:rPr>
              <a:t>Poverty </a:t>
            </a:r>
            <a:r>
              <a:rPr dirty="0" sz="2000" b="1">
                <a:latin typeface="Garamond"/>
                <a:cs typeface="Garamond"/>
              </a:rPr>
              <a:t>Index (MPI) at </a:t>
            </a:r>
            <a:r>
              <a:rPr dirty="0" sz="2000" spc="-5" b="1">
                <a:latin typeface="Garamond"/>
                <a:cs typeface="Garamond"/>
              </a:rPr>
              <a:t>initial</a:t>
            </a:r>
            <a:r>
              <a:rPr dirty="0" sz="2000" spc="-35" b="1">
                <a:latin typeface="Garamond"/>
                <a:cs typeface="Garamond"/>
              </a:rPr>
              <a:t> </a:t>
            </a:r>
            <a:r>
              <a:rPr dirty="0" sz="2000" spc="-10" b="1">
                <a:latin typeface="Garamond"/>
                <a:cs typeface="Garamond"/>
              </a:rPr>
              <a:t>year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791957" y="2419603"/>
            <a:ext cx="10344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 marR="5080" indent="-16002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Garamond"/>
                <a:cs typeface="Garamond"/>
              </a:rPr>
              <a:t>Reduction  </a:t>
            </a:r>
            <a:r>
              <a:rPr dirty="0" sz="1800" spc="-5" b="1">
                <a:latin typeface="Garamond"/>
                <a:cs typeface="Garamond"/>
              </a:rPr>
              <a:t>in</a:t>
            </a:r>
            <a:r>
              <a:rPr dirty="0" sz="1800" spc="-15" b="1">
                <a:latin typeface="Garamond"/>
                <a:cs typeface="Garamond"/>
              </a:rPr>
              <a:t> </a:t>
            </a:r>
            <a:r>
              <a:rPr dirty="0" sz="1800" b="1">
                <a:latin typeface="Garamond"/>
                <a:cs typeface="Garamond"/>
              </a:rPr>
              <a:t>MPI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8201406" y="3141726"/>
            <a:ext cx="314325" cy="500380"/>
          </a:xfrm>
          <a:custGeom>
            <a:avLst/>
            <a:gdLst/>
            <a:ahLst/>
            <a:cxnLst/>
            <a:rect l="l" t="t" r="r" b="b"/>
            <a:pathLst>
              <a:path w="314325" h="500379">
                <a:moveTo>
                  <a:pt x="313944" y="342900"/>
                </a:moveTo>
                <a:lnTo>
                  <a:pt x="0" y="342900"/>
                </a:lnTo>
                <a:lnTo>
                  <a:pt x="156972" y="499872"/>
                </a:lnTo>
                <a:lnTo>
                  <a:pt x="313944" y="342900"/>
                </a:lnTo>
                <a:close/>
              </a:path>
              <a:path w="314325" h="500379">
                <a:moveTo>
                  <a:pt x="235458" y="0"/>
                </a:moveTo>
                <a:lnTo>
                  <a:pt x="78486" y="0"/>
                </a:lnTo>
                <a:lnTo>
                  <a:pt x="78486" y="342900"/>
                </a:lnTo>
                <a:lnTo>
                  <a:pt x="235458" y="342900"/>
                </a:lnTo>
                <a:lnTo>
                  <a:pt x="235458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201406" y="3141726"/>
            <a:ext cx="314325" cy="500380"/>
          </a:xfrm>
          <a:custGeom>
            <a:avLst/>
            <a:gdLst/>
            <a:ahLst/>
            <a:cxnLst/>
            <a:rect l="l" t="t" r="r" b="b"/>
            <a:pathLst>
              <a:path w="314325" h="500379">
                <a:moveTo>
                  <a:pt x="235458" y="0"/>
                </a:moveTo>
                <a:lnTo>
                  <a:pt x="235458" y="342900"/>
                </a:lnTo>
                <a:lnTo>
                  <a:pt x="313944" y="342900"/>
                </a:lnTo>
                <a:lnTo>
                  <a:pt x="156972" y="499872"/>
                </a:lnTo>
                <a:lnTo>
                  <a:pt x="0" y="342900"/>
                </a:lnTo>
                <a:lnTo>
                  <a:pt x="78486" y="342900"/>
                </a:lnTo>
                <a:lnTo>
                  <a:pt x="78486" y="0"/>
                </a:lnTo>
                <a:lnTo>
                  <a:pt x="235458" y="0"/>
                </a:lnTo>
                <a:close/>
              </a:path>
            </a:pathLst>
          </a:custGeom>
          <a:ln w="2590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201406" y="3141726"/>
            <a:ext cx="314325" cy="500380"/>
          </a:xfrm>
          <a:custGeom>
            <a:avLst/>
            <a:gdLst/>
            <a:ahLst/>
            <a:cxnLst/>
            <a:rect l="l" t="t" r="r" b="b"/>
            <a:pathLst>
              <a:path w="314325" h="500379">
                <a:moveTo>
                  <a:pt x="313944" y="342900"/>
                </a:moveTo>
                <a:lnTo>
                  <a:pt x="0" y="342900"/>
                </a:lnTo>
                <a:lnTo>
                  <a:pt x="156972" y="499872"/>
                </a:lnTo>
                <a:lnTo>
                  <a:pt x="313944" y="342900"/>
                </a:lnTo>
                <a:close/>
              </a:path>
              <a:path w="314325" h="500379">
                <a:moveTo>
                  <a:pt x="235458" y="0"/>
                </a:moveTo>
                <a:lnTo>
                  <a:pt x="78486" y="0"/>
                </a:lnTo>
                <a:lnTo>
                  <a:pt x="78486" y="342900"/>
                </a:lnTo>
                <a:lnTo>
                  <a:pt x="235458" y="342900"/>
                </a:lnTo>
                <a:lnTo>
                  <a:pt x="235458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201406" y="3141726"/>
            <a:ext cx="314325" cy="500380"/>
          </a:xfrm>
          <a:custGeom>
            <a:avLst/>
            <a:gdLst/>
            <a:ahLst/>
            <a:cxnLst/>
            <a:rect l="l" t="t" r="r" b="b"/>
            <a:pathLst>
              <a:path w="314325" h="500379">
                <a:moveTo>
                  <a:pt x="235458" y="0"/>
                </a:moveTo>
                <a:lnTo>
                  <a:pt x="235458" y="342900"/>
                </a:lnTo>
                <a:lnTo>
                  <a:pt x="313944" y="342900"/>
                </a:lnTo>
                <a:lnTo>
                  <a:pt x="156972" y="499872"/>
                </a:lnTo>
                <a:lnTo>
                  <a:pt x="0" y="342900"/>
                </a:lnTo>
                <a:lnTo>
                  <a:pt x="78486" y="342900"/>
                </a:lnTo>
                <a:lnTo>
                  <a:pt x="78486" y="0"/>
                </a:lnTo>
                <a:lnTo>
                  <a:pt x="235458" y="0"/>
                </a:lnTo>
                <a:close/>
              </a:path>
            </a:pathLst>
          </a:custGeom>
          <a:ln w="2590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201406" y="3141726"/>
            <a:ext cx="314325" cy="500380"/>
          </a:xfrm>
          <a:custGeom>
            <a:avLst/>
            <a:gdLst/>
            <a:ahLst/>
            <a:cxnLst/>
            <a:rect l="l" t="t" r="r" b="b"/>
            <a:pathLst>
              <a:path w="314325" h="500379">
                <a:moveTo>
                  <a:pt x="313944" y="342900"/>
                </a:moveTo>
                <a:lnTo>
                  <a:pt x="0" y="342900"/>
                </a:lnTo>
                <a:lnTo>
                  <a:pt x="156972" y="499872"/>
                </a:lnTo>
                <a:lnTo>
                  <a:pt x="313944" y="342900"/>
                </a:lnTo>
                <a:close/>
              </a:path>
              <a:path w="314325" h="500379">
                <a:moveTo>
                  <a:pt x="235458" y="0"/>
                </a:moveTo>
                <a:lnTo>
                  <a:pt x="78486" y="0"/>
                </a:lnTo>
                <a:lnTo>
                  <a:pt x="78486" y="342900"/>
                </a:lnTo>
                <a:lnTo>
                  <a:pt x="235458" y="342900"/>
                </a:lnTo>
                <a:lnTo>
                  <a:pt x="235458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201406" y="3141726"/>
            <a:ext cx="314325" cy="500380"/>
          </a:xfrm>
          <a:custGeom>
            <a:avLst/>
            <a:gdLst/>
            <a:ahLst/>
            <a:cxnLst/>
            <a:rect l="l" t="t" r="r" b="b"/>
            <a:pathLst>
              <a:path w="314325" h="500379">
                <a:moveTo>
                  <a:pt x="235458" y="0"/>
                </a:moveTo>
                <a:lnTo>
                  <a:pt x="235458" y="342900"/>
                </a:lnTo>
                <a:lnTo>
                  <a:pt x="313944" y="342900"/>
                </a:lnTo>
                <a:lnTo>
                  <a:pt x="156972" y="499872"/>
                </a:lnTo>
                <a:lnTo>
                  <a:pt x="0" y="342900"/>
                </a:lnTo>
                <a:lnTo>
                  <a:pt x="78486" y="342900"/>
                </a:lnTo>
                <a:lnTo>
                  <a:pt x="78486" y="0"/>
                </a:lnTo>
                <a:lnTo>
                  <a:pt x="235458" y="0"/>
                </a:lnTo>
                <a:close/>
              </a:path>
            </a:pathLst>
          </a:custGeom>
          <a:ln w="2590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556510" y="4005834"/>
            <a:ext cx="4104640" cy="1440180"/>
          </a:xfrm>
          <a:custGeom>
            <a:avLst/>
            <a:gdLst/>
            <a:ahLst/>
            <a:cxnLst/>
            <a:rect l="l" t="t" r="r" b="b"/>
            <a:pathLst>
              <a:path w="4104640" h="1440179">
                <a:moveTo>
                  <a:pt x="0" y="720090"/>
                </a:moveTo>
                <a:lnTo>
                  <a:pt x="4543" y="671792"/>
                </a:lnTo>
                <a:lnTo>
                  <a:pt x="17983" y="624347"/>
                </a:lnTo>
                <a:lnTo>
                  <a:pt x="40032" y="577855"/>
                </a:lnTo>
                <a:lnTo>
                  <a:pt x="70402" y="532417"/>
                </a:lnTo>
                <a:lnTo>
                  <a:pt x="108807" y="488134"/>
                </a:lnTo>
                <a:lnTo>
                  <a:pt x="154958" y="445107"/>
                </a:lnTo>
                <a:lnTo>
                  <a:pt x="208570" y="403437"/>
                </a:lnTo>
                <a:lnTo>
                  <a:pt x="269354" y="363225"/>
                </a:lnTo>
                <a:lnTo>
                  <a:pt x="302346" y="343697"/>
                </a:lnTo>
                <a:lnTo>
                  <a:pt x="337023" y="324572"/>
                </a:lnTo>
                <a:lnTo>
                  <a:pt x="373350" y="305861"/>
                </a:lnTo>
                <a:lnTo>
                  <a:pt x="411290" y="287577"/>
                </a:lnTo>
                <a:lnTo>
                  <a:pt x="450808" y="269734"/>
                </a:lnTo>
                <a:lnTo>
                  <a:pt x="491868" y="252344"/>
                </a:lnTo>
                <a:lnTo>
                  <a:pt x="534434" y="235418"/>
                </a:lnTo>
                <a:lnTo>
                  <a:pt x="578469" y="218971"/>
                </a:lnTo>
                <a:lnTo>
                  <a:pt x="623939" y="203014"/>
                </a:lnTo>
                <a:lnTo>
                  <a:pt x="670807" y="187561"/>
                </a:lnTo>
                <a:lnTo>
                  <a:pt x="719037" y="172623"/>
                </a:lnTo>
                <a:lnTo>
                  <a:pt x="768593" y="158213"/>
                </a:lnTo>
                <a:lnTo>
                  <a:pt x="819440" y="144345"/>
                </a:lnTo>
                <a:lnTo>
                  <a:pt x="871541" y="131030"/>
                </a:lnTo>
                <a:lnTo>
                  <a:pt x="924861" y="118281"/>
                </a:lnTo>
                <a:lnTo>
                  <a:pt x="979364" y="106111"/>
                </a:lnTo>
                <a:lnTo>
                  <a:pt x="1035013" y="94533"/>
                </a:lnTo>
                <a:lnTo>
                  <a:pt x="1091773" y="83558"/>
                </a:lnTo>
                <a:lnTo>
                  <a:pt x="1149609" y="73200"/>
                </a:lnTo>
                <a:lnTo>
                  <a:pt x="1208483" y="63472"/>
                </a:lnTo>
                <a:lnTo>
                  <a:pt x="1268360" y="54385"/>
                </a:lnTo>
                <a:lnTo>
                  <a:pt x="1329205" y="45953"/>
                </a:lnTo>
                <a:lnTo>
                  <a:pt x="1390981" y="38188"/>
                </a:lnTo>
                <a:lnTo>
                  <a:pt x="1453653" y="31102"/>
                </a:lnTo>
                <a:lnTo>
                  <a:pt x="1517184" y="24709"/>
                </a:lnTo>
                <a:lnTo>
                  <a:pt x="1581538" y="19021"/>
                </a:lnTo>
                <a:lnTo>
                  <a:pt x="1646681" y="14050"/>
                </a:lnTo>
                <a:lnTo>
                  <a:pt x="1712575" y="9809"/>
                </a:lnTo>
                <a:lnTo>
                  <a:pt x="1779185" y="6311"/>
                </a:lnTo>
                <a:lnTo>
                  <a:pt x="1846475" y="3569"/>
                </a:lnTo>
                <a:lnTo>
                  <a:pt x="1914409" y="1594"/>
                </a:lnTo>
                <a:lnTo>
                  <a:pt x="1982951" y="400"/>
                </a:lnTo>
                <a:lnTo>
                  <a:pt x="2052065" y="0"/>
                </a:lnTo>
                <a:lnTo>
                  <a:pt x="2121180" y="400"/>
                </a:lnTo>
                <a:lnTo>
                  <a:pt x="2189722" y="1594"/>
                </a:lnTo>
                <a:lnTo>
                  <a:pt x="2257656" y="3569"/>
                </a:lnTo>
                <a:lnTo>
                  <a:pt x="2324946" y="6311"/>
                </a:lnTo>
                <a:lnTo>
                  <a:pt x="2391556" y="9809"/>
                </a:lnTo>
                <a:lnTo>
                  <a:pt x="2457450" y="14050"/>
                </a:lnTo>
                <a:lnTo>
                  <a:pt x="2522593" y="19021"/>
                </a:lnTo>
                <a:lnTo>
                  <a:pt x="2586947" y="24709"/>
                </a:lnTo>
                <a:lnTo>
                  <a:pt x="2650478" y="31102"/>
                </a:lnTo>
                <a:lnTo>
                  <a:pt x="2713150" y="38188"/>
                </a:lnTo>
                <a:lnTo>
                  <a:pt x="2774926" y="45953"/>
                </a:lnTo>
                <a:lnTo>
                  <a:pt x="2835771" y="54385"/>
                </a:lnTo>
                <a:lnTo>
                  <a:pt x="2895648" y="63472"/>
                </a:lnTo>
                <a:lnTo>
                  <a:pt x="2954522" y="73200"/>
                </a:lnTo>
                <a:lnTo>
                  <a:pt x="3012358" y="83558"/>
                </a:lnTo>
                <a:lnTo>
                  <a:pt x="3069118" y="94533"/>
                </a:lnTo>
                <a:lnTo>
                  <a:pt x="3124767" y="106111"/>
                </a:lnTo>
                <a:lnTo>
                  <a:pt x="3179270" y="118281"/>
                </a:lnTo>
                <a:lnTo>
                  <a:pt x="3232590" y="131030"/>
                </a:lnTo>
                <a:lnTo>
                  <a:pt x="3284691" y="144345"/>
                </a:lnTo>
                <a:lnTo>
                  <a:pt x="3335538" y="158213"/>
                </a:lnTo>
                <a:lnTo>
                  <a:pt x="3385094" y="172623"/>
                </a:lnTo>
                <a:lnTo>
                  <a:pt x="3433324" y="187561"/>
                </a:lnTo>
                <a:lnTo>
                  <a:pt x="3480192" y="203014"/>
                </a:lnTo>
                <a:lnTo>
                  <a:pt x="3525662" y="218971"/>
                </a:lnTo>
                <a:lnTo>
                  <a:pt x="3569697" y="235418"/>
                </a:lnTo>
                <a:lnTo>
                  <a:pt x="3612263" y="252344"/>
                </a:lnTo>
                <a:lnTo>
                  <a:pt x="3653323" y="269734"/>
                </a:lnTo>
                <a:lnTo>
                  <a:pt x="3692841" y="287577"/>
                </a:lnTo>
                <a:lnTo>
                  <a:pt x="3730781" y="305861"/>
                </a:lnTo>
                <a:lnTo>
                  <a:pt x="3767108" y="324572"/>
                </a:lnTo>
                <a:lnTo>
                  <a:pt x="3801785" y="343697"/>
                </a:lnTo>
                <a:lnTo>
                  <a:pt x="3834777" y="363225"/>
                </a:lnTo>
                <a:lnTo>
                  <a:pt x="3895561" y="403437"/>
                </a:lnTo>
                <a:lnTo>
                  <a:pt x="3949173" y="445107"/>
                </a:lnTo>
                <a:lnTo>
                  <a:pt x="3995324" y="488134"/>
                </a:lnTo>
                <a:lnTo>
                  <a:pt x="4033729" y="532417"/>
                </a:lnTo>
                <a:lnTo>
                  <a:pt x="4064099" y="577855"/>
                </a:lnTo>
                <a:lnTo>
                  <a:pt x="4086148" y="624347"/>
                </a:lnTo>
                <a:lnTo>
                  <a:pt x="4099588" y="671792"/>
                </a:lnTo>
                <a:lnTo>
                  <a:pt x="4104132" y="720090"/>
                </a:lnTo>
                <a:lnTo>
                  <a:pt x="4102990" y="744339"/>
                </a:lnTo>
                <a:lnTo>
                  <a:pt x="4093962" y="792223"/>
                </a:lnTo>
                <a:lnTo>
                  <a:pt x="4076182" y="839204"/>
                </a:lnTo>
                <a:lnTo>
                  <a:pt x="4049936" y="885181"/>
                </a:lnTo>
                <a:lnTo>
                  <a:pt x="4015513" y="930054"/>
                </a:lnTo>
                <a:lnTo>
                  <a:pt x="3973199" y="973722"/>
                </a:lnTo>
                <a:lnTo>
                  <a:pt x="3923281" y="1016083"/>
                </a:lnTo>
                <a:lnTo>
                  <a:pt x="3866048" y="1057036"/>
                </a:lnTo>
                <a:lnTo>
                  <a:pt x="3801785" y="1096482"/>
                </a:lnTo>
                <a:lnTo>
                  <a:pt x="3767108" y="1115607"/>
                </a:lnTo>
                <a:lnTo>
                  <a:pt x="3730781" y="1134318"/>
                </a:lnTo>
                <a:lnTo>
                  <a:pt x="3692841" y="1152602"/>
                </a:lnTo>
                <a:lnTo>
                  <a:pt x="3653323" y="1170445"/>
                </a:lnTo>
                <a:lnTo>
                  <a:pt x="3612263" y="1187835"/>
                </a:lnTo>
                <a:lnTo>
                  <a:pt x="3569697" y="1204761"/>
                </a:lnTo>
                <a:lnTo>
                  <a:pt x="3525662" y="1221208"/>
                </a:lnTo>
                <a:lnTo>
                  <a:pt x="3480192" y="1237165"/>
                </a:lnTo>
                <a:lnTo>
                  <a:pt x="3433324" y="1252618"/>
                </a:lnTo>
                <a:lnTo>
                  <a:pt x="3385094" y="1267556"/>
                </a:lnTo>
                <a:lnTo>
                  <a:pt x="3335538" y="1281966"/>
                </a:lnTo>
                <a:lnTo>
                  <a:pt x="3284691" y="1295834"/>
                </a:lnTo>
                <a:lnTo>
                  <a:pt x="3232590" y="1309149"/>
                </a:lnTo>
                <a:lnTo>
                  <a:pt x="3179270" y="1321898"/>
                </a:lnTo>
                <a:lnTo>
                  <a:pt x="3124767" y="1334068"/>
                </a:lnTo>
                <a:lnTo>
                  <a:pt x="3069118" y="1345646"/>
                </a:lnTo>
                <a:lnTo>
                  <a:pt x="3012358" y="1356621"/>
                </a:lnTo>
                <a:lnTo>
                  <a:pt x="2954522" y="1366979"/>
                </a:lnTo>
                <a:lnTo>
                  <a:pt x="2895648" y="1376707"/>
                </a:lnTo>
                <a:lnTo>
                  <a:pt x="2835771" y="1385794"/>
                </a:lnTo>
                <a:lnTo>
                  <a:pt x="2774926" y="1394226"/>
                </a:lnTo>
                <a:lnTo>
                  <a:pt x="2713150" y="1401991"/>
                </a:lnTo>
                <a:lnTo>
                  <a:pt x="2650478" y="1409077"/>
                </a:lnTo>
                <a:lnTo>
                  <a:pt x="2586947" y="1415470"/>
                </a:lnTo>
                <a:lnTo>
                  <a:pt x="2522593" y="1421158"/>
                </a:lnTo>
                <a:lnTo>
                  <a:pt x="2457450" y="1426129"/>
                </a:lnTo>
                <a:lnTo>
                  <a:pt x="2391556" y="1430370"/>
                </a:lnTo>
                <a:lnTo>
                  <a:pt x="2324946" y="1433868"/>
                </a:lnTo>
                <a:lnTo>
                  <a:pt x="2257656" y="1436610"/>
                </a:lnTo>
                <a:lnTo>
                  <a:pt x="2189722" y="1438585"/>
                </a:lnTo>
                <a:lnTo>
                  <a:pt x="2121180" y="1439779"/>
                </a:lnTo>
                <a:lnTo>
                  <a:pt x="2052065" y="1440180"/>
                </a:lnTo>
                <a:lnTo>
                  <a:pt x="1982951" y="1439779"/>
                </a:lnTo>
                <a:lnTo>
                  <a:pt x="1914409" y="1438585"/>
                </a:lnTo>
                <a:lnTo>
                  <a:pt x="1846475" y="1436610"/>
                </a:lnTo>
                <a:lnTo>
                  <a:pt x="1779185" y="1433868"/>
                </a:lnTo>
                <a:lnTo>
                  <a:pt x="1712575" y="1430370"/>
                </a:lnTo>
                <a:lnTo>
                  <a:pt x="1646681" y="1426129"/>
                </a:lnTo>
                <a:lnTo>
                  <a:pt x="1581538" y="1421158"/>
                </a:lnTo>
                <a:lnTo>
                  <a:pt x="1517184" y="1415470"/>
                </a:lnTo>
                <a:lnTo>
                  <a:pt x="1453653" y="1409077"/>
                </a:lnTo>
                <a:lnTo>
                  <a:pt x="1390981" y="1401991"/>
                </a:lnTo>
                <a:lnTo>
                  <a:pt x="1329205" y="1394226"/>
                </a:lnTo>
                <a:lnTo>
                  <a:pt x="1268360" y="1385794"/>
                </a:lnTo>
                <a:lnTo>
                  <a:pt x="1208483" y="1376707"/>
                </a:lnTo>
                <a:lnTo>
                  <a:pt x="1149609" y="1366979"/>
                </a:lnTo>
                <a:lnTo>
                  <a:pt x="1091773" y="1356621"/>
                </a:lnTo>
                <a:lnTo>
                  <a:pt x="1035013" y="1345646"/>
                </a:lnTo>
                <a:lnTo>
                  <a:pt x="979364" y="1334068"/>
                </a:lnTo>
                <a:lnTo>
                  <a:pt x="924861" y="1321898"/>
                </a:lnTo>
                <a:lnTo>
                  <a:pt x="871541" y="1309149"/>
                </a:lnTo>
                <a:lnTo>
                  <a:pt x="819440" y="1295834"/>
                </a:lnTo>
                <a:lnTo>
                  <a:pt x="768593" y="1281966"/>
                </a:lnTo>
                <a:lnTo>
                  <a:pt x="719037" y="1267556"/>
                </a:lnTo>
                <a:lnTo>
                  <a:pt x="670807" y="1252618"/>
                </a:lnTo>
                <a:lnTo>
                  <a:pt x="623939" y="1237165"/>
                </a:lnTo>
                <a:lnTo>
                  <a:pt x="578469" y="1221208"/>
                </a:lnTo>
                <a:lnTo>
                  <a:pt x="534434" y="1204761"/>
                </a:lnTo>
                <a:lnTo>
                  <a:pt x="491868" y="1187835"/>
                </a:lnTo>
                <a:lnTo>
                  <a:pt x="450808" y="1170445"/>
                </a:lnTo>
                <a:lnTo>
                  <a:pt x="411290" y="1152602"/>
                </a:lnTo>
                <a:lnTo>
                  <a:pt x="373350" y="1134318"/>
                </a:lnTo>
                <a:lnTo>
                  <a:pt x="337023" y="1115607"/>
                </a:lnTo>
                <a:lnTo>
                  <a:pt x="302346" y="1096482"/>
                </a:lnTo>
                <a:lnTo>
                  <a:pt x="269354" y="1076954"/>
                </a:lnTo>
                <a:lnTo>
                  <a:pt x="208570" y="1036742"/>
                </a:lnTo>
                <a:lnTo>
                  <a:pt x="154958" y="995072"/>
                </a:lnTo>
                <a:lnTo>
                  <a:pt x="108807" y="952045"/>
                </a:lnTo>
                <a:lnTo>
                  <a:pt x="70402" y="907762"/>
                </a:lnTo>
                <a:lnTo>
                  <a:pt x="40032" y="862324"/>
                </a:lnTo>
                <a:lnTo>
                  <a:pt x="17983" y="815832"/>
                </a:lnTo>
                <a:lnTo>
                  <a:pt x="4543" y="768387"/>
                </a:lnTo>
                <a:lnTo>
                  <a:pt x="0" y="720090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308342" y="1197102"/>
            <a:ext cx="1120140" cy="864235"/>
          </a:xfrm>
          <a:custGeom>
            <a:avLst/>
            <a:gdLst/>
            <a:ahLst/>
            <a:cxnLst/>
            <a:rect l="l" t="t" r="r" b="b"/>
            <a:pathLst>
              <a:path w="1120140" h="864235">
                <a:moveTo>
                  <a:pt x="0" y="432053"/>
                </a:moveTo>
                <a:lnTo>
                  <a:pt x="2563" y="390441"/>
                </a:lnTo>
                <a:lnTo>
                  <a:pt x="10096" y="349949"/>
                </a:lnTo>
                <a:lnTo>
                  <a:pt x="22366" y="310757"/>
                </a:lnTo>
                <a:lnTo>
                  <a:pt x="39136" y="273047"/>
                </a:lnTo>
                <a:lnTo>
                  <a:pt x="60174" y="236999"/>
                </a:lnTo>
                <a:lnTo>
                  <a:pt x="85244" y="202795"/>
                </a:lnTo>
                <a:lnTo>
                  <a:pt x="114111" y="170616"/>
                </a:lnTo>
                <a:lnTo>
                  <a:pt x="146542" y="140642"/>
                </a:lnTo>
                <a:lnTo>
                  <a:pt x="182301" y="113055"/>
                </a:lnTo>
                <a:lnTo>
                  <a:pt x="221155" y="88036"/>
                </a:lnTo>
                <a:lnTo>
                  <a:pt x="262868" y="65765"/>
                </a:lnTo>
                <a:lnTo>
                  <a:pt x="307207" y="46424"/>
                </a:lnTo>
                <a:lnTo>
                  <a:pt x="353936" y="30194"/>
                </a:lnTo>
                <a:lnTo>
                  <a:pt x="402821" y="17255"/>
                </a:lnTo>
                <a:lnTo>
                  <a:pt x="453628" y="7789"/>
                </a:lnTo>
                <a:lnTo>
                  <a:pt x="506123" y="1977"/>
                </a:lnTo>
                <a:lnTo>
                  <a:pt x="560069" y="0"/>
                </a:lnTo>
                <a:lnTo>
                  <a:pt x="614016" y="1977"/>
                </a:lnTo>
                <a:lnTo>
                  <a:pt x="666511" y="7789"/>
                </a:lnTo>
                <a:lnTo>
                  <a:pt x="717318" y="17255"/>
                </a:lnTo>
                <a:lnTo>
                  <a:pt x="766203" y="30194"/>
                </a:lnTo>
                <a:lnTo>
                  <a:pt x="812932" y="46424"/>
                </a:lnTo>
                <a:lnTo>
                  <a:pt x="857271" y="65765"/>
                </a:lnTo>
                <a:lnTo>
                  <a:pt x="898984" y="88036"/>
                </a:lnTo>
                <a:lnTo>
                  <a:pt x="937838" y="113055"/>
                </a:lnTo>
                <a:lnTo>
                  <a:pt x="973597" y="140642"/>
                </a:lnTo>
                <a:lnTo>
                  <a:pt x="1006028" y="170616"/>
                </a:lnTo>
                <a:lnTo>
                  <a:pt x="1034895" y="202795"/>
                </a:lnTo>
                <a:lnTo>
                  <a:pt x="1059965" y="236999"/>
                </a:lnTo>
                <a:lnTo>
                  <a:pt x="1081003" y="273047"/>
                </a:lnTo>
                <a:lnTo>
                  <a:pt x="1097773" y="310757"/>
                </a:lnTo>
                <a:lnTo>
                  <a:pt x="1110043" y="349949"/>
                </a:lnTo>
                <a:lnTo>
                  <a:pt x="1117576" y="390441"/>
                </a:lnTo>
                <a:lnTo>
                  <a:pt x="1120139" y="432053"/>
                </a:lnTo>
                <a:lnTo>
                  <a:pt x="1117576" y="473666"/>
                </a:lnTo>
                <a:lnTo>
                  <a:pt x="1110043" y="514158"/>
                </a:lnTo>
                <a:lnTo>
                  <a:pt x="1097773" y="553350"/>
                </a:lnTo>
                <a:lnTo>
                  <a:pt x="1081003" y="591060"/>
                </a:lnTo>
                <a:lnTo>
                  <a:pt x="1059965" y="627108"/>
                </a:lnTo>
                <a:lnTo>
                  <a:pt x="1034895" y="661312"/>
                </a:lnTo>
                <a:lnTo>
                  <a:pt x="1006028" y="693491"/>
                </a:lnTo>
                <a:lnTo>
                  <a:pt x="973597" y="723465"/>
                </a:lnTo>
                <a:lnTo>
                  <a:pt x="937838" y="751052"/>
                </a:lnTo>
                <a:lnTo>
                  <a:pt x="898984" y="776071"/>
                </a:lnTo>
                <a:lnTo>
                  <a:pt x="857271" y="798342"/>
                </a:lnTo>
                <a:lnTo>
                  <a:pt x="812932" y="817683"/>
                </a:lnTo>
                <a:lnTo>
                  <a:pt x="766203" y="833913"/>
                </a:lnTo>
                <a:lnTo>
                  <a:pt x="717318" y="846852"/>
                </a:lnTo>
                <a:lnTo>
                  <a:pt x="666511" y="856318"/>
                </a:lnTo>
                <a:lnTo>
                  <a:pt x="614016" y="862130"/>
                </a:lnTo>
                <a:lnTo>
                  <a:pt x="560069" y="864108"/>
                </a:lnTo>
                <a:lnTo>
                  <a:pt x="506123" y="862130"/>
                </a:lnTo>
                <a:lnTo>
                  <a:pt x="453628" y="856318"/>
                </a:lnTo>
                <a:lnTo>
                  <a:pt x="402821" y="846852"/>
                </a:lnTo>
                <a:lnTo>
                  <a:pt x="353936" y="833913"/>
                </a:lnTo>
                <a:lnTo>
                  <a:pt x="307207" y="817683"/>
                </a:lnTo>
                <a:lnTo>
                  <a:pt x="262868" y="798342"/>
                </a:lnTo>
                <a:lnTo>
                  <a:pt x="221155" y="776071"/>
                </a:lnTo>
                <a:lnTo>
                  <a:pt x="182301" y="751052"/>
                </a:lnTo>
                <a:lnTo>
                  <a:pt x="146542" y="723465"/>
                </a:lnTo>
                <a:lnTo>
                  <a:pt x="114111" y="693491"/>
                </a:lnTo>
                <a:lnTo>
                  <a:pt x="85244" y="661312"/>
                </a:lnTo>
                <a:lnTo>
                  <a:pt x="60174" y="627108"/>
                </a:lnTo>
                <a:lnTo>
                  <a:pt x="39136" y="591060"/>
                </a:lnTo>
                <a:lnTo>
                  <a:pt x="22366" y="553350"/>
                </a:lnTo>
                <a:lnTo>
                  <a:pt x="10096" y="514158"/>
                </a:lnTo>
                <a:lnTo>
                  <a:pt x="2563" y="473666"/>
                </a:lnTo>
                <a:lnTo>
                  <a:pt x="0" y="432053"/>
                </a:lnTo>
                <a:close/>
              </a:path>
            </a:pathLst>
          </a:custGeom>
          <a:ln w="25908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293614" y="1629917"/>
            <a:ext cx="1118870" cy="864235"/>
          </a:xfrm>
          <a:custGeom>
            <a:avLst/>
            <a:gdLst/>
            <a:ahLst/>
            <a:cxnLst/>
            <a:rect l="l" t="t" r="r" b="b"/>
            <a:pathLst>
              <a:path w="1118870" h="864235">
                <a:moveTo>
                  <a:pt x="0" y="432054"/>
                </a:moveTo>
                <a:lnTo>
                  <a:pt x="2560" y="390441"/>
                </a:lnTo>
                <a:lnTo>
                  <a:pt x="10086" y="349949"/>
                </a:lnTo>
                <a:lnTo>
                  <a:pt x="22342" y="310757"/>
                </a:lnTo>
                <a:lnTo>
                  <a:pt x="39094" y="273047"/>
                </a:lnTo>
                <a:lnTo>
                  <a:pt x="60108" y="236999"/>
                </a:lnTo>
                <a:lnTo>
                  <a:pt x="85149" y="202795"/>
                </a:lnTo>
                <a:lnTo>
                  <a:pt x="113982" y="170616"/>
                </a:lnTo>
                <a:lnTo>
                  <a:pt x="146373" y="140642"/>
                </a:lnTo>
                <a:lnTo>
                  <a:pt x="182088" y="113055"/>
                </a:lnTo>
                <a:lnTo>
                  <a:pt x="220891" y="88036"/>
                </a:lnTo>
                <a:lnTo>
                  <a:pt x="262549" y="65765"/>
                </a:lnTo>
                <a:lnTo>
                  <a:pt x="306827" y="46424"/>
                </a:lnTo>
                <a:lnTo>
                  <a:pt x="353490" y="30194"/>
                </a:lnTo>
                <a:lnTo>
                  <a:pt x="402304" y="17255"/>
                </a:lnTo>
                <a:lnTo>
                  <a:pt x="453035" y="7789"/>
                </a:lnTo>
                <a:lnTo>
                  <a:pt x="505448" y="1977"/>
                </a:lnTo>
                <a:lnTo>
                  <a:pt x="559308" y="0"/>
                </a:lnTo>
                <a:lnTo>
                  <a:pt x="613167" y="1977"/>
                </a:lnTo>
                <a:lnTo>
                  <a:pt x="665580" y="7789"/>
                </a:lnTo>
                <a:lnTo>
                  <a:pt x="716311" y="17255"/>
                </a:lnTo>
                <a:lnTo>
                  <a:pt x="765125" y="30194"/>
                </a:lnTo>
                <a:lnTo>
                  <a:pt x="811788" y="46424"/>
                </a:lnTo>
                <a:lnTo>
                  <a:pt x="856066" y="65765"/>
                </a:lnTo>
                <a:lnTo>
                  <a:pt x="897724" y="88036"/>
                </a:lnTo>
                <a:lnTo>
                  <a:pt x="936527" y="113055"/>
                </a:lnTo>
                <a:lnTo>
                  <a:pt x="972242" y="140642"/>
                </a:lnTo>
                <a:lnTo>
                  <a:pt x="1004633" y="170616"/>
                </a:lnTo>
                <a:lnTo>
                  <a:pt x="1033466" y="202795"/>
                </a:lnTo>
                <a:lnTo>
                  <a:pt x="1058507" y="236999"/>
                </a:lnTo>
                <a:lnTo>
                  <a:pt x="1079521" y="273047"/>
                </a:lnTo>
                <a:lnTo>
                  <a:pt x="1096273" y="310757"/>
                </a:lnTo>
                <a:lnTo>
                  <a:pt x="1108529" y="349949"/>
                </a:lnTo>
                <a:lnTo>
                  <a:pt x="1116055" y="390441"/>
                </a:lnTo>
                <a:lnTo>
                  <a:pt x="1118615" y="432054"/>
                </a:lnTo>
                <a:lnTo>
                  <a:pt x="1116055" y="473666"/>
                </a:lnTo>
                <a:lnTo>
                  <a:pt x="1108529" y="514158"/>
                </a:lnTo>
                <a:lnTo>
                  <a:pt x="1096273" y="553350"/>
                </a:lnTo>
                <a:lnTo>
                  <a:pt x="1079521" y="591060"/>
                </a:lnTo>
                <a:lnTo>
                  <a:pt x="1058507" y="627108"/>
                </a:lnTo>
                <a:lnTo>
                  <a:pt x="1033466" y="661312"/>
                </a:lnTo>
                <a:lnTo>
                  <a:pt x="1004633" y="693491"/>
                </a:lnTo>
                <a:lnTo>
                  <a:pt x="972242" y="723465"/>
                </a:lnTo>
                <a:lnTo>
                  <a:pt x="936527" y="751052"/>
                </a:lnTo>
                <a:lnTo>
                  <a:pt x="897724" y="776071"/>
                </a:lnTo>
                <a:lnTo>
                  <a:pt x="856066" y="798342"/>
                </a:lnTo>
                <a:lnTo>
                  <a:pt x="811788" y="817683"/>
                </a:lnTo>
                <a:lnTo>
                  <a:pt x="765125" y="833913"/>
                </a:lnTo>
                <a:lnTo>
                  <a:pt x="716311" y="846852"/>
                </a:lnTo>
                <a:lnTo>
                  <a:pt x="665580" y="856318"/>
                </a:lnTo>
                <a:lnTo>
                  <a:pt x="613167" y="862130"/>
                </a:lnTo>
                <a:lnTo>
                  <a:pt x="559308" y="864108"/>
                </a:lnTo>
                <a:lnTo>
                  <a:pt x="505448" y="862130"/>
                </a:lnTo>
                <a:lnTo>
                  <a:pt x="453035" y="856318"/>
                </a:lnTo>
                <a:lnTo>
                  <a:pt x="402304" y="846852"/>
                </a:lnTo>
                <a:lnTo>
                  <a:pt x="353490" y="833913"/>
                </a:lnTo>
                <a:lnTo>
                  <a:pt x="306827" y="817683"/>
                </a:lnTo>
                <a:lnTo>
                  <a:pt x="262549" y="798342"/>
                </a:lnTo>
                <a:lnTo>
                  <a:pt x="220891" y="776071"/>
                </a:lnTo>
                <a:lnTo>
                  <a:pt x="182088" y="751052"/>
                </a:lnTo>
                <a:lnTo>
                  <a:pt x="146373" y="723465"/>
                </a:lnTo>
                <a:lnTo>
                  <a:pt x="113982" y="693491"/>
                </a:lnTo>
                <a:lnTo>
                  <a:pt x="85149" y="661312"/>
                </a:lnTo>
                <a:lnTo>
                  <a:pt x="60108" y="627108"/>
                </a:lnTo>
                <a:lnTo>
                  <a:pt x="39094" y="591060"/>
                </a:lnTo>
                <a:lnTo>
                  <a:pt x="22342" y="553350"/>
                </a:lnTo>
                <a:lnTo>
                  <a:pt x="10086" y="514158"/>
                </a:lnTo>
                <a:lnTo>
                  <a:pt x="2560" y="473666"/>
                </a:lnTo>
                <a:lnTo>
                  <a:pt x="0" y="432054"/>
                </a:lnTo>
                <a:close/>
              </a:path>
            </a:pathLst>
          </a:custGeom>
          <a:ln w="25908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>
            <a:spLocks noGrp="1"/>
          </p:cNvSpPr>
          <p:nvPr>
            <p:ph type="title"/>
          </p:nvPr>
        </p:nvSpPr>
        <p:spPr>
          <a:xfrm>
            <a:off x="1626870" y="40893"/>
            <a:ext cx="55822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/>
              <a:t>Indonesia MPI Reduction 2007-12 by </a:t>
            </a:r>
            <a:r>
              <a:rPr dirty="0" sz="1800"/>
              <a:t>subnational</a:t>
            </a:r>
            <a:r>
              <a:rPr dirty="0" sz="1800" spc="155"/>
              <a:t> </a:t>
            </a:r>
            <a:r>
              <a:rPr dirty="0" sz="1800" spc="-5"/>
              <a:t>regions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35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5357" y="22605"/>
            <a:ext cx="765619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00910" marR="5080" indent="-2188845">
              <a:lnSpc>
                <a:spcPct val="100000"/>
              </a:lnSpc>
              <a:spcBef>
                <a:spcPts val="100"/>
              </a:spcBef>
            </a:pPr>
            <a:r>
              <a:rPr dirty="0"/>
              <a:t>Disaggregation </a:t>
            </a:r>
            <a:r>
              <a:rPr dirty="0" spc="-5"/>
              <a:t>by </a:t>
            </a:r>
            <a:r>
              <a:rPr dirty="0"/>
              <a:t>subnational regions:  </a:t>
            </a:r>
            <a:r>
              <a:rPr dirty="0" spc="15"/>
              <a:t>Summary</a:t>
            </a:r>
            <a:r>
              <a:rPr dirty="0" spc="-5"/>
              <a:t> </a:t>
            </a:r>
            <a:r>
              <a:rPr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926" y="1274826"/>
            <a:ext cx="8375015" cy="469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815975" indent="-343535">
              <a:lnSpc>
                <a:spcPct val="100000"/>
              </a:lnSpc>
              <a:spcBef>
                <a:spcPts val="10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A </a:t>
            </a:r>
            <a:r>
              <a:rPr dirty="0" sz="2600" spc="-5">
                <a:latin typeface="Garamond"/>
                <a:cs typeface="Garamond"/>
              </a:rPr>
              <a:t>total of </a:t>
            </a:r>
            <a:r>
              <a:rPr dirty="0" sz="2600">
                <a:latin typeface="Garamond"/>
                <a:cs typeface="Garamond"/>
              </a:rPr>
              <a:t>208 </a:t>
            </a:r>
            <a:r>
              <a:rPr dirty="0" sz="2600" spc="-15">
                <a:latin typeface="Garamond"/>
                <a:cs typeface="Garamond"/>
              </a:rPr>
              <a:t>regions, </a:t>
            </a:r>
            <a:r>
              <a:rPr dirty="0" sz="2600" spc="-5">
                <a:latin typeface="Garamond"/>
                <a:cs typeface="Garamond"/>
              </a:rPr>
              <a:t>representing </a:t>
            </a:r>
            <a:r>
              <a:rPr dirty="0" sz="2600">
                <a:latin typeface="Garamond"/>
                <a:cs typeface="Garamond"/>
              </a:rPr>
              <a:t>78% </a:t>
            </a:r>
            <a:r>
              <a:rPr dirty="0" sz="2600" spc="-5">
                <a:latin typeface="Garamond"/>
                <a:cs typeface="Garamond"/>
              </a:rPr>
              <a:t>of our sample,  </a:t>
            </a:r>
            <a:r>
              <a:rPr dirty="0" sz="2600" spc="-10">
                <a:latin typeface="Garamond"/>
                <a:cs typeface="Garamond"/>
              </a:rPr>
              <a:t>showed </a:t>
            </a:r>
            <a:r>
              <a:rPr dirty="0" sz="2600" b="1">
                <a:latin typeface="Garamond"/>
                <a:cs typeface="Garamond"/>
              </a:rPr>
              <a:t>statistically significant </a:t>
            </a:r>
            <a:r>
              <a:rPr dirty="0" sz="2600" spc="-5">
                <a:latin typeface="Garamond"/>
                <a:cs typeface="Garamond"/>
              </a:rPr>
              <a:t>reduction </a:t>
            </a:r>
            <a:r>
              <a:rPr dirty="0" sz="2600">
                <a:latin typeface="Garamond"/>
                <a:cs typeface="Garamond"/>
              </a:rPr>
              <a:t>in</a:t>
            </a:r>
            <a:r>
              <a:rPr dirty="0" sz="2600" spc="1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MPI.</a:t>
            </a:r>
            <a:endParaRPr sz="2600">
              <a:latin typeface="Garamond"/>
              <a:cs typeface="Garamond"/>
            </a:endParaRPr>
          </a:p>
          <a:p>
            <a:pPr marL="355600" marR="129539" indent="-343535">
              <a:lnSpc>
                <a:spcPct val="100000"/>
              </a:lnSpc>
              <a:spcBef>
                <a:spcPts val="80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Eight </a:t>
            </a:r>
            <a:r>
              <a:rPr dirty="0" sz="2600">
                <a:latin typeface="Garamond"/>
                <a:cs typeface="Garamond"/>
              </a:rPr>
              <a:t>countries: Bangladesh 2007-11, </a:t>
            </a:r>
            <a:r>
              <a:rPr dirty="0" sz="2600" spc="-5">
                <a:latin typeface="Garamond"/>
                <a:cs typeface="Garamond"/>
              </a:rPr>
              <a:t>Bolivia, </a:t>
            </a:r>
            <a:r>
              <a:rPr dirty="0" sz="2600">
                <a:latin typeface="Garamond"/>
                <a:cs typeface="Garamond"/>
              </a:rPr>
              <a:t>Gabon, Ghana,  </a:t>
            </a:r>
            <a:r>
              <a:rPr dirty="0" sz="2600" spc="-10">
                <a:latin typeface="Garamond"/>
                <a:cs typeface="Garamond"/>
              </a:rPr>
              <a:t>Malawi, Mozambique, </a:t>
            </a:r>
            <a:r>
              <a:rPr dirty="0" sz="2600" spc="5">
                <a:latin typeface="Garamond"/>
                <a:cs typeface="Garamond"/>
              </a:rPr>
              <a:t>Niger </a:t>
            </a:r>
            <a:r>
              <a:rPr dirty="0" sz="2600" spc="-5">
                <a:latin typeface="Garamond"/>
                <a:cs typeface="Garamond"/>
              </a:rPr>
              <a:t>and </a:t>
            </a:r>
            <a:r>
              <a:rPr dirty="0" sz="2600" spc="-15">
                <a:latin typeface="Garamond"/>
                <a:cs typeface="Garamond"/>
              </a:rPr>
              <a:t>Rwanda </a:t>
            </a:r>
            <a:r>
              <a:rPr dirty="0" sz="2600">
                <a:latin typeface="Garamond"/>
                <a:cs typeface="Garamond"/>
              </a:rPr>
              <a:t>– </a:t>
            </a:r>
            <a:r>
              <a:rPr dirty="0" sz="2600" spc="-5">
                <a:latin typeface="Garamond"/>
                <a:cs typeface="Garamond"/>
              </a:rPr>
              <a:t>had </a:t>
            </a:r>
            <a:r>
              <a:rPr dirty="0" sz="2600">
                <a:latin typeface="Garamond"/>
                <a:cs typeface="Garamond"/>
              </a:rPr>
              <a:t>significant  </a:t>
            </a:r>
            <a:r>
              <a:rPr dirty="0" sz="2600" spc="-5">
                <a:latin typeface="Garamond"/>
                <a:cs typeface="Garamond"/>
              </a:rPr>
              <a:t>reductions </a:t>
            </a:r>
            <a:r>
              <a:rPr dirty="0" sz="2600">
                <a:latin typeface="Garamond"/>
                <a:cs typeface="Garamond"/>
              </a:rPr>
              <a:t>in </a:t>
            </a:r>
            <a:r>
              <a:rPr dirty="0" sz="2600" b="1">
                <a:latin typeface="Garamond"/>
                <a:cs typeface="Garamond"/>
              </a:rPr>
              <a:t>each subnational</a:t>
            </a:r>
            <a:r>
              <a:rPr dirty="0" sz="2600" spc="5" b="1">
                <a:latin typeface="Garamond"/>
                <a:cs typeface="Garamond"/>
              </a:rPr>
              <a:t> </a:t>
            </a:r>
            <a:r>
              <a:rPr dirty="0" sz="2600" b="1">
                <a:latin typeface="Garamond"/>
                <a:cs typeface="Garamond"/>
              </a:rPr>
              <a:t>region</a:t>
            </a:r>
            <a:r>
              <a:rPr dirty="0" sz="2600">
                <a:latin typeface="Garamond"/>
                <a:cs typeface="Garamond"/>
              </a:rPr>
              <a:t>.</a:t>
            </a:r>
            <a:endParaRPr sz="2600">
              <a:latin typeface="Garamond"/>
              <a:cs typeface="Garamond"/>
            </a:endParaRPr>
          </a:p>
          <a:p>
            <a:pPr marL="355600" marR="5080" indent="-343535">
              <a:lnSpc>
                <a:spcPct val="100000"/>
              </a:lnSpc>
              <a:spcBef>
                <a:spcPts val="80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In nine countries the </a:t>
            </a:r>
            <a:r>
              <a:rPr dirty="0" sz="2600" b="1">
                <a:latin typeface="Garamond"/>
                <a:cs typeface="Garamond"/>
              </a:rPr>
              <a:t>poorest </a:t>
            </a:r>
            <a:r>
              <a:rPr dirty="0" sz="2600" spc="5" b="1">
                <a:latin typeface="Garamond"/>
                <a:cs typeface="Garamond"/>
              </a:rPr>
              <a:t>region </a:t>
            </a:r>
            <a:r>
              <a:rPr dirty="0" sz="2600" spc="-5">
                <a:latin typeface="Garamond"/>
                <a:cs typeface="Garamond"/>
              </a:rPr>
              <a:t>had </a:t>
            </a:r>
            <a:r>
              <a:rPr dirty="0" sz="2600">
                <a:latin typeface="Garamond"/>
                <a:cs typeface="Garamond"/>
              </a:rPr>
              <a:t>the </a:t>
            </a:r>
            <a:r>
              <a:rPr dirty="0" sz="2600" spc="-5">
                <a:latin typeface="Garamond"/>
                <a:cs typeface="Garamond"/>
              </a:rPr>
              <a:t>fastest reduction  (Bangladesh </a:t>
            </a:r>
            <a:r>
              <a:rPr dirty="0" sz="2600">
                <a:latin typeface="Garamond"/>
                <a:cs typeface="Garamond"/>
              </a:rPr>
              <a:t>2007-11, </a:t>
            </a:r>
            <a:r>
              <a:rPr dirty="0" sz="2600" spc="-5">
                <a:latin typeface="Garamond"/>
                <a:cs typeface="Garamond"/>
              </a:rPr>
              <a:t>Bolivia, Colombia, </a:t>
            </a:r>
            <a:r>
              <a:rPr dirty="0" sz="2600" spc="15">
                <a:latin typeface="Garamond"/>
                <a:cs typeface="Garamond"/>
              </a:rPr>
              <a:t>Egypt, </a:t>
            </a:r>
            <a:r>
              <a:rPr dirty="0" sz="2600" spc="-10">
                <a:latin typeface="Garamond"/>
                <a:cs typeface="Garamond"/>
              </a:rPr>
              <a:t>Kenya,  Malawi, </a:t>
            </a:r>
            <a:r>
              <a:rPr dirty="0" sz="2600" spc="-5">
                <a:latin typeface="Garamond"/>
                <a:cs typeface="Garamond"/>
              </a:rPr>
              <a:t>Mozambique, </a:t>
            </a:r>
            <a:r>
              <a:rPr dirty="0" sz="2600">
                <a:latin typeface="Garamond"/>
                <a:cs typeface="Garamond"/>
              </a:rPr>
              <a:t>Namibia,</a:t>
            </a:r>
            <a:r>
              <a:rPr dirty="0" sz="2600" spc="5">
                <a:latin typeface="Garamond"/>
                <a:cs typeface="Garamond"/>
              </a:rPr>
              <a:t> Niger)</a:t>
            </a:r>
            <a:endParaRPr sz="2600">
              <a:latin typeface="Garamond"/>
              <a:cs typeface="Garamond"/>
            </a:endParaRPr>
          </a:p>
          <a:p>
            <a:pPr marL="355600" marR="661670" indent="-343535">
              <a:lnSpc>
                <a:spcPct val="100000"/>
              </a:lnSpc>
              <a:spcBef>
                <a:spcPts val="79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Subnational </a:t>
            </a:r>
            <a:r>
              <a:rPr dirty="0" sz="2600" b="1">
                <a:latin typeface="Garamond"/>
                <a:cs typeface="Garamond"/>
              </a:rPr>
              <a:t>disparities increased </a:t>
            </a:r>
            <a:r>
              <a:rPr dirty="0" sz="2600">
                <a:latin typeface="Garamond"/>
                <a:cs typeface="Garamond"/>
              </a:rPr>
              <a:t>in Ethiopia (2000-5),  Indonesia, </a:t>
            </a:r>
            <a:r>
              <a:rPr dirty="0" sz="2600" spc="-15">
                <a:latin typeface="Garamond"/>
                <a:cs typeface="Garamond"/>
              </a:rPr>
              <a:t>Jordan, </a:t>
            </a:r>
            <a:r>
              <a:rPr dirty="0" sz="2600" spc="-10">
                <a:latin typeface="Garamond"/>
                <a:cs typeface="Garamond"/>
              </a:rPr>
              <a:t>Mozambique, Niger, </a:t>
            </a:r>
            <a:r>
              <a:rPr dirty="0" sz="2600">
                <a:latin typeface="Garamond"/>
                <a:cs typeface="Garamond"/>
              </a:rPr>
              <a:t>Nigeria, </a:t>
            </a:r>
            <a:r>
              <a:rPr dirty="0" sz="2600" spc="-15">
                <a:latin typeface="Garamond"/>
                <a:cs typeface="Garamond"/>
              </a:rPr>
              <a:t>Pakistan,  </a:t>
            </a:r>
            <a:r>
              <a:rPr dirty="0" sz="2600" spc="-20">
                <a:latin typeface="Garamond"/>
                <a:cs typeface="Garamond"/>
              </a:rPr>
              <a:t>Tanzania </a:t>
            </a:r>
            <a:r>
              <a:rPr dirty="0" sz="2600" spc="-5">
                <a:latin typeface="Garamond"/>
                <a:cs typeface="Garamond"/>
              </a:rPr>
              <a:t>and</a:t>
            </a:r>
            <a:r>
              <a:rPr dirty="0" sz="2600" spc="25">
                <a:latin typeface="Garamond"/>
                <a:cs typeface="Garamond"/>
              </a:rPr>
              <a:t> </a:t>
            </a:r>
            <a:r>
              <a:rPr dirty="0" sz="2600" spc="-5">
                <a:latin typeface="Garamond"/>
                <a:cs typeface="Garamond"/>
              </a:rPr>
              <a:t>Zambia.</a:t>
            </a:r>
            <a:endParaRPr sz="2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914400"/>
            <a:ext cx="0" cy="5716905"/>
          </a:xfrm>
          <a:custGeom>
            <a:avLst/>
            <a:gdLst/>
            <a:ahLst/>
            <a:cxnLst/>
            <a:rect l="l" t="t" r="r" b="b"/>
            <a:pathLst>
              <a:path w="0" h="5716905">
                <a:moveTo>
                  <a:pt x="0" y="5716524"/>
                </a:moveTo>
                <a:lnTo>
                  <a:pt x="0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2148" y="663092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2148" y="59954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2148" y="53599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148" y="472592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148" y="40904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148" y="34549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148" y="28194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2148" y="218389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148" y="15483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148" y="9144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8723" y="2183892"/>
            <a:ext cx="8583295" cy="0"/>
          </a:xfrm>
          <a:custGeom>
            <a:avLst/>
            <a:gdLst/>
            <a:ahLst/>
            <a:cxnLst/>
            <a:rect l="l" t="t" r="r" b="b"/>
            <a:pathLst>
              <a:path w="8583295" h="0">
                <a:moveTo>
                  <a:pt x="0" y="0"/>
                </a:moveTo>
                <a:lnTo>
                  <a:pt x="8583168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23688" y="3922776"/>
            <a:ext cx="80010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93891" y="3040379"/>
            <a:ext cx="679704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7044" y="1973579"/>
            <a:ext cx="374903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9328" y="3502152"/>
            <a:ext cx="1380744" cy="138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66916" y="4105655"/>
            <a:ext cx="484631" cy="484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59752" y="2793492"/>
            <a:ext cx="586740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24216" y="1912620"/>
            <a:ext cx="528827" cy="527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08347" y="2983992"/>
            <a:ext cx="697991" cy="697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146672" y="2765806"/>
            <a:ext cx="3765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B</a:t>
            </a:r>
            <a:r>
              <a:rPr dirty="0" sz="1100" spc="-5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riba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3266" y="1698751"/>
            <a:ext cx="3651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D</a:t>
            </a:r>
            <a:r>
              <a:rPr dirty="0" sz="1100" spc="-5">
                <a:latin typeface="Garamond"/>
                <a:cs typeface="Garamond"/>
              </a:rPr>
              <a:t>endi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5113" y="3228213"/>
            <a:ext cx="2482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Fon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4419" y="3633190"/>
            <a:ext cx="1855470" cy="3924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100">
                <a:latin typeface="Garamond"/>
                <a:cs typeface="Garamond"/>
              </a:rPr>
              <a:t>Adja</a:t>
            </a:r>
            <a:endParaRPr sz="1100">
              <a:latin typeface="Garamond"/>
              <a:cs typeface="Garamond"/>
            </a:endParaRPr>
          </a:p>
          <a:p>
            <a:pPr marL="100838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Garamond"/>
                <a:cs typeface="Garamond"/>
              </a:rPr>
              <a:t>Yoa and</a:t>
            </a:r>
            <a:r>
              <a:rPr dirty="0" sz="1100" spc="-5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Lopka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33081" y="2519299"/>
            <a:ext cx="6419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B</a:t>
            </a:r>
            <a:r>
              <a:rPr dirty="0" sz="1100" spc="-5">
                <a:latin typeface="Garamond"/>
                <a:cs typeface="Garamond"/>
              </a:rPr>
              <a:t>é</a:t>
            </a:r>
            <a:r>
              <a:rPr dirty="0" sz="1100">
                <a:latin typeface="Garamond"/>
                <a:cs typeface="Garamond"/>
              </a:rPr>
              <a:t>tam</a:t>
            </a:r>
            <a:r>
              <a:rPr dirty="0" sz="1100" spc="-5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ribe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22132" y="1637538"/>
            <a:ext cx="3352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Peu</a:t>
            </a:r>
            <a:r>
              <a:rPr dirty="0" sz="1100" spc="-5">
                <a:latin typeface="Garamond"/>
                <a:cs typeface="Garamond"/>
              </a:rPr>
              <a:t>l</a:t>
            </a:r>
            <a:r>
              <a:rPr dirty="0" sz="1100">
                <a:latin typeface="Garamond"/>
                <a:cs typeface="Garamond"/>
              </a:rPr>
              <a:t>h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952" y="2710688"/>
            <a:ext cx="4330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aramond"/>
                <a:cs typeface="Garamond"/>
              </a:rPr>
              <a:t>Yo</a:t>
            </a:r>
            <a:r>
              <a:rPr dirty="0" sz="1100">
                <a:latin typeface="Garamond"/>
                <a:cs typeface="Garamond"/>
              </a:rPr>
              <a:t>ruba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7344" y="2700527"/>
            <a:ext cx="3430904" cy="1287780"/>
          </a:xfrm>
          <a:custGeom>
            <a:avLst/>
            <a:gdLst/>
            <a:ahLst/>
            <a:cxnLst/>
            <a:rect l="l" t="t" r="r" b="b"/>
            <a:pathLst>
              <a:path w="3430904" h="1287779">
                <a:moveTo>
                  <a:pt x="0" y="1287780"/>
                </a:moveTo>
                <a:lnTo>
                  <a:pt x="3430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715" y="6528003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715" y="5892494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15" y="5257038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15" y="4621529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15" y="3986276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15" y="3350767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15" y="2715260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339" y="2080005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39" y="1444498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339" y="808990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3306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16177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0.10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9073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0.20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61969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0.30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34865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0.40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07760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0.50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80656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0.60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53553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0.70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26830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0.80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9539" y="2285650"/>
            <a:ext cx="351790" cy="36525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25"/>
              </a:lnSpc>
            </a:pPr>
            <a:r>
              <a:rPr dirty="0" sz="2000" spc="-10" b="1">
                <a:latin typeface="Garamond"/>
                <a:cs typeface="Garamond"/>
              </a:rPr>
              <a:t>Annual </a:t>
            </a:r>
            <a:r>
              <a:rPr dirty="0" sz="2000" spc="-5" b="1">
                <a:latin typeface="Garamond"/>
                <a:cs typeface="Garamond"/>
              </a:rPr>
              <a:t>Absolute Change in</a:t>
            </a:r>
            <a:r>
              <a:rPr dirty="0" sz="2000" spc="-40" b="1">
                <a:latin typeface="Garamond"/>
                <a:cs typeface="Garamond"/>
              </a:rPr>
              <a:t> </a:t>
            </a:r>
            <a:r>
              <a:rPr dirty="0" sz="2000" spc="10" b="1">
                <a:latin typeface="Garamond"/>
                <a:cs typeface="Garamond"/>
              </a:rPr>
              <a:t>MPI</a:t>
            </a:r>
            <a:r>
              <a:rPr dirty="0" baseline="-21367" sz="1950" spc="15" b="1">
                <a:latin typeface="Garamond"/>
                <a:cs typeface="Garamond"/>
              </a:rPr>
              <a:t>T</a:t>
            </a:r>
            <a:endParaRPr baseline="-21367" sz="1950">
              <a:latin typeface="Garamond"/>
              <a:cs typeface="Garamon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45245" y="3882390"/>
            <a:ext cx="312420" cy="498475"/>
          </a:xfrm>
          <a:custGeom>
            <a:avLst/>
            <a:gdLst/>
            <a:ahLst/>
            <a:cxnLst/>
            <a:rect l="l" t="t" r="r" b="b"/>
            <a:pathLst>
              <a:path w="312420" h="498475">
                <a:moveTo>
                  <a:pt x="312420" y="342138"/>
                </a:moveTo>
                <a:lnTo>
                  <a:pt x="0" y="342138"/>
                </a:lnTo>
                <a:lnTo>
                  <a:pt x="156209" y="498348"/>
                </a:lnTo>
                <a:lnTo>
                  <a:pt x="312420" y="342138"/>
                </a:lnTo>
                <a:close/>
              </a:path>
              <a:path w="312420" h="498475">
                <a:moveTo>
                  <a:pt x="234314" y="0"/>
                </a:moveTo>
                <a:lnTo>
                  <a:pt x="78104" y="0"/>
                </a:lnTo>
                <a:lnTo>
                  <a:pt x="78104" y="342138"/>
                </a:lnTo>
                <a:lnTo>
                  <a:pt x="234314" y="342138"/>
                </a:lnTo>
                <a:lnTo>
                  <a:pt x="234314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45245" y="3882390"/>
            <a:ext cx="312420" cy="498475"/>
          </a:xfrm>
          <a:custGeom>
            <a:avLst/>
            <a:gdLst/>
            <a:ahLst/>
            <a:cxnLst/>
            <a:rect l="l" t="t" r="r" b="b"/>
            <a:pathLst>
              <a:path w="312420" h="498475">
                <a:moveTo>
                  <a:pt x="234314" y="0"/>
                </a:moveTo>
                <a:lnTo>
                  <a:pt x="234314" y="342138"/>
                </a:lnTo>
                <a:lnTo>
                  <a:pt x="312420" y="342138"/>
                </a:lnTo>
                <a:lnTo>
                  <a:pt x="156209" y="498348"/>
                </a:lnTo>
                <a:lnTo>
                  <a:pt x="0" y="342138"/>
                </a:lnTo>
                <a:lnTo>
                  <a:pt x="78104" y="342138"/>
                </a:lnTo>
                <a:lnTo>
                  <a:pt x="78104" y="0"/>
                </a:lnTo>
                <a:lnTo>
                  <a:pt x="234314" y="0"/>
                </a:lnTo>
                <a:close/>
              </a:path>
            </a:pathLst>
          </a:custGeom>
          <a:ln w="2590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058404" y="3191332"/>
            <a:ext cx="1004569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Garamond"/>
                <a:cs typeface="Garamond"/>
              </a:rPr>
              <a:t>Reduction</a:t>
            </a:r>
            <a:r>
              <a:rPr dirty="0" sz="1400" spc="-85" b="1">
                <a:latin typeface="Garamond"/>
                <a:cs typeface="Garamond"/>
              </a:rPr>
              <a:t> </a:t>
            </a:r>
            <a:r>
              <a:rPr dirty="0" sz="1400" spc="-5" b="1">
                <a:latin typeface="Garamond"/>
                <a:cs typeface="Garamond"/>
              </a:rPr>
              <a:t>in</a:t>
            </a:r>
            <a:endParaRPr sz="1400">
              <a:latin typeface="Garamond"/>
              <a:cs typeface="Garamond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Garamond"/>
                <a:cs typeface="Garamond"/>
              </a:rPr>
              <a:t>MPI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8335" y="992251"/>
            <a:ext cx="7135495" cy="8458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622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Garamond"/>
                <a:cs typeface="Garamond"/>
              </a:rPr>
              <a:t>Multidimension </a:t>
            </a:r>
            <a:r>
              <a:rPr dirty="0" sz="2000" spc="-10" b="1">
                <a:latin typeface="Garamond"/>
                <a:cs typeface="Garamond"/>
              </a:rPr>
              <a:t>Poverty </a:t>
            </a:r>
            <a:r>
              <a:rPr dirty="0" sz="2000" b="1">
                <a:latin typeface="Garamond"/>
                <a:cs typeface="Garamond"/>
              </a:rPr>
              <a:t>Index (MPI</a:t>
            </a:r>
            <a:r>
              <a:rPr dirty="0" baseline="-21367" sz="1950" b="1">
                <a:latin typeface="Garamond"/>
                <a:cs typeface="Garamond"/>
              </a:rPr>
              <a:t>T</a:t>
            </a:r>
            <a:r>
              <a:rPr dirty="0" sz="2000" b="1">
                <a:latin typeface="Garamond"/>
                <a:cs typeface="Garamond"/>
              </a:rPr>
              <a:t>) at </a:t>
            </a:r>
            <a:r>
              <a:rPr dirty="0" sz="2000" spc="-5" b="1">
                <a:latin typeface="Garamond"/>
                <a:cs typeface="Garamond"/>
              </a:rPr>
              <a:t>initial</a:t>
            </a:r>
            <a:r>
              <a:rPr dirty="0" sz="2000" spc="-15" b="1">
                <a:latin typeface="Garamond"/>
                <a:cs typeface="Garamond"/>
              </a:rPr>
              <a:t> </a:t>
            </a:r>
            <a:r>
              <a:rPr dirty="0" sz="2000" spc="-10" b="1">
                <a:latin typeface="Garamond"/>
                <a:cs typeface="Garamond"/>
              </a:rPr>
              <a:t>year</a:t>
            </a:r>
            <a:endParaRPr sz="20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650"/>
              </a:spcBef>
            </a:pPr>
            <a:r>
              <a:rPr dirty="0" sz="1000" spc="-5">
                <a:latin typeface="Garamond"/>
                <a:cs typeface="Garamond"/>
              </a:rPr>
              <a:t>Size of bubble is proportional</a:t>
            </a:r>
            <a:r>
              <a:rPr dirty="0" sz="1000" spc="65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to</a:t>
            </a:r>
            <a:endParaRPr sz="10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</a:pPr>
            <a:r>
              <a:rPr dirty="0" sz="1000" spc="-10">
                <a:latin typeface="Garamond"/>
                <a:cs typeface="Garamond"/>
              </a:rPr>
              <a:t>the </a:t>
            </a:r>
            <a:r>
              <a:rPr dirty="0" sz="1000" spc="-5">
                <a:latin typeface="Garamond"/>
                <a:cs typeface="Garamond"/>
              </a:rPr>
              <a:t>number </a:t>
            </a:r>
            <a:r>
              <a:rPr dirty="0" sz="1000" spc="-10">
                <a:latin typeface="Garamond"/>
                <a:cs typeface="Garamond"/>
              </a:rPr>
              <a:t>of poor </a:t>
            </a:r>
            <a:r>
              <a:rPr dirty="0" sz="1000" spc="-5">
                <a:latin typeface="Garamond"/>
                <a:cs typeface="Garamond"/>
              </a:rPr>
              <a:t>in first year</a:t>
            </a:r>
            <a:r>
              <a:rPr dirty="0" sz="1000" spc="60">
                <a:latin typeface="Garamond"/>
                <a:cs typeface="Garamond"/>
              </a:rPr>
              <a:t> </a:t>
            </a:r>
            <a:r>
              <a:rPr dirty="0" sz="1000" spc="-10">
                <a:latin typeface="Garamond"/>
                <a:cs typeface="Garamond"/>
              </a:rPr>
              <a:t>of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3735" y="1813051"/>
            <a:ext cx="814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the</a:t>
            </a:r>
            <a:r>
              <a:rPr dirty="0" sz="1000" spc="-6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comparison.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474370" y="114681"/>
            <a:ext cx="68948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/>
              <a:t>Disaggregating </a:t>
            </a:r>
            <a:r>
              <a:rPr dirty="0" sz="3200" spc="-10"/>
              <a:t>by </a:t>
            </a:r>
            <a:r>
              <a:rPr dirty="0" sz="3200" spc="-5"/>
              <a:t>ethnic </a:t>
            </a:r>
            <a:r>
              <a:rPr dirty="0" sz="3200" spc="15"/>
              <a:t>group </a:t>
            </a:r>
            <a:r>
              <a:rPr dirty="0" sz="3200"/>
              <a:t>-</a:t>
            </a:r>
            <a:r>
              <a:rPr dirty="0" sz="3200" spc="-75"/>
              <a:t> </a:t>
            </a:r>
            <a:r>
              <a:rPr dirty="0" sz="3200" spc="-5"/>
              <a:t>Benin</a:t>
            </a:r>
            <a:endParaRPr sz="3200"/>
          </a:p>
        </p:txBody>
      </p:sp>
      <p:sp>
        <p:nvSpPr>
          <p:cNvPr id="56" name="object 56"/>
          <p:cNvSpPr txBox="1"/>
          <p:nvPr/>
        </p:nvSpPr>
        <p:spPr>
          <a:xfrm>
            <a:off x="2396998" y="4876038"/>
            <a:ext cx="103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Garamond"/>
                <a:cs typeface="Garamond"/>
              </a:rPr>
              <a:t>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914400"/>
            <a:ext cx="0" cy="5716905"/>
          </a:xfrm>
          <a:custGeom>
            <a:avLst/>
            <a:gdLst/>
            <a:ahLst/>
            <a:cxnLst/>
            <a:rect l="l" t="t" r="r" b="b"/>
            <a:pathLst>
              <a:path w="0" h="5716905">
                <a:moveTo>
                  <a:pt x="0" y="5716524"/>
                </a:moveTo>
                <a:lnTo>
                  <a:pt x="0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2148" y="663092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2148" y="59954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2148" y="53599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148" y="472592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148" y="40904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148" y="34549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148" y="28194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2148" y="218389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148" y="15483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148" y="9144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8723" y="2183892"/>
            <a:ext cx="8583295" cy="0"/>
          </a:xfrm>
          <a:custGeom>
            <a:avLst/>
            <a:gdLst/>
            <a:ahLst/>
            <a:cxnLst/>
            <a:rect l="l" t="t" r="r" b="b"/>
            <a:pathLst>
              <a:path w="8583295" h="0">
                <a:moveTo>
                  <a:pt x="0" y="0"/>
                </a:moveTo>
                <a:lnTo>
                  <a:pt x="8583168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23688" y="3922776"/>
            <a:ext cx="80010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93891" y="3040379"/>
            <a:ext cx="679704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7044" y="1973579"/>
            <a:ext cx="374903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9328" y="3502152"/>
            <a:ext cx="1380744" cy="138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66916" y="4105655"/>
            <a:ext cx="484631" cy="484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59752" y="2793492"/>
            <a:ext cx="586740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24216" y="1912620"/>
            <a:ext cx="528827" cy="527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08347" y="2983992"/>
            <a:ext cx="697991" cy="697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146672" y="2765806"/>
            <a:ext cx="3765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B</a:t>
            </a:r>
            <a:r>
              <a:rPr dirty="0" sz="1100" spc="-5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riba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3266" y="1698751"/>
            <a:ext cx="3651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D</a:t>
            </a:r>
            <a:r>
              <a:rPr dirty="0" sz="1100" spc="-5">
                <a:latin typeface="Garamond"/>
                <a:cs typeface="Garamond"/>
              </a:rPr>
              <a:t>endi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5113" y="3228213"/>
            <a:ext cx="2482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Fon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4419" y="3633190"/>
            <a:ext cx="1855470" cy="3924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100">
                <a:latin typeface="Garamond"/>
                <a:cs typeface="Garamond"/>
              </a:rPr>
              <a:t>Adja</a:t>
            </a:r>
            <a:endParaRPr sz="1100">
              <a:latin typeface="Garamond"/>
              <a:cs typeface="Garamond"/>
            </a:endParaRPr>
          </a:p>
          <a:p>
            <a:pPr marL="100838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Garamond"/>
                <a:cs typeface="Garamond"/>
              </a:rPr>
              <a:t>Yoa and</a:t>
            </a:r>
            <a:r>
              <a:rPr dirty="0" sz="1100" spc="-5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Lopka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33081" y="2519299"/>
            <a:ext cx="6419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B</a:t>
            </a:r>
            <a:r>
              <a:rPr dirty="0" sz="1100" spc="-5">
                <a:latin typeface="Garamond"/>
                <a:cs typeface="Garamond"/>
              </a:rPr>
              <a:t>é</a:t>
            </a:r>
            <a:r>
              <a:rPr dirty="0" sz="1100">
                <a:latin typeface="Garamond"/>
                <a:cs typeface="Garamond"/>
              </a:rPr>
              <a:t>tam</a:t>
            </a:r>
            <a:r>
              <a:rPr dirty="0" sz="1100" spc="-5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ribe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22132" y="1637538"/>
            <a:ext cx="3352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Peu</a:t>
            </a:r>
            <a:r>
              <a:rPr dirty="0" sz="1100" spc="-5">
                <a:latin typeface="Garamond"/>
                <a:cs typeface="Garamond"/>
              </a:rPr>
              <a:t>l</a:t>
            </a:r>
            <a:r>
              <a:rPr dirty="0" sz="1100">
                <a:latin typeface="Garamond"/>
                <a:cs typeface="Garamond"/>
              </a:rPr>
              <a:t>h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952" y="2710688"/>
            <a:ext cx="4330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aramond"/>
                <a:cs typeface="Garamond"/>
              </a:rPr>
              <a:t>Yo</a:t>
            </a:r>
            <a:r>
              <a:rPr dirty="0" sz="1100">
                <a:latin typeface="Garamond"/>
                <a:cs typeface="Garamond"/>
              </a:rPr>
              <a:t>ruba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7344" y="2700527"/>
            <a:ext cx="3430904" cy="1287780"/>
          </a:xfrm>
          <a:custGeom>
            <a:avLst/>
            <a:gdLst/>
            <a:ahLst/>
            <a:cxnLst/>
            <a:rect l="l" t="t" r="r" b="b"/>
            <a:pathLst>
              <a:path w="3430904" h="1287779">
                <a:moveTo>
                  <a:pt x="0" y="1287780"/>
                </a:moveTo>
                <a:lnTo>
                  <a:pt x="3430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715" y="6528003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715" y="5892494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15" y="5257038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15" y="4621529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15" y="3986276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15" y="3350767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15" y="2715260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339" y="2080005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39" y="1444498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339" y="808990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3306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16177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0.10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9073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0.20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61969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0.30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34865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0.40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07760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0.50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80656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0.60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53553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0.70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26830" y="2228468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0.80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9539" y="2285650"/>
            <a:ext cx="351790" cy="36525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25"/>
              </a:lnSpc>
            </a:pPr>
            <a:r>
              <a:rPr dirty="0" sz="2000" spc="-10" b="1">
                <a:latin typeface="Garamond"/>
                <a:cs typeface="Garamond"/>
              </a:rPr>
              <a:t>Annual </a:t>
            </a:r>
            <a:r>
              <a:rPr dirty="0" sz="2000" spc="-5" b="1">
                <a:latin typeface="Garamond"/>
                <a:cs typeface="Garamond"/>
              </a:rPr>
              <a:t>Absolute Change in</a:t>
            </a:r>
            <a:r>
              <a:rPr dirty="0" sz="2000" spc="-40" b="1">
                <a:latin typeface="Garamond"/>
                <a:cs typeface="Garamond"/>
              </a:rPr>
              <a:t> </a:t>
            </a:r>
            <a:r>
              <a:rPr dirty="0" sz="2000" spc="10" b="1">
                <a:latin typeface="Garamond"/>
                <a:cs typeface="Garamond"/>
              </a:rPr>
              <a:t>MPI</a:t>
            </a:r>
            <a:r>
              <a:rPr dirty="0" baseline="-21367" sz="1950" spc="15" b="1">
                <a:latin typeface="Garamond"/>
                <a:cs typeface="Garamond"/>
              </a:rPr>
              <a:t>T</a:t>
            </a:r>
            <a:endParaRPr baseline="-21367" sz="1950">
              <a:latin typeface="Garamond"/>
              <a:cs typeface="Garamon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45245" y="3882390"/>
            <a:ext cx="312420" cy="498475"/>
          </a:xfrm>
          <a:custGeom>
            <a:avLst/>
            <a:gdLst/>
            <a:ahLst/>
            <a:cxnLst/>
            <a:rect l="l" t="t" r="r" b="b"/>
            <a:pathLst>
              <a:path w="312420" h="498475">
                <a:moveTo>
                  <a:pt x="312420" y="342138"/>
                </a:moveTo>
                <a:lnTo>
                  <a:pt x="0" y="342138"/>
                </a:lnTo>
                <a:lnTo>
                  <a:pt x="156209" y="498348"/>
                </a:lnTo>
                <a:lnTo>
                  <a:pt x="312420" y="342138"/>
                </a:lnTo>
                <a:close/>
              </a:path>
              <a:path w="312420" h="498475">
                <a:moveTo>
                  <a:pt x="234314" y="0"/>
                </a:moveTo>
                <a:lnTo>
                  <a:pt x="78104" y="0"/>
                </a:lnTo>
                <a:lnTo>
                  <a:pt x="78104" y="342138"/>
                </a:lnTo>
                <a:lnTo>
                  <a:pt x="234314" y="342138"/>
                </a:lnTo>
                <a:lnTo>
                  <a:pt x="234314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45245" y="3882390"/>
            <a:ext cx="312420" cy="498475"/>
          </a:xfrm>
          <a:custGeom>
            <a:avLst/>
            <a:gdLst/>
            <a:ahLst/>
            <a:cxnLst/>
            <a:rect l="l" t="t" r="r" b="b"/>
            <a:pathLst>
              <a:path w="312420" h="498475">
                <a:moveTo>
                  <a:pt x="234314" y="0"/>
                </a:moveTo>
                <a:lnTo>
                  <a:pt x="234314" y="342138"/>
                </a:lnTo>
                <a:lnTo>
                  <a:pt x="312420" y="342138"/>
                </a:lnTo>
                <a:lnTo>
                  <a:pt x="156209" y="498348"/>
                </a:lnTo>
                <a:lnTo>
                  <a:pt x="0" y="342138"/>
                </a:lnTo>
                <a:lnTo>
                  <a:pt x="78104" y="342138"/>
                </a:lnTo>
                <a:lnTo>
                  <a:pt x="78104" y="0"/>
                </a:lnTo>
                <a:lnTo>
                  <a:pt x="234314" y="0"/>
                </a:lnTo>
                <a:close/>
              </a:path>
            </a:pathLst>
          </a:custGeom>
          <a:ln w="2590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058404" y="3191332"/>
            <a:ext cx="1004569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Garamond"/>
                <a:cs typeface="Garamond"/>
              </a:rPr>
              <a:t>Reduction</a:t>
            </a:r>
            <a:r>
              <a:rPr dirty="0" sz="1400" spc="-85" b="1">
                <a:latin typeface="Garamond"/>
                <a:cs typeface="Garamond"/>
              </a:rPr>
              <a:t> </a:t>
            </a:r>
            <a:r>
              <a:rPr dirty="0" sz="1400" spc="-5" b="1">
                <a:latin typeface="Garamond"/>
                <a:cs typeface="Garamond"/>
              </a:rPr>
              <a:t>in</a:t>
            </a:r>
            <a:endParaRPr sz="1400">
              <a:latin typeface="Garamond"/>
              <a:cs typeface="Garamond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Garamond"/>
                <a:cs typeface="Garamond"/>
              </a:rPr>
              <a:t>MPI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8335" y="992251"/>
            <a:ext cx="7135495" cy="8458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622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Garamond"/>
                <a:cs typeface="Garamond"/>
              </a:rPr>
              <a:t>Multidimension </a:t>
            </a:r>
            <a:r>
              <a:rPr dirty="0" sz="2000" spc="-10" b="1">
                <a:latin typeface="Garamond"/>
                <a:cs typeface="Garamond"/>
              </a:rPr>
              <a:t>Poverty </a:t>
            </a:r>
            <a:r>
              <a:rPr dirty="0" sz="2000" b="1">
                <a:latin typeface="Garamond"/>
                <a:cs typeface="Garamond"/>
              </a:rPr>
              <a:t>Index (MPI</a:t>
            </a:r>
            <a:r>
              <a:rPr dirty="0" baseline="-21367" sz="1950" b="1">
                <a:latin typeface="Garamond"/>
                <a:cs typeface="Garamond"/>
              </a:rPr>
              <a:t>T</a:t>
            </a:r>
            <a:r>
              <a:rPr dirty="0" sz="2000" b="1">
                <a:latin typeface="Garamond"/>
                <a:cs typeface="Garamond"/>
              </a:rPr>
              <a:t>) at </a:t>
            </a:r>
            <a:r>
              <a:rPr dirty="0" sz="2000" spc="-5" b="1">
                <a:latin typeface="Garamond"/>
                <a:cs typeface="Garamond"/>
              </a:rPr>
              <a:t>initial</a:t>
            </a:r>
            <a:r>
              <a:rPr dirty="0" sz="2000" spc="-15" b="1">
                <a:latin typeface="Garamond"/>
                <a:cs typeface="Garamond"/>
              </a:rPr>
              <a:t> </a:t>
            </a:r>
            <a:r>
              <a:rPr dirty="0" sz="2000" spc="-10" b="1">
                <a:latin typeface="Garamond"/>
                <a:cs typeface="Garamond"/>
              </a:rPr>
              <a:t>year</a:t>
            </a:r>
            <a:endParaRPr sz="20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650"/>
              </a:spcBef>
            </a:pPr>
            <a:r>
              <a:rPr dirty="0" sz="1000" spc="-5">
                <a:latin typeface="Garamond"/>
                <a:cs typeface="Garamond"/>
              </a:rPr>
              <a:t>Size of bubble is proportional</a:t>
            </a:r>
            <a:r>
              <a:rPr dirty="0" sz="1000" spc="65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to</a:t>
            </a:r>
            <a:endParaRPr sz="10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</a:pPr>
            <a:r>
              <a:rPr dirty="0" sz="1000" spc="-10">
                <a:latin typeface="Garamond"/>
                <a:cs typeface="Garamond"/>
              </a:rPr>
              <a:t>the </a:t>
            </a:r>
            <a:r>
              <a:rPr dirty="0" sz="1000" spc="-5">
                <a:latin typeface="Garamond"/>
                <a:cs typeface="Garamond"/>
              </a:rPr>
              <a:t>number </a:t>
            </a:r>
            <a:r>
              <a:rPr dirty="0" sz="1000" spc="-10">
                <a:latin typeface="Garamond"/>
                <a:cs typeface="Garamond"/>
              </a:rPr>
              <a:t>of poor </a:t>
            </a:r>
            <a:r>
              <a:rPr dirty="0" sz="1000" spc="-5">
                <a:latin typeface="Garamond"/>
                <a:cs typeface="Garamond"/>
              </a:rPr>
              <a:t>in first year</a:t>
            </a:r>
            <a:r>
              <a:rPr dirty="0" sz="1000" spc="60">
                <a:latin typeface="Garamond"/>
                <a:cs typeface="Garamond"/>
              </a:rPr>
              <a:t> </a:t>
            </a:r>
            <a:r>
              <a:rPr dirty="0" sz="1000" spc="-10">
                <a:latin typeface="Garamond"/>
                <a:cs typeface="Garamond"/>
              </a:rPr>
              <a:t>of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3735" y="1813051"/>
            <a:ext cx="814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the</a:t>
            </a:r>
            <a:r>
              <a:rPr dirty="0" sz="1000" spc="-6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comparison.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595616" y="1629155"/>
            <a:ext cx="937260" cy="1007744"/>
          </a:xfrm>
          <a:custGeom>
            <a:avLst/>
            <a:gdLst/>
            <a:ahLst/>
            <a:cxnLst/>
            <a:rect l="l" t="t" r="r" b="b"/>
            <a:pathLst>
              <a:path w="937259" h="1007744">
                <a:moveTo>
                  <a:pt x="0" y="503682"/>
                </a:moveTo>
                <a:lnTo>
                  <a:pt x="2145" y="455181"/>
                </a:lnTo>
                <a:lnTo>
                  <a:pt x="8449" y="407983"/>
                </a:lnTo>
                <a:lnTo>
                  <a:pt x="18717" y="362299"/>
                </a:lnTo>
                <a:lnTo>
                  <a:pt x="32751" y="318340"/>
                </a:lnTo>
                <a:lnTo>
                  <a:pt x="50356" y="276318"/>
                </a:lnTo>
                <a:lnTo>
                  <a:pt x="71335" y="236444"/>
                </a:lnTo>
                <a:lnTo>
                  <a:pt x="95491" y="198929"/>
                </a:lnTo>
                <a:lnTo>
                  <a:pt x="122629" y="163984"/>
                </a:lnTo>
                <a:lnTo>
                  <a:pt x="152552" y="131821"/>
                </a:lnTo>
                <a:lnTo>
                  <a:pt x="185063" y="102651"/>
                </a:lnTo>
                <a:lnTo>
                  <a:pt x="219967" y="76684"/>
                </a:lnTo>
                <a:lnTo>
                  <a:pt x="257066" y="54133"/>
                </a:lnTo>
                <a:lnTo>
                  <a:pt x="296165" y="35208"/>
                </a:lnTo>
                <a:lnTo>
                  <a:pt x="337067" y="20121"/>
                </a:lnTo>
                <a:lnTo>
                  <a:pt x="379576" y="9083"/>
                </a:lnTo>
                <a:lnTo>
                  <a:pt x="423496" y="2306"/>
                </a:lnTo>
                <a:lnTo>
                  <a:pt x="468629" y="0"/>
                </a:lnTo>
                <a:lnTo>
                  <a:pt x="513763" y="2306"/>
                </a:lnTo>
                <a:lnTo>
                  <a:pt x="557683" y="9083"/>
                </a:lnTo>
                <a:lnTo>
                  <a:pt x="600192" y="20121"/>
                </a:lnTo>
                <a:lnTo>
                  <a:pt x="641094" y="35208"/>
                </a:lnTo>
                <a:lnTo>
                  <a:pt x="680193" y="54133"/>
                </a:lnTo>
                <a:lnTo>
                  <a:pt x="717292" y="76684"/>
                </a:lnTo>
                <a:lnTo>
                  <a:pt x="752196" y="102651"/>
                </a:lnTo>
                <a:lnTo>
                  <a:pt x="784707" y="131821"/>
                </a:lnTo>
                <a:lnTo>
                  <a:pt x="814630" y="163984"/>
                </a:lnTo>
                <a:lnTo>
                  <a:pt x="841768" y="198929"/>
                </a:lnTo>
                <a:lnTo>
                  <a:pt x="865924" y="236444"/>
                </a:lnTo>
                <a:lnTo>
                  <a:pt x="886903" y="276318"/>
                </a:lnTo>
                <a:lnTo>
                  <a:pt x="904508" y="318340"/>
                </a:lnTo>
                <a:lnTo>
                  <a:pt x="918542" y="362299"/>
                </a:lnTo>
                <a:lnTo>
                  <a:pt x="928810" y="407983"/>
                </a:lnTo>
                <a:lnTo>
                  <a:pt x="935114" y="455181"/>
                </a:lnTo>
                <a:lnTo>
                  <a:pt x="937259" y="503682"/>
                </a:lnTo>
                <a:lnTo>
                  <a:pt x="935114" y="552182"/>
                </a:lnTo>
                <a:lnTo>
                  <a:pt x="928810" y="599380"/>
                </a:lnTo>
                <a:lnTo>
                  <a:pt x="918542" y="645064"/>
                </a:lnTo>
                <a:lnTo>
                  <a:pt x="904508" y="689023"/>
                </a:lnTo>
                <a:lnTo>
                  <a:pt x="886903" y="731045"/>
                </a:lnTo>
                <a:lnTo>
                  <a:pt x="865924" y="770919"/>
                </a:lnTo>
                <a:lnTo>
                  <a:pt x="841768" y="808434"/>
                </a:lnTo>
                <a:lnTo>
                  <a:pt x="814630" y="843379"/>
                </a:lnTo>
                <a:lnTo>
                  <a:pt x="784707" y="875542"/>
                </a:lnTo>
                <a:lnTo>
                  <a:pt x="752196" y="904712"/>
                </a:lnTo>
                <a:lnTo>
                  <a:pt x="717292" y="930679"/>
                </a:lnTo>
                <a:lnTo>
                  <a:pt x="680193" y="953230"/>
                </a:lnTo>
                <a:lnTo>
                  <a:pt x="641094" y="972155"/>
                </a:lnTo>
                <a:lnTo>
                  <a:pt x="600192" y="987242"/>
                </a:lnTo>
                <a:lnTo>
                  <a:pt x="557683" y="998280"/>
                </a:lnTo>
                <a:lnTo>
                  <a:pt x="513763" y="1005057"/>
                </a:lnTo>
                <a:lnTo>
                  <a:pt x="468629" y="1007364"/>
                </a:lnTo>
                <a:lnTo>
                  <a:pt x="423496" y="1005057"/>
                </a:lnTo>
                <a:lnTo>
                  <a:pt x="379576" y="998280"/>
                </a:lnTo>
                <a:lnTo>
                  <a:pt x="337067" y="987242"/>
                </a:lnTo>
                <a:lnTo>
                  <a:pt x="296165" y="972155"/>
                </a:lnTo>
                <a:lnTo>
                  <a:pt x="257066" y="953230"/>
                </a:lnTo>
                <a:lnTo>
                  <a:pt x="219967" y="930679"/>
                </a:lnTo>
                <a:lnTo>
                  <a:pt x="185063" y="904712"/>
                </a:lnTo>
                <a:lnTo>
                  <a:pt x="152552" y="875542"/>
                </a:lnTo>
                <a:lnTo>
                  <a:pt x="122629" y="843379"/>
                </a:lnTo>
                <a:lnTo>
                  <a:pt x="95491" y="808434"/>
                </a:lnTo>
                <a:lnTo>
                  <a:pt x="71335" y="770919"/>
                </a:lnTo>
                <a:lnTo>
                  <a:pt x="50356" y="731045"/>
                </a:lnTo>
                <a:lnTo>
                  <a:pt x="32751" y="689023"/>
                </a:lnTo>
                <a:lnTo>
                  <a:pt x="18717" y="645064"/>
                </a:lnTo>
                <a:lnTo>
                  <a:pt x="8449" y="599380"/>
                </a:lnTo>
                <a:lnTo>
                  <a:pt x="2145" y="552182"/>
                </a:lnTo>
                <a:lnTo>
                  <a:pt x="0" y="503682"/>
                </a:lnTo>
                <a:close/>
              </a:path>
            </a:pathLst>
          </a:custGeom>
          <a:ln w="640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474370" y="114681"/>
            <a:ext cx="68948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/>
              <a:t>Disaggregating </a:t>
            </a:r>
            <a:r>
              <a:rPr dirty="0" sz="3200" spc="-10"/>
              <a:t>by </a:t>
            </a:r>
            <a:r>
              <a:rPr dirty="0" sz="3200" spc="-5"/>
              <a:t>ethnic </a:t>
            </a:r>
            <a:r>
              <a:rPr dirty="0" sz="3200" spc="15"/>
              <a:t>group </a:t>
            </a:r>
            <a:r>
              <a:rPr dirty="0" sz="3200"/>
              <a:t>-</a:t>
            </a:r>
            <a:r>
              <a:rPr dirty="0" sz="3200" spc="-75"/>
              <a:t> </a:t>
            </a:r>
            <a:r>
              <a:rPr dirty="0" sz="3200" spc="-5"/>
              <a:t>Benin</a:t>
            </a:r>
            <a:endParaRPr sz="3200"/>
          </a:p>
        </p:txBody>
      </p:sp>
      <p:sp>
        <p:nvSpPr>
          <p:cNvPr id="57" name="object 57"/>
          <p:cNvSpPr txBox="1"/>
          <p:nvPr/>
        </p:nvSpPr>
        <p:spPr>
          <a:xfrm>
            <a:off x="2396998" y="4876038"/>
            <a:ext cx="103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Garamond"/>
                <a:cs typeface="Garamond"/>
              </a:rPr>
              <a:t>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859536"/>
            <a:ext cx="0" cy="5716905"/>
          </a:xfrm>
          <a:custGeom>
            <a:avLst/>
            <a:gdLst/>
            <a:ahLst/>
            <a:cxnLst/>
            <a:rect l="l" t="t" r="r" b="b"/>
            <a:pathLst>
              <a:path w="0" h="5716905">
                <a:moveTo>
                  <a:pt x="0" y="5716524"/>
                </a:moveTo>
                <a:lnTo>
                  <a:pt x="0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2148" y="65760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2148" y="594055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2148" y="53065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148" y="46710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148" y="403555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148" y="340004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148" y="276453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2148" y="21290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148" y="149504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148" y="85953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8723" y="2129027"/>
            <a:ext cx="8583295" cy="0"/>
          </a:xfrm>
          <a:custGeom>
            <a:avLst/>
            <a:gdLst/>
            <a:ahLst/>
            <a:cxnLst/>
            <a:rect l="l" t="t" r="r" b="b"/>
            <a:pathLst>
              <a:path w="8583295" h="0">
                <a:moveTo>
                  <a:pt x="0" y="0"/>
                </a:moveTo>
                <a:lnTo>
                  <a:pt x="8583168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44467" y="3133344"/>
            <a:ext cx="1356360" cy="1356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62655" y="2366772"/>
            <a:ext cx="1234440" cy="1235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2288" y="2441448"/>
            <a:ext cx="125730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62300" y="3328415"/>
            <a:ext cx="906779" cy="906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75204" y="2465832"/>
            <a:ext cx="1380744" cy="1380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18104" y="3063239"/>
            <a:ext cx="1281683" cy="1281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28900" y="1475232"/>
            <a:ext cx="740663" cy="742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19955" y="2328672"/>
            <a:ext cx="906779" cy="906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6311" y="4765547"/>
            <a:ext cx="909828" cy="911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81094" y="2858770"/>
            <a:ext cx="4826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K</a:t>
            </a:r>
            <a:r>
              <a:rPr dirty="0" sz="1100" spc="-10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l</a:t>
            </a:r>
            <a:r>
              <a:rPr dirty="0" sz="1100" spc="-10">
                <a:latin typeface="Garamond"/>
                <a:cs typeface="Garamond"/>
              </a:rPr>
              <a:t>e</a:t>
            </a:r>
            <a:r>
              <a:rPr dirty="0" sz="1100" spc="-5">
                <a:latin typeface="Garamond"/>
                <a:cs typeface="Garamond"/>
              </a:rPr>
              <a:t>njin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802" y="2093213"/>
            <a:ext cx="4222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K</a:t>
            </a:r>
            <a:r>
              <a:rPr dirty="0" sz="1100" spc="-10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mba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9101" y="2167889"/>
            <a:ext cx="4222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aramond"/>
                <a:cs typeface="Garamond"/>
              </a:rPr>
              <a:t>Kikuyu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7895" y="2691866"/>
            <a:ext cx="404495" cy="55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8115">
              <a:lnSpc>
                <a:spcPct val="158300"/>
              </a:lnSpc>
              <a:spcBef>
                <a:spcPts val="100"/>
              </a:spcBef>
            </a:pPr>
            <a:r>
              <a:rPr dirty="0" sz="1100">
                <a:latin typeface="Garamond"/>
                <a:cs typeface="Garamond"/>
              </a:rPr>
              <a:t>Luo  </a:t>
            </a:r>
            <a:r>
              <a:rPr dirty="0" sz="1100">
                <a:latin typeface="Garamond"/>
                <a:cs typeface="Garamond"/>
              </a:rPr>
              <a:t>Kisii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1498" y="1201038"/>
            <a:ext cx="316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M</a:t>
            </a:r>
            <a:r>
              <a:rPr dirty="0" sz="1100" spc="-5">
                <a:latin typeface="Garamond"/>
                <a:cs typeface="Garamond"/>
              </a:rPr>
              <a:t>e</a:t>
            </a:r>
            <a:r>
              <a:rPr dirty="0" sz="1100">
                <a:latin typeface="Garamond"/>
                <a:cs typeface="Garamond"/>
              </a:rPr>
              <a:t>ru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6361" y="2055113"/>
            <a:ext cx="10147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aramond"/>
                <a:cs typeface="Garamond"/>
              </a:rPr>
              <a:t>Mijikenda/Swahili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5772" y="4492497"/>
            <a:ext cx="393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Garamond"/>
                <a:cs typeface="Garamond"/>
              </a:rPr>
              <a:t>Soma</a:t>
            </a:r>
            <a:r>
              <a:rPr dirty="0" sz="1100" spc="-5">
                <a:latin typeface="Garamond"/>
                <a:cs typeface="Garamond"/>
              </a:rPr>
              <a:t>l</a:t>
            </a:r>
            <a:r>
              <a:rPr dirty="0" sz="1100">
                <a:latin typeface="Garamond"/>
                <a:cs typeface="Garamond"/>
              </a:rPr>
              <a:t>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0176" y="2436876"/>
            <a:ext cx="4590415" cy="2432685"/>
          </a:xfrm>
          <a:custGeom>
            <a:avLst/>
            <a:gdLst/>
            <a:ahLst/>
            <a:cxnLst/>
            <a:rect l="l" t="t" r="r" b="b"/>
            <a:pathLst>
              <a:path w="4590415" h="2432685">
                <a:moveTo>
                  <a:pt x="0" y="0"/>
                </a:moveTo>
                <a:lnTo>
                  <a:pt x="4590288" y="24323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2715" y="6473139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15" y="5837631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15" y="5202427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15" y="4566920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15" y="3931411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15" y="3296158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15" y="2660649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39" y="2025142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339" y="1389329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</a:t>
            </a:r>
            <a:r>
              <a:rPr dirty="0" sz="1000" spc="-10">
                <a:latin typeface="Garamond"/>
                <a:cs typeface="Garamond"/>
              </a:rPr>
              <a:t>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339" y="754506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3306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16177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0.10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89073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0.20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58946" y="2191893"/>
            <a:ext cx="5600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00" spc="-55">
                <a:latin typeface="Garamond"/>
                <a:cs typeface="Garamond"/>
              </a:rPr>
              <a:t>Luhy</a:t>
            </a:r>
            <a:r>
              <a:rPr dirty="0" baseline="13888" sz="1500" spc="-82">
                <a:latin typeface="Garamond"/>
                <a:cs typeface="Garamond"/>
              </a:rPr>
              <a:t>0</a:t>
            </a:r>
            <a:r>
              <a:rPr dirty="0" sz="1100" spc="-55">
                <a:latin typeface="Garamond"/>
                <a:cs typeface="Garamond"/>
              </a:rPr>
              <a:t>a</a:t>
            </a:r>
            <a:r>
              <a:rPr dirty="0" baseline="13888" sz="1500" spc="-82">
                <a:latin typeface="Garamond"/>
                <a:cs typeface="Garamond"/>
              </a:rPr>
              <a:t>.30</a:t>
            </a:r>
            <a:endParaRPr baseline="13888" sz="1500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34865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0.40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07760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0.50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80656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0.60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53553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0.70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6830" y="217360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0.80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9539" y="2231040"/>
            <a:ext cx="351790" cy="36525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25"/>
              </a:lnSpc>
            </a:pPr>
            <a:r>
              <a:rPr dirty="0" sz="2000" spc="-5" b="1">
                <a:latin typeface="Garamond"/>
                <a:cs typeface="Garamond"/>
              </a:rPr>
              <a:t>Annual </a:t>
            </a:r>
            <a:r>
              <a:rPr dirty="0" sz="2000" b="1">
                <a:latin typeface="Garamond"/>
                <a:cs typeface="Garamond"/>
              </a:rPr>
              <a:t>Absolute </a:t>
            </a:r>
            <a:r>
              <a:rPr dirty="0" sz="2000" spc="-5" b="1">
                <a:latin typeface="Garamond"/>
                <a:cs typeface="Garamond"/>
              </a:rPr>
              <a:t>Change in</a:t>
            </a:r>
            <a:r>
              <a:rPr dirty="0" sz="2000" spc="-35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MPI</a:t>
            </a:r>
            <a:r>
              <a:rPr dirty="0" baseline="-21367" sz="1950" spc="-7" b="1">
                <a:latin typeface="Garamond"/>
                <a:cs typeface="Garamond"/>
              </a:rPr>
              <a:t>T</a:t>
            </a:r>
            <a:endParaRPr baseline="-21367" sz="195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16886" y="937387"/>
            <a:ext cx="5666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Garamond"/>
                <a:cs typeface="Garamond"/>
              </a:rPr>
              <a:t>Multidimension </a:t>
            </a:r>
            <a:r>
              <a:rPr dirty="0" sz="2000" spc="-10" b="1">
                <a:latin typeface="Garamond"/>
                <a:cs typeface="Garamond"/>
              </a:rPr>
              <a:t>Poverty </a:t>
            </a:r>
            <a:r>
              <a:rPr dirty="0" sz="2000" b="1">
                <a:latin typeface="Garamond"/>
                <a:cs typeface="Garamond"/>
              </a:rPr>
              <a:t>Index (MPI</a:t>
            </a:r>
            <a:r>
              <a:rPr dirty="0" baseline="-21367" sz="1950" b="1">
                <a:latin typeface="Garamond"/>
                <a:cs typeface="Garamond"/>
              </a:rPr>
              <a:t>T</a:t>
            </a:r>
            <a:r>
              <a:rPr dirty="0" sz="2000" b="1">
                <a:latin typeface="Garamond"/>
                <a:cs typeface="Garamond"/>
              </a:rPr>
              <a:t>) at </a:t>
            </a:r>
            <a:r>
              <a:rPr dirty="0" sz="2000" spc="-5" b="1">
                <a:latin typeface="Garamond"/>
                <a:cs typeface="Garamond"/>
              </a:rPr>
              <a:t>initial</a:t>
            </a:r>
            <a:r>
              <a:rPr dirty="0" sz="2000" spc="-15" b="1">
                <a:latin typeface="Garamond"/>
                <a:cs typeface="Garamond"/>
              </a:rPr>
              <a:t> </a:t>
            </a:r>
            <a:r>
              <a:rPr dirty="0" sz="2000" spc="-10" b="1">
                <a:latin typeface="Garamond"/>
                <a:cs typeface="Garamond"/>
              </a:rPr>
              <a:t>year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445245" y="3827526"/>
            <a:ext cx="312420" cy="500380"/>
          </a:xfrm>
          <a:custGeom>
            <a:avLst/>
            <a:gdLst/>
            <a:ahLst/>
            <a:cxnLst/>
            <a:rect l="l" t="t" r="r" b="b"/>
            <a:pathLst>
              <a:path w="312420" h="500379">
                <a:moveTo>
                  <a:pt x="312420" y="343662"/>
                </a:moveTo>
                <a:lnTo>
                  <a:pt x="0" y="343662"/>
                </a:lnTo>
                <a:lnTo>
                  <a:pt x="156209" y="499872"/>
                </a:lnTo>
                <a:lnTo>
                  <a:pt x="312420" y="343662"/>
                </a:lnTo>
                <a:close/>
              </a:path>
              <a:path w="312420" h="500379">
                <a:moveTo>
                  <a:pt x="234314" y="0"/>
                </a:moveTo>
                <a:lnTo>
                  <a:pt x="78104" y="0"/>
                </a:lnTo>
                <a:lnTo>
                  <a:pt x="78104" y="343662"/>
                </a:lnTo>
                <a:lnTo>
                  <a:pt x="234314" y="343662"/>
                </a:lnTo>
                <a:lnTo>
                  <a:pt x="234314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45245" y="3827526"/>
            <a:ext cx="312420" cy="500380"/>
          </a:xfrm>
          <a:custGeom>
            <a:avLst/>
            <a:gdLst/>
            <a:ahLst/>
            <a:cxnLst/>
            <a:rect l="l" t="t" r="r" b="b"/>
            <a:pathLst>
              <a:path w="312420" h="500379">
                <a:moveTo>
                  <a:pt x="234314" y="0"/>
                </a:moveTo>
                <a:lnTo>
                  <a:pt x="234314" y="343662"/>
                </a:lnTo>
                <a:lnTo>
                  <a:pt x="312420" y="343662"/>
                </a:lnTo>
                <a:lnTo>
                  <a:pt x="156209" y="499872"/>
                </a:lnTo>
                <a:lnTo>
                  <a:pt x="0" y="343662"/>
                </a:lnTo>
                <a:lnTo>
                  <a:pt x="78104" y="343662"/>
                </a:lnTo>
                <a:lnTo>
                  <a:pt x="78104" y="0"/>
                </a:lnTo>
                <a:lnTo>
                  <a:pt x="234314" y="0"/>
                </a:lnTo>
                <a:close/>
              </a:path>
            </a:pathLst>
          </a:custGeom>
          <a:ln w="2590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058404" y="3137154"/>
            <a:ext cx="100393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0835" marR="5080" indent="-3187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Garamond"/>
                <a:cs typeface="Garamond"/>
              </a:rPr>
              <a:t>Reduction</a:t>
            </a:r>
            <a:r>
              <a:rPr dirty="0" sz="1400" spc="-105" b="1">
                <a:latin typeface="Garamond"/>
                <a:cs typeface="Garamond"/>
              </a:rPr>
              <a:t> </a:t>
            </a:r>
            <a:r>
              <a:rPr dirty="0" sz="1400" spc="-5" b="1">
                <a:latin typeface="Garamond"/>
                <a:cs typeface="Garamond"/>
              </a:rPr>
              <a:t>in  </a:t>
            </a:r>
            <a:r>
              <a:rPr dirty="0" sz="1400" b="1">
                <a:latin typeface="Garamond"/>
                <a:cs typeface="Garamond"/>
              </a:rPr>
              <a:t>MPI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5622" y="1453387"/>
            <a:ext cx="172466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Size of bubble is proportional to  the number of </a:t>
            </a:r>
            <a:r>
              <a:rPr dirty="0" sz="1000" spc="-10">
                <a:latin typeface="Garamond"/>
                <a:cs typeface="Garamond"/>
              </a:rPr>
              <a:t>poor </a:t>
            </a:r>
            <a:r>
              <a:rPr dirty="0" sz="1000" spc="-5">
                <a:latin typeface="Garamond"/>
                <a:cs typeface="Garamond"/>
              </a:rPr>
              <a:t>in first year of  the</a:t>
            </a:r>
            <a:r>
              <a:rPr dirty="0" sz="100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comparison.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474370" y="114681"/>
            <a:ext cx="69329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/>
              <a:t>Disaggregating </a:t>
            </a:r>
            <a:r>
              <a:rPr dirty="0" sz="3200" spc="-10"/>
              <a:t>by </a:t>
            </a:r>
            <a:r>
              <a:rPr dirty="0" sz="3200" spc="-5"/>
              <a:t>ethnic </a:t>
            </a:r>
            <a:r>
              <a:rPr dirty="0" sz="3200" spc="15"/>
              <a:t>group </a:t>
            </a:r>
            <a:r>
              <a:rPr dirty="0" sz="3200"/>
              <a:t>-</a:t>
            </a:r>
            <a:r>
              <a:rPr dirty="0" sz="3200" spc="-75"/>
              <a:t> </a:t>
            </a:r>
            <a:r>
              <a:rPr dirty="0" sz="3200" spc="-15"/>
              <a:t>Kenya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" y="836675"/>
            <a:ext cx="0" cy="5716905"/>
          </a:xfrm>
          <a:custGeom>
            <a:avLst/>
            <a:gdLst/>
            <a:ahLst/>
            <a:cxnLst/>
            <a:rect l="l" t="t" r="r" b="b"/>
            <a:pathLst>
              <a:path w="0" h="5716905">
                <a:moveTo>
                  <a:pt x="0" y="5716524"/>
                </a:moveTo>
                <a:lnTo>
                  <a:pt x="0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1104" y="6553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104" y="591769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1104" y="52837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1104" y="4648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104" y="401269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1104" y="33771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1104" y="274167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1104" y="21061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1104" y="14706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1104" y="83667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7680" y="2106167"/>
            <a:ext cx="8583295" cy="0"/>
          </a:xfrm>
          <a:custGeom>
            <a:avLst/>
            <a:gdLst/>
            <a:ahLst/>
            <a:cxnLst/>
            <a:rect l="l" t="t" r="r" b="b"/>
            <a:pathLst>
              <a:path w="8583295" h="0">
                <a:moveTo>
                  <a:pt x="0" y="0"/>
                </a:moveTo>
                <a:lnTo>
                  <a:pt x="8583168" y="0"/>
                </a:lnTo>
              </a:path>
            </a:pathLst>
          </a:custGeom>
          <a:ln w="18288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3423" y="3110483"/>
            <a:ext cx="1356360" cy="1356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91611" y="2343911"/>
            <a:ext cx="1234439" cy="1235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71244" y="2418588"/>
            <a:ext cx="125730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1255" y="3305555"/>
            <a:ext cx="906780" cy="906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04160" y="2442972"/>
            <a:ext cx="1380743" cy="1380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47060" y="3040379"/>
            <a:ext cx="1281684" cy="1281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7855" y="1452372"/>
            <a:ext cx="742188" cy="742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48911" y="2305811"/>
            <a:ext cx="906780" cy="906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35267" y="4742688"/>
            <a:ext cx="909828" cy="911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10050" y="2835910"/>
            <a:ext cx="4826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K</a:t>
            </a:r>
            <a:r>
              <a:rPr dirty="0" sz="1100" spc="-10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l</a:t>
            </a:r>
            <a:r>
              <a:rPr dirty="0" sz="1100" spc="-10">
                <a:latin typeface="Garamond"/>
                <a:cs typeface="Garamond"/>
              </a:rPr>
              <a:t>e</a:t>
            </a:r>
            <a:r>
              <a:rPr dirty="0" sz="1100" spc="-5">
                <a:latin typeface="Garamond"/>
                <a:cs typeface="Garamond"/>
              </a:rPr>
              <a:t>njin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97758" y="2070354"/>
            <a:ext cx="4222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K</a:t>
            </a:r>
            <a:r>
              <a:rPr dirty="0" sz="1100" spc="-10">
                <a:latin typeface="Garamond"/>
                <a:cs typeface="Garamond"/>
              </a:rPr>
              <a:t>a</a:t>
            </a:r>
            <a:r>
              <a:rPr dirty="0" sz="1100">
                <a:latin typeface="Garamond"/>
                <a:cs typeface="Garamond"/>
              </a:rPr>
              <a:t>mba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8057" y="2145030"/>
            <a:ext cx="4222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aramond"/>
                <a:cs typeface="Garamond"/>
              </a:rPr>
              <a:t>Kikuyu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6851" y="2669006"/>
            <a:ext cx="405130" cy="55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8115">
              <a:lnSpc>
                <a:spcPct val="158300"/>
              </a:lnSpc>
              <a:spcBef>
                <a:spcPts val="100"/>
              </a:spcBef>
            </a:pPr>
            <a:r>
              <a:rPr dirty="0" sz="1100">
                <a:latin typeface="Garamond"/>
                <a:cs typeface="Garamond"/>
              </a:rPr>
              <a:t>Luo  </a:t>
            </a:r>
            <a:r>
              <a:rPr dirty="0" sz="1100">
                <a:latin typeface="Garamond"/>
                <a:cs typeface="Garamond"/>
              </a:rPr>
              <a:t>Kisii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0454" y="1178178"/>
            <a:ext cx="316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Garamond"/>
                <a:cs typeface="Garamond"/>
              </a:rPr>
              <a:t>M</a:t>
            </a:r>
            <a:r>
              <a:rPr dirty="0" sz="1100" spc="-5">
                <a:latin typeface="Garamond"/>
                <a:cs typeface="Garamond"/>
              </a:rPr>
              <a:t>e</a:t>
            </a:r>
            <a:r>
              <a:rPr dirty="0" sz="1100">
                <a:latin typeface="Garamond"/>
                <a:cs typeface="Garamond"/>
              </a:rPr>
              <a:t>ru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95317" y="2032254"/>
            <a:ext cx="10147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aramond"/>
                <a:cs typeface="Garamond"/>
              </a:rPr>
              <a:t>Mijikenda/Swahili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4729" y="4469638"/>
            <a:ext cx="393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Garamond"/>
                <a:cs typeface="Garamond"/>
              </a:rPr>
              <a:t>Soma</a:t>
            </a:r>
            <a:r>
              <a:rPr dirty="0" sz="1100" spc="-5">
                <a:latin typeface="Garamond"/>
                <a:cs typeface="Garamond"/>
              </a:rPr>
              <a:t>l</a:t>
            </a:r>
            <a:r>
              <a:rPr dirty="0" sz="1100">
                <a:latin typeface="Garamond"/>
                <a:cs typeface="Garamond"/>
              </a:rPr>
              <a:t>i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99132" y="2414016"/>
            <a:ext cx="4592320" cy="2432685"/>
          </a:xfrm>
          <a:custGeom>
            <a:avLst/>
            <a:gdLst/>
            <a:ahLst/>
            <a:cxnLst/>
            <a:rect l="l" t="t" r="r" b="b"/>
            <a:pathLst>
              <a:path w="4592320" h="2432685">
                <a:moveTo>
                  <a:pt x="0" y="0"/>
                </a:moveTo>
                <a:lnTo>
                  <a:pt x="4591812" y="24323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671" y="6450279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671" y="5814771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3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671" y="5179567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671" y="4544059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2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671" y="3908552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671" y="3273044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671" y="2637789"/>
            <a:ext cx="332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-0.0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600" y="2002281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600" y="1366773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0</a:t>
            </a:r>
            <a:r>
              <a:rPr dirty="0" sz="1000" spc="-5">
                <a:latin typeface="Garamond"/>
                <a:cs typeface="Garamond"/>
              </a:rPr>
              <a:t>5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600" y="731647"/>
            <a:ext cx="29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</a:t>
            </a:r>
            <a:r>
              <a:rPr dirty="0" sz="1000" spc="5">
                <a:latin typeface="Garamond"/>
                <a:cs typeface="Garamond"/>
              </a:rPr>
              <a:t>1</a:t>
            </a:r>
            <a:r>
              <a:rPr dirty="0" sz="1000" spc="-5">
                <a:latin typeface="Garamond"/>
                <a:cs typeface="Garamond"/>
              </a:rPr>
              <a:t>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262" y="215074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0.00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45133" y="215074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0.10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18029" y="215074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0.20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87903" y="2169032"/>
            <a:ext cx="5600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00" spc="-55">
                <a:latin typeface="Garamond"/>
                <a:cs typeface="Garamond"/>
              </a:rPr>
              <a:t>Luhy</a:t>
            </a:r>
            <a:r>
              <a:rPr dirty="0" baseline="13888" sz="1500" spc="-82">
                <a:latin typeface="Garamond"/>
                <a:cs typeface="Garamond"/>
              </a:rPr>
              <a:t>0</a:t>
            </a:r>
            <a:r>
              <a:rPr dirty="0" sz="1100" spc="-55">
                <a:latin typeface="Garamond"/>
                <a:cs typeface="Garamond"/>
              </a:rPr>
              <a:t>a</a:t>
            </a:r>
            <a:r>
              <a:rPr dirty="0" baseline="13888" sz="1500" spc="-82">
                <a:latin typeface="Garamond"/>
                <a:cs typeface="Garamond"/>
              </a:rPr>
              <a:t>.30</a:t>
            </a:r>
            <a:endParaRPr baseline="13888" sz="1500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63821" y="215074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0.40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37097" y="215074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0.50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09993" y="215074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0.60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82890" y="2150744"/>
            <a:ext cx="231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0.70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55785" y="2150744"/>
            <a:ext cx="1720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0.8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7898" y="2214657"/>
            <a:ext cx="351790" cy="36525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25"/>
              </a:lnSpc>
            </a:pPr>
            <a:r>
              <a:rPr dirty="0" sz="2000" spc="-10" b="1">
                <a:latin typeface="Garamond"/>
                <a:cs typeface="Garamond"/>
              </a:rPr>
              <a:t>Annual </a:t>
            </a:r>
            <a:r>
              <a:rPr dirty="0" sz="2000" spc="-5" b="1">
                <a:latin typeface="Garamond"/>
                <a:cs typeface="Garamond"/>
              </a:rPr>
              <a:t>Absolute Change in</a:t>
            </a:r>
            <a:r>
              <a:rPr dirty="0" sz="2000" spc="-40" b="1">
                <a:latin typeface="Garamond"/>
                <a:cs typeface="Garamond"/>
              </a:rPr>
              <a:t> </a:t>
            </a:r>
            <a:r>
              <a:rPr dirty="0" sz="2000" spc="10" b="1">
                <a:latin typeface="Garamond"/>
                <a:cs typeface="Garamond"/>
              </a:rPr>
              <a:t>MPI</a:t>
            </a:r>
            <a:r>
              <a:rPr dirty="0" baseline="-21367" sz="1950" spc="15" b="1">
                <a:latin typeface="Garamond"/>
                <a:cs typeface="Garamond"/>
              </a:rPr>
              <a:t>T</a:t>
            </a:r>
            <a:endParaRPr baseline="-21367" sz="195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95170" y="921257"/>
            <a:ext cx="5666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Garamond"/>
                <a:cs typeface="Garamond"/>
              </a:rPr>
              <a:t>Multidimension </a:t>
            </a:r>
            <a:r>
              <a:rPr dirty="0" sz="2000" spc="-10" b="1">
                <a:latin typeface="Garamond"/>
                <a:cs typeface="Garamond"/>
              </a:rPr>
              <a:t>Poverty </a:t>
            </a:r>
            <a:r>
              <a:rPr dirty="0" sz="2000" b="1">
                <a:latin typeface="Garamond"/>
                <a:cs typeface="Garamond"/>
              </a:rPr>
              <a:t>Index (MPI</a:t>
            </a:r>
            <a:r>
              <a:rPr dirty="0" baseline="-21367" sz="1950" b="1">
                <a:latin typeface="Garamond"/>
                <a:cs typeface="Garamond"/>
              </a:rPr>
              <a:t>T</a:t>
            </a:r>
            <a:r>
              <a:rPr dirty="0" sz="2000" b="1">
                <a:latin typeface="Garamond"/>
                <a:cs typeface="Garamond"/>
              </a:rPr>
              <a:t>) at </a:t>
            </a:r>
            <a:r>
              <a:rPr dirty="0" sz="2000" spc="-5" b="1">
                <a:latin typeface="Garamond"/>
                <a:cs typeface="Garamond"/>
              </a:rPr>
              <a:t>initial</a:t>
            </a:r>
            <a:r>
              <a:rPr dirty="0" sz="2000" spc="-15" b="1">
                <a:latin typeface="Garamond"/>
                <a:cs typeface="Garamond"/>
              </a:rPr>
              <a:t> </a:t>
            </a:r>
            <a:r>
              <a:rPr dirty="0" sz="2000" spc="-10" b="1">
                <a:latin typeface="Garamond"/>
                <a:cs typeface="Garamond"/>
              </a:rPr>
              <a:t>year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422385" y="3812285"/>
            <a:ext cx="314325" cy="498475"/>
          </a:xfrm>
          <a:custGeom>
            <a:avLst/>
            <a:gdLst/>
            <a:ahLst/>
            <a:cxnLst/>
            <a:rect l="l" t="t" r="r" b="b"/>
            <a:pathLst>
              <a:path w="314325" h="498475">
                <a:moveTo>
                  <a:pt x="313944" y="341375"/>
                </a:moveTo>
                <a:lnTo>
                  <a:pt x="0" y="341375"/>
                </a:lnTo>
                <a:lnTo>
                  <a:pt x="156972" y="498347"/>
                </a:lnTo>
                <a:lnTo>
                  <a:pt x="313944" y="341375"/>
                </a:lnTo>
                <a:close/>
              </a:path>
              <a:path w="314325" h="498475">
                <a:moveTo>
                  <a:pt x="235458" y="0"/>
                </a:moveTo>
                <a:lnTo>
                  <a:pt x="78486" y="0"/>
                </a:lnTo>
                <a:lnTo>
                  <a:pt x="78486" y="341375"/>
                </a:lnTo>
                <a:lnTo>
                  <a:pt x="235458" y="341375"/>
                </a:lnTo>
                <a:lnTo>
                  <a:pt x="235458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22385" y="3812285"/>
            <a:ext cx="314325" cy="498475"/>
          </a:xfrm>
          <a:custGeom>
            <a:avLst/>
            <a:gdLst/>
            <a:ahLst/>
            <a:cxnLst/>
            <a:rect l="l" t="t" r="r" b="b"/>
            <a:pathLst>
              <a:path w="314325" h="498475">
                <a:moveTo>
                  <a:pt x="235458" y="0"/>
                </a:moveTo>
                <a:lnTo>
                  <a:pt x="235458" y="341375"/>
                </a:lnTo>
                <a:lnTo>
                  <a:pt x="313944" y="341375"/>
                </a:lnTo>
                <a:lnTo>
                  <a:pt x="156972" y="498347"/>
                </a:lnTo>
                <a:lnTo>
                  <a:pt x="0" y="341375"/>
                </a:lnTo>
                <a:lnTo>
                  <a:pt x="78486" y="341375"/>
                </a:lnTo>
                <a:lnTo>
                  <a:pt x="78486" y="0"/>
                </a:lnTo>
                <a:lnTo>
                  <a:pt x="235458" y="0"/>
                </a:lnTo>
                <a:close/>
              </a:path>
            </a:pathLst>
          </a:custGeom>
          <a:ln w="2590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036432" y="3120644"/>
            <a:ext cx="10039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0835" marR="5080" indent="-3187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Garamond"/>
                <a:cs typeface="Garamond"/>
              </a:rPr>
              <a:t>Reduction</a:t>
            </a:r>
            <a:r>
              <a:rPr dirty="0" sz="1400" spc="-105" b="1">
                <a:latin typeface="Garamond"/>
                <a:cs typeface="Garamond"/>
              </a:rPr>
              <a:t> </a:t>
            </a:r>
            <a:r>
              <a:rPr dirty="0" sz="1400" spc="-5" b="1">
                <a:latin typeface="Garamond"/>
                <a:cs typeface="Garamond"/>
              </a:rPr>
              <a:t>in  </a:t>
            </a:r>
            <a:r>
              <a:rPr dirty="0" sz="1400" b="1">
                <a:latin typeface="Garamond"/>
                <a:cs typeface="Garamond"/>
              </a:rPr>
              <a:t>MPI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3981" y="1436878"/>
            <a:ext cx="172466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aramond"/>
                <a:cs typeface="Garamond"/>
              </a:rPr>
              <a:t>Size of bubble is proportional to  the number of </a:t>
            </a:r>
            <a:r>
              <a:rPr dirty="0" sz="1000" spc="-10">
                <a:latin typeface="Garamond"/>
                <a:cs typeface="Garamond"/>
              </a:rPr>
              <a:t>poor </a:t>
            </a:r>
            <a:r>
              <a:rPr dirty="0" sz="1000" spc="-5">
                <a:latin typeface="Garamond"/>
                <a:cs typeface="Garamond"/>
              </a:rPr>
              <a:t>in first year of  the</a:t>
            </a:r>
            <a:r>
              <a:rPr dirty="0" sz="100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comparison.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474370" y="114681"/>
            <a:ext cx="69329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/>
              <a:t>Disaggregating </a:t>
            </a:r>
            <a:r>
              <a:rPr dirty="0" sz="3200" spc="-10"/>
              <a:t>by </a:t>
            </a:r>
            <a:r>
              <a:rPr dirty="0" sz="3200" spc="-5"/>
              <a:t>ethnic </a:t>
            </a:r>
            <a:r>
              <a:rPr dirty="0" sz="3200" spc="15"/>
              <a:t>group </a:t>
            </a:r>
            <a:r>
              <a:rPr dirty="0" sz="3200"/>
              <a:t>-</a:t>
            </a:r>
            <a:r>
              <a:rPr dirty="0" sz="3200" spc="-75"/>
              <a:t> </a:t>
            </a:r>
            <a:r>
              <a:rPr dirty="0" sz="3200" spc="-15"/>
              <a:t>Kenya</a:t>
            </a:r>
            <a:endParaRPr sz="3200"/>
          </a:p>
        </p:txBody>
      </p:sp>
      <p:sp>
        <p:nvSpPr>
          <p:cNvPr id="57" name="object 57"/>
          <p:cNvSpPr/>
          <p:nvPr/>
        </p:nvSpPr>
        <p:spPr>
          <a:xfrm>
            <a:off x="6150864" y="4443984"/>
            <a:ext cx="1163320" cy="1297305"/>
          </a:xfrm>
          <a:custGeom>
            <a:avLst/>
            <a:gdLst/>
            <a:ahLst/>
            <a:cxnLst/>
            <a:rect l="l" t="t" r="r" b="b"/>
            <a:pathLst>
              <a:path w="1163320" h="1297304">
                <a:moveTo>
                  <a:pt x="0" y="648462"/>
                </a:moveTo>
                <a:lnTo>
                  <a:pt x="1749" y="597784"/>
                </a:lnTo>
                <a:lnTo>
                  <a:pt x="6911" y="548173"/>
                </a:lnTo>
                <a:lnTo>
                  <a:pt x="15357" y="499774"/>
                </a:lnTo>
                <a:lnTo>
                  <a:pt x="26957" y="452729"/>
                </a:lnTo>
                <a:lnTo>
                  <a:pt x="41582" y="407184"/>
                </a:lnTo>
                <a:lnTo>
                  <a:pt x="59102" y="363282"/>
                </a:lnTo>
                <a:lnTo>
                  <a:pt x="79389" y="321168"/>
                </a:lnTo>
                <a:lnTo>
                  <a:pt x="102312" y="280986"/>
                </a:lnTo>
                <a:lnTo>
                  <a:pt x="127742" y="242880"/>
                </a:lnTo>
                <a:lnTo>
                  <a:pt x="155551" y="206994"/>
                </a:lnTo>
                <a:lnTo>
                  <a:pt x="185608" y="173472"/>
                </a:lnTo>
                <a:lnTo>
                  <a:pt x="217785" y="142458"/>
                </a:lnTo>
                <a:lnTo>
                  <a:pt x="251952" y="114097"/>
                </a:lnTo>
                <a:lnTo>
                  <a:pt x="287979" y="88533"/>
                </a:lnTo>
                <a:lnTo>
                  <a:pt x="325738" y="65909"/>
                </a:lnTo>
                <a:lnTo>
                  <a:pt x="365099" y="46371"/>
                </a:lnTo>
                <a:lnTo>
                  <a:pt x="405932" y="30062"/>
                </a:lnTo>
                <a:lnTo>
                  <a:pt x="448109" y="17126"/>
                </a:lnTo>
                <a:lnTo>
                  <a:pt x="491500" y="7707"/>
                </a:lnTo>
                <a:lnTo>
                  <a:pt x="535975" y="1950"/>
                </a:lnTo>
                <a:lnTo>
                  <a:pt x="581406" y="0"/>
                </a:lnTo>
                <a:lnTo>
                  <a:pt x="626836" y="1950"/>
                </a:lnTo>
                <a:lnTo>
                  <a:pt x="671311" y="7707"/>
                </a:lnTo>
                <a:lnTo>
                  <a:pt x="714702" y="17126"/>
                </a:lnTo>
                <a:lnTo>
                  <a:pt x="756879" y="30062"/>
                </a:lnTo>
                <a:lnTo>
                  <a:pt x="797712" y="46371"/>
                </a:lnTo>
                <a:lnTo>
                  <a:pt x="837073" y="65909"/>
                </a:lnTo>
                <a:lnTo>
                  <a:pt x="874832" y="88533"/>
                </a:lnTo>
                <a:lnTo>
                  <a:pt x="910859" y="114097"/>
                </a:lnTo>
                <a:lnTo>
                  <a:pt x="945026" y="142458"/>
                </a:lnTo>
                <a:lnTo>
                  <a:pt x="977203" y="173472"/>
                </a:lnTo>
                <a:lnTo>
                  <a:pt x="1007260" y="206994"/>
                </a:lnTo>
                <a:lnTo>
                  <a:pt x="1035069" y="242880"/>
                </a:lnTo>
                <a:lnTo>
                  <a:pt x="1060499" y="280986"/>
                </a:lnTo>
                <a:lnTo>
                  <a:pt x="1083422" y="321168"/>
                </a:lnTo>
                <a:lnTo>
                  <a:pt x="1103709" y="363282"/>
                </a:lnTo>
                <a:lnTo>
                  <a:pt x="1121229" y="407184"/>
                </a:lnTo>
                <a:lnTo>
                  <a:pt x="1135854" y="452729"/>
                </a:lnTo>
                <a:lnTo>
                  <a:pt x="1147454" y="499774"/>
                </a:lnTo>
                <a:lnTo>
                  <a:pt x="1155900" y="548173"/>
                </a:lnTo>
                <a:lnTo>
                  <a:pt x="1161062" y="597784"/>
                </a:lnTo>
                <a:lnTo>
                  <a:pt x="1162812" y="648462"/>
                </a:lnTo>
                <a:lnTo>
                  <a:pt x="1161062" y="699139"/>
                </a:lnTo>
                <a:lnTo>
                  <a:pt x="1155900" y="748750"/>
                </a:lnTo>
                <a:lnTo>
                  <a:pt x="1147454" y="797149"/>
                </a:lnTo>
                <a:lnTo>
                  <a:pt x="1135854" y="844194"/>
                </a:lnTo>
                <a:lnTo>
                  <a:pt x="1121229" y="889739"/>
                </a:lnTo>
                <a:lnTo>
                  <a:pt x="1103709" y="933641"/>
                </a:lnTo>
                <a:lnTo>
                  <a:pt x="1083422" y="975755"/>
                </a:lnTo>
                <a:lnTo>
                  <a:pt x="1060499" y="1015937"/>
                </a:lnTo>
                <a:lnTo>
                  <a:pt x="1035069" y="1054043"/>
                </a:lnTo>
                <a:lnTo>
                  <a:pt x="1007260" y="1089929"/>
                </a:lnTo>
                <a:lnTo>
                  <a:pt x="977203" y="1123451"/>
                </a:lnTo>
                <a:lnTo>
                  <a:pt x="945026" y="1154465"/>
                </a:lnTo>
                <a:lnTo>
                  <a:pt x="910859" y="1182826"/>
                </a:lnTo>
                <a:lnTo>
                  <a:pt x="874832" y="1208390"/>
                </a:lnTo>
                <a:lnTo>
                  <a:pt x="837073" y="1231014"/>
                </a:lnTo>
                <a:lnTo>
                  <a:pt x="797712" y="1250552"/>
                </a:lnTo>
                <a:lnTo>
                  <a:pt x="756879" y="1266861"/>
                </a:lnTo>
                <a:lnTo>
                  <a:pt x="714702" y="1279797"/>
                </a:lnTo>
                <a:lnTo>
                  <a:pt x="671311" y="1289216"/>
                </a:lnTo>
                <a:lnTo>
                  <a:pt x="626836" y="1294973"/>
                </a:lnTo>
                <a:lnTo>
                  <a:pt x="581406" y="1296924"/>
                </a:lnTo>
                <a:lnTo>
                  <a:pt x="535975" y="1294973"/>
                </a:lnTo>
                <a:lnTo>
                  <a:pt x="491500" y="1289216"/>
                </a:lnTo>
                <a:lnTo>
                  <a:pt x="448109" y="1279797"/>
                </a:lnTo>
                <a:lnTo>
                  <a:pt x="405932" y="1266861"/>
                </a:lnTo>
                <a:lnTo>
                  <a:pt x="365099" y="1250552"/>
                </a:lnTo>
                <a:lnTo>
                  <a:pt x="325738" y="1231014"/>
                </a:lnTo>
                <a:lnTo>
                  <a:pt x="287979" y="1208390"/>
                </a:lnTo>
                <a:lnTo>
                  <a:pt x="251952" y="1182826"/>
                </a:lnTo>
                <a:lnTo>
                  <a:pt x="217785" y="1154465"/>
                </a:lnTo>
                <a:lnTo>
                  <a:pt x="185608" y="1123451"/>
                </a:lnTo>
                <a:lnTo>
                  <a:pt x="155551" y="1089929"/>
                </a:lnTo>
                <a:lnTo>
                  <a:pt x="127742" y="1054043"/>
                </a:lnTo>
                <a:lnTo>
                  <a:pt x="102312" y="1015937"/>
                </a:lnTo>
                <a:lnTo>
                  <a:pt x="79389" y="975755"/>
                </a:lnTo>
                <a:lnTo>
                  <a:pt x="59102" y="933641"/>
                </a:lnTo>
                <a:lnTo>
                  <a:pt x="41582" y="889739"/>
                </a:lnTo>
                <a:lnTo>
                  <a:pt x="26957" y="844194"/>
                </a:lnTo>
                <a:lnTo>
                  <a:pt x="15357" y="797149"/>
                </a:lnTo>
                <a:lnTo>
                  <a:pt x="6911" y="748750"/>
                </a:lnTo>
                <a:lnTo>
                  <a:pt x="1749" y="699139"/>
                </a:lnTo>
                <a:lnTo>
                  <a:pt x="0" y="648462"/>
                </a:lnTo>
                <a:close/>
              </a:path>
            </a:pathLst>
          </a:custGeom>
          <a:ln w="640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0259" y="648746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153" y="22605"/>
            <a:ext cx="78720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Disaggregating </a:t>
            </a:r>
            <a:r>
              <a:rPr dirty="0" spc="-5"/>
              <a:t>by </a:t>
            </a:r>
            <a:r>
              <a:rPr dirty="0"/>
              <a:t>ethnic </a:t>
            </a:r>
            <a:r>
              <a:rPr dirty="0" spc="10"/>
              <a:t>group </a:t>
            </a:r>
            <a:r>
              <a:rPr dirty="0"/>
              <a:t>-</a:t>
            </a:r>
            <a:r>
              <a:rPr dirty="0" spc="5"/>
              <a:t> </a:t>
            </a:r>
            <a:r>
              <a:rPr dirty="0" spc="-5"/>
              <a:t>Ghana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765083"/>
            <a:ext cx="7887951" cy="5150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52515" y="3860291"/>
            <a:ext cx="942340" cy="1016635"/>
          </a:xfrm>
          <a:custGeom>
            <a:avLst/>
            <a:gdLst/>
            <a:ahLst/>
            <a:cxnLst/>
            <a:rect l="l" t="t" r="r" b="b"/>
            <a:pathLst>
              <a:path w="942340" h="1016635">
                <a:moveTo>
                  <a:pt x="0" y="508253"/>
                </a:moveTo>
                <a:lnTo>
                  <a:pt x="2155" y="459310"/>
                </a:lnTo>
                <a:lnTo>
                  <a:pt x="8490" y="411682"/>
                </a:lnTo>
                <a:lnTo>
                  <a:pt x="18808" y="365582"/>
                </a:lnTo>
                <a:lnTo>
                  <a:pt x="32910" y="321224"/>
                </a:lnTo>
                <a:lnTo>
                  <a:pt x="50600" y="278820"/>
                </a:lnTo>
                <a:lnTo>
                  <a:pt x="71681" y="238584"/>
                </a:lnTo>
                <a:lnTo>
                  <a:pt x="95955" y="200728"/>
                </a:lnTo>
                <a:lnTo>
                  <a:pt x="123225" y="165467"/>
                </a:lnTo>
                <a:lnTo>
                  <a:pt x="153293" y="133012"/>
                </a:lnTo>
                <a:lnTo>
                  <a:pt x="185963" y="103578"/>
                </a:lnTo>
                <a:lnTo>
                  <a:pt x="221037" y="77376"/>
                </a:lnTo>
                <a:lnTo>
                  <a:pt x="258317" y="54621"/>
                </a:lnTo>
                <a:lnTo>
                  <a:pt x="297607" y="35526"/>
                </a:lnTo>
                <a:lnTo>
                  <a:pt x="338709" y="20303"/>
                </a:lnTo>
                <a:lnTo>
                  <a:pt x="381426" y="9165"/>
                </a:lnTo>
                <a:lnTo>
                  <a:pt x="425561" y="2326"/>
                </a:lnTo>
                <a:lnTo>
                  <a:pt x="470916" y="0"/>
                </a:lnTo>
                <a:lnTo>
                  <a:pt x="516270" y="2326"/>
                </a:lnTo>
                <a:lnTo>
                  <a:pt x="560405" y="9165"/>
                </a:lnTo>
                <a:lnTo>
                  <a:pt x="603122" y="20303"/>
                </a:lnTo>
                <a:lnTo>
                  <a:pt x="644224" y="35526"/>
                </a:lnTo>
                <a:lnTo>
                  <a:pt x="683514" y="54621"/>
                </a:lnTo>
                <a:lnTo>
                  <a:pt x="720794" y="77376"/>
                </a:lnTo>
                <a:lnTo>
                  <a:pt x="755868" y="103578"/>
                </a:lnTo>
                <a:lnTo>
                  <a:pt x="788538" y="133012"/>
                </a:lnTo>
                <a:lnTo>
                  <a:pt x="818606" y="165467"/>
                </a:lnTo>
                <a:lnTo>
                  <a:pt x="845876" y="200728"/>
                </a:lnTo>
                <a:lnTo>
                  <a:pt x="870150" y="238584"/>
                </a:lnTo>
                <a:lnTo>
                  <a:pt x="891231" y="278820"/>
                </a:lnTo>
                <a:lnTo>
                  <a:pt x="908921" y="321224"/>
                </a:lnTo>
                <a:lnTo>
                  <a:pt x="923023" y="365582"/>
                </a:lnTo>
                <a:lnTo>
                  <a:pt x="933341" y="411682"/>
                </a:lnTo>
                <a:lnTo>
                  <a:pt x="939676" y="459310"/>
                </a:lnTo>
                <a:lnTo>
                  <a:pt x="941832" y="508253"/>
                </a:lnTo>
                <a:lnTo>
                  <a:pt x="939676" y="557197"/>
                </a:lnTo>
                <a:lnTo>
                  <a:pt x="933341" y="604825"/>
                </a:lnTo>
                <a:lnTo>
                  <a:pt x="923023" y="650925"/>
                </a:lnTo>
                <a:lnTo>
                  <a:pt x="908921" y="695283"/>
                </a:lnTo>
                <a:lnTo>
                  <a:pt x="891231" y="737687"/>
                </a:lnTo>
                <a:lnTo>
                  <a:pt x="870150" y="777923"/>
                </a:lnTo>
                <a:lnTo>
                  <a:pt x="845876" y="815779"/>
                </a:lnTo>
                <a:lnTo>
                  <a:pt x="818606" y="851040"/>
                </a:lnTo>
                <a:lnTo>
                  <a:pt x="788538" y="883495"/>
                </a:lnTo>
                <a:lnTo>
                  <a:pt x="755868" y="912929"/>
                </a:lnTo>
                <a:lnTo>
                  <a:pt x="720794" y="939131"/>
                </a:lnTo>
                <a:lnTo>
                  <a:pt x="683514" y="961886"/>
                </a:lnTo>
                <a:lnTo>
                  <a:pt x="644224" y="980981"/>
                </a:lnTo>
                <a:lnTo>
                  <a:pt x="603122" y="996204"/>
                </a:lnTo>
                <a:lnTo>
                  <a:pt x="560405" y="1007342"/>
                </a:lnTo>
                <a:lnTo>
                  <a:pt x="516270" y="1014181"/>
                </a:lnTo>
                <a:lnTo>
                  <a:pt x="470916" y="1016507"/>
                </a:lnTo>
                <a:lnTo>
                  <a:pt x="425561" y="1014181"/>
                </a:lnTo>
                <a:lnTo>
                  <a:pt x="381426" y="1007342"/>
                </a:lnTo>
                <a:lnTo>
                  <a:pt x="338709" y="996204"/>
                </a:lnTo>
                <a:lnTo>
                  <a:pt x="297607" y="980981"/>
                </a:lnTo>
                <a:lnTo>
                  <a:pt x="258317" y="961886"/>
                </a:lnTo>
                <a:lnTo>
                  <a:pt x="221037" y="939131"/>
                </a:lnTo>
                <a:lnTo>
                  <a:pt x="185963" y="912929"/>
                </a:lnTo>
                <a:lnTo>
                  <a:pt x="153293" y="883495"/>
                </a:lnTo>
                <a:lnTo>
                  <a:pt x="123225" y="851040"/>
                </a:lnTo>
                <a:lnTo>
                  <a:pt x="95955" y="815779"/>
                </a:lnTo>
                <a:lnTo>
                  <a:pt x="71681" y="777923"/>
                </a:lnTo>
                <a:lnTo>
                  <a:pt x="50600" y="737687"/>
                </a:lnTo>
                <a:lnTo>
                  <a:pt x="32910" y="695283"/>
                </a:lnTo>
                <a:lnTo>
                  <a:pt x="18808" y="650925"/>
                </a:lnTo>
                <a:lnTo>
                  <a:pt x="8490" y="604825"/>
                </a:lnTo>
                <a:lnTo>
                  <a:pt x="2155" y="557197"/>
                </a:lnTo>
                <a:lnTo>
                  <a:pt x="0" y="508253"/>
                </a:lnTo>
                <a:close/>
              </a:path>
            </a:pathLst>
          </a:custGeom>
          <a:ln w="640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926" y="835317"/>
            <a:ext cx="8457565" cy="509905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Coverage </a:t>
            </a:r>
            <a:r>
              <a:rPr dirty="0" sz="2600">
                <a:latin typeface="Garamond"/>
                <a:cs typeface="Garamond"/>
              </a:rPr>
              <a:t>– </a:t>
            </a:r>
            <a:r>
              <a:rPr dirty="0" sz="2600" spc="-5">
                <a:latin typeface="Garamond"/>
                <a:cs typeface="Garamond"/>
              </a:rPr>
              <a:t>poverty </a:t>
            </a:r>
            <a:r>
              <a:rPr dirty="0" sz="2600">
                <a:latin typeface="Garamond"/>
                <a:cs typeface="Garamond"/>
              </a:rPr>
              <a:t>dynamics in this</a:t>
            </a:r>
            <a:r>
              <a:rPr dirty="0" sz="2600" spc="-15">
                <a:latin typeface="Garamond"/>
                <a:cs typeface="Garamond"/>
              </a:rPr>
              <a:t> </a:t>
            </a:r>
            <a:r>
              <a:rPr dirty="0" sz="2600" spc="-5">
                <a:latin typeface="Garamond"/>
                <a:cs typeface="Garamond"/>
              </a:rPr>
              <a:t>paper:</a:t>
            </a:r>
            <a:endParaRPr sz="2600">
              <a:latin typeface="Garamond"/>
              <a:cs typeface="Garamond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600">
                <a:latin typeface="Garamond"/>
                <a:cs typeface="Garamond"/>
              </a:rPr>
              <a:t>34</a:t>
            </a:r>
            <a:r>
              <a:rPr dirty="0" sz="2600" spc="-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countries</a:t>
            </a:r>
            <a:endParaRPr sz="2600">
              <a:latin typeface="Garamond"/>
              <a:cs typeface="Garamond"/>
            </a:endParaRPr>
          </a:p>
          <a:p>
            <a:pPr lvl="1" marL="756285" marR="40005" indent="-287020">
              <a:lnSpc>
                <a:spcPct val="100000"/>
              </a:lnSpc>
              <a:spcBef>
                <a:spcPts val="625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600">
                <a:latin typeface="Garamond"/>
                <a:cs typeface="Garamond"/>
              </a:rPr>
              <a:t>338 </a:t>
            </a:r>
            <a:r>
              <a:rPr dirty="0" sz="2600" spc="-5">
                <a:latin typeface="Garamond"/>
                <a:cs typeface="Garamond"/>
              </a:rPr>
              <a:t>sub-national </a:t>
            </a:r>
            <a:r>
              <a:rPr dirty="0" sz="2600">
                <a:latin typeface="Garamond"/>
                <a:cs typeface="Garamond"/>
              </a:rPr>
              <a:t>regions + </a:t>
            </a:r>
            <a:r>
              <a:rPr dirty="0" sz="2600" spc="-5">
                <a:latin typeface="Garamond"/>
                <a:cs typeface="Garamond"/>
              </a:rPr>
              <a:t>disaggregation </a:t>
            </a:r>
            <a:r>
              <a:rPr dirty="0" sz="2600">
                <a:latin typeface="Garamond"/>
                <a:cs typeface="Garamond"/>
              </a:rPr>
              <a:t>for </a:t>
            </a:r>
            <a:r>
              <a:rPr dirty="0" sz="2600" spc="-5">
                <a:latin typeface="Garamond"/>
                <a:cs typeface="Garamond"/>
              </a:rPr>
              <a:t>ethnic </a:t>
            </a:r>
            <a:r>
              <a:rPr dirty="0" sz="2600">
                <a:latin typeface="Garamond"/>
                <a:cs typeface="Garamond"/>
              </a:rPr>
              <a:t>groups  for </a:t>
            </a:r>
            <a:r>
              <a:rPr dirty="0" sz="2600" spc="-5">
                <a:latin typeface="Garamond"/>
                <a:cs typeface="Garamond"/>
              </a:rPr>
              <a:t>Benin, </a:t>
            </a:r>
            <a:r>
              <a:rPr dirty="0" sz="2600">
                <a:latin typeface="Garamond"/>
                <a:cs typeface="Garamond"/>
              </a:rPr>
              <a:t>Kenya </a:t>
            </a:r>
            <a:r>
              <a:rPr dirty="0" sz="2600" spc="-5">
                <a:latin typeface="Garamond"/>
                <a:cs typeface="Garamond"/>
              </a:rPr>
              <a:t>and</a:t>
            </a:r>
            <a:r>
              <a:rPr dirty="0" sz="2600" spc="-40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Ghana</a:t>
            </a:r>
            <a:endParaRPr sz="2600">
              <a:latin typeface="Garamond"/>
              <a:cs typeface="Garamond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600">
                <a:latin typeface="Garamond"/>
                <a:cs typeface="Garamond"/>
              </a:rPr>
              <a:t>Roughly 2.5 billion </a:t>
            </a:r>
            <a:r>
              <a:rPr dirty="0" sz="2600" spc="-5">
                <a:latin typeface="Garamond"/>
                <a:cs typeface="Garamond"/>
              </a:rPr>
              <a:t>people </a:t>
            </a:r>
            <a:r>
              <a:rPr dirty="0" sz="2600">
                <a:latin typeface="Garamond"/>
                <a:cs typeface="Garamond"/>
              </a:rPr>
              <a:t>(2010); </a:t>
            </a:r>
            <a:r>
              <a:rPr dirty="0" sz="2600" spc="-5">
                <a:latin typeface="Garamond"/>
                <a:cs typeface="Garamond"/>
              </a:rPr>
              <a:t>on aggregate </a:t>
            </a:r>
            <a:r>
              <a:rPr dirty="0" sz="2600">
                <a:latin typeface="Garamond"/>
                <a:cs typeface="Garamond"/>
              </a:rPr>
              <a:t>like </a:t>
            </a:r>
            <a:r>
              <a:rPr dirty="0" sz="2600" spc="-5">
                <a:latin typeface="Garamond"/>
                <a:cs typeface="Garamond"/>
              </a:rPr>
              <a:t>Haiti.</a:t>
            </a:r>
            <a:endParaRPr sz="2600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Char char="-"/>
            </a:pPr>
            <a:endParaRPr sz="3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Comparisons across </a:t>
            </a:r>
            <a:r>
              <a:rPr dirty="0" sz="2600">
                <a:latin typeface="Garamond"/>
                <a:cs typeface="Garamond"/>
              </a:rPr>
              <a:t>time </a:t>
            </a:r>
            <a:r>
              <a:rPr dirty="0" sz="2600" spc="-5">
                <a:latin typeface="Garamond"/>
                <a:cs typeface="Garamond"/>
              </a:rPr>
              <a:t>are as </a:t>
            </a:r>
            <a:r>
              <a:rPr dirty="0" sz="2600">
                <a:latin typeface="Garamond"/>
                <a:cs typeface="Garamond"/>
              </a:rPr>
              <a:t>strict </a:t>
            </a:r>
            <a:r>
              <a:rPr dirty="0" sz="2600" spc="-5">
                <a:latin typeface="Garamond"/>
                <a:cs typeface="Garamond"/>
              </a:rPr>
              <a:t>as </a:t>
            </a:r>
            <a:r>
              <a:rPr dirty="0" sz="2600">
                <a:latin typeface="Garamond"/>
                <a:cs typeface="Garamond"/>
              </a:rPr>
              <a:t>data</a:t>
            </a:r>
            <a:r>
              <a:rPr dirty="0" sz="2600" spc="-30">
                <a:latin typeface="Garamond"/>
                <a:cs typeface="Garamond"/>
              </a:rPr>
              <a:t> </a:t>
            </a:r>
            <a:r>
              <a:rPr dirty="0" sz="2600" spc="-5">
                <a:latin typeface="Garamond"/>
                <a:cs typeface="Garamond"/>
              </a:rPr>
              <a:t>permit.</a:t>
            </a:r>
            <a:endParaRPr sz="2600">
              <a:latin typeface="Garamond"/>
              <a:cs typeface="Garamond"/>
            </a:endParaRPr>
          </a:p>
          <a:p>
            <a:pPr marL="355600" marR="508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 spc="-5">
                <a:latin typeface="Garamond"/>
                <a:cs typeface="Garamond"/>
              </a:rPr>
              <a:t>Survey years and </a:t>
            </a:r>
            <a:r>
              <a:rPr dirty="0" sz="2600">
                <a:latin typeface="Garamond"/>
                <a:cs typeface="Garamond"/>
              </a:rPr>
              <a:t>intervals vary (2 to 12 </a:t>
            </a:r>
            <a:r>
              <a:rPr dirty="0" sz="2600" spc="-5">
                <a:latin typeface="Garamond"/>
                <a:cs typeface="Garamond"/>
              </a:rPr>
              <a:t>years </a:t>
            </a:r>
            <a:r>
              <a:rPr dirty="0" sz="2600">
                <a:latin typeface="Garamond"/>
                <a:cs typeface="Garamond"/>
              </a:rPr>
              <a:t>– 30 </a:t>
            </a:r>
            <a:r>
              <a:rPr dirty="0" sz="2600" spc="-5">
                <a:latin typeface="Garamond"/>
                <a:cs typeface="Garamond"/>
              </a:rPr>
              <a:t>periods are </a:t>
            </a:r>
            <a:r>
              <a:rPr dirty="0" sz="2600">
                <a:latin typeface="Garamond"/>
                <a:cs typeface="Garamond"/>
              </a:rPr>
              <a:t>4  to 7 </a:t>
            </a:r>
            <a:r>
              <a:rPr dirty="0" sz="2600" spc="-5">
                <a:latin typeface="Garamond"/>
                <a:cs typeface="Garamond"/>
              </a:rPr>
              <a:t>years, and </a:t>
            </a:r>
            <a:r>
              <a:rPr dirty="0" sz="2600">
                <a:latin typeface="Garamond"/>
                <a:cs typeface="Garamond"/>
              </a:rPr>
              <a:t>for 20 </a:t>
            </a:r>
            <a:r>
              <a:rPr dirty="0" sz="2600" spc="-5">
                <a:latin typeface="Garamond"/>
                <a:cs typeface="Garamond"/>
              </a:rPr>
              <a:t>countries </a:t>
            </a:r>
            <a:r>
              <a:rPr dirty="0" sz="2600">
                <a:latin typeface="Garamond"/>
                <a:cs typeface="Garamond"/>
              </a:rPr>
              <a:t>most </a:t>
            </a:r>
            <a:r>
              <a:rPr dirty="0" sz="2600" spc="-5">
                <a:latin typeface="Garamond"/>
                <a:cs typeface="Garamond"/>
              </a:rPr>
              <a:t>recent </a:t>
            </a:r>
            <a:r>
              <a:rPr dirty="0" sz="2600">
                <a:latin typeface="Garamond"/>
                <a:cs typeface="Garamond"/>
              </a:rPr>
              <a:t>data </a:t>
            </a:r>
            <a:r>
              <a:rPr dirty="0" sz="2600" spc="-5">
                <a:latin typeface="Garamond"/>
                <a:cs typeface="Garamond"/>
              </a:rPr>
              <a:t>are</a:t>
            </a:r>
            <a:r>
              <a:rPr dirty="0" sz="2600" spc="35">
                <a:latin typeface="Garamond"/>
                <a:cs typeface="Garamond"/>
              </a:rPr>
              <a:t> </a:t>
            </a:r>
            <a:r>
              <a:rPr dirty="0" sz="2600" spc="5">
                <a:latin typeface="Garamond"/>
                <a:cs typeface="Garamond"/>
              </a:rPr>
              <a:t>2010-12).</a:t>
            </a:r>
            <a:endParaRPr sz="2600">
              <a:latin typeface="Garamond"/>
              <a:cs typeface="Garamond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29 countries </a:t>
            </a:r>
            <a:r>
              <a:rPr dirty="0" sz="2600" spc="-5">
                <a:latin typeface="Garamond"/>
                <a:cs typeface="Garamond"/>
              </a:rPr>
              <a:t>have all </a:t>
            </a:r>
            <a:r>
              <a:rPr dirty="0" sz="2600">
                <a:latin typeface="Garamond"/>
                <a:cs typeface="Garamond"/>
              </a:rPr>
              <a:t>10 indicators; 5 </a:t>
            </a:r>
            <a:r>
              <a:rPr dirty="0" sz="2600" spc="-5">
                <a:latin typeface="Garamond"/>
                <a:cs typeface="Garamond"/>
              </a:rPr>
              <a:t>have </a:t>
            </a:r>
            <a:r>
              <a:rPr dirty="0" sz="2600">
                <a:latin typeface="Garamond"/>
                <a:cs typeface="Garamond"/>
              </a:rPr>
              <a:t>9</a:t>
            </a:r>
            <a:r>
              <a:rPr dirty="0" sz="2600" spc="60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indicators</a:t>
            </a:r>
            <a:endParaRPr sz="2600">
              <a:latin typeface="Garamond"/>
              <a:cs typeface="Garamond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55600" algn="l"/>
                <a:tab pos="356235" algn="l"/>
              </a:tabLst>
            </a:pPr>
            <a:r>
              <a:rPr dirty="0" sz="2600">
                <a:latin typeface="Garamond"/>
                <a:cs typeface="Garamond"/>
              </a:rPr>
              <a:t>Significant </a:t>
            </a:r>
            <a:r>
              <a:rPr dirty="0" sz="2600" spc="-5">
                <a:latin typeface="Garamond"/>
                <a:cs typeface="Garamond"/>
              </a:rPr>
              <a:t>updates are </a:t>
            </a:r>
            <a:r>
              <a:rPr dirty="0" sz="2600">
                <a:latin typeface="Garamond"/>
                <a:cs typeface="Garamond"/>
              </a:rPr>
              <a:t>in</a:t>
            </a:r>
            <a:r>
              <a:rPr dirty="0" sz="2600" spc="-15">
                <a:latin typeface="Garamond"/>
                <a:cs typeface="Garamond"/>
              </a:rPr>
              <a:t> </a:t>
            </a:r>
            <a:r>
              <a:rPr dirty="0" sz="2600" spc="-5">
                <a:latin typeface="Garamond"/>
                <a:cs typeface="Garamond"/>
              </a:rPr>
              <a:t>progress.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273800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139446"/>
            <a:ext cx="373887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Data: DHS</a:t>
            </a:r>
            <a:r>
              <a:rPr dirty="0" spc="-65"/>
              <a:t> </a:t>
            </a:r>
            <a:r>
              <a:rPr dirty="0" spc="10"/>
              <a:t>surveys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642" y="152857"/>
            <a:ext cx="43135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Dimensional</a:t>
            </a:r>
            <a:r>
              <a:rPr dirty="0" spc="-50"/>
              <a:t> </a:t>
            </a:r>
            <a:r>
              <a:rPr dirty="0" spc="-5"/>
              <a:t>Changes</a:t>
            </a:r>
          </a:p>
        </p:txBody>
      </p:sp>
      <p:sp>
        <p:nvSpPr>
          <p:cNvPr id="3" name="object 3"/>
          <p:cNvSpPr/>
          <p:nvPr/>
        </p:nvSpPr>
        <p:spPr>
          <a:xfrm>
            <a:off x="5624703" y="3097657"/>
            <a:ext cx="440055" cy="328930"/>
          </a:xfrm>
          <a:custGeom>
            <a:avLst/>
            <a:gdLst/>
            <a:ahLst/>
            <a:cxnLst/>
            <a:rect l="l" t="t" r="r" b="b"/>
            <a:pathLst>
              <a:path w="440054" h="328929">
                <a:moveTo>
                  <a:pt x="335152" y="0"/>
                </a:moveTo>
                <a:lnTo>
                  <a:pt x="330581" y="13334"/>
                </a:lnTo>
                <a:lnTo>
                  <a:pt x="349611" y="21651"/>
                </a:lnTo>
                <a:lnTo>
                  <a:pt x="365950" y="33099"/>
                </a:lnTo>
                <a:lnTo>
                  <a:pt x="390651" y="65531"/>
                </a:lnTo>
                <a:lnTo>
                  <a:pt x="405225" y="109219"/>
                </a:lnTo>
                <a:lnTo>
                  <a:pt x="410083" y="162813"/>
                </a:lnTo>
                <a:lnTo>
                  <a:pt x="408868" y="191845"/>
                </a:lnTo>
                <a:lnTo>
                  <a:pt x="399153" y="241859"/>
                </a:lnTo>
                <a:lnTo>
                  <a:pt x="379577" y="280965"/>
                </a:lnTo>
                <a:lnTo>
                  <a:pt x="349807" y="307306"/>
                </a:lnTo>
                <a:lnTo>
                  <a:pt x="331088" y="315594"/>
                </a:lnTo>
                <a:lnTo>
                  <a:pt x="335152" y="328929"/>
                </a:lnTo>
                <a:lnTo>
                  <a:pt x="380031" y="307895"/>
                </a:lnTo>
                <a:lnTo>
                  <a:pt x="413004" y="271525"/>
                </a:lnTo>
                <a:lnTo>
                  <a:pt x="433292" y="222678"/>
                </a:lnTo>
                <a:lnTo>
                  <a:pt x="440055" y="164591"/>
                </a:lnTo>
                <a:lnTo>
                  <a:pt x="438364" y="134417"/>
                </a:lnTo>
                <a:lnTo>
                  <a:pt x="424838" y="80974"/>
                </a:lnTo>
                <a:lnTo>
                  <a:pt x="397928" y="37468"/>
                </a:lnTo>
                <a:lnTo>
                  <a:pt x="359015" y="8616"/>
                </a:lnTo>
                <a:lnTo>
                  <a:pt x="335152" y="0"/>
                </a:lnTo>
                <a:close/>
              </a:path>
              <a:path w="440054" h="328929">
                <a:moveTo>
                  <a:pt x="104901" y="0"/>
                </a:moveTo>
                <a:lnTo>
                  <a:pt x="60229" y="21113"/>
                </a:lnTo>
                <a:lnTo>
                  <a:pt x="27177" y="57657"/>
                </a:lnTo>
                <a:lnTo>
                  <a:pt x="6826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72" y="291621"/>
                </a:lnTo>
                <a:lnTo>
                  <a:pt x="81022" y="320335"/>
                </a:lnTo>
                <a:lnTo>
                  <a:pt x="104901" y="328929"/>
                </a:lnTo>
                <a:lnTo>
                  <a:pt x="109093" y="315594"/>
                </a:lnTo>
                <a:lnTo>
                  <a:pt x="90374" y="307306"/>
                </a:lnTo>
                <a:lnTo>
                  <a:pt x="74215" y="295767"/>
                </a:lnTo>
                <a:lnTo>
                  <a:pt x="49530" y="262889"/>
                </a:lnTo>
                <a:lnTo>
                  <a:pt x="34956" y="218186"/>
                </a:lnTo>
                <a:lnTo>
                  <a:pt x="30099" y="162813"/>
                </a:lnTo>
                <a:lnTo>
                  <a:pt x="31313" y="134790"/>
                </a:lnTo>
                <a:lnTo>
                  <a:pt x="41028" y="86125"/>
                </a:lnTo>
                <a:lnTo>
                  <a:pt x="60630" y="47714"/>
                </a:lnTo>
                <a:lnTo>
                  <a:pt x="90642" y="216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100" y="1097737"/>
            <a:ext cx="8412480" cy="43300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just" marL="508000" marR="66040" indent="-457834">
              <a:lnSpc>
                <a:spcPct val="102200"/>
              </a:lnSpc>
              <a:spcBef>
                <a:spcPts val="25"/>
              </a:spcBef>
              <a:buFont typeface="Arial"/>
              <a:buChar char="•"/>
              <a:tabLst>
                <a:tab pos="508634" algn="l"/>
              </a:tabLst>
            </a:pPr>
            <a:r>
              <a:rPr dirty="0" sz="2800" spc="5">
                <a:latin typeface="Garamond"/>
                <a:cs typeface="Garamond"/>
              </a:rPr>
              <a:t>The </a:t>
            </a:r>
            <a:r>
              <a:rPr dirty="0" sz="2800" spc="-10">
                <a:latin typeface="Garamond"/>
                <a:cs typeface="Garamond"/>
              </a:rPr>
              <a:t>(annualized) </a:t>
            </a:r>
            <a:r>
              <a:rPr dirty="0" sz="2800" spc="-5">
                <a:latin typeface="Garamond"/>
                <a:cs typeface="Garamond"/>
              </a:rPr>
              <a:t>absolute rate of change in </a:t>
            </a:r>
            <a:r>
              <a:rPr dirty="0" sz="2800" spc="-60">
                <a:latin typeface="Cambria Math"/>
                <a:cs typeface="Cambria Math"/>
              </a:rPr>
              <a:t>𝑀</a:t>
            </a:r>
            <a:r>
              <a:rPr dirty="0" baseline="-16260" sz="3075" spc="-89">
                <a:latin typeface="Cambria Math"/>
                <a:cs typeface="Cambria Math"/>
              </a:rPr>
              <a:t>0 </a:t>
            </a:r>
            <a:r>
              <a:rPr dirty="0" sz="2800" spc="-5">
                <a:latin typeface="Garamond"/>
                <a:cs typeface="Garamond"/>
              </a:rPr>
              <a:t>can be  expressed as the </a:t>
            </a:r>
            <a:r>
              <a:rPr dirty="0" sz="2800" spc="-15">
                <a:latin typeface="Garamond"/>
                <a:cs typeface="Garamond"/>
              </a:rPr>
              <a:t>weighted </a:t>
            </a:r>
            <a:r>
              <a:rPr dirty="0" sz="2800" spc="-70">
                <a:latin typeface="Cambria Math"/>
                <a:cs typeface="Cambria Math"/>
              </a:rPr>
              <a:t>𝑤</a:t>
            </a:r>
            <a:r>
              <a:rPr dirty="0" baseline="-16260" sz="3075" spc="-104">
                <a:latin typeface="Cambria Math"/>
                <a:cs typeface="Cambria Math"/>
              </a:rPr>
              <a:t>𝑗</a:t>
            </a:r>
            <a:r>
              <a:rPr dirty="0" baseline="-16260" sz="3075" spc="465">
                <a:latin typeface="Cambria Math"/>
                <a:cs typeface="Cambria Math"/>
              </a:rPr>
              <a:t> </a:t>
            </a:r>
            <a:r>
              <a:rPr dirty="0" sz="2800" spc="-10">
                <a:latin typeface="Garamond"/>
                <a:cs typeface="Garamond"/>
              </a:rPr>
              <a:t>average </a:t>
            </a:r>
            <a:r>
              <a:rPr dirty="0" sz="2800" spc="-5">
                <a:latin typeface="Garamond"/>
                <a:cs typeface="Garamond"/>
              </a:rPr>
              <a:t>of the</a:t>
            </a:r>
            <a:r>
              <a:rPr dirty="0" sz="2800" spc="-420">
                <a:latin typeface="Garamond"/>
                <a:cs typeface="Garamond"/>
              </a:rPr>
              <a:t> </a:t>
            </a:r>
            <a:r>
              <a:rPr dirty="0" sz="2800" spc="-10">
                <a:latin typeface="Garamond"/>
                <a:cs typeface="Garamond"/>
              </a:rPr>
              <a:t>(annualized)</a:t>
            </a:r>
            <a:endParaRPr sz="2800">
              <a:latin typeface="Garamond"/>
              <a:cs typeface="Garamond"/>
            </a:endParaRPr>
          </a:p>
          <a:p>
            <a:pPr marL="508000">
              <a:lnSpc>
                <a:spcPct val="100000"/>
              </a:lnSpc>
              <a:spcBef>
                <a:spcPts val="215"/>
              </a:spcBef>
              <a:tabLst>
                <a:tab pos="2903855" algn="l"/>
              </a:tabLst>
            </a:pPr>
            <a:r>
              <a:rPr dirty="0" sz="2800" spc="-10">
                <a:latin typeface="Garamond"/>
                <a:cs typeface="Garamond"/>
              </a:rPr>
              <a:t>absolute</a:t>
            </a:r>
            <a:r>
              <a:rPr dirty="0" sz="2800" spc="1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rates</a:t>
            </a:r>
            <a:r>
              <a:rPr dirty="0" sz="2800" spc="25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of	change in censored headcount ratios</a:t>
            </a:r>
            <a:r>
              <a:rPr dirty="0" sz="2800" spc="-40">
                <a:latin typeface="Garamond"/>
                <a:cs typeface="Garamond"/>
              </a:rPr>
              <a:t> </a:t>
            </a:r>
            <a:r>
              <a:rPr dirty="0" sz="2800" i="1">
                <a:latin typeface="Cambria"/>
                <a:cs typeface="Cambria"/>
              </a:rPr>
              <a:t>h</a:t>
            </a:r>
            <a:r>
              <a:rPr dirty="0" baseline="-21021" sz="2775" i="1">
                <a:latin typeface="Cambria"/>
                <a:cs typeface="Cambria"/>
              </a:rPr>
              <a:t>j</a:t>
            </a:r>
            <a:r>
              <a:rPr dirty="0" sz="2800">
                <a:latin typeface="Garamond"/>
                <a:cs typeface="Garamond"/>
              </a:rPr>
              <a:t>.</a:t>
            </a:r>
            <a:endParaRPr sz="2800">
              <a:latin typeface="Garamond"/>
              <a:cs typeface="Garamond"/>
            </a:endParaRPr>
          </a:p>
          <a:p>
            <a:pPr algn="ctr" marR="236854">
              <a:lnSpc>
                <a:spcPct val="100000"/>
              </a:lnSpc>
              <a:spcBef>
                <a:spcPts val="1160"/>
              </a:spcBef>
            </a:pPr>
            <a:r>
              <a:rPr dirty="0" sz="2050" spc="114">
                <a:latin typeface="Cambria Math"/>
                <a:cs typeface="Cambria Math"/>
              </a:rPr>
              <a:t>𝑑</a:t>
            </a:r>
            <a:endParaRPr sz="2050">
              <a:latin typeface="Cambria Math"/>
              <a:cs typeface="Cambria Math"/>
            </a:endParaRPr>
          </a:p>
          <a:p>
            <a:pPr algn="ctr" marR="27305">
              <a:lnSpc>
                <a:spcPct val="100000"/>
              </a:lnSpc>
              <a:spcBef>
                <a:spcPts val="960"/>
              </a:spcBef>
              <a:tabLst>
                <a:tab pos="2719070" algn="l"/>
              </a:tabLst>
            </a:pPr>
            <a:r>
              <a:rPr dirty="0" sz="2800" spc="-1395">
                <a:latin typeface="Cambria Math"/>
                <a:cs typeface="Cambria Math"/>
              </a:rPr>
              <a:t>∆</a:t>
            </a:r>
            <a:r>
              <a:rPr dirty="0" baseline="10912" sz="4200" spc="1155">
                <a:latin typeface="Cambria Math"/>
                <a:cs typeface="Cambria Math"/>
              </a:rPr>
              <a:t> </a:t>
            </a:r>
            <a:r>
              <a:rPr dirty="0" sz="2800" spc="-70">
                <a:latin typeface="Cambria Math"/>
                <a:cs typeface="Cambria Math"/>
              </a:rPr>
              <a:t>𝑀</a:t>
            </a:r>
            <a:r>
              <a:rPr dirty="0" baseline="-16260" sz="3075" spc="-104">
                <a:latin typeface="Cambria Math"/>
                <a:cs typeface="Cambria Math"/>
              </a:rPr>
              <a:t>0   </a:t>
            </a:r>
            <a:r>
              <a:rPr dirty="0" sz="2800" spc="-5">
                <a:latin typeface="Cambria Math"/>
                <a:cs typeface="Cambria Math"/>
              </a:rPr>
              <a:t>=      </a:t>
            </a:r>
            <a:r>
              <a:rPr dirty="0" sz="2800" spc="430">
                <a:latin typeface="Cambria Math"/>
                <a:cs typeface="Cambria Math"/>
              </a:rPr>
              <a:t> </a:t>
            </a:r>
            <a:r>
              <a:rPr dirty="0" sz="2800" spc="-445">
                <a:latin typeface="Cambria Math"/>
                <a:cs typeface="Cambria Math"/>
              </a:rPr>
              <a:t>𝑤</a:t>
            </a:r>
            <a:r>
              <a:rPr dirty="0" baseline="-16260" sz="3075" spc="-667">
                <a:latin typeface="Cambria Math"/>
                <a:cs typeface="Cambria Math"/>
              </a:rPr>
              <a:t>𝑗</a:t>
            </a:r>
            <a:r>
              <a:rPr dirty="0" sz="2800" spc="-445">
                <a:latin typeface="Cambria Math"/>
                <a:cs typeface="Cambria Math"/>
              </a:rPr>
              <a:t>∆</a:t>
            </a:r>
            <a:r>
              <a:rPr dirty="0" baseline="10912" sz="4200" spc="-667">
                <a:latin typeface="Cambria Math"/>
                <a:cs typeface="Cambria Math"/>
              </a:rPr>
              <a:t>       </a:t>
            </a:r>
            <a:r>
              <a:rPr dirty="0" baseline="10912" sz="4200" spc="-644">
                <a:latin typeface="Cambria Math"/>
                <a:cs typeface="Cambria Math"/>
              </a:rPr>
              <a:t> </a:t>
            </a:r>
            <a:r>
              <a:rPr dirty="0" sz="2800" spc="105">
                <a:latin typeface="Cambria Math"/>
                <a:cs typeface="Cambria Math"/>
              </a:rPr>
              <a:t>ℎ</a:t>
            </a:r>
            <a:r>
              <a:rPr dirty="0" baseline="-16260" sz="3075" spc="157">
                <a:latin typeface="Cambria Math"/>
                <a:cs typeface="Cambria Math"/>
              </a:rPr>
              <a:t>𝑗	</a:t>
            </a:r>
            <a:r>
              <a:rPr dirty="0" sz="2800" spc="-5">
                <a:latin typeface="Cambria Math"/>
                <a:cs typeface="Cambria Math"/>
              </a:rPr>
              <a:t>𝑘</a:t>
            </a:r>
            <a:endParaRPr sz="2800">
              <a:latin typeface="Cambria Math"/>
              <a:cs typeface="Cambria Math"/>
            </a:endParaRPr>
          </a:p>
          <a:p>
            <a:pPr algn="ctr" marR="228600">
              <a:lnSpc>
                <a:spcPct val="100000"/>
              </a:lnSpc>
              <a:spcBef>
                <a:spcPts val="950"/>
              </a:spcBef>
            </a:pPr>
            <a:r>
              <a:rPr dirty="0" sz="2050" spc="95">
                <a:latin typeface="Cambria Math"/>
                <a:cs typeface="Cambria Math"/>
              </a:rPr>
              <a:t>𝑗=1</a:t>
            </a:r>
            <a:endParaRPr sz="2050">
              <a:latin typeface="Cambria Math"/>
              <a:cs typeface="Cambria Math"/>
            </a:endParaRPr>
          </a:p>
          <a:p>
            <a:pPr algn="just" marL="508000" marR="66040" indent="-457834">
              <a:lnSpc>
                <a:spcPct val="100000"/>
              </a:lnSpc>
              <a:spcBef>
                <a:spcPts val="2095"/>
              </a:spcBef>
              <a:buFont typeface="Arial"/>
              <a:buChar char="•"/>
              <a:tabLst>
                <a:tab pos="508634" algn="l"/>
              </a:tabLst>
            </a:pPr>
            <a:r>
              <a:rPr dirty="0" sz="2800" spc="-5">
                <a:latin typeface="Garamond"/>
                <a:cs typeface="Garamond"/>
              </a:rPr>
              <a:t>When different indicators </a:t>
            </a:r>
            <a:r>
              <a:rPr dirty="0" sz="2800" spc="-25">
                <a:latin typeface="Garamond"/>
                <a:cs typeface="Garamond"/>
              </a:rPr>
              <a:t>have </a:t>
            </a:r>
            <a:r>
              <a:rPr dirty="0" sz="2800" spc="-5">
                <a:latin typeface="Garamond"/>
                <a:cs typeface="Garamond"/>
              </a:rPr>
              <a:t>different </a:t>
            </a:r>
            <a:r>
              <a:rPr dirty="0" sz="2800" spc="-25">
                <a:latin typeface="Garamond"/>
                <a:cs typeface="Garamond"/>
              </a:rPr>
              <a:t>weights, </a:t>
            </a:r>
            <a:r>
              <a:rPr dirty="0" sz="2800" spc="-5">
                <a:latin typeface="Garamond"/>
                <a:cs typeface="Garamond"/>
              </a:rPr>
              <a:t>the  effects of their changes on the change in </a:t>
            </a:r>
            <a:r>
              <a:rPr dirty="0" sz="2800">
                <a:latin typeface="Cambria Math"/>
                <a:cs typeface="Cambria Math"/>
              </a:rPr>
              <a:t>𝑀</a:t>
            </a:r>
            <a:r>
              <a:rPr dirty="0" baseline="-21021" sz="2775">
                <a:latin typeface="Garamond"/>
                <a:cs typeface="Garamond"/>
              </a:rPr>
              <a:t>0 </a:t>
            </a:r>
            <a:r>
              <a:rPr dirty="0" sz="2800">
                <a:latin typeface="Garamond"/>
                <a:cs typeface="Garamond"/>
              </a:rPr>
              <a:t>reflect  </a:t>
            </a:r>
            <a:r>
              <a:rPr dirty="0" sz="2800" spc="-5">
                <a:latin typeface="Garamond"/>
                <a:cs typeface="Garamond"/>
              </a:rPr>
              <a:t>these</a:t>
            </a:r>
            <a:r>
              <a:rPr dirty="0" sz="2800" spc="-20">
                <a:latin typeface="Garamond"/>
                <a:cs typeface="Garamond"/>
              </a:rPr>
              <a:t> </a:t>
            </a:r>
            <a:r>
              <a:rPr dirty="0" sz="2800" spc="-25">
                <a:latin typeface="Garamond"/>
                <a:cs typeface="Garamond"/>
              </a:rPr>
              <a:t>weights.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2335" y="77722"/>
            <a:ext cx="3837432" cy="6662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4571" y="77722"/>
            <a:ext cx="1519427" cy="666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540" y="764539"/>
            <a:ext cx="2895600" cy="1489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Change in  </a:t>
            </a:r>
            <a:r>
              <a:rPr dirty="0" sz="3200">
                <a:solidFill>
                  <a:srgbClr val="000000"/>
                </a:solidFill>
              </a:rPr>
              <a:t>censored  </a:t>
            </a:r>
            <a:r>
              <a:rPr dirty="0" sz="3200" spc="-5">
                <a:solidFill>
                  <a:srgbClr val="000000"/>
                </a:solidFill>
              </a:rPr>
              <a:t>headcount</a:t>
            </a:r>
            <a:r>
              <a:rPr dirty="0" sz="3200" spc="-8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ratios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18540" y="2715209"/>
            <a:ext cx="3362960" cy="2953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marR="60960" indent="-457200">
              <a:lnSpc>
                <a:spcPct val="100000"/>
              </a:lnSpc>
              <a:spcBef>
                <a:spcPts val="105"/>
              </a:spcBef>
              <a:buChar char="-"/>
              <a:tabLst>
                <a:tab pos="469265" algn="l"/>
                <a:tab pos="469900" algn="l"/>
                <a:tab pos="899794" algn="l"/>
              </a:tabLst>
            </a:pPr>
            <a:r>
              <a:rPr dirty="0" sz="3200">
                <a:latin typeface="Garamond"/>
                <a:cs typeface="Garamond"/>
              </a:rPr>
              <a:t>If	a </a:t>
            </a:r>
            <a:r>
              <a:rPr dirty="0" sz="3200" spc="-10">
                <a:latin typeface="Garamond"/>
                <a:cs typeface="Garamond"/>
              </a:rPr>
              <a:t>deprivation</a:t>
            </a:r>
            <a:r>
              <a:rPr dirty="0" sz="3200" spc="-70">
                <a:latin typeface="Garamond"/>
                <a:cs typeface="Garamond"/>
              </a:rPr>
              <a:t> </a:t>
            </a:r>
            <a:r>
              <a:rPr dirty="0" sz="3200">
                <a:latin typeface="Garamond"/>
                <a:cs typeface="Garamond"/>
              </a:rPr>
              <a:t>is  </a:t>
            </a:r>
            <a:r>
              <a:rPr dirty="0" sz="3200" spc="-5">
                <a:latin typeface="Garamond"/>
                <a:cs typeface="Garamond"/>
              </a:rPr>
              <a:t>reduced</a:t>
            </a:r>
            <a:endParaRPr sz="3200">
              <a:latin typeface="Garamond"/>
              <a:cs typeface="Garamond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  <a:tab pos="899794" algn="l"/>
              </a:tabLst>
            </a:pPr>
            <a:r>
              <a:rPr dirty="0" sz="3200">
                <a:latin typeface="Garamond"/>
                <a:cs typeface="Garamond"/>
              </a:rPr>
              <a:t>If	a </a:t>
            </a:r>
            <a:r>
              <a:rPr dirty="0" sz="3200" spc="-5">
                <a:latin typeface="Garamond"/>
                <a:cs typeface="Garamond"/>
              </a:rPr>
              <a:t>person  </a:t>
            </a:r>
            <a:r>
              <a:rPr dirty="0" sz="3200" spc="-10">
                <a:latin typeface="Garamond"/>
                <a:cs typeface="Garamond"/>
              </a:rPr>
              <a:t>deprived </a:t>
            </a:r>
            <a:r>
              <a:rPr dirty="0" sz="3200">
                <a:latin typeface="Garamond"/>
                <a:cs typeface="Garamond"/>
              </a:rPr>
              <a:t>in that  indicator</a:t>
            </a:r>
            <a:r>
              <a:rPr dirty="0" sz="3200" spc="-80">
                <a:latin typeface="Garamond"/>
                <a:cs typeface="Garamond"/>
              </a:rPr>
              <a:t> </a:t>
            </a:r>
            <a:r>
              <a:rPr dirty="0" sz="3200" spc="-5">
                <a:latin typeface="Garamond"/>
                <a:cs typeface="Garamond"/>
              </a:rPr>
              <a:t>becomes  non-poor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48" y="152857"/>
            <a:ext cx="80054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Changed </a:t>
            </a:r>
            <a:r>
              <a:rPr dirty="0" spc="-10"/>
              <a:t>in </a:t>
            </a:r>
            <a:r>
              <a:rPr dirty="0"/>
              <a:t>Censored and Uncensored</a:t>
            </a:r>
            <a:r>
              <a:rPr dirty="0" spc="-40"/>
              <a:t> </a:t>
            </a:r>
            <a:r>
              <a:rPr dirty="0"/>
              <a:t>h</a:t>
            </a:r>
            <a:r>
              <a:rPr dirty="0" baseline="-20833" sz="3600"/>
              <a:t>j</a:t>
            </a:r>
            <a:endParaRPr baseline="-20833" sz="3600"/>
          </a:p>
        </p:txBody>
      </p:sp>
      <p:sp>
        <p:nvSpPr>
          <p:cNvPr id="3" name="object 3"/>
          <p:cNvSpPr/>
          <p:nvPr/>
        </p:nvSpPr>
        <p:spPr>
          <a:xfrm>
            <a:off x="9144" y="856488"/>
            <a:ext cx="9134855" cy="6001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125" y="118618"/>
            <a:ext cx="63811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Indicator Changes by </a:t>
            </a:r>
            <a:r>
              <a:rPr dirty="0" sz="3200" spc="5"/>
              <a:t>region</a:t>
            </a:r>
            <a:r>
              <a:rPr dirty="0" sz="3200" spc="-70"/>
              <a:t> </a:t>
            </a:r>
            <a:r>
              <a:rPr dirty="0" sz="3200"/>
              <a:t>(Nepal)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698722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12515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5822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49615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2923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6716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00509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23816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37609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51402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74709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88503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02295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84802" y="2638559"/>
            <a:ext cx="6717665" cy="4099560"/>
          </a:xfrm>
          <a:custGeom>
            <a:avLst/>
            <a:gdLst/>
            <a:ahLst/>
            <a:cxnLst/>
            <a:rect l="l" t="t" r="r" b="b"/>
            <a:pathLst>
              <a:path w="6717665" h="4099559">
                <a:moveTo>
                  <a:pt x="0" y="4099297"/>
                </a:moveTo>
                <a:lnTo>
                  <a:pt x="6717366" y="4099297"/>
                </a:lnTo>
                <a:lnTo>
                  <a:pt x="6717366" y="0"/>
                </a:lnTo>
                <a:lnTo>
                  <a:pt x="0" y="0"/>
                </a:lnTo>
                <a:lnTo>
                  <a:pt x="0" y="4099297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37133" y="3523057"/>
            <a:ext cx="0" cy="799465"/>
          </a:xfrm>
          <a:custGeom>
            <a:avLst/>
            <a:gdLst/>
            <a:ahLst/>
            <a:cxnLst/>
            <a:rect l="l" t="t" r="r" b="b"/>
            <a:pathLst>
              <a:path w="0" h="799464">
                <a:moveTo>
                  <a:pt x="0" y="0"/>
                </a:moveTo>
                <a:lnTo>
                  <a:pt x="0" y="798934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3346" y="3523057"/>
            <a:ext cx="47625" cy="799465"/>
          </a:xfrm>
          <a:custGeom>
            <a:avLst/>
            <a:gdLst/>
            <a:ahLst/>
            <a:cxnLst/>
            <a:rect l="l" t="t" r="r" b="b"/>
            <a:pathLst>
              <a:path w="47625" h="799464">
                <a:moveTo>
                  <a:pt x="0" y="798934"/>
                </a:moveTo>
                <a:lnTo>
                  <a:pt x="47573" y="798934"/>
                </a:lnTo>
                <a:lnTo>
                  <a:pt x="47573" y="0"/>
                </a:lnTo>
                <a:lnTo>
                  <a:pt x="0" y="0"/>
                </a:lnTo>
                <a:lnTo>
                  <a:pt x="0" y="79893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36781" y="3523057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0" y="47555"/>
                </a:moveTo>
                <a:lnTo>
                  <a:pt x="38058" y="47555"/>
                </a:lnTo>
                <a:lnTo>
                  <a:pt x="38058" y="0"/>
                </a:lnTo>
                <a:lnTo>
                  <a:pt x="0" y="0"/>
                </a:lnTo>
                <a:lnTo>
                  <a:pt x="0" y="47555"/>
                </a:lnTo>
                <a:close/>
              </a:path>
            </a:pathLst>
          </a:custGeom>
          <a:solidFill>
            <a:srgbClr val="B666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36781" y="3523057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0" y="47555"/>
                </a:moveTo>
                <a:lnTo>
                  <a:pt x="38058" y="47555"/>
                </a:lnTo>
                <a:lnTo>
                  <a:pt x="38058" y="0"/>
                </a:lnTo>
                <a:lnTo>
                  <a:pt x="0" y="0"/>
                </a:lnTo>
                <a:lnTo>
                  <a:pt x="0" y="47555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74360" y="3523057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0"/>
                </a:moveTo>
                <a:lnTo>
                  <a:pt x="0" y="247289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0574" y="3523057"/>
            <a:ext cx="47625" cy="247650"/>
          </a:xfrm>
          <a:custGeom>
            <a:avLst/>
            <a:gdLst/>
            <a:ahLst/>
            <a:cxnLst/>
            <a:rect l="l" t="t" r="r" b="b"/>
            <a:pathLst>
              <a:path w="47625" h="247650">
                <a:moveTo>
                  <a:pt x="0" y="247289"/>
                </a:moveTo>
                <a:lnTo>
                  <a:pt x="47573" y="247289"/>
                </a:lnTo>
                <a:lnTo>
                  <a:pt x="47573" y="0"/>
                </a:lnTo>
                <a:lnTo>
                  <a:pt x="0" y="0"/>
                </a:lnTo>
                <a:lnTo>
                  <a:pt x="0" y="24728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88153" y="3523057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6534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64367" y="3523057"/>
            <a:ext cx="47625" cy="456565"/>
          </a:xfrm>
          <a:custGeom>
            <a:avLst/>
            <a:gdLst/>
            <a:ahLst/>
            <a:cxnLst/>
            <a:rect l="l" t="t" r="r" b="b"/>
            <a:pathLst>
              <a:path w="47625" h="456564">
                <a:moveTo>
                  <a:pt x="0" y="456534"/>
                </a:moveTo>
                <a:lnTo>
                  <a:pt x="47573" y="456534"/>
                </a:lnTo>
                <a:lnTo>
                  <a:pt x="47573" y="0"/>
                </a:lnTo>
                <a:lnTo>
                  <a:pt x="0" y="0"/>
                </a:lnTo>
                <a:lnTo>
                  <a:pt x="0" y="45653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06703" y="3523057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445"/>
                </a:lnTo>
              </a:path>
            </a:pathLst>
          </a:custGeom>
          <a:ln w="38058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87674" y="3523057"/>
            <a:ext cx="38100" cy="381000"/>
          </a:xfrm>
          <a:custGeom>
            <a:avLst/>
            <a:gdLst/>
            <a:ahLst/>
            <a:cxnLst/>
            <a:rect l="l" t="t" r="r" b="b"/>
            <a:pathLst>
              <a:path w="38100" h="381000">
                <a:moveTo>
                  <a:pt x="0" y="380445"/>
                </a:moveTo>
                <a:lnTo>
                  <a:pt x="38058" y="380445"/>
                </a:lnTo>
                <a:lnTo>
                  <a:pt x="38058" y="0"/>
                </a:lnTo>
                <a:lnTo>
                  <a:pt x="0" y="0"/>
                </a:lnTo>
                <a:lnTo>
                  <a:pt x="0" y="380445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5254" y="3523057"/>
            <a:ext cx="0" cy="808990"/>
          </a:xfrm>
          <a:custGeom>
            <a:avLst/>
            <a:gdLst/>
            <a:ahLst/>
            <a:cxnLst/>
            <a:rect l="l" t="t" r="r" b="b"/>
            <a:pathLst>
              <a:path w="0" h="808989">
                <a:moveTo>
                  <a:pt x="0" y="0"/>
                </a:moveTo>
                <a:lnTo>
                  <a:pt x="0" y="808446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01467" y="3523057"/>
            <a:ext cx="47625" cy="808990"/>
          </a:xfrm>
          <a:custGeom>
            <a:avLst/>
            <a:gdLst/>
            <a:ahLst/>
            <a:cxnLst/>
            <a:rect l="l" t="t" r="r" b="b"/>
            <a:pathLst>
              <a:path w="47625" h="808989">
                <a:moveTo>
                  <a:pt x="0" y="808446"/>
                </a:moveTo>
                <a:lnTo>
                  <a:pt x="47573" y="808446"/>
                </a:lnTo>
                <a:lnTo>
                  <a:pt x="47573" y="0"/>
                </a:lnTo>
                <a:lnTo>
                  <a:pt x="0" y="0"/>
                </a:lnTo>
                <a:lnTo>
                  <a:pt x="0" y="80844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15260" y="3523057"/>
            <a:ext cx="47625" cy="570865"/>
          </a:xfrm>
          <a:custGeom>
            <a:avLst/>
            <a:gdLst/>
            <a:ahLst/>
            <a:cxnLst/>
            <a:rect l="l" t="t" r="r" b="b"/>
            <a:pathLst>
              <a:path w="47625" h="570864">
                <a:moveTo>
                  <a:pt x="0" y="570667"/>
                </a:moveTo>
                <a:lnTo>
                  <a:pt x="47573" y="570667"/>
                </a:lnTo>
                <a:lnTo>
                  <a:pt x="47573" y="0"/>
                </a:lnTo>
                <a:lnTo>
                  <a:pt x="0" y="0"/>
                </a:lnTo>
                <a:lnTo>
                  <a:pt x="0" y="570667"/>
                </a:lnTo>
                <a:close/>
              </a:path>
            </a:pathLst>
          </a:custGeom>
          <a:solidFill>
            <a:srgbClr val="B666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15260" y="3523057"/>
            <a:ext cx="47625" cy="570865"/>
          </a:xfrm>
          <a:custGeom>
            <a:avLst/>
            <a:gdLst/>
            <a:ahLst/>
            <a:cxnLst/>
            <a:rect l="l" t="t" r="r" b="b"/>
            <a:pathLst>
              <a:path w="47625" h="570864">
                <a:moveTo>
                  <a:pt x="0" y="570667"/>
                </a:moveTo>
                <a:lnTo>
                  <a:pt x="47573" y="570667"/>
                </a:lnTo>
                <a:lnTo>
                  <a:pt x="47573" y="0"/>
                </a:lnTo>
                <a:lnTo>
                  <a:pt x="0" y="0"/>
                </a:lnTo>
                <a:lnTo>
                  <a:pt x="0" y="57066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62354" y="3523057"/>
            <a:ext cx="0" cy="675640"/>
          </a:xfrm>
          <a:custGeom>
            <a:avLst/>
            <a:gdLst/>
            <a:ahLst/>
            <a:cxnLst/>
            <a:rect l="l" t="t" r="r" b="b"/>
            <a:pathLst>
              <a:path w="0" h="675639">
                <a:moveTo>
                  <a:pt x="0" y="0"/>
                </a:moveTo>
                <a:lnTo>
                  <a:pt x="0" y="675290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38567" y="3523057"/>
            <a:ext cx="47625" cy="675640"/>
          </a:xfrm>
          <a:custGeom>
            <a:avLst/>
            <a:gdLst/>
            <a:ahLst/>
            <a:cxnLst/>
            <a:rect l="l" t="t" r="r" b="b"/>
            <a:pathLst>
              <a:path w="47625" h="675639">
                <a:moveTo>
                  <a:pt x="0" y="675290"/>
                </a:moveTo>
                <a:lnTo>
                  <a:pt x="47573" y="675290"/>
                </a:lnTo>
                <a:lnTo>
                  <a:pt x="47573" y="0"/>
                </a:lnTo>
                <a:lnTo>
                  <a:pt x="0" y="0"/>
                </a:lnTo>
                <a:lnTo>
                  <a:pt x="0" y="67529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76147" y="3523057"/>
            <a:ext cx="0" cy="1341120"/>
          </a:xfrm>
          <a:custGeom>
            <a:avLst/>
            <a:gdLst/>
            <a:ahLst/>
            <a:cxnLst/>
            <a:rect l="l" t="t" r="r" b="b"/>
            <a:pathLst>
              <a:path w="0" h="1341120">
                <a:moveTo>
                  <a:pt x="0" y="0"/>
                </a:moveTo>
                <a:lnTo>
                  <a:pt x="0" y="1341069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2360" y="3523057"/>
            <a:ext cx="47625" cy="1341120"/>
          </a:xfrm>
          <a:custGeom>
            <a:avLst/>
            <a:gdLst/>
            <a:ahLst/>
            <a:cxnLst/>
            <a:rect l="l" t="t" r="r" b="b"/>
            <a:pathLst>
              <a:path w="47625" h="1341120">
                <a:moveTo>
                  <a:pt x="0" y="1341069"/>
                </a:moveTo>
                <a:lnTo>
                  <a:pt x="47573" y="1341069"/>
                </a:lnTo>
                <a:lnTo>
                  <a:pt x="47573" y="0"/>
                </a:lnTo>
                <a:lnTo>
                  <a:pt x="0" y="0"/>
                </a:lnTo>
                <a:lnTo>
                  <a:pt x="0" y="134106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94697" y="3523057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291"/>
                </a:lnTo>
              </a:path>
            </a:pathLst>
          </a:custGeom>
          <a:ln w="38058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75668" y="3523057"/>
            <a:ext cx="38100" cy="1103630"/>
          </a:xfrm>
          <a:custGeom>
            <a:avLst/>
            <a:gdLst/>
            <a:ahLst/>
            <a:cxnLst/>
            <a:rect l="l" t="t" r="r" b="b"/>
            <a:pathLst>
              <a:path w="38100" h="1103629">
                <a:moveTo>
                  <a:pt x="0" y="1103291"/>
                </a:moveTo>
                <a:lnTo>
                  <a:pt x="38058" y="1103291"/>
                </a:lnTo>
                <a:lnTo>
                  <a:pt x="38058" y="0"/>
                </a:lnTo>
                <a:lnTo>
                  <a:pt x="0" y="0"/>
                </a:lnTo>
                <a:lnTo>
                  <a:pt x="0" y="110329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3248" y="3523057"/>
            <a:ext cx="0" cy="1113155"/>
          </a:xfrm>
          <a:custGeom>
            <a:avLst/>
            <a:gdLst/>
            <a:ahLst/>
            <a:cxnLst/>
            <a:rect l="l" t="t" r="r" b="b"/>
            <a:pathLst>
              <a:path w="0" h="1113154">
                <a:moveTo>
                  <a:pt x="0" y="0"/>
                </a:moveTo>
                <a:lnTo>
                  <a:pt x="0" y="1112802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89461" y="3523057"/>
            <a:ext cx="47625" cy="1113155"/>
          </a:xfrm>
          <a:custGeom>
            <a:avLst/>
            <a:gdLst/>
            <a:ahLst/>
            <a:cxnLst/>
            <a:rect l="l" t="t" r="r" b="b"/>
            <a:pathLst>
              <a:path w="47625" h="1113154">
                <a:moveTo>
                  <a:pt x="0" y="1112802"/>
                </a:moveTo>
                <a:lnTo>
                  <a:pt x="47573" y="1112802"/>
                </a:lnTo>
                <a:lnTo>
                  <a:pt x="47573" y="0"/>
                </a:lnTo>
                <a:lnTo>
                  <a:pt x="0" y="0"/>
                </a:lnTo>
                <a:lnTo>
                  <a:pt x="0" y="111280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27040" y="3523057"/>
            <a:ext cx="0" cy="532765"/>
          </a:xfrm>
          <a:custGeom>
            <a:avLst/>
            <a:gdLst/>
            <a:ahLst/>
            <a:cxnLst/>
            <a:rect l="l" t="t" r="r" b="b"/>
            <a:pathLst>
              <a:path w="0" h="532764">
                <a:moveTo>
                  <a:pt x="0" y="0"/>
                </a:moveTo>
                <a:lnTo>
                  <a:pt x="0" y="532623"/>
                </a:lnTo>
              </a:path>
            </a:pathLst>
          </a:custGeom>
          <a:ln w="47573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03253" y="3523057"/>
            <a:ext cx="47625" cy="532765"/>
          </a:xfrm>
          <a:custGeom>
            <a:avLst/>
            <a:gdLst/>
            <a:ahLst/>
            <a:cxnLst/>
            <a:rect l="l" t="t" r="r" b="b"/>
            <a:pathLst>
              <a:path w="47625" h="532764">
                <a:moveTo>
                  <a:pt x="0" y="532623"/>
                </a:moveTo>
                <a:lnTo>
                  <a:pt x="47573" y="532623"/>
                </a:lnTo>
                <a:lnTo>
                  <a:pt x="47573" y="0"/>
                </a:lnTo>
                <a:lnTo>
                  <a:pt x="0" y="0"/>
                </a:lnTo>
                <a:lnTo>
                  <a:pt x="0" y="53262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45591" y="3523057"/>
            <a:ext cx="0" cy="1988185"/>
          </a:xfrm>
          <a:custGeom>
            <a:avLst/>
            <a:gdLst/>
            <a:ahLst/>
            <a:cxnLst/>
            <a:rect l="l" t="t" r="r" b="b"/>
            <a:pathLst>
              <a:path w="0" h="1988185">
                <a:moveTo>
                  <a:pt x="0" y="0"/>
                </a:moveTo>
                <a:lnTo>
                  <a:pt x="0" y="1987826"/>
                </a:lnTo>
              </a:path>
            </a:pathLst>
          </a:custGeom>
          <a:ln w="38058">
            <a:solidFill>
              <a:srgbClr val="B66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26561" y="3523057"/>
            <a:ext cx="38100" cy="1988185"/>
          </a:xfrm>
          <a:custGeom>
            <a:avLst/>
            <a:gdLst/>
            <a:ahLst/>
            <a:cxnLst/>
            <a:rect l="l" t="t" r="r" b="b"/>
            <a:pathLst>
              <a:path w="38100" h="1988185">
                <a:moveTo>
                  <a:pt x="0" y="1987826"/>
                </a:moveTo>
                <a:lnTo>
                  <a:pt x="38058" y="1987826"/>
                </a:lnTo>
                <a:lnTo>
                  <a:pt x="38058" y="0"/>
                </a:lnTo>
                <a:lnTo>
                  <a:pt x="0" y="0"/>
                </a:lnTo>
                <a:lnTo>
                  <a:pt x="0" y="198782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84706" y="3523057"/>
            <a:ext cx="0" cy="647065"/>
          </a:xfrm>
          <a:custGeom>
            <a:avLst/>
            <a:gdLst/>
            <a:ahLst/>
            <a:cxnLst/>
            <a:rect l="l" t="t" r="r" b="b"/>
            <a:pathLst>
              <a:path w="0" h="647064">
                <a:moveTo>
                  <a:pt x="0" y="0"/>
                </a:moveTo>
                <a:lnTo>
                  <a:pt x="0" y="646756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60920" y="3523057"/>
            <a:ext cx="47625" cy="647065"/>
          </a:xfrm>
          <a:custGeom>
            <a:avLst/>
            <a:gdLst/>
            <a:ahLst/>
            <a:cxnLst/>
            <a:rect l="l" t="t" r="r" b="b"/>
            <a:pathLst>
              <a:path w="47625" h="647064">
                <a:moveTo>
                  <a:pt x="0" y="646756"/>
                </a:moveTo>
                <a:lnTo>
                  <a:pt x="47573" y="646756"/>
                </a:lnTo>
                <a:lnTo>
                  <a:pt x="47573" y="0"/>
                </a:lnTo>
                <a:lnTo>
                  <a:pt x="0" y="0"/>
                </a:lnTo>
                <a:lnTo>
                  <a:pt x="0" y="64675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98626" y="3523057"/>
            <a:ext cx="0" cy="608965"/>
          </a:xfrm>
          <a:custGeom>
            <a:avLst/>
            <a:gdLst/>
            <a:ahLst/>
            <a:cxnLst/>
            <a:rect l="l" t="t" r="r" b="b"/>
            <a:pathLst>
              <a:path w="0" h="608964">
                <a:moveTo>
                  <a:pt x="0" y="0"/>
                </a:moveTo>
                <a:lnTo>
                  <a:pt x="0" y="608712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74839" y="3523057"/>
            <a:ext cx="47625" cy="608965"/>
          </a:xfrm>
          <a:custGeom>
            <a:avLst/>
            <a:gdLst/>
            <a:ahLst/>
            <a:cxnLst/>
            <a:rect l="l" t="t" r="r" b="b"/>
            <a:pathLst>
              <a:path w="47625" h="608964">
                <a:moveTo>
                  <a:pt x="0" y="608712"/>
                </a:moveTo>
                <a:lnTo>
                  <a:pt x="47573" y="608712"/>
                </a:lnTo>
                <a:lnTo>
                  <a:pt x="47573" y="0"/>
                </a:lnTo>
                <a:lnTo>
                  <a:pt x="0" y="0"/>
                </a:lnTo>
                <a:lnTo>
                  <a:pt x="0" y="60871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17176" y="3523057"/>
            <a:ext cx="0" cy="732790"/>
          </a:xfrm>
          <a:custGeom>
            <a:avLst/>
            <a:gdLst/>
            <a:ahLst/>
            <a:cxnLst/>
            <a:rect l="l" t="t" r="r" b="b"/>
            <a:pathLst>
              <a:path w="0" h="732789">
                <a:moveTo>
                  <a:pt x="0" y="0"/>
                </a:moveTo>
                <a:lnTo>
                  <a:pt x="0" y="732357"/>
                </a:lnTo>
              </a:path>
            </a:pathLst>
          </a:custGeom>
          <a:ln w="3805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98147" y="3523057"/>
            <a:ext cx="38100" cy="732790"/>
          </a:xfrm>
          <a:custGeom>
            <a:avLst/>
            <a:gdLst/>
            <a:ahLst/>
            <a:cxnLst/>
            <a:rect l="l" t="t" r="r" b="b"/>
            <a:pathLst>
              <a:path w="38100" h="732789">
                <a:moveTo>
                  <a:pt x="0" y="732357"/>
                </a:moveTo>
                <a:lnTo>
                  <a:pt x="38058" y="732357"/>
                </a:lnTo>
                <a:lnTo>
                  <a:pt x="38058" y="0"/>
                </a:lnTo>
                <a:lnTo>
                  <a:pt x="0" y="0"/>
                </a:lnTo>
                <a:lnTo>
                  <a:pt x="0" y="73235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35727" y="3523057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8489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11940" y="3523057"/>
            <a:ext cx="47625" cy="419100"/>
          </a:xfrm>
          <a:custGeom>
            <a:avLst/>
            <a:gdLst/>
            <a:ahLst/>
            <a:cxnLst/>
            <a:rect l="l" t="t" r="r" b="b"/>
            <a:pathLst>
              <a:path w="47625" h="419100">
                <a:moveTo>
                  <a:pt x="0" y="418489"/>
                </a:moveTo>
                <a:lnTo>
                  <a:pt x="47573" y="418489"/>
                </a:lnTo>
                <a:lnTo>
                  <a:pt x="47573" y="0"/>
                </a:lnTo>
                <a:lnTo>
                  <a:pt x="0" y="0"/>
                </a:lnTo>
                <a:lnTo>
                  <a:pt x="0" y="41848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49519" y="3523057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244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25733" y="3523057"/>
            <a:ext cx="47625" cy="209550"/>
          </a:xfrm>
          <a:custGeom>
            <a:avLst/>
            <a:gdLst/>
            <a:ahLst/>
            <a:cxnLst/>
            <a:rect l="l" t="t" r="r" b="b"/>
            <a:pathLst>
              <a:path w="47625" h="209550">
                <a:moveTo>
                  <a:pt x="0" y="209244"/>
                </a:moveTo>
                <a:lnTo>
                  <a:pt x="47573" y="209244"/>
                </a:lnTo>
                <a:lnTo>
                  <a:pt x="47573" y="0"/>
                </a:lnTo>
                <a:lnTo>
                  <a:pt x="0" y="0"/>
                </a:lnTo>
                <a:lnTo>
                  <a:pt x="0" y="20924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72827" y="3523057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244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49041" y="3523057"/>
            <a:ext cx="47625" cy="209550"/>
          </a:xfrm>
          <a:custGeom>
            <a:avLst/>
            <a:gdLst/>
            <a:ahLst/>
            <a:cxnLst/>
            <a:rect l="l" t="t" r="r" b="b"/>
            <a:pathLst>
              <a:path w="47625" h="209550">
                <a:moveTo>
                  <a:pt x="0" y="209244"/>
                </a:moveTo>
                <a:lnTo>
                  <a:pt x="47573" y="209244"/>
                </a:lnTo>
                <a:lnTo>
                  <a:pt x="47573" y="0"/>
                </a:lnTo>
                <a:lnTo>
                  <a:pt x="0" y="0"/>
                </a:lnTo>
                <a:lnTo>
                  <a:pt x="0" y="20924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362833" y="3523057"/>
            <a:ext cx="47625" cy="580390"/>
          </a:xfrm>
          <a:custGeom>
            <a:avLst/>
            <a:gdLst/>
            <a:ahLst/>
            <a:cxnLst/>
            <a:rect l="l" t="t" r="r" b="b"/>
            <a:pathLst>
              <a:path w="47625" h="580389">
                <a:moveTo>
                  <a:pt x="0" y="580178"/>
                </a:moveTo>
                <a:lnTo>
                  <a:pt x="47573" y="580178"/>
                </a:lnTo>
                <a:lnTo>
                  <a:pt x="47573" y="0"/>
                </a:lnTo>
                <a:lnTo>
                  <a:pt x="0" y="0"/>
                </a:lnTo>
                <a:lnTo>
                  <a:pt x="0" y="580178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62833" y="3523057"/>
            <a:ext cx="47625" cy="580390"/>
          </a:xfrm>
          <a:custGeom>
            <a:avLst/>
            <a:gdLst/>
            <a:ahLst/>
            <a:cxnLst/>
            <a:rect l="l" t="t" r="r" b="b"/>
            <a:pathLst>
              <a:path w="47625" h="580389">
                <a:moveTo>
                  <a:pt x="0" y="580178"/>
                </a:moveTo>
                <a:lnTo>
                  <a:pt x="47573" y="580178"/>
                </a:lnTo>
                <a:lnTo>
                  <a:pt x="47573" y="0"/>
                </a:lnTo>
                <a:lnTo>
                  <a:pt x="0" y="0"/>
                </a:lnTo>
                <a:lnTo>
                  <a:pt x="0" y="58017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05170" y="3523057"/>
            <a:ext cx="0" cy="532765"/>
          </a:xfrm>
          <a:custGeom>
            <a:avLst/>
            <a:gdLst/>
            <a:ahLst/>
            <a:cxnLst/>
            <a:rect l="l" t="t" r="r" b="b"/>
            <a:pathLst>
              <a:path w="0" h="532764">
                <a:moveTo>
                  <a:pt x="0" y="0"/>
                </a:moveTo>
                <a:lnTo>
                  <a:pt x="0" y="532623"/>
                </a:lnTo>
              </a:path>
            </a:pathLst>
          </a:custGeom>
          <a:ln w="3805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86141" y="3523057"/>
            <a:ext cx="38100" cy="532765"/>
          </a:xfrm>
          <a:custGeom>
            <a:avLst/>
            <a:gdLst/>
            <a:ahLst/>
            <a:cxnLst/>
            <a:rect l="l" t="t" r="r" b="b"/>
            <a:pathLst>
              <a:path w="38100" h="532764">
                <a:moveTo>
                  <a:pt x="0" y="532623"/>
                </a:moveTo>
                <a:lnTo>
                  <a:pt x="38058" y="532623"/>
                </a:lnTo>
                <a:lnTo>
                  <a:pt x="38058" y="0"/>
                </a:lnTo>
                <a:lnTo>
                  <a:pt x="0" y="0"/>
                </a:lnTo>
                <a:lnTo>
                  <a:pt x="0" y="53262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23720" y="3523057"/>
            <a:ext cx="0" cy="913130"/>
          </a:xfrm>
          <a:custGeom>
            <a:avLst/>
            <a:gdLst/>
            <a:ahLst/>
            <a:cxnLst/>
            <a:rect l="l" t="t" r="r" b="b"/>
            <a:pathLst>
              <a:path w="0" h="913129">
                <a:moveTo>
                  <a:pt x="0" y="0"/>
                </a:moveTo>
                <a:lnTo>
                  <a:pt x="0" y="913068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399934" y="3523057"/>
            <a:ext cx="47625" cy="913130"/>
          </a:xfrm>
          <a:custGeom>
            <a:avLst/>
            <a:gdLst/>
            <a:ahLst/>
            <a:cxnLst/>
            <a:rect l="l" t="t" r="r" b="b"/>
            <a:pathLst>
              <a:path w="47625" h="913129">
                <a:moveTo>
                  <a:pt x="0" y="913068"/>
                </a:moveTo>
                <a:lnTo>
                  <a:pt x="47573" y="913068"/>
                </a:lnTo>
                <a:lnTo>
                  <a:pt x="47573" y="0"/>
                </a:lnTo>
                <a:lnTo>
                  <a:pt x="0" y="0"/>
                </a:lnTo>
                <a:lnTo>
                  <a:pt x="0" y="91306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7513" y="3523057"/>
            <a:ext cx="0" cy="742315"/>
          </a:xfrm>
          <a:custGeom>
            <a:avLst/>
            <a:gdLst/>
            <a:ahLst/>
            <a:cxnLst/>
            <a:rect l="l" t="t" r="r" b="b"/>
            <a:pathLst>
              <a:path w="0" h="742314">
                <a:moveTo>
                  <a:pt x="0" y="0"/>
                </a:moveTo>
                <a:lnTo>
                  <a:pt x="0" y="741868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13727" y="3523057"/>
            <a:ext cx="47625" cy="742315"/>
          </a:xfrm>
          <a:custGeom>
            <a:avLst/>
            <a:gdLst/>
            <a:ahLst/>
            <a:cxnLst/>
            <a:rect l="l" t="t" r="r" b="b"/>
            <a:pathLst>
              <a:path w="47625" h="742314">
                <a:moveTo>
                  <a:pt x="0" y="741868"/>
                </a:moveTo>
                <a:lnTo>
                  <a:pt x="47573" y="741868"/>
                </a:lnTo>
                <a:lnTo>
                  <a:pt x="47573" y="0"/>
                </a:lnTo>
                <a:lnTo>
                  <a:pt x="0" y="0"/>
                </a:lnTo>
                <a:lnTo>
                  <a:pt x="0" y="74186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56064" y="3523057"/>
            <a:ext cx="0" cy="1151255"/>
          </a:xfrm>
          <a:custGeom>
            <a:avLst/>
            <a:gdLst/>
            <a:ahLst/>
            <a:cxnLst/>
            <a:rect l="l" t="t" r="r" b="b"/>
            <a:pathLst>
              <a:path w="0" h="1151254">
                <a:moveTo>
                  <a:pt x="0" y="0"/>
                </a:moveTo>
                <a:lnTo>
                  <a:pt x="0" y="1150846"/>
                </a:lnTo>
              </a:path>
            </a:pathLst>
          </a:custGeom>
          <a:ln w="38058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37034" y="3523057"/>
            <a:ext cx="38100" cy="1151255"/>
          </a:xfrm>
          <a:custGeom>
            <a:avLst/>
            <a:gdLst/>
            <a:ahLst/>
            <a:cxnLst/>
            <a:rect l="l" t="t" r="r" b="b"/>
            <a:pathLst>
              <a:path w="38100" h="1151254">
                <a:moveTo>
                  <a:pt x="0" y="1150846"/>
                </a:moveTo>
                <a:lnTo>
                  <a:pt x="38058" y="1150846"/>
                </a:lnTo>
                <a:lnTo>
                  <a:pt x="38058" y="0"/>
                </a:lnTo>
                <a:lnTo>
                  <a:pt x="0" y="0"/>
                </a:lnTo>
                <a:lnTo>
                  <a:pt x="0" y="115084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74614" y="3523057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333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950827" y="3523057"/>
            <a:ext cx="47625" cy="285750"/>
          </a:xfrm>
          <a:custGeom>
            <a:avLst/>
            <a:gdLst/>
            <a:ahLst/>
            <a:cxnLst/>
            <a:rect l="l" t="t" r="r" b="b"/>
            <a:pathLst>
              <a:path w="47625" h="285750">
                <a:moveTo>
                  <a:pt x="0" y="285333"/>
                </a:moveTo>
                <a:lnTo>
                  <a:pt x="47573" y="285333"/>
                </a:lnTo>
                <a:lnTo>
                  <a:pt x="47573" y="0"/>
                </a:lnTo>
                <a:lnTo>
                  <a:pt x="0" y="0"/>
                </a:lnTo>
                <a:lnTo>
                  <a:pt x="0" y="28533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488407" y="3523057"/>
            <a:ext cx="0" cy="1588770"/>
          </a:xfrm>
          <a:custGeom>
            <a:avLst/>
            <a:gdLst/>
            <a:ahLst/>
            <a:cxnLst/>
            <a:rect l="l" t="t" r="r" b="b"/>
            <a:pathLst>
              <a:path w="0" h="1588770">
                <a:moveTo>
                  <a:pt x="0" y="0"/>
                </a:moveTo>
                <a:lnTo>
                  <a:pt x="0" y="1588358"/>
                </a:lnTo>
              </a:path>
            </a:pathLst>
          </a:custGeom>
          <a:ln w="47573">
            <a:solidFill>
              <a:srgbClr val="6325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64620" y="3523057"/>
            <a:ext cx="47625" cy="1588770"/>
          </a:xfrm>
          <a:custGeom>
            <a:avLst/>
            <a:gdLst/>
            <a:ahLst/>
            <a:cxnLst/>
            <a:rect l="l" t="t" r="r" b="b"/>
            <a:pathLst>
              <a:path w="47625" h="1588770">
                <a:moveTo>
                  <a:pt x="0" y="1588358"/>
                </a:moveTo>
                <a:lnTo>
                  <a:pt x="47573" y="1588358"/>
                </a:lnTo>
                <a:lnTo>
                  <a:pt x="47573" y="0"/>
                </a:lnTo>
                <a:lnTo>
                  <a:pt x="0" y="0"/>
                </a:lnTo>
                <a:lnTo>
                  <a:pt x="0" y="158835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308493" y="3523057"/>
            <a:ext cx="38100" cy="485140"/>
          </a:xfrm>
          <a:custGeom>
            <a:avLst/>
            <a:gdLst/>
            <a:ahLst/>
            <a:cxnLst/>
            <a:rect l="l" t="t" r="r" b="b"/>
            <a:pathLst>
              <a:path w="38100" h="485139">
                <a:moveTo>
                  <a:pt x="0" y="485067"/>
                </a:moveTo>
                <a:lnTo>
                  <a:pt x="38058" y="485067"/>
                </a:lnTo>
                <a:lnTo>
                  <a:pt x="38058" y="0"/>
                </a:lnTo>
                <a:lnTo>
                  <a:pt x="0" y="0"/>
                </a:lnTo>
                <a:lnTo>
                  <a:pt x="0" y="485067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08493" y="3523057"/>
            <a:ext cx="38100" cy="485140"/>
          </a:xfrm>
          <a:custGeom>
            <a:avLst/>
            <a:gdLst/>
            <a:ahLst/>
            <a:cxnLst/>
            <a:rect l="l" t="t" r="r" b="b"/>
            <a:pathLst>
              <a:path w="38100" h="485139">
                <a:moveTo>
                  <a:pt x="0" y="485067"/>
                </a:moveTo>
                <a:lnTo>
                  <a:pt x="38058" y="485067"/>
                </a:lnTo>
                <a:lnTo>
                  <a:pt x="38058" y="0"/>
                </a:lnTo>
                <a:lnTo>
                  <a:pt x="0" y="0"/>
                </a:lnTo>
                <a:lnTo>
                  <a:pt x="0" y="48506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46200" y="3523057"/>
            <a:ext cx="0" cy="818515"/>
          </a:xfrm>
          <a:custGeom>
            <a:avLst/>
            <a:gdLst/>
            <a:ahLst/>
            <a:cxnLst/>
            <a:rect l="l" t="t" r="r" b="b"/>
            <a:pathLst>
              <a:path w="0" h="818514">
                <a:moveTo>
                  <a:pt x="0" y="0"/>
                </a:moveTo>
                <a:lnTo>
                  <a:pt x="0" y="817957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822413" y="3523057"/>
            <a:ext cx="47625" cy="818515"/>
          </a:xfrm>
          <a:custGeom>
            <a:avLst/>
            <a:gdLst/>
            <a:ahLst/>
            <a:cxnLst/>
            <a:rect l="l" t="t" r="r" b="b"/>
            <a:pathLst>
              <a:path w="47625" h="818514">
                <a:moveTo>
                  <a:pt x="0" y="817957"/>
                </a:moveTo>
                <a:lnTo>
                  <a:pt x="47573" y="817957"/>
                </a:lnTo>
                <a:lnTo>
                  <a:pt x="47573" y="0"/>
                </a:lnTo>
                <a:lnTo>
                  <a:pt x="0" y="0"/>
                </a:lnTo>
                <a:lnTo>
                  <a:pt x="0" y="81795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59992" y="3523057"/>
            <a:ext cx="0" cy="770890"/>
          </a:xfrm>
          <a:custGeom>
            <a:avLst/>
            <a:gdLst/>
            <a:ahLst/>
            <a:cxnLst/>
            <a:rect l="l" t="t" r="r" b="b"/>
            <a:pathLst>
              <a:path w="0" h="770889">
                <a:moveTo>
                  <a:pt x="0" y="0"/>
                </a:moveTo>
                <a:lnTo>
                  <a:pt x="0" y="770401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36206" y="3523057"/>
            <a:ext cx="47625" cy="770890"/>
          </a:xfrm>
          <a:custGeom>
            <a:avLst/>
            <a:gdLst/>
            <a:ahLst/>
            <a:cxnLst/>
            <a:rect l="l" t="t" r="r" b="b"/>
            <a:pathLst>
              <a:path w="47625" h="770889">
                <a:moveTo>
                  <a:pt x="0" y="770401"/>
                </a:moveTo>
                <a:lnTo>
                  <a:pt x="47573" y="770401"/>
                </a:lnTo>
                <a:lnTo>
                  <a:pt x="47573" y="0"/>
                </a:lnTo>
                <a:lnTo>
                  <a:pt x="0" y="0"/>
                </a:lnTo>
                <a:lnTo>
                  <a:pt x="0" y="77040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83300" y="3523057"/>
            <a:ext cx="0" cy="704215"/>
          </a:xfrm>
          <a:custGeom>
            <a:avLst/>
            <a:gdLst/>
            <a:ahLst/>
            <a:cxnLst/>
            <a:rect l="l" t="t" r="r" b="b"/>
            <a:pathLst>
              <a:path w="0" h="704214">
                <a:moveTo>
                  <a:pt x="0" y="0"/>
                </a:moveTo>
                <a:lnTo>
                  <a:pt x="0" y="703823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59513" y="3523057"/>
            <a:ext cx="47625" cy="704215"/>
          </a:xfrm>
          <a:custGeom>
            <a:avLst/>
            <a:gdLst/>
            <a:ahLst/>
            <a:cxnLst/>
            <a:rect l="l" t="t" r="r" b="b"/>
            <a:pathLst>
              <a:path w="47625" h="704214">
                <a:moveTo>
                  <a:pt x="0" y="703823"/>
                </a:moveTo>
                <a:lnTo>
                  <a:pt x="47573" y="703823"/>
                </a:lnTo>
                <a:lnTo>
                  <a:pt x="47573" y="0"/>
                </a:lnTo>
                <a:lnTo>
                  <a:pt x="0" y="0"/>
                </a:lnTo>
                <a:lnTo>
                  <a:pt x="0" y="70382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97093" y="3523057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556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73306" y="3523057"/>
            <a:ext cx="47625" cy="475615"/>
          </a:xfrm>
          <a:custGeom>
            <a:avLst/>
            <a:gdLst/>
            <a:ahLst/>
            <a:cxnLst/>
            <a:rect l="l" t="t" r="r" b="b"/>
            <a:pathLst>
              <a:path w="47625" h="475614">
                <a:moveTo>
                  <a:pt x="0" y="475556"/>
                </a:moveTo>
                <a:lnTo>
                  <a:pt x="47573" y="475556"/>
                </a:lnTo>
                <a:lnTo>
                  <a:pt x="47573" y="0"/>
                </a:lnTo>
                <a:lnTo>
                  <a:pt x="0" y="0"/>
                </a:lnTo>
                <a:lnTo>
                  <a:pt x="0" y="47555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15643" y="3523057"/>
            <a:ext cx="0" cy="295275"/>
          </a:xfrm>
          <a:custGeom>
            <a:avLst/>
            <a:gdLst/>
            <a:ahLst/>
            <a:cxnLst/>
            <a:rect l="l" t="t" r="r" b="b"/>
            <a:pathLst>
              <a:path w="0" h="295275">
                <a:moveTo>
                  <a:pt x="0" y="0"/>
                </a:moveTo>
                <a:lnTo>
                  <a:pt x="0" y="294845"/>
                </a:lnTo>
              </a:path>
            </a:pathLst>
          </a:custGeom>
          <a:ln w="38058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96614" y="3523057"/>
            <a:ext cx="38100" cy="295275"/>
          </a:xfrm>
          <a:custGeom>
            <a:avLst/>
            <a:gdLst/>
            <a:ahLst/>
            <a:cxnLst/>
            <a:rect l="l" t="t" r="r" b="b"/>
            <a:pathLst>
              <a:path w="38100" h="295275">
                <a:moveTo>
                  <a:pt x="0" y="294845"/>
                </a:moveTo>
                <a:lnTo>
                  <a:pt x="38058" y="294845"/>
                </a:lnTo>
                <a:lnTo>
                  <a:pt x="38058" y="0"/>
                </a:lnTo>
                <a:lnTo>
                  <a:pt x="0" y="0"/>
                </a:lnTo>
                <a:lnTo>
                  <a:pt x="0" y="294845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34194" y="3523057"/>
            <a:ext cx="0" cy="333375"/>
          </a:xfrm>
          <a:custGeom>
            <a:avLst/>
            <a:gdLst/>
            <a:ahLst/>
            <a:cxnLst/>
            <a:rect l="l" t="t" r="r" b="b"/>
            <a:pathLst>
              <a:path w="0" h="333375">
                <a:moveTo>
                  <a:pt x="0" y="0"/>
                </a:moveTo>
                <a:lnTo>
                  <a:pt x="0" y="332889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10407" y="3523057"/>
            <a:ext cx="47625" cy="333375"/>
          </a:xfrm>
          <a:custGeom>
            <a:avLst/>
            <a:gdLst/>
            <a:ahLst/>
            <a:cxnLst/>
            <a:rect l="l" t="t" r="r" b="b"/>
            <a:pathLst>
              <a:path w="47625" h="333375">
                <a:moveTo>
                  <a:pt x="0" y="332889"/>
                </a:moveTo>
                <a:lnTo>
                  <a:pt x="47573" y="332889"/>
                </a:lnTo>
                <a:lnTo>
                  <a:pt x="47573" y="0"/>
                </a:lnTo>
                <a:lnTo>
                  <a:pt x="0" y="0"/>
                </a:lnTo>
                <a:lnTo>
                  <a:pt x="0" y="33288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947986" y="3523057"/>
            <a:ext cx="0" cy="960755"/>
          </a:xfrm>
          <a:custGeom>
            <a:avLst/>
            <a:gdLst/>
            <a:ahLst/>
            <a:cxnLst/>
            <a:rect l="l" t="t" r="r" b="b"/>
            <a:pathLst>
              <a:path w="0" h="960754">
                <a:moveTo>
                  <a:pt x="0" y="0"/>
                </a:moveTo>
                <a:lnTo>
                  <a:pt x="0" y="960624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924200" y="3523057"/>
            <a:ext cx="47625" cy="960755"/>
          </a:xfrm>
          <a:custGeom>
            <a:avLst/>
            <a:gdLst/>
            <a:ahLst/>
            <a:cxnLst/>
            <a:rect l="l" t="t" r="r" b="b"/>
            <a:pathLst>
              <a:path w="47625" h="960754">
                <a:moveTo>
                  <a:pt x="0" y="960624"/>
                </a:moveTo>
                <a:lnTo>
                  <a:pt x="47573" y="960624"/>
                </a:lnTo>
                <a:lnTo>
                  <a:pt x="47573" y="0"/>
                </a:lnTo>
                <a:lnTo>
                  <a:pt x="0" y="0"/>
                </a:lnTo>
                <a:lnTo>
                  <a:pt x="0" y="96062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66536" y="3523057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8489"/>
                </a:lnTo>
              </a:path>
            </a:pathLst>
          </a:custGeom>
          <a:ln w="38058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47507" y="3523057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0" y="418489"/>
                </a:moveTo>
                <a:lnTo>
                  <a:pt x="38058" y="418489"/>
                </a:lnTo>
                <a:lnTo>
                  <a:pt x="38058" y="0"/>
                </a:lnTo>
                <a:lnTo>
                  <a:pt x="0" y="0"/>
                </a:lnTo>
                <a:lnTo>
                  <a:pt x="0" y="41848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985087" y="3523057"/>
            <a:ext cx="0" cy="922655"/>
          </a:xfrm>
          <a:custGeom>
            <a:avLst/>
            <a:gdLst/>
            <a:ahLst/>
            <a:cxnLst/>
            <a:rect l="l" t="t" r="r" b="b"/>
            <a:pathLst>
              <a:path w="0" h="922654">
                <a:moveTo>
                  <a:pt x="0" y="0"/>
                </a:moveTo>
                <a:lnTo>
                  <a:pt x="0" y="922579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61300" y="3523057"/>
            <a:ext cx="47625" cy="922655"/>
          </a:xfrm>
          <a:custGeom>
            <a:avLst/>
            <a:gdLst/>
            <a:ahLst/>
            <a:cxnLst/>
            <a:rect l="l" t="t" r="r" b="b"/>
            <a:pathLst>
              <a:path w="47625" h="922654">
                <a:moveTo>
                  <a:pt x="0" y="922579"/>
                </a:moveTo>
                <a:lnTo>
                  <a:pt x="47573" y="922579"/>
                </a:lnTo>
                <a:lnTo>
                  <a:pt x="47573" y="0"/>
                </a:lnTo>
                <a:lnTo>
                  <a:pt x="0" y="0"/>
                </a:lnTo>
                <a:lnTo>
                  <a:pt x="0" y="92257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498880" y="3523057"/>
            <a:ext cx="0" cy="922655"/>
          </a:xfrm>
          <a:custGeom>
            <a:avLst/>
            <a:gdLst/>
            <a:ahLst/>
            <a:cxnLst/>
            <a:rect l="l" t="t" r="r" b="b"/>
            <a:pathLst>
              <a:path w="0" h="922654">
                <a:moveTo>
                  <a:pt x="0" y="0"/>
                </a:moveTo>
                <a:lnTo>
                  <a:pt x="0" y="922579"/>
                </a:lnTo>
              </a:path>
            </a:pathLst>
          </a:custGeom>
          <a:ln w="47573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475093" y="3523057"/>
            <a:ext cx="47625" cy="922655"/>
          </a:xfrm>
          <a:custGeom>
            <a:avLst/>
            <a:gdLst/>
            <a:ahLst/>
            <a:cxnLst/>
            <a:rect l="l" t="t" r="r" b="b"/>
            <a:pathLst>
              <a:path w="47625" h="922654">
                <a:moveTo>
                  <a:pt x="0" y="922579"/>
                </a:moveTo>
                <a:lnTo>
                  <a:pt x="47573" y="922579"/>
                </a:lnTo>
                <a:lnTo>
                  <a:pt x="47573" y="0"/>
                </a:lnTo>
                <a:lnTo>
                  <a:pt x="0" y="0"/>
                </a:lnTo>
                <a:lnTo>
                  <a:pt x="0" y="92257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17430" y="3523057"/>
            <a:ext cx="0" cy="361950"/>
          </a:xfrm>
          <a:custGeom>
            <a:avLst/>
            <a:gdLst/>
            <a:ahLst/>
            <a:cxnLst/>
            <a:rect l="l" t="t" r="r" b="b"/>
            <a:pathLst>
              <a:path w="0" h="361950">
                <a:moveTo>
                  <a:pt x="0" y="0"/>
                </a:moveTo>
                <a:lnTo>
                  <a:pt x="0" y="361422"/>
                </a:lnTo>
              </a:path>
            </a:pathLst>
          </a:custGeom>
          <a:ln w="38058">
            <a:solidFill>
              <a:srgbClr val="F5E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998400" y="3523057"/>
            <a:ext cx="38100" cy="361950"/>
          </a:xfrm>
          <a:custGeom>
            <a:avLst/>
            <a:gdLst/>
            <a:ahLst/>
            <a:cxnLst/>
            <a:rect l="l" t="t" r="r" b="b"/>
            <a:pathLst>
              <a:path w="38100" h="361950">
                <a:moveTo>
                  <a:pt x="0" y="361422"/>
                </a:moveTo>
                <a:lnTo>
                  <a:pt x="38058" y="361422"/>
                </a:lnTo>
                <a:lnTo>
                  <a:pt x="38058" y="0"/>
                </a:lnTo>
                <a:lnTo>
                  <a:pt x="0" y="0"/>
                </a:lnTo>
                <a:lnTo>
                  <a:pt x="0" y="36142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12194" y="3523057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9511"/>
                </a:moveTo>
                <a:lnTo>
                  <a:pt x="47573" y="9511"/>
                </a:lnTo>
                <a:lnTo>
                  <a:pt x="47573" y="0"/>
                </a:lnTo>
                <a:lnTo>
                  <a:pt x="0" y="0"/>
                </a:lnTo>
                <a:lnTo>
                  <a:pt x="0" y="9511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512194" y="3523057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9511"/>
                </a:moveTo>
                <a:lnTo>
                  <a:pt x="47573" y="9511"/>
                </a:lnTo>
                <a:lnTo>
                  <a:pt x="47573" y="0"/>
                </a:lnTo>
                <a:lnTo>
                  <a:pt x="0" y="0"/>
                </a:lnTo>
                <a:lnTo>
                  <a:pt x="0" y="9511"/>
                </a:lnTo>
                <a:close/>
              </a:path>
            </a:pathLst>
          </a:custGeom>
          <a:ln w="9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346552" y="3523057"/>
            <a:ext cx="47625" cy="475615"/>
          </a:xfrm>
          <a:custGeom>
            <a:avLst/>
            <a:gdLst/>
            <a:ahLst/>
            <a:cxnLst/>
            <a:rect l="l" t="t" r="r" b="b"/>
            <a:pathLst>
              <a:path w="47625" h="475614">
                <a:moveTo>
                  <a:pt x="0" y="475556"/>
                </a:moveTo>
                <a:lnTo>
                  <a:pt x="47573" y="475556"/>
                </a:lnTo>
                <a:lnTo>
                  <a:pt x="47573" y="0"/>
                </a:lnTo>
                <a:lnTo>
                  <a:pt x="0" y="0"/>
                </a:lnTo>
                <a:lnTo>
                  <a:pt x="0" y="475556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346552" y="3523057"/>
            <a:ext cx="47625" cy="475615"/>
          </a:xfrm>
          <a:custGeom>
            <a:avLst/>
            <a:gdLst/>
            <a:ahLst/>
            <a:cxnLst/>
            <a:rect l="l" t="t" r="r" b="b"/>
            <a:pathLst>
              <a:path w="47625" h="475614">
                <a:moveTo>
                  <a:pt x="0" y="475556"/>
                </a:moveTo>
                <a:lnTo>
                  <a:pt x="47573" y="475556"/>
                </a:lnTo>
                <a:lnTo>
                  <a:pt x="47573" y="0"/>
                </a:lnTo>
                <a:lnTo>
                  <a:pt x="0" y="0"/>
                </a:lnTo>
                <a:lnTo>
                  <a:pt x="0" y="47555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893773" y="3523057"/>
            <a:ext cx="0" cy="713740"/>
          </a:xfrm>
          <a:custGeom>
            <a:avLst/>
            <a:gdLst/>
            <a:ahLst/>
            <a:cxnLst/>
            <a:rect l="l" t="t" r="r" b="b"/>
            <a:pathLst>
              <a:path w="0" h="713739">
                <a:moveTo>
                  <a:pt x="0" y="0"/>
                </a:moveTo>
                <a:lnTo>
                  <a:pt x="0" y="713334"/>
                </a:lnTo>
              </a:path>
            </a:pathLst>
          </a:custGeom>
          <a:ln w="47573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869986" y="3523057"/>
            <a:ext cx="47625" cy="713740"/>
          </a:xfrm>
          <a:custGeom>
            <a:avLst/>
            <a:gdLst/>
            <a:ahLst/>
            <a:cxnLst/>
            <a:rect l="l" t="t" r="r" b="b"/>
            <a:pathLst>
              <a:path w="47625" h="713739">
                <a:moveTo>
                  <a:pt x="0" y="713334"/>
                </a:moveTo>
                <a:lnTo>
                  <a:pt x="47573" y="713334"/>
                </a:lnTo>
                <a:lnTo>
                  <a:pt x="47573" y="0"/>
                </a:lnTo>
                <a:lnTo>
                  <a:pt x="0" y="0"/>
                </a:lnTo>
                <a:lnTo>
                  <a:pt x="0" y="71333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07566" y="3523057"/>
            <a:ext cx="0" cy="818515"/>
          </a:xfrm>
          <a:custGeom>
            <a:avLst/>
            <a:gdLst/>
            <a:ahLst/>
            <a:cxnLst/>
            <a:rect l="l" t="t" r="r" b="b"/>
            <a:pathLst>
              <a:path w="0" h="818514">
                <a:moveTo>
                  <a:pt x="0" y="0"/>
                </a:moveTo>
                <a:lnTo>
                  <a:pt x="0" y="817957"/>
                </a:lnTo>
              </a:path>
            </a:pathLst>
          </a:custGeom>
          <a:ln w="47573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383779" y="3523057"/>
            <a:ext cx="47625" cy="818515"/>
          </a:xfrm>
          <a:custGeom>
            <a:avLst/>
            <a:gdLst/>
            <a:ahLst/>
            <a:cxnLst/>
            <a:rect l="l" t="t" r="r" b="b"/>
            <a:pathLst>
              <a:path w="47625" h="818514">
                <a:moveTo>
                  <a:pt x="0" y="817957"/>
                </a:moveTo>
                <a:lnTo>
                  <a:pt x="47573" y="817957"/>
                </a:lnTo>
                <a:lnTo>
                  <a:pt x="47573" y="0"/>
                </a:lnTo>
                <a:lnTo>
                  <a:pt x="0" y="0"/>
                </a:lnTo>
                <a:lnTo>
                  <a:pt x="0" y="81795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926116" y="3523057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111"/>
                </a:lnTo>
              </a:path>
            </a:pathLst>
          </a:custGeom>
          <a:ln w="38058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907087" y="3523057"/>
            <a:ext cx="38100" cy="95250"/>
          </a:xfrm>
          <a:custGeom>
            <a:avLst/>
            <a:gdLst/>
            <a:ahLst/>
            <a:cxnLst/>
            <a:rect l="l" t="t" r="r" b="b"/>
            <a:pathLst>
              <a:path w="38100" h="95250">
                <a:moveTo>
                  <a:pt x="0" y="95111"/>
                </a:moveTo>
                <a:lnTo>
                  <a:pt x="38058" y="95111"/>
                </a:lnTo>
                <a:lnTo>
                  <a:pt x="38058" y="0"/>
                </a:lnTo>
                <a:lnTo>
                  <a:pt x="0" y="0"/>
                </a:lnTo>
                <a:lnTo>
                  <a:pt x="0" y="9511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20880" y="3523057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0" y="28533"/>
                </a:moveTo>
                <a:lnTo>
                  <a:pt x="47573" y="28533"/>
                </a:lnTo>
                <a:lnTo>
                  <a:pt x="47573" y="0"/>
                </a:lnTo>
                <a:lnTo>
                  <a:pt x="0" y="0"/>
                </a:lnTo>
                <a:lnTo>
                  <a:pt x="0" y="28533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20880" y="3523057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0" y="28533"/>
                </a:moveTo>
                <a:lnTo>
                  <a:pt x="47573" y="28533"/>
                </a:lnTo>
                <a:lnTo>
                  <a:pt x="47573" y="0"/>
                </a:lnTo>
                <a:lnTo>
                  <a:pt x="0" y="0"/>
                </a:lnTo>
                <a:lnTo>
                  <a:pt x="0" y="28533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58459" y="3523057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111"/>
                </a:lnTo>
              </a:path>
            </a:pathLst>
          </a:custGeom>
          <a:ln w="47573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34673" y="3523057"/>
            <a:ext cx="47625" cy="95250"/>
          </a:xfrm>
          <a:custGeom>
            <a:avLst/>
            <a:gdLst/>
            <a:ahLst/>
            <a:cxnLst/>
            <a:rect l="l" t="t" r="r" b="b"/>
            <a:pathLst>
              <a:path w="47625" h="95250">
                <a:moveTo>
                  <a:pt x="0" y="95111"/>
                </a:moveTo>
                <a:lnTo>
                  <a:pt x="47573" y="95111"/>
                </a:lnTo>
                <a:lnTo>
                  <a:pt x="47573" y="0"/>
                </a:lnTo>
                <a:lnTo>
                  <a:pt x="0" y="0"/>
                </a:lnTo>
                <a:lnTo>
                  <a:pt x="0" y="95111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477010" y="3351856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200"/>
                </a:lnTo>
              </a:path>
            </a:pathLst>
          </a:custGeom>
          <a:ln w="38058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57980" y="3351856"/>
            <a:ext cx="38100" cy="171450"/>
          </a:xfrm>
          <a:custGeom>
            <a:avLst/>
            <a:gdLst/>
            <a:ahLst/>
            <a:cxnLst/>
            <a:rect l="l" t="t" r="r" b="b"/>
            <a:pathLst>
              <a:path w="38100" h="171450">
                <a:moveTo>
                  <a:pt x="0" y="171200"/>
                </a:moveTo>
                <a:lnTo>
                  <a:pt x="38058" y="171200"/>
                </a:lnTo>
                <a:lnTo>
                  <a:pt x="38058" y="0"/>
                </a:lnTo>
                <a:lnTo>
                  <a:pt x="0" y="0"/>
                </a:lnTo>
                <a:lnTo>
                  <a:pt x="0" y="17120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95560" y="3523057"/>
            <a:ext cx="0" cy="333375"/>
          </a:xfrm>
          <a:custGeom>
            <a:avLst/>
            <a:gdLst/>
            <a:ahLst/>
            <a:cxnLst/>
            <a:rect l="l" t="t" r="r" b="b"/>
            <a:pathLst>
              <a:path w="0" h="333375">
                <a:moveTo>
                  <a:pt x="0" y="0"/>
                </a:moveTo>
                <a:lnTo>
                  <a:pt x="0" y="332889"/>
                </a:lnTo>
              </a:path>
            </a:pathLst>
          </a:custGeom>
          <a:ln w="47573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71773" y="3523057"/>
            <a:ext cx="47625" cy="333375"/>
          </a:xfrm>
          <a:custGeom>
            <a:avLst/>
            <a:gdLst/>
            <a:ahLst/>
            <a:cxnLst/>
            <a:rect l="l" t="t" r="r" b="b"/>
            <a:pathLst>
              <a:path w="47625" h="333375">
                <a:moveTo>
                  <a:pt x="0" y="332889"/>
                </a:moveTo>
                <a:lnTo>
                  <a:pt x="47573" y="332889"/>
                </a:lnTo>
                <a:lnTo>
                  <a:pt x="47573" y="0"/>
                </a:lnTo>
                <a:lnTo>
                  <a:pt x="0" y="0"/>
                </a:lnTo>
                <a:lnTo>
                  <a:pt x="0" y="33288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509353" y="3523057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601"/>
                </a:lnTo>
              </a:path>
            </a:pathLst>
          </a:custGeom>
          <a:ln w="47573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485566" y="3523057"/>
            <a:ext cx="47625" cy="513715"/>
          </a:xfrm>
          <a:custGeom>
            <a:avLst/>
            <a:gdLst/>
            <a:ahLst/>
            <a:cxnLst/>
            <a:rect l="l" t="t" r="r" b="b"/>
            <a:pathLst>
              <a:path w="47625" h="513714">
                <a:moveTo>
                  <a:pt x="0" y="513601"/>
                </a:moveTo>
                <a:lnTo>
                  <a:pt x="47573" y="513601"/>
                </a:lnTo>
                <a:lnTo>
                  <a:pt x="47573" y="0"/>
                </a:lnTo>
                <a:lnTo>
                  <a:pt x="0" y="0"/>
                </a:lnTo>
                <a:lnTo>
                  <a:pt x="0" y="51360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27903" y="3523057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512"/>
                </a:lnTo>
              </a:path>
            </a:pathLst>
          </a:custGeom>
          <a:ln w="38058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008873" y="3523057"/>
            <a:ext cx="38100" cy="866140"/>
          </a:xfrm>
          <a:custGeom>
            <a:avLst/>
            <a:gdLst/>
            <a:ahLst/>
            <a:cxnLst/>
            <a:rect l="l" t="t" r="r" b="b"/>
            <a:pathLst>
              <a:path w="38100" h="866139">
                <a:moveTo>
                  <a:pt x="0" y="865512"/>
                </a:moveTo>
                <a:lnTo>
                  <a:pt x="38058" y="865512"/>
                </a:lnTo>
                <a:lnTo>
                  <a:pt x="38058" y="0"/>
                </a:lnTo>
                <a:lnTo>
                  <a:pt x="0" y="0"/>
                </a:lnTo>
                <a:lnTo>
                  <a:pt x="0" y="86551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546453" y="3523057"/>
            <a:ext cx="0" cy="713740"/>
          </a:xfrm>
          <a:custGeom>
            <a:avLst/>
            <a:gdLst/>
            <a:ahLst/>
            <a:cxnLst/>
            <a:rect l="l" t="t" r="r" b="b"/>
            <a:pathLst>
              <a:path w="0" h="713739">
                <a:moveTo>
                  <a:pt x="0" y="0"/>
                </a:moveTo>
                <a:lnTo>
                  <a:pt x="0" y="713334"/>
                </a:lnTo>
              </a:path>
            </a:pathLst>
          </a:custGeom>
          <a:ln w="47573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522666" y="3523057"/>
            <a:ext cx="47625" cy="713740"/>
          </a:xfrm>
          <a:custGeom>
            <a:avLst/>
            <a:gdLst/>
            <a:ahLst/>
            <a:cxnLst/>
            <a:rect l="l" t="t" r="r" b="b"/>
            <a:pathLst>
              <a:path w="47625" h="713739">
                <a:moveTo>
                  <a:pt x="0" y="713334"/>
                </a:moveTo>
                <a:lnTo>
                  <a:pt x="47573" y="713334"/>
                </a:lnTo>
                <a:lnTo>
                  <a:pt x="47573" y="0"/>
                </a:lnTo>
                <a:lnTo>
                  <a:pt x="0" y="0"/>
                </a:lnTo>
                <a:lnTo>
                  <a:pt x="0" y="71333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36459" y="3523057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0" y="19022"/>
                </a:moveTo>
                <a:lnTo>
                  <a:pt x="47573" y="19022"/>
                </a:lnTo>
                <a:lnTo>
                  <a:pt x="47573" y="0"/>
                </a:lnTo>
                <a:lnTo>
                  <a:pt x="0" y="0"/>
                </a:lnTo>
                <a:lnTo>
                  <a:pt x="0" y="19022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036459" y="3523057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0" y="19022"/>
                </a:moveTo>
                <a:lnTo>
                  <a:pt x="47573" y="19022"/>
                </a:lnTo>
                <a:lnTo>
                  <a:pt x="47573" y="0"/>
                </a:lnTo>
                <a:lnTo>
                  <a:pt x="0" y="0"/>
                </a:lnTo>
                <a:lnTo>
                  <a:pt x="0" y="19022"/>
                </a:lnTo>
                <a:close/>
              </a:path>
            </a:pathLst>
          </a:custGeom>
          <a:ln w="9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83554" y="3523057"/>
            <a:ext cx="0" cy="1379220"/>
          </a:xfrm>
          <a:custGeom>
            <a:avLst/>
            <a:gdLst/>
            <a:ahLst/>
            <a:cxnLst/>
            <a:rect l="l" t="t" r="r" b="b"/>
            <a:pathLst>
              <a:path w="0" h="1379220">
                <a:moveTo>
                  <a:pt x="0" y="0"/>
                </a:moveTo>
                <a:lnTo>
                  <a:pt x="0" y="1379113"/>
                </a:lnTo>
              </a:path>
            </a:pathLst>
          </a:custGeom>
          <a:ln w="47573">
            <a:solidFill>
              <a:srgbClr val="E2C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59767" y="3523057"/>
            <a:ext cx="47625" cy="1379220"/>
          </a:xfrm>
          <a:custGeom>
            <a:avLst/>
            <a:gdLst/>
            <a:ahLst/>
            <a:cxnLst/>
            <a:rect l="l" t="t" r="r" b="b"/>
            <a:pathLst>
              <a:path w="47625" h="1379220">
                <a:moveTo>
                  <a:pt x="0" y="1379113"/>
                </a:moveTo>
                <a:lnTo>
                  <a:pt x="47573" y="1379113"/>
                </a:lnTo>
                <a:lnTo>
                  <a:pt x="47573" y="0"/>
                </a:lnTo>
                <a:lnTo>
                  <a:pt x="0" y="0"/>
                </a:lnTo>
                <a:lnTo>
                  <a:pt x="0" y="137911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417975" y="3518364"/>
            <a:ext cx="0" cy="1455420"/>
          </a:xfrm>
          <a:custGeom>
            <a:avLst/>
            <a:gdLst/>
            <a:ahLst/>
            <a:cxnLst/>
            <a:rect l="l" t="t" r="r" b="b"/>
            <a:pathLst>
              <a:path w="0" h="1455420">
                <a:moveTo>
                  <a:pt x="0" y="0"/>
                </a:moveTo>
                <a:lnTo>
                  <a:pt x="0" y="1455203"/>
                </a:lnTo>
              </a:path>
            </a:pathLst>
          </a:custGeom>
          <a:ln w="38058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936526" y="3518364"/>
            <a:ext cx="0" cy="998855"/>
          </a:xfrm>
          <a:custGeom>
            <a:avLst/>
            <a:gdLst/>
            <a:ahLst/>
            <a:cxnLst/>
            <a:rect l="l" t="t" r="r" b="b"/>
            <a:pathLst>
              <a:path w="0" h="998854">
                <a:moveTo>
                  <a:pt x="0" y="0"/>
                </a:moveTo>
                <a:lnTo>
                  <a:pt x="0" y="998668"/>
                </a:lnTo>
              </a:path>
            </a:pathLst>
          </a:custGeom>
          <a:ln w="47573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450319" y="3518364"/>
            <a:ext cx="0" cy="1065530"/>
          </a:xfrm>
          <a:custGeom>
            <a:avLst/>
            <a:gdLst/>
            <a:ahLst/>
            <a:cxnLst/>
            <a:rect l="l" t="t" r="r" b="b"/>
            <a:pathLst>
              <a:path w="0" h="1065529">
                <a:moveTo>
                  <a:pt x="0" y="0"/>
                </a:moveTo>
                <a:lnTo>
                  <a:pt x="0" y="1065246"/>
                </a:lnTo>
              </a:path>
            </a:pathLst>
          </a:custGeom>
          <a:ln w="47573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68869" y="3518364"/>
            <a:ext cx="0" cy="1084580"/>
          </a:xfrm>
          <a:custGeom>
            <a:avLst/>
            <a:gdLst/>
            <a:ahLst/>
            <a:cxnLst/>
            <a:rect l="l" t="t" r="r" b="b"/>
            <a:pathLst>
              <a:path w="0" h="1084579">
                <a:moveTo>
                  <a:pt x="0" y="0"/>
                </a:moveTo>
                <a:lnTo>
                  <a:pt x="0" y="1084268"/>
                </a:lnTo>
              </a:path>
            </a:pathLst>
          </a:custGeom>
          <a:ln w="38058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463632" y="3518364"/>
            <a:ext cx="47625" cy="532765"/>
          </a:xfrm>
          <a:custGeom>
            <a:avLst/>
            <a:gdLst/>
            <a:ahLst/>
            <a:cxnLst/>
            <a:rect l="l" t="t" r="r" b="b"/>
            <a:pathLst>
              <a:path w="47625" h="532764">
                <a:moveTo>
                  <a:pt x="0" y="532623"/>
                </a:moveTo>
                <a:lnTo>
                  <a:pt x="47573" y="532623"/>
                </a:lnTo>
                <a:lnTo>
                  <a:pt x="47573" y="0"/>
                </a:lnTo>
                <a:lnTo>
                  <a:pt x="0" y="0"/>
                </a:lnTo>
                <a:lnTo>
                  <a:pt x="0" y="532623"/>
                </a:lnTo>
                <a:close/>
              </a:path>
            </a:pathLst>
          </a:custGeom>
          <a:solidFill>
            <a:srgbClr val="334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005969" y="3518364"/>
            <a:ext cx="0" cy="1008380"/>
          </a:xfrm>
          <a:custGeom>
            <a:avLst/>
            <a:gdLst/>
            <a:ahLst/>
            <a:cxnLst/>
            <a:rect l="l" t="t" r="r" b="b"/>
            <a:pathLst>
              <a:path w="0" h="1008379">
                <a:moveTo>
                  <a:pt x="0" y="0"/>
                </a:moveTo>
                <a:lnTo>
                  <a:pt x="0" y="1008179"/>
                </a:lnTo>
              </a:path>
            </a:pathLst>
          </a:custGeom>
          <a:ln w="38058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24519" y="3518364"/>
            <a:ext cx="0" cy="1113155"/>
          </a:xfrm>
          <a:custGeom>
            <a:avLst/>
            <a:gdLst/>
            <a:ahLst/>
            <a:cxnLst/>
            <a:rect l="l" t="t" r="r" b="b"/>
            <a:pathLst>
              <a:path w="0" h="1113154">
                <a:moveTo>
                  <a:pt x="0" y="0"/>
                </a:moveTo>
                <a:lnTo>
                  <a:pt x="0" y="1112802"/>
                </a:lnTo>
              </a:path>
            </a:pathLst>
          </a:custGeom>
          <a:ln w="47573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038313" y="3518364"/>
            <a:ext cx="0" cy="1322070"/>
          </a:xfrm>
          <a:custGeom>
            <a:avLst/>
            <a:gdLst/>
            <a:ahLst/>
            <a:cxnLst/>
            <a:rect l="l" t="t" r="r" b="b"/>
            <a:pathLst>
              <a:path w="0" h="1322070">
                <a:moveTo>
                  <a:pt x="0" y="0"/>
                </a:moveTo>
                <a:lnTo>
                  <a:pt x="0" y="1322047"/>
                </a:lnTo>
              </a:path>
            </a:pathLst>
          </a:custGeom>
          <a:ln w="47573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56863" y="3518364"/>
            <a:ext cx="0" cy="1722120"/>
          </a:xfrm>
          <a:custGeom>
            <a:avLst/>
            <a:gdLst/>
            <a:ahLst/>
            <a:cxnLst/>
            <a:rect l="l" t="t" r="r" b="b"/>
            <a:pathLst>
              <a:path w="0" h="1722120">
                <a:moveTo>
                  <a:pt x="0" y="0"/>
                </a:moveTo>
                <a:lnTo>
                  <a:pt x="0" y="1721514"/>
                </a:lnTo>
              </a:path>
            </a:pathLst>
          </a:custGeom>
          <a:ln w="38058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75413" y="3518364"/>
            <a:ext cx="0" cy="1275080"/>
          </a:xfrm>
          <a:custGeom>
            <a:avLst/>
            <a:gdLst/>
            <a:ahLst/>
            <a:cxnLst/>
            <a:rect l="l" t="t" r="r" b="b"/>
            <a:pathLst>
              <a:path w="0" h="1275079">
                <a:moveTo>
                  <a:pt x="0" y="0"/>
                </a:moveTo>
                <a:lnTo>
                  <a:pt x="0" y="1274491"/>
                </a:lnTo>
              </a:path>
            </a:pathLst>
          </a:custGeom>
          <a:ln w="47573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589206" y="3518364"/>
            <a:ext cx="0" cy="2016760"/>
          </a:xfrm>
          <a:custGeom>
            <a:avLst/>
            <a:gdLst/>
            <a:ahLst/>
            <a:cxnLst/>
            <a:rect l="l" t="t" r="r" b="b"/>
            <a:pathLst>
              <a:path w="0" h="2016760">
                <a:moveTo>
                  <a:pt x="0" y="0"/>
                </a:moveTo>
                <a:lnTo>
                  <a:pt x="0" y="2016359"/>
                </a:lnTo>
              </a:path>
            </a:pathLst>
          </a:custGeom>
          <a:ln w="47573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107756" y="3518364"/>
            <a:ext cx="0" cy="685165"/>
          </a:xfrm>
          <a:custGeom>
            <a:avLst/>
            <a:gdLst/>
            <a:ahLst/>
            <a:cxnLst/>
            <a:rect l="l" t="t" r="r" b="b"/>
            <a:pathLst>
              <a:path w="0" h="685164">
                <a:moveTo>
                  <a:pt x="0" y="0"/>
                </a:moveTo>
                <a:lnTo>
                  <a:pt x="0" y="684801"/>
                </a:lnTo>
              </a:path>
            </a:pathLst>
          </a:custGeom>
          <a:ln w="38058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626306" y="3518364"/>
            <a:ext cx="0" cy="1560195"/>
          </a:xfrm>
          <a:custGeom>
            <a:avLst/>
            <a:gdLst/>
            <a:ahLst/>
            <a:cxnLst/>
            <a:rect l="l" t="t" r="r" b="b"/>
            <a:pathLst>
              <a:path w="0" h="1560195">
                <a:moveTo>
                  <a:pt x="0" y="0"/>
                </a:moveTo>
                <a:lnTo>
                  <a:pt x="0" y="1559825"/>
                </a:lnTo>
              </a:path>
            </a:pathLst>
          </a:custGeom>
          <a:ln w="47573">
            <a:solidFill>
              <a:srgbClr val="3345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465485" y="3523057"/>
            <a:ext cx="0" cy="1693545"/>
          </a:xfrm>
          <a:custGeom>
            <a:avLst/>
            <a:gdLst/>
            <a:ahLst/>
            <a:cxnLst/>
            <a:rect l="l" t="t" r="r" b="b"/>
            <a:pathLst>
              <a:path w="0" h="1693545">
                <a:moveTo>
                  <a:pt x="0" y="0"/>
                </a:moveTo>
                <a:lnTo>
                  <a:pt x="0" y="1692981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441699" y="3523057"/>
            <a:ext cx="47625" cy="1693545"/>
          </a:xfrm>
          <a:custGeom>
            <a:avLst/>
            <a:gdLst/>
            <a:ahLst/>
            <a:cxnLst/>
            <a:rect l="l" t="t" r="r" b="b"/>
            <a:pathLst>
              <a:path w="47625" h="1693545">
                <a:moveTo>
                  <a:pt x="0" y="1692981"/>
                </a:moveTo>
                <a:lnTo>
                  <a:pt x="47573" y="1692981"/>
                </a:lnTo>
                <a:lnTo>
                  <a:pt x="47573" y="0"/>
                </a:lnTo>
                <a:lnTo>
                  <a:pt x="0" y="0"/>
                </a:lnTo>
                <a:lnTo>
                  <a:pt x="0" y="169298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955619" y="3523057"/>
            <a:ext cx="47625" cy="180975"/>
          </a:xfrm>
          <a:custGeom>
            <a:avLst/>
            <a:gdLst/>
            <a:ahLst/>
            <a:cxnLst/>
            <a:rect l="l" t="t" r="r" b="b"/>
            <a:pathLst>
              <a:path w="47625" h="180975">
                <a:moveTo>
                  <a:pt x="0" y="180711"/>
                </a:moveTo>
                <a:lnTo>
                  <a:pt x="47573" y="180711"/>
                </a:lnTo>
                <a:lnTo>
                  <a:pt x="47573" y="0"/>
                </a:lnTo>
                <a:lnTo>
                  <a:pt x="0" y="0"/>
                </a:lnTo>
                <a:lnTo>
                  <a:pt x="0" y="180711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955619" y="3523057"/>
            <a:ext cx="47625" cy="180975"/>
          </a:xfrm>
          <a:custGeom>
            <a:avLst/>
            <a:gdLst/>
            <a:ahLst/>
            <a:cxnLst/>
            <a:rect l="l" t="t" r="r" b="b"/>
            <a:pathLst>
              <a:path w="47625" h="180975">
                <a:moveTo>
                  <a:pt x="0" y="180711"/>
                </a:moveTo>
                <a:lnTo>
                  <a:pt x="47573" y="180711"/>
                </a:lnTo>
                <a:lnTo>
                  <a:pt x="47573" y="0"/>
                </a:lnTo>
                <a:lnTo>
                  <a:pt x="0" y="0"/>
                </a:lnTo>
                <a:lnTo>
                  <a:pt x="0" y="18071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497955" y="3523057"/>
            <a:ext cx="0" cy="1617345"/>
          </a:xfrm>
          <a:custGeom>
            <a:avLst/>
            <a:gdLst/>
            <a:ahLst/>
            <a:cxnLst/>
            <a:rect l="l" t="t" r="r" b="b"/>
            <a:pathLst>
              <a:path w="0" h="1617345">
                <a:moveTo>
                  <a:pt x="0" y="0"/>
                </a:moveTo>
                <a:lnTo>
                  <a:pt x="0" y="1616892"/>
                </a:lnTo>
              </a:path>
            </a:pathLst>
          </a:custGeom>
          <a:ln w="38058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478926" y="3523057"/>
            <a:ext cx="38100" cy="1617345"/>
          </a:xfrm>
          <a:custGeom>
            <a:avLst/>
            <a:gdLst/>
            <a:ahLst/>
            <a:cxnLst/>
            <a:rect l="l" t="t" r="r" b="b"/>
            <a:pathLst>
              <a:path w="38100" h="1617345">
                <a:moveTo>
                  <a:pt x="0" y="1616892"/>
                </a:moveTo>
                <a:lnTo>
                  <a:pt x="38058" y="1616892"/>
                </a:lnTo>
                <a:lnTo>
                  <a:pt x="38058" y="0"/>
                </a:lnTo>
                <a:lnTo>
                  <a:pt x="0" y="0"/>
                </a:lnTo>
                <a:lnTo>
                  <a:pt x="0" y="161689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016506" y="3523057"/>
            <a:ext cx="0" cy="1170305"/>
          </a:xfrm>
          <a:custGeom>
            <a:avLst/>
            <a:gdLst/>
            <a:ahLst/>
            <a:cxnLst/>
            <a:rect l="l" t="t" r="r" b="b"/>
            <a:pathLst>
              <a:path w="0" h="1170304">
                <a:moveTo>
                  <a:pt x="0" y="0"/>
                </a:moveTo>
                <a:lnTo>
                  <a:pt x="0" y="1169869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992719" y="3523057"/>
            <a:ext cx="47625" cy="1170305"/>
          </a:xfrm>
          <a:custGeom>
            <a:avLst/>
            <a:gdLst/>
            <a:ahLst/>
            <a:cxnLst/>
            <a:rect l="l" t="t" r="r" b="b"/>
            <a:pathLst>
              <a:path w="47625" h="1170304">
                <a:moveTo>
                  <a:pt x="0" y="1169869"/>
                </a:moveTo>
                <a:lnTo>
                  <a:pt x="47573" y="1169869"/>
                </a:lnTo>
                <a:lnTo>
                  <a:pt x="47573" y="0"/>
                </a:lnTo>
                <a:lnTo>
                  <a:pt x="0" y="0"/>
                </a:lnTo>
                <a:lnTo>
                  <a:pt x="0" y="116986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506512" y="3523057"/>
            <a:ext cx="47625" cy="532765"/>
          </a:xfrm>
          <a:custGeom>
            <a:avLst/>
            <a:gdLst/>
            <a:ahLst/>
            <a:cxnLst/>
            <a:rect l="l" t="t" r="r" b="b"/>
            <a:pathLst>
              <a:path w="47625" h="532764">
                <a:moveTo>
                  <a:pt x="0" y="532623"/>
                </a:moveTo>
                <a:lnTo>
                  <a:pt x="47573" y="532623"/>
                </a:lnTo>
                <a:lnTo>
                  <a:pt x="47573" y="0"/>
                </a:lnTo>
                <a:lnTo>
                  <a:pt x="0" y="0"/>
                </a:lnTo>
                <a:lnTo>
                  <a:pt x="0" y="532623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506512" y="3523057"/>
            <a:ext cx="47625" cy="532765"/>
          </a:xfrm>
          <a:custGeom>
            <a:avLst/>
            <a:gdLst/>
            <a:ahLst/>
            <a:cxnLst/>
            <a:rect l="l" t="t" r="r" b="b"/>
            <a:pathLst>
              <a:path w="47625" h="532764">
                <a:moveTo>
                  <a:pt x="0" y="532623"/>
                </a:moveTo>
                <a:lnTo>
                  <a:pt x="47573" y="532623"/>
                </a:lnTo>
                <a:lnTo>
                  <a:pt x="47573" y="0"/>
                </a:lnTo>
                <a:lnTo>
                  <a:pt x="0" y="0"/>
                </a:lnTo>
                <a:lnTo>
                  <a:pt x="0" y="53262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048849" y="3523057"/>
            <a:ext cx="0" cy="656590"/>
          </a:xfrm>
          <a:custGeom>
            <a:avLst/>
            <a:gdLst/>
            <a:ahLst/>
            <a:cxnLst/>
            <a:rect l="l" t="t" r="r" b="b"/>
            <a:pathLst>
              <a:path w="0" h="656589">
                <a:moveTo>
                  <a:pt x="0" y="0"/>
                </a:moveTo>
                <a:lnTo>
                  <a:pt x="0" y="656268"/>
                </a:lnTo>
              </a:path>
            </a:pathLst>
          </a:custGeom>
          <a:ln w="38058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029819" y="3523057"/>
            <a:ext cx="38100" cy="656590"/>
          </a:xfrm>
          <a:custGeom>
            <a:avLst/>
            <a:gdLst/>
            <a:ahLst/>
            <a:cxnLst/>
            <a:rect l="l" t="t" r="r" b="b"/>
            <a:pathLst>
              <a:path w="38100" h="656589">
                <a:moveTo>
                  <a:pt x="0" y="656268"/>
                </a:moveTo>
                <a:lnTo>
                  <a:pt x="38058" y="656268"/>
                </a:lnTo>
                <a:lnTo>
                  <a:pt x="38058" y="0"/>
                </a:lnTo>
                <a:lnTo>
                  <a:pt x="0" y="0"/>
                </a:lnTo>
                <a:lnTo>
                  <a:pt x="0" y="65626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67399" y="3523057"/>
            <a:ext cx="0" cy="1722120"/>
          </a:xfrm>
          <a:custGeom>
            <a:avLst/>
            <a:gdLst/>
            <a:ahLst/>
            <a:cxnLst/>
            <a:rect l="l" t="t" r="r" b="b"/>
            <a:pathLst>
              <a:path w="0" h="1722120">
                <a:moveTo>
                  <a:pt x="0" y="0"/>
                </a:moveTo>
                <a:lnTo>
                  <a:pt x="0" y="1721514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43612" y="3523057"/>
            <a:ext cx="47625" cy="1722120"/>
          </a:xfrm>
          <a:custGeom>
            <a:avLst/>
            <a:gdLst/>
            <a:ahLst/>
            <a:cxnLst/>
            <a:rect l="l" t="t" r="r" b="b"/>
            <a:pathLst>
              <a:path w="47625" h="1722120">
                <a:moveTo>
                  <a:pt x="0" y="1721514"/>
                </a:moveTo>
                <a:lnTo>
                  <a:pt x="47573" y="1721514"/>
                </a:lnTo>
                <a:lnTo>
                  <a:pt x="47573" y="0"/>
                </a:lnTo>
                <a:lnTo>
                  <a:pt x="0" y="0"/>
                </a:lnTo>
                <a:lnTo>
                  <a:pt x="0" y="172151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081192" y="3523057"/>
            <a:ext cx="0" cy="542290"/>
          </a:xfrm>
          <a:custGeom>
            <a:avLst/>
            <a:gdLst/>
            <a:ahLst/>
            <a:cxnLst/>
            <a:rect l="l" t="t" r="r" b="b"/>
            <a:pathLst>
              <a:path w="0" h="542289">
                <a:moveTo>
                  <a:pt x="0" y="0"/>
                </a:moveTo>
                <a:lnTo>
                  <a:pt x="0" y="542134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057405" y="3523057"/>
            <a:ext cx="47625" cy="542290"/>
          </a:xfrm>
          <a:custGeom>
            <a:avLst/>
            <a:gdLst/>
            <a:ahLst/>
            <a:cxnLst/>
            <a:rect l="l" t="t" r="r" b="b"/>
            <a:pathLst>
              <a:path w="47625" h="542289">
                <a:moveTo>
                  <a:pt x="0" y="542134"/>
                </a:moveTo>
                <a:lnTo>
                  <a:pt x="47573" y="542134"/>
                </a:lnTo>
                <a:lnTo>
                  <a:pt x="47573" y="0"/>
                </a:lnTo>
                <a:lnTo>
                  <a:pt x="0" y="0"/>
                </a:lnTo>
                <a:lnTo>
                  <a:pt x="0" y="54213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04499" y="3523057"/>
            <a:ext cx="0" cy="1626870"/>
          </a:xfrm>
          <a:custGeom>
            <a:avLst/>
            <a:gdLst/>
            <a:ahLst/>
            <a:cxnLst/>
            <a:rect l="l" t="t" r="r" b="b"/>
            <a:pathLst>
              <a:path w="0" h="1626870">
                <a:moveTo>
                  <a:pt x="0" y="0"/>
                </a:moveTo>
                <a:lnTo>
                  <a:pt x="0" y="1626403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580713" y="3523057"/>
            <a:ext cx="47625" cy="1626870"/>
          </a:xfrm>
          <a:custGeom>
            <a:avLst/>
            <a:gdLst/>
            <a:ahLst/>
            <a:cxnLst/>
            <a:rect l="l" t="t" r="r" b="b"/>
            <a:pathLst>
              <a:path w="47625" h="1626870">
                <a:moveTo>
                  <a:pt x="0" y="1626403"/>
                </a:moveTo>
                <a:lnTo>
                  <a:pt x="47573" y="1626403"/>
                </a:lnTo>
                <a:lnTo>
                  <a:pt x="47573" y="0"/>
                </a:lnTo>
                <a:lnTo>
                  <a:pt x="0" y="0"/>
                </a:lnTo>
                <a:lnTo>
                  <a:pt x="0" y="162640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18292" y="3523057"/>
            <a:ext cx="0" cy="1075055"/>
          </a:xfrm>
          <a:custGeom>
            <a:avLst/>
            <a:gdLst/>
            <a:ahLst/>
            <a:cxnLst/>
            <a:rect l="l" t="t" r="r" b="b"/>
            <a:pathLst>
              <a:path w="0" h="1075054">
                <a:moveTo>
                  <a:pt x="0" y="0"/>
                </a:moveTo>
                <a:lnTo>
                  <a:pt x="0" y="1074757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094506" y="3523057"/>
            <a:ext cx="47625" cy="1075055"/>
          </a:xfrm>
          <a:custGeom>
            <a:avLst/>
            <a:gdLst/>
            <a:ahLst/>
            <a:cxnLst/>
            <a:rect l="l" t="t" r="r" b="b"/>
            <a:pathLst>
              <a:path w="47625" h="1075054">
                <a:moveTo>
                  <a:pt x="0" y="1074757"/>
                </a:moveTo>
                <a:lnTo>
                  <a:pt x="47573" y="1074757"/>
                </a:lnTo>
                <a:lnTo>
                  <a:pt x="47573" y="0"/>
                </a:lnTo>
                <a:lnTo>
                  <a:pt x="0" y="0"/>
                </a:lnTo>
                <a:lnTo>
                  <a:pt x="0" y="107475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636842" y="3523057"/>
            <a:ext cx="0" cy="1503045"/>
          </a:xfrm>
          <a:custGeom>
            <a:avLst/>
            <a:gdLst/>
            <a:ahLst/>
            <a:cxnLst/>
            <a:rect l="l" t="t" r="r" b="b"/>
            <a:pathLst>
              <a:path w="0" h="1503045">
                <a:moveTo>
                  <a:pt x="0" y="0"/>
                </a:moveTo>
                <a:lnTo>
                  <a:pt x="0" y="1502758"/>
                </a:lnTo>
              </a:path>
            </a:pathLst>
          </a:custGeom>
          <a:ln w="38058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617813" y="3523057"/>
            <a:ext cx="38100" cy="1503045"/>
          </a:xfrm>
          <a:custGeom>
            <a:avLst/>
            <a:gdLst/>
            <a:ahLst/>
            <a:cxnLst/>
            <a:rect l="l" t="t" r="r" b="b"/>
            <a:pathLst>
              <a:path w="38100" h="1503045">
                <a:moveTo>
                  <a:pt x="0" y="1502758"/>
                </a:moveTo>
                <a:lnTo>
                  <a:pt x="38058" y="1502758"/>
                </a:lnTo>
                <a:lnTo>
                  <a:pt x="38058" y="0"/>
                </a:lnTo>
                <a:lnTo>
                  <a:pt x="0" y="0"/>
                </a:lnTo>
                <a:lnTo>
                  <a:pt x="0" y="150275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155393" y="3523057"/>
            <a:ext cx="0" cy="456565"/>
          </a:xfrm>
          <a:custGeom>
            <a:avLst/>
            <a:gdLst/>
            <a:ahLst/>
            <a:cxnLst/>
            <a:rect l="l" t="t" r="r" b="b"/>
            <a:pathLst>
              <a:path w="0" h="456564">
                <a:moveTo>
                  <a:pt x="0" y="0"/>
                </a:moveTo>
                <a:lnTo>
                  <a:pt x="0" y="456534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31606" y="3523057"/>
            <a:ext cx="47625" cy="456565"/>
          </a:xfrm>
          <a:custGeom>
            <a:avLst/>
            <a:gdLst/>
            <a:ahLst/>
            <a:cxnLst/>
            <a:rect l="l" t="t" r="r" b="b"/>
            <a:pathLst>
              <a:path w="47625" h="456564">
                <a:moveTo>
                  <a:pt x="0" y="456534"/>
                </a:moveTo>
                <a:lnTo>
                  <a:pt x="47573" y="456534"/>
                </a:lnTo>
                <a:lnTo>
                  <a:pt x="47573" y="0"/>
                </a:lnTo>
                <a:lnTo>
                  <a:pt x="0" y="0"/>
                </a:lnTo>
                <a:lnTo>
                  <a:pt x="0" y="45653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669186" y="3523057"/>
            <a:ext cx="0" cy="1579245"/>
          </a:xfrm>
          <a:custGeom>
            <a:avLst/>
            <a:gdLst/>
            <a:ahLst/>
            <a:cxnLst/>
            <a:rect l="l" t="t" r="r" b="b"/>
            <a:pathLst>
              <a:path w="0" h="1579245">
                <a:moveTo>
                  <a:pt x="0" y="0"/>
                </a:moveTo>
                <a:lnTo>
                  <a:pt x="0" y="1578847"/>
                </a:lnTo>
              </a:path>
            </a:pathLst>
          </a:custGeom>
          <a:ln w="47573">
            <a:solidFill>
              <a:srgbClr val="5379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645399" y="3523057"/>
            <a:ext cx="47625" cy="1579245"/>
          </a:xfrm>
          <a:custGeom>
            <a:avLst/>
            <a:gdLst/>
            <a:ahLst/>
            <a:cxnLst/>
            <a:rect l="l" t="t" r="r" b="b"/>
            <a:pathLst>
              <a:path w="47625" h="1579245">
                <a:moveTo>
                  <a:pt x="0" y="1578847"/>
                </a:moveTo>
                <a:lnTo>
                  <a:pt x="47573" y="1578847"/>
                </a:lnTo>
                <a:lnTo>
                  <a:pt x="47573" y="0"/>
                </a:lnTo>
                <a:lnTo>
                  <a:pt x="0" y="0"/>
                </a:lnTo>
                <a:lnTo>
                  <a:pt x="0" y="157884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508302" y="3523057"/>
            <a:ext cx="0" cy="1531620"/>
          </a:xfrm>
          <a:custGeom>
            <a:avLst/>
            <a:gdLst/>
            <a:ahLst/>
            <a:cxnLst/>
            <a:rect l="l" t="t" r="r" b="b"/>
            <a:pathLst>
              <a:path w="0" h="1531620">
                <a:moveTo>
                  <a:pt x="0" y="0"/>
                </a:moveTo>
                <a:lnTo>
                  <a:pt x="0" y="1531292"/>
                </a:lnTo>
              </a:path>
            </a:pathLst>
          </a:custGeom>
          <a:ln w="38058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489272" y="3523057"/>
            <a:ext cx="38100" cy="1531620"/>
          </a:xfrm>
          <a:custGeom>
            <a:avLst/>
            <a:gdLst/>
            <a:ahLst/>
            <a:cxnLst/>
            <a:rect l="l" t="t" r="r" b="b"/>
            <a:pathLst>
              <a:path w="38100" h="1531620">
                <a:moveTo>
                  <a:pt x="0" y="1531292"/>
                </a:moveTo>
                <a:lnTo>
                  <a:pt x="38058" y="1531292"/>
                </a:lnTo>
                <a:lnTo>
                  <a:pt x="38058" y="0"/>
                </a:lnTo>
                <a:lnTo>
                  <a:pt x="0" y="0"/>
                </a:lnTo>
                <a:lnTo>
                  <a:pt x="0" y="153129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003192" y="3523057"/>
            <a:ext cx="47625" cy="190500"/>
          </a:xfrm>
          <a:custGeom>
            <a:avLst/>
            <a:gdLst/>
            <a:ahLst/>
            <a:cxnLst/>
            <a:rect l="l" t="t" r="r" b="b"/>
            <a:pathLst>
              <a:path w="47625" h="190500">
                <a:moveTo>
                  <a:pt x="0" y="190222"/>
                </a:moveTo>
                <a:lnTo>
                  <a:pt x="47573" y="190222"/>
                </a:lnTo>
                <a:lnTo>
                  <a:pt x="47573" y="0"/>
                </a:lnTo>
                <a:lnTo>
                  <a:pt x="0" y="0"/>
                </a:lnTo>
                <a:lnTo>
                  <a:pt x="0" y="190222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003192" y="3523057"/>
            <a:ext cx="47625" cy="190500"/>
          </a:xfrm>
          <a:custGeom>
            <a:avLst/>
            <a:gdLst/>
            <a:ahLst/>
            <a:cxnLst/>
            <a:rect l="l" t="t" r="r" b="b"/>
            <a:pathLst>
              <a:path w="47625" h="190500">
                <a:moveTo>
                  <a:pt x="0" y="190222"/>
                </a:moveTo>
                <a:lnTo>
                  <a:pt x="47573" y="190222"/>
                </a:lnTo>
                <a:lnTo>
                  <a:pt x="47573" y="0"/>
                </a:lnTo>
                <a:lnTo>
                  <a:pt x="0" y="0"/>
                </a:lnTo>
                <a:lnTo>
                  <a:pt x="0" y="19022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540772" y="3523057"/>
            <a:ext cx="0" cy="1684020"/>
          </a:xfrm>
          <a:custGeom>
            <a:avLst/>
            <a:gdLst/>
            <a:ahLst/>
            <a:cxnLst/>
            <a:rect l="l" t="t" r="r" b="b"/>
            <a:pathLst>
              <a:path w="0" h="1684020">
                <a:moveTo>
                  <a:pt x="0" y="0"/>
                </a:moveTo>
                <a:lnTo>
                  <a:pt x="0" y="1683470"/>
                </a:lnTo>
              </a:path>
            </a:pathLst>
          </a:custGeom>
          <a:ln w="47573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516985" y="3523057"/>
            <a:ext cx="47625" cy="1684020"/>
          </a:xfrm>
          <a:custGeom>
            <a:avLst/>
            <a:gdLst/>
            <a:ahLst/>
            <a:cxnLst/>
            <a:rect l="l" t="t" r="r" b="b"/>
            <a:pathLst>
              <a:path w="47625" h="1684020">
                <a:moveTo>
                  <a:pt x="0" y="1683470"/>
                </a:moveTo>
                <a:lnTo>
                  <a:pt x="47573" y="1683470"/>
                </a:lnTo>
                <a:lnTo>
                  <a:pt x="47573" y="0"/>
                </a:lnTo>
                <a:lnTo>
                  <a:pt x="0" y="0"/>
                </a:lnTo>
                <a:lnTo>
                  <a:pt x="0" y="168347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059322" y="3523057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0"/>
                </a:moveTo>
                <a:lnTo>
                  <a:pt x="0" y="399467"/>
                </a:lnTo>
              </a:path>
            </a:pathLst>
          </a:custGeom>
          <a:ln w="38058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040292" y="3523057"/>
            <a:ext cx="38100" cy="400050"/>
          </a:xfrm>
          <a:custGeom>
            <a:avLst/>
            <a:gdLst/>
            <a:ahLst/>
            <a:cxnLst/>
            <a:rect l="l" t="t" r="r" b="b"/>
            <a:pathLst>
              <a:path w="38100" h="400050">
                <a:moveTo>
                  <a:pt x="0" y="399467"/>
                </a:moveTo>
                <a:lnTo>
                  <a:pt x="38058" y="399467"/>
                </a:lnTo>
                <a:lnTo>
                  <a:pt x="38058" y="0"/>
                </a:lnTo>
                <a:lnTo>
                  <a:pt x="0" y="0"/>
                </a:lnTo>
                <a:lnTo>
                  <a:pt x="0" y="39946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554085" y="3523057"/>
            <a:ext cx="47625" cy="66675"/>
          </a:xfrm>
          <a:custGeom>
            <a:avLst/>
            <a:gdLst/>
            <a:ahLst/>
            <a:cxnLst/>
            <a:rect l="l" t="t" r="r" b="b"/>
            <a:pathLst>
              <a:path w="47625" h="66675">
                <a:moveTo>
                  <a:pt x="0" y="66577"/>
                </a:moveTo>
                <a:lnTo>
                  <a:pt x="47573" y="66577"/>
                </a:lnTo>
                <a:lnTo>
                  <a:pt x="47573" y="0"/>
                </a:lnTo>
                <a:lnTo>
                  <a:pt x="0" y="0"/>
                </a:lnTo>
                <a:lnTo>
                  <a:pt x="0" y="66577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554085" y="3523057"/>
            <a:ext cx="47625" cy="66675"/>
          </a:xfrm>
          <a:custGeom>
            <a:avLst/>
            <a:gdLst/>
            <a:ahLst/>
            <a:cxnLst/>
            <a:rect l="l" t="t" r="r" b="b"/>
            <a:pathLst>
              <a:path w="47625" h="66675">
                <a:moveTo>
                  <a:pt x="0" y="66577"/>
                </a:moveTo>
                <a:lnTo>
                  <a:pt x="47573" y="66577"/>
                </a:lnTo>
                <a:lnTo>
                  <a:pt x="47573" y="0"/>
                </a:lnTo>
                <a:lnTo>
                  <a:pt x="0" y="0"/>
                </a:lnTo>
                <a:lnTo>
                  <a:pt x="0" y="66577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091665" y="352305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222"/>
                </a:lnTo>
              </a:path>
            </a:pathLst>
          </a:custGeom>
          <a:ln w="47573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067878" y="3523057"/>
            <a:ext cx="47625" cy="190500"/>
          </a:xfrm>
          <a:custGeom>
            <a:avLst/>
            <a:gdLst/>
            <a:ahLst/>
            <a:cxnLst/>
            <a:rect l="l" t="t" r="r" b="b"/>
            <a:pathLst>
              <a:path w="47625" h="190500">
                <a:moveTo>
                  <a:pt x="0" y="190222"/>
                </a:moveTo>
                <a:lnTo>
                  <a:pt x="47573" y="190222"/>
                </a:lnTo>
                <a:lnTo>
                  <a:pt x="47573" y="0"/>
                </a:lnTo>
                <a:lnTo>
                  <a:pt x="0" y="0"/>
                </a:lnTo>
                <a:lnTo>
                  <a:pt x="0" y="19022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614972" y="3523057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601"/>
                </a:lnTo>
              </a:path>
            </a:pathLst>
          </a:custGeom>
          <a:ln w="47573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91186" y="3523057"/>
            <a:ext cx="47625" cy="513715"/>
          </a:xfrm>
          <a:custGeom>
            <a:avLst/>
            <a:gdLst/>
            <a:ahLst/>
            <a:cxnLst/>
            <a:rect l="l" t="t" r="r" b="b"/>
            <a:pathLst>
              <a:path w="47625" h="513714">
                <a:moveTo>
                  <a:pt x="0" y="513601"/>
                </a:moveTo>
                <a:lnTo>
                  <a:pt x="47573" y="513601"/>
                </a:lnTo>
                <a:lnTo>
                  <a:pt x="47573" y="0"/>
                </a:lnTo>
                <a:lnTo>
                  <a:pt x="0" y="0"/>
                </a:lnTo>
                <a:lnTo>
                  <a:pt x="0" y="51360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128765" y="3523057"/>
            <a:ext cx="0" cy="323850"/>
          </a:xfrm>
          <a:custGeom>
            <a:avLst/>
            <a:gdLst/>
            <a:ahLst/>
            <a:cxnLst/>
            <a:rect l="l" t="t" r="r" b="b"/>
            <a:pathLst>
              <a:path w="0" h="323850">
                <a:moveTo>
                  <a:pt x="0" y="0"/>
                </a:moveTo>
                <a:lnTo>
                  <a:pt x="0" y="323378"/>
                </a:lnTo>
              </a:path>
            </a:pathLst>
          </a:custGeom>
          <a:ln w="47573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04979" y="3523057"/>
            <a:ext cx="47625" cy="323850"/>
          </a:xfrm>
          <a:custGeom>
            <a:avLst/>
            <a:gdLst/>
            <a:ahLst/>
            <a:cxnLst/>
            <a:rect l="l" t="t" r="r" b="b"/>
            <a:pathLst>
              <a:path w="47625" h="323850">
                <a:moveTo>
                  <a:pt x="0" y="323378"/>
                </a:moveTo>
                <a:lnTo>
                  <a:pt x="47573" y="323378"/>
                </a:lnTo>
                <a:lnTo>
                  <a:pt x="47573" y="0"/>
                </a:lnTo>
                <a:lnTo>
                  <a:pt x="0" y="0"/>
                </a:lnTo>
                <a:lnTo>
                  <a:pt x="0" y="32337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647316" y="352305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178"/>
                </a:lnTo>
              </a:path>
            </a:pathLst>
          </a:custGeom>
          <a:ln w="38058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628286" y="3523057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0" y="152178"/>
                </a:moveTo>
                <a:lnTo>
                  <a:pt x="38058" y="152178"/>
                </a:lnTo>
                <a:lnTo>
                  <a:pt x="38058" y="0"/>
                </a:lnTo>
                <a:lnTo>
                  <a:pt x="0" y="0"/>
                </a:lnTo>
                <a:lnTo>
                  <a:pt x="0" y="15217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165866" y="3523057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556"/>
                </a:lnTo>
              </a:path>
            </a:pathLst>
          </a:custGeom>
          <a:ln w="47573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142079" y="3523057"/>
            <a:ext cx="47625" cy="475615"/>
          </a:xfrm>
          <a:custGeom>
            <a:avLst/>
            <a:gdLst/>
            <a:ahLst/>
            <a:cxnLst/>
            <a:rect l="l" t="t" r="r" b="b"/>
            <a:pathLst>
              <a:path w="47625" h="475614">
                <a:moveTo>
                  <a:pt x="0" y="475556"/>
                </a:moveTo>
                <a:lnTo>
                  <a:pt x="47573" y="475556"/>
                </a:lnTo>
                <a:lnTo>
                  <a:pt x="47573" y="0"/>
                </a:lnTo>
                <a:lnTo>
                  <a:pt x="0" y="0"/>
                </a:lnTo>
                <a:lnTo>
                  <a:pt x="0" y="47555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679658" y="3523057"/>
            <a:ext cx="0" cy="333375"/>
          </a:xfrm>
          <a:custGeom>
            <a:avLst/>
            <a:gdLst/>
            <a:ahLst/>
            <a:cxnLst/>
            <a:rect l="l" t="t" r="r" b="b"/>
            <a:pathLst>
              <a:path w="0" h="333375">
                <a:moveTo>
                  <a:pt x="0" y="0"/>
                </a:moveTo>
                <a:lnTo>
                  <a:pt x="0" y="332889"/>
                </a:lnTo>
              </a:path>
            </a:pathLst>
          </a:custGeom>
          <a:ln w="47573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655872" y="3523057"/>
            <a:ext cx="47625" cy="333375"/>
          </a:xfrm>
          <a:custGeom>
            <a:avLst/>
            <a:gdLst/>
            <a:ahLst/>
            <a:cxnLst/>
            <a:rect l="l" t="t" r="r" b="b"/>
            <a:pathLst>
              <a:path w="47625" h="333375">
                <a:moveTo>
                  <a:pt x="0" y="332889"/>
                </a:moveTo>
                <a:lnTo>
                  <a:pt x="47573" y="332889"/>
                </a:lnTo>
                <a:lnTo>
                  <a:pt x="47573" y="0"/>
                </a:lnTo>
                <a:lnTo>
                  <a:pt x="0" y="0"/>
                </a:lnTo>
                <a:lnTo>
                  <a:pt x="0" y="33288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198209" y="352305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267"/>
                </a:lnTo>
              </a:path>
            </a:pathLst>
          </a:custGeom>
          <a:ln w="38058">
            <a:solidFill>
              <a:srgbClr val="758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179179" y="3523057"/>
            <a:ext cx="38100" cy="228600"/>
          </a:xfrm>
          <a:custGeom>
            <a:avLst/>
            <a:gdLst/>
            <a:ahLst/>
            <a:cxnLst/>
            <a:rect l="l" t="t" r="r" b="b"/>
            <a:pathLst>
              <a:path w="38100" h="228600">
                <a:moveTo>
                  <a:pt x="0" y="228267"/>
                </a:moveTo>
                <a:lnTo>
                  <a:pt x="38058" y="228267"/>
                </a:lnTo>
                <a:lnTo>
                  <a:pt x="38058" y="0"/>
                </a:lnTo>
                <a:lnTo>
                  <a:pt x="0" y="0"/>
                </a:lnTo>
                <a:lnTo>
                  <a:pt x="0" y="22826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551118" y="3523095"/>
            <a:ext cx="0" cy="2549525"/>
          </a:xfrm>
          <a:custGeom>
            <a:avLst/>
            <a:gdLst/>
            <a:ahLst/>
            <a:cxnLst/>
            <a:rect l="l" t="t" r="r" b="b"/>
            <a:pathLst>
              <a:path w="0" h="2549525">
                <a:moveTo>
                  <a:pt x="0" y="0"/>
                </a:moveTo>
                <a:lnTo>
                  <a:pt x="0" y="2548983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527331" y="3523095"/>
            <a:ext cx="47625" cy="2549525"/>
          </a:xfrm>
          <a:custGeom>
            <a:avLst/>
            <a:gdLst/>
            <a:ahLst/>
            <a:cxnLst/>
            <a:rect l="l" t="t" r="r" b="b"/>
            <a:pathLst>
              <a:path w="47625" h="2549525">
                <a:moveTo>
                  <a:pt x="0" y="2548983"/>
                </a:moveTo>
                <a:lnTo>
                  <a:pt x="47573" y="2548983"/>
                </a:lnTo>
                <a:lnTo>
                  <a:pt x="47573" y="0"/>
                </a:lnTo>
                <a:lnTo>
                  <a:pt x="0" y="0"/>
                </a:lnTo>
                <a:lnTo>
                  <a:pt x="0" y="254898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069795" y="3523095"/>
            <a:ext cx="0" cy="2273300"/>
          </a:xfrm>
          <a:custGeom>
            <a:avLst/>
            <a:gdLst/>
            <a:ahLst/>
            <a:cxnLst/>
            <a:rect l="l" t="t" r="r" b="b"/>
            <a:pathLst>
              <a:path w="0" h="2273300">
                <a:moveTo>
                  <a:pt x="0" y="0"/>
                </a:moveTo>
                <a:lnTo>
                  <a:pt x="0" y="2273160"/>
                </a:lnTo>
              </a:path>
            </a:pathLst>
          </a:custGeom>
          <a:ln w="38058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050765" y="3523095"/>
            <a:ext cx="38100" cy="2273300"/>
          </a:xfrm>
          <a:custGeom>
            <a:avLst/>
            <a:gdLst/>
            <a:ahLst/>
            <a:cxnLst/>
            <a:rect l="l" t="t" r="r" b="b"/>
            <a:pathLst>
              <a:path w="38100" h="2273300">
                <a:moveTo>
                  <a:pt x="0" y="2273160"/>
                </a:moveTo>
                <a:lnTo>
                  <a:pt x="38058" y="2273160"/>
                </a:lnTo>
                <a:lnTo>
                  <a:pt x="38058" y="0"/>
                </a:lnTo>
                <a:lnTo>
                  <a:pt x="0" y="0"/>
                </a:lnTo>
                <a:lnTo>
                  <a:pt x="0" y="227316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588345" y="3523057"/>
            <a:ext cx="0" cy="1350645"/>
          </a:xfrm>
          <a:custGeom>
            <a:avLst/>
            <a:gdLst/>
            <a:ahLst/>
            <a:cxnLst/>
            <a:rect l="l" t="t" r="r" b="b"/>
            <a:pathLst>
              <a:path w="0" h="1350645">
                <a:moveTo>
                  <a:pt x="0" y="0"/>
                </a:moveTo>
                <a:lnTo>
                  <a:pt x="0" y="1350580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564558" y="3523057"/>
            <a:ext cx="47625" cy="1350645"/>
          </a:xfrm>
          <a:custGeom>
            <a:avLst/>
            <a:gdLst/>
            <a:ahLst/>
            <a:cxnLst/>
            <a:rect l="l" t="t" r="r" b="b"/>
            <a:pathLst>
              <a:path w="47625" h="1350645">
                <a:moveTo>
                  <a:pt x="0" y="1350580"/>
                </a:moveTo>
                <a:lnTo>
                  <a:pt x="47573" y="1350580"/>
                </a:lnTo>
                <a:lnTo>
                  <a:pt x="47573" y="0"/>
                </a:lnTo>
                <a:lnTo>
                  <a:pt x="0" y="0"/>
                </a:lnTo>
                <a:lnTo>
                  <a:pt x="0" y="135058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102138" y="3523057"/>
            <a:ext cx="0" cy="1684020"/>
          </a:xfrm>
          <a:custGeom>
            <a:avLst/>
            <a:gdLst/>
            <a:ahLst/>
            <a:cxnLst/>
            <a:rect l="l" t="t" r="r" b="b"/>
            <a:pathLst>
              <a:path w="0" h="1684020">
                <a:moveTo>
                  <a:pt x="0" y="0"/>
                </a:moveTo>
                <a:lnTo>
                  <a:pt x="0" y="1683470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078351" y="3523057"/>
            <a:ext cx="47625" cy="1684020"/>
          </a:xfrm>
          <a:custGeom>
            <a:avLst/>
            <a:gdLst/>
            <a:ahLst/>
            <a:cxnLst/>
            <a:rect l="l" t="t" r="r" b="b"/>
            <a:pathLst>
              <a:path w="47625" h="1684020">
                <a:moveTo>
                  <a:pt x="0" y="1683470"/>
                </a:moveTo>
                <a:lnTo>
                  <a:pt x="47573" y="1683470"/>
                </a:lnTo>
                <a:lnTo>
                  <a:pt x="47573" y="0"/>
                </a:lnTo>
                <a:lnTo>
                  <a:pt x="0" y="0"/>
                </a:lnTo>
                <a:lnTo>
                  <a:pt x="0" y="168347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625445" y="3523057"/>
            <a:ext cx="0" cy="257175"/>
          </a:xfrm>
          <a:custGeom>
            <a:avLst/>
            <a:gdLst/>
            <a:ahLst/>
            <a:cxnLst/>
            <a:rect l="l" t="t" r="r" b="b"/>
            <a:pathLst>
              <a:path w="0" h="257175">
                <a:moveTo>
                  <a:pt x="0" y="0"/>
                </a:moveTo>
                <a:lnTo>
                  <a:pt x="0" y="256800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601659" y="3523057"/>
            <a:ext cx="47625" cy="257175"/>
          </a:xfrm>
          <a:custGeom>
            <a:avLst/>
            <a:gdLst/>
            <a:ahLst/>
            <a:cxnLst/>
            <a:rect l="l" t="t" r="r" b="b"/>
            <a:pathLst>
              <a:path w="47625" h="257175">
                <a:moveTo>
                  <a:pt x="0" y="256800"/>
                </a:moveTo>
                <a:lnTo>
                  <a:pt x="47573" y="256800"/>
                </a:lnTo>
                <a:lnTo>
                  <a:pt x="47573" y="0"/>
                </a:lnTo>
                <a:lnTo>
                  <a:pt x="0" y="0"/>
                </a:lnTo>
                <a:lnTo>
                  <a:pt x="0" y="25680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139238" y="3523057"/>
            <a:ext cx="0" cy="1151255"/>
          </a:xfrm>
          <a:custGeom>
            <a:avLst/>
            <a:gdLst/>
            <a:ahLst/>
            <a:cxnLst/>
            <a:rect l="l" t="t" r="r" b="b"/>
            <a:pathLst>
              <a:path w="0" h="1151254">
                <a:moveTo>
                  <a:pt x="0" y="0"/>
                </a:moveTo>
                <a:lnTo>
                  <a:pt x="0" y="1150846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115451" y="3523057"/>
            <a:ext cx="47625" cy="1151255"/>
          </a:xfrm>
          <a:custGeom>
            <a:avLst/>
            <a:gdLst/>
            <a:ahLst/>
            <a:cxnLst/>
            <a:rect l="l" t="t" r="r" b="b"/>
            <a:pathLst>
              <a:path w="47625" h="1151254">
                <a:moveTo>
                  <a:pt x="0" y="1150846"/>
                </a:moveTo>
                <a:lnTo>
                  <a:pt x="47573" y="1150846"/>
                </a:lnTo>
                <a:lnTo>
                  <a:pt x="47573" y="0"/>
                </a:lnTo>
                <a:lnTo>
                  <a:pt x="0" y="0"/>
                </a:lnTo>
                <a:lnTo>
                  <a:pt x="0" y="115084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657788" y="3523057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7023"/>
                </a:lnTo>
              </a:path>
            </a:pathLst>
          </a:custGeom>
          <a:ln w="38058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638759" y="3523057"/>
            <a:ext cx="38100" cy="447040"/>
          </a:xfrm>
          <a:custGeom>
            <a:avLst/>
            <a:gdLst/>
            <a:ahLst/>
            <a:cxnLst/>
            <a:rect l="l" t="t" r="r" b="b"/>
            <a:pathLst>
              <a:path w="38100" h="447039">
                <a:moveTo>
                  <a:pt x="0" y="447023"/>
                </a:moveTo>
                <a:lnTo>
                  <a:pt x="38058" y="447023"/>
                </a:lnTo>
                <a:lnTo>
                  <a:pt x="38058" y="0"/>
                </a:lnTo>
                <a:lnTo>
                  <a:pt x="0" y="0"/>
                </a:lnTo>
                <a:lnTo>
                  <a:pt x="0" y="44702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176339" y="3523057"/>
            <a:ext cx="0" cy="1997710"/>
          </a:xfrm>
          <a:custGeom>
            <a:avLst/>
            <a:gdLst/>
            <a:ahLst/>
            <a:cxnLst/>
            <a:rect l="l" t="t" r="r" b="b"/>
            <a:pathLst>
              <a:path w="0" h="1997710">
                <a:moveTo>
                  <a:pt x="0" y="0"/>
                </a:moveTo>
                <a:lnTo>
                  <a:pt x="0" y="1997337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152552" y="3523057"/>
            <a:ext cx="47625" cy="1997710"/>
          </a:xfrm>
          <a:custGeom>
            <a:avLst/>
            <a:gdLst/>
            <a:ahLst/>
            <a:cxnLst/>
            <a:rect l="l" t="t" r="r" b="b"/>
            <a:pathLst>
              <a:path w="47625" h="1997710">
                <a:moveTo>
                  <a:pt x="0" y="1997337"/>
                </a:moveTo>
                <a:lnTo>
                  <a:pt x="47573" y="1997337"/>
                </a:lnTo>
                <a:lnTo>
                  <a:pt x="47573" y="0"/>
                </a:lnTo>
                <a:lnTo>
                  <a:pt x="0" y="0"/>
                </a:lnTo>
                <a:lnTo>
                  <a:pt x="0" y="199733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690132" y="3523057"/>
            <a:ext cx="0" cy="1350645"/>
          </a:xfrm>
          <a:custGeom>
            <a:avLst/>
            <a:gdLst/>
            <a:ahLst/>
            <a:cxnLst/>
            <a:rect l="l" t="t" r="r" b="b"/>
            <a:pathLst>
              <a:path w="0" h="1350645">
                <a:moveTo>
                  <a:pt x="0" y="0"/>
                </a:moveTo>
                <a:lnTo>
                  <a:pt x="0" y="1350580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666345" y="3523057"/>
            <a:ext cx="47625" cy="1350645"/>
          </a:xfrm>
          <a:custGeom>
            <a:avLst/>
            <a:gdLst/>
            <a:ahLst/>
            <a:cxnLst/>
            <a:rect l="l" t="t" r="r" b="b"/>
            <a:pathLst>
              <a:path w="47625" h="1350645">
                <a:moveTo>
                  <a:pt x="0" y="1350580"/>
                </a:moveTo>
                <a:lnTo>
                  <a:pt x="47573" y="1350580"/>
                </a:lnTo>
                <a:lnTo>
                  <a:pt x="47573" y="0"/>
                </a:lnTo>
                <a:lnTo>
                  <a:pt x="0" y="0"/>
                </a:lnTo>
                <a:lnTo>
                  <a:pt x="0" y="135058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208682" y="3523057"/>
            <a:ext cx="0" cy="1607820"/>
          </a:xfrm>
          <a:custGeom>
            <a:avLst/>
            <a:gdLst/>
            <a:ahLst/>
            <a:cxnLst/>
            <a:rect l="l" t="t" r="r" b="b"/>
            <a:pathLst>
              <a:path w="0" h="1607820">
                <a:moveTo>
                  <a:pt x="0" y="0"/>
                </a:moveTo>
                <a:lnTo>
                  <a:pt x="0" y="1607381"/>
                </a:lnTo>
              </a:path>
            </a:pathLst>
          </a:custGeom>
          <a:ln w="38058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189652" y="3523057"/>
            <a:ext cx="38100" cy="1607820"/>
          </a:xfrm>
          <a:custGeom>
            <a:avLst/>
            <a:gdLst/>
            <a:ahLst/>
            <a:cxnLst/>
            <a:rect l="l" t="t" r="r" b="b"/>
            <a:pathLst>
              <a:path w="38100" h="1607820">
                <a:moveTo>
                  <a:pt x="0" y="1607381"/>
                </a:moveTo>
                <a:lnTo>
                  <a:pt x="38058" y="1607381"/>
                </a:lnTo>
                <a:lnTo>
                  <a:pt x="38058" y="0"/>
                </a:lnTo>
                <a:lnTo>
                  <a:pt x="0" y="0"/>
                </a:lnTo>
                <a:lnTo>
                  <a:pt x="0" y="160738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727232" y="3523057"/>
            <a:ext cx="0" cy="1493520"/>
          </a:xfrm>
          <a:custGeom>
            <a:avLst/>
            <a:gdLst/>
            <a:ahLst/>
            <a:cxnLst/>
            <a:rect l="l" t="t" r="r" b="b"/>
            <a:pathLst>
              <a:path w="0" h="1493520">
                <a:moveTo>
                  <a:pt x="0" y="0"/>
                </a:moveTo>
                <a:lnTo>
                  <a:pt x="0" y="1493247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703445" y="3523057"/>
            <a:ext cx="47625" cy="1493520"/>
          </a:xfrm>
          <a:custGeom>
            <a:avLst/>
            <a:gdLst/>
            <a:ahLst/>
            <a:cxnLst/>
            <a:rect l="l" t="t" r="r" b="b"/>
            <a:pathLst>
              <a:path w="47625" h="1493520">
                <a:moveTo>
                  <a:pt x="0" y="1493247"/>
                </a:moveTo>
                <a:lnTo>
                  <a:pt x="47573" y="1493247"/>
                </a:lnTo>
                <a:lnTo>
                  <a:pt x="47573" y="0"/>
                </a:lnTo>
                <a:lnTo>
                  <a:pt x="0" y="0"/>
                </a:lnTo>
                <a:lnTo>
                  <a:pt x="0" y="1493247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241025" y="3523057"/>
            <a:ext cx="0" cy="1227455"/>
          </a:xfrm>
          <a:custGeom>
            <a:avLst/>
            <a:gdLst/>
            <a:ahLst/>
            <a:cxnLst/>
            <a:rect l="l" t="t" r="r" b="b"/>
            <a:pathLst>
              <a:path w="0" h="1227454">
                <a:moveTo>
                  <a:pt x="0" y="0"/>
                </a:moveTo>
                <a:lnTo>
                  <a:pt x="0" y="1226935"/>
                </a:lnTo>
              </a:path>
            </a:pathLst>
          </a:custGeom>
          <a:ln w="47573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217238" y="3523057"/>
            <a:ext cx="47625" cy="1227455"/>
          </a:xfrm>
          <a:custGeom>
            <a:avLst/>
            <a:gdLst/>
            <a:ahLst/>
            <a:cxnLst/>
            <a:rect l="l" t="t" r="r" b="b"/>
            <a:pathLst>
              <a:path w="47625" h="1227454">
                <a:moveTo>
                  <a:pt x="0" y="1226935"/>
                </a:moveTo>
                <a:lnTo>
                  <a:pt x="47573" y="1226935"/>
                </a:lnTo>
                <a:lnTo>
                  <a:pt x="47573" y="0"/>
                </a:lnTo>
                <a:lnTo>
                  <a:pt x="0" y="0"/>
                </a:lnTo>
                <a:lnTo>
                  <a:pt x="0" y="1226935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759575" y="3523095"/>
            <a:ext cx="0" cy="2901315"/>
          </a:xfrm>
          <a:custGeom>
            <a:avLst/>
            <a:gdLst/>
            <a:ahLst/>
            <a:cxnLst/>
            <a:rect l="l" t="t" r="r" b="b"/>
            <a:pathLst>
              <a:path w="0" h="2901315">
                <a:moveTo>
                  <a:pt x="0" y="0"/>
                </a:moveTo>
                <a:lnTo>
                  <a:pt x="0" y="2900894"/>
                </a:lnTo>
              </a:path>
            </a:pathLst>
          </a:custGeom>
          <a:ln w="38058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40546" y="3523095"/>
            <a:ext cx="38100" cy="2901315"/>
          </a:xfrm>
          <a:custGeom>
            <a:avLst/>
            <a:gdLst/>
            <a:ahLst/>
            <a:cxnLst/>
            <a:rect l="l" t="t" r="r" b="b"/>
            <a:pathLst>
              <a:path w="38100" h="2901315">
                <a:moveTo>
                  <a:pt x="0" y="2900894"/>
                </a:moveTo>
                <a:lnTo>
                  <a:pt x="38058" y="2900894"/>
                </a:lnTo>
                <a:lnTo>
                  <a:pt x="38058" y="0"/>
                </a:lnTo>
                <a:lnTo>
                  <a:pt x="0" y="0"/>
                </a:lnTo>
                <a:lnTo>
                  <a:pt x="0" y="290089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154469" y="3523057"/>
            <a:ext cx="0" cy="675640"/>
          </a:xfrm>
          <a:custGeom>
            <a:avLst/>
            <a:gdLst/>
            <a:ahLst/>
            <a:cxnLst/>
            <a:rect l="l" t="t" r="r" b="b"/>
            <a:pathLst>
              <a:path w="0" h="675639">
                <a:moveTo>
                  <a:pt x="0" y="0"/>
                </a:moveTo>
                <a:lnTo>
                  <a:pt x="0" y="675290"/>
                </a:lnTo>
              </a:path>
            </a:pathLst>
          </a:custGeom>
          <a:ln w="57088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125924" y="3523057"/>
            <a:ext cx="47625" cy="666115"/>
          </a:xfrm>
          <a:custGeom>
            <a:avLst/>
            <a:gdLst/>
            <a:ahLst/>
            <a:cxnLst/>
            <a:rect l="l" t="t" r="r" b="b"/>
            <a:pathLst>
              <a:path w="47625" h="666114">
                <a:moveTo>
                  <a:pt x="0" y="665779"/>
                </a:moveTo>
                <a:lnTo>
                  <a:pt x="47573" y="665779"/>
                </a:lnTo>
                <a:lnTo>
                  <a:pt x="47573" y="0"/>
                </a:lnTo>
                <a:lnTo>
                  <a:pt x="0" y="0"/>
                </a:lnTo>
                <a:lnTo>
                  <a:pt x="0" y="66577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598818" y="3523057"/>
            <a:ext cx="0" cy="1132205"/>
          </a:xfrm>
          <a:custGeom>
            <a:avLst/>
            <a:gdLst/>
            <a:ahLst/>
            <a:cxnLst/>
            <a:rect l="l" t="t" r="r" b="b"/>
            <a:pathLst>
              <a:path w="0" h="1132204">
                <a:moveTo>
                  <a:pt x="0" y="0"/>
                </a:moveTo>
                <a:lnTo>
                  <a:pt x="0" y="1131824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575031" y="3523057"/>
            <a:ext cx="47625" cy="1132205"/>
          </a:xfrm>
          <a:custGeom>
            <a:avLst/>
            <a:gdLst/>
            <a:ahLst/>
            <a:cxnLst/>
            <a:rect l="l" t="t" r="r" b="b"/>
            <a:pathLst>
              <a:path w="47625" h="1132204">
                <a:moveTo>
                  <a:pt x="0" y="1131824"/>
                </a:moveTo>
                <a:lnTo>
                  <a:pt x="47573" y="1131824"/>
                </a:lnTo>
                <a:lnTo>
                  <a:pt x="47573" y="0"/>
                </a:lnTo>
                <a:lnTo>
                  <a:pt x="0" y="0"/>
                </a:lnTo>
                <a:lnTo>
                  <a:pt x="0" y="113182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112611" y="3523057"/>
            <a:ext cx="0" cy="847090"/>
          </a:xfrm>
          <a:custGeom>
            <a:avLst/>
            <a:gdLst/>
            <a:ahLst/>
            <a:cxnLst/>
            <a:rect l="l" t="t" r="r" b="b"/>
            <a:pathLst>
              <a:path w="0" h="847089">
                <a:moveTo>
                  <a:pt x="0" y="0"/>
                </a:moveTo>
                <a:lnTo>
                  <a:pt x="0" y="846490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088824" y="3523057"/>
            <a:ext cx="47625" cy="847090"/>
          </a:xfrm>
          <a:custGeom>
            <a:avLst/>
            <a:gdLst/>
            <a:ahLst/>
            <a:cxnLst/>
            <a:rect l="l" t="t" r="r" b="b"/>
            <a:pathLst>
              <a:path w="47625" h="847089">
                <a:moveTo>
                  <a:pt x="0" y="846490"/>
                </a:moveTo>
                <a:lnTo>
                  <a:pt x="47573" y="846490"/>
                </a:lnTo>
                <a:lnTo>
                  <a:pt x="47573" y="0"/>
                </a:lnTo>
                <a:lnTo>
                  <a:pt x="0" y="0"/>
                </a:lnTo>
                <a:lnTo>
                  <a:pt x="0" y="84649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635918" y="3523057"/>
            <a:ext cx="0" cy="1036955"/>
          </a:xfrm>
          <a:custGeom>
            <a:avLst/>
            <a:gdLst/>
            <a:ahLst/>
            <a:cxnLst/>
            <a:rect l="l" t="t" r="r" b="b"/>
            <a:pathLst>
              <a:path w="0" h="1036954">
                <a:moveTo>
                  <a:pt x="0" y="0"/>
                </a:moveTo>
                <a:lnTo>
                  <a:pt x="0" y="1036713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612132" y="3523057"/>
            <a:ext cx="47625" cy="1036955"/>
          </a:xfrm>
          <a:custGeom>
            <a:avLst/>
            <a:gdLst/>
            <a:ahLst/>
            <a:cxnLst/>
            <a:rect l="l" t="t" r="r" b="b"/>
            <a:pathLst>
              <a:path w="47625" h="1036954">
                <a:moveTo>
                  <a:pt x="0" y="1036713"/>
                </a:moveTo>
                <a:lnTo>
                  <a:pt x="47573" y="1036713"/>
                </a:lnTo>
                <a:lnTo>
                  <a:pt x="47573" y="0"/>
                </a:lnTo>
                <a:lnTo>
                  <a:pt x="0" y="0"/>
                </a:lnTo>
                <a:lnTo>
                  <a:pt x="0" y="103671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668261" y="3523057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445"/>
                </a:lnTo>
              </a:path>
            </a:pathLst>
          </a:custGeom>
          <a:ln w="38058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649232" y="3523057"/>
            <a:ext cx="38100" cy="381000"/>
          </a:xfrm>
          <a:custGeom>
            <a:avLst/>
            <a:gdLst/>
            <a:ahLst/>
            <a:cxnLst/>
            <a:rect l="l" t="t" r="r" b="b"/>
            <a:pathLst>
              <a:path w="38100" h="381000">
                <a:moveTo>
                  <a:pt x="0" y="380445"/>
                </a:moveTo>
                <a:lnTo>
                  <a:pt x="38058" y="380445"/>
                </a:lnTo>
                <a:lnTo>
                  <a:pt x="38058" y="0"/>
                </a:lnTo>
                <a:lnTo>
                  <a:pt x="0" y="0"/>
                </a:lnTo>
                <a:lnTo>
                  <a:pt x="0" y="380445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186812" y="3523057"/>
            <a:ext cx="0" cy="932180"/>
          </a:xfrm>
          <a:custGeom>
            <a:avLst/>
            <a:gdLst/>
            <a:ahLst/>
            <a:cxnLst/>
            <a:rect l="l" t="t" r="r" b="b"/>
            <a:pathLst>
              <a:path w="0" h="932179">
                <a:moveTo>
                  <a:pt x="0" y="0"/>
                </a:moveTo>
                <a:lnTo>
                  <a:pt x="0" y="932090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163025" y="3523057"/>
            <a:ext cx="47625" cy="932180"/>
          </a:xfrm>
          <a:custGeom>
            <a:avLst/>
            <a:gdLst/>
            <a:ahLst/>
            <a:cxnLst/>
            <a:rect l="l" t="t" r="r" b="b"/>
            <a:pathLst>
              <a:path w="47625" h="932179">
                <a:moveTo>
                  <a:pt x="0" y="932090"/>
                </a:moveTo>
                <a:lnTo>
                  <a:pt x="47573" y="932090"/>
                </a:lnTo>
                <a:lnTo>
                  <a:pt x="47573" y="0"/>
                </a:lnTo>
                <a:lnTo>
                  <a:pt x="0" y="0"/>
                </a:lnTo>
                <a:lnTo>
                  <a:pt x="0" y="93209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700604" y="3523057"/>
            <a:ext cx="0" cy="1094105"/>
          </a:xfrm>
          <a:custGeom>
            <a:avLst/>
            <a:gdLst/>
            <a:ahLst/>
            <a:cxnLst/>
            <a:rect l="l" t="t" r="r" b="b"/>
            <a:pathLst>
              <a:path w="0" h="1094104">
                <a:moveTo>
                  <a:pt x="0" y="0"/>
                </a:moveTo>
                <a:lnTo>
                  <a:pt x="0" y="1093780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76818" y="3523057"/>
            <a:ext cx="47625" cy="1094105"/>
          </a:xfrm>
          <a:custGeom>
            <a:avLst/>
            <a:gdLst/>
            <a:ahLst/>
            <a:cxnLst/>
            <a:rect l="l" t="t" r="r" b="b"/>
            <a:pathLst>
              <a:path w="47625" h="1094104">
                <a:moveTo>
                  <a:pt x="0" y="1093780"/>
                </a:moveTo>
                <a:lnTo>
                  <a:pt x="47573" y="1093780"/>
                </a:lnTo>
                <a:lnTo>
                  <a:pt x="47573" y="0"/>
                </a:lnTo>
                <a:lnTo>
                  <a:pt x="0" y="0"/>
                </a:lnTo>
                <a:lnTo>
                  <a:pt x="0" y="109378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219155" y="3523057"/>
            <a:ext cx="0" cy="1360170"/>
          </a:xfrm>
          <a:custGeom>
            <a:avLst/>
            <a:gdLst/>
            <a:ahLst/>
            <a:cxnLst/>
            <a:rect l="l" t="t" r="r" b="b"/>
            <a:pathLst>
              <a:path w="0" h="1360170">
                <a:moveTo>
                  <a:pt x="0" y="0"/>
                </a:moveTo>
                <a:lnTo>
                  <a:pt x="0" y="1360091"/>
                </a:lnTo>
              </a:path>
            </a:pathLst>
          </a:custGeom>
          <a:ln w="38058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200126" y="3523057"/>
            <a:ext cx="38100" cy="1360170"/>
          </a:xfrm>
          <a:custGeom>
            <a:avLst/>
            <a:gdLst/>
            <a:ahLst/>
            <a:cxnLst/>
            <a:rect l="l" t="t" r="r" b="b"/>
            <a:pathLst>
              <a:path w="38100" h="1360170">
                <a:moveTo>
                  <a:pt x="0" y="1360091"/>
                </a:moveTo>
                <a:lnTo>
                  <a:pt x="38058" y="1360091"/>
                </a:lnTo>
                <a:lnTo>
                  <a:pt x="38058" y="0"/>
                </a:lnTo>
                <a:lnTo>
                  <a:pt x="0" y="0"/>
                </a:lnTo>
                <a:lnTo>
                  <a:pt x="0" y="1360091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737705" y="3523057"/>
            <a:ext cx="0" cy="1455420"/>
          </a:xfrm>
          <a:custGeom>
            <a:avLst/>
            <a:gdLst/>
            <a:ahLst/>
            <a:cxnLst/>
            <a:rect l="l" t="t" r="r" b="b"/>
            <a:pathLst>
              <a:path w="0" h="1455420">
                <a:moveTo>
                  <a:pt x="0" y="0"/>
                </a:moveTo>
                <a:lnTo>
                  <a:pt x="0" y="1455203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713918" y="3523057"/>
            <a:ext cx="47625" cy="1455420"/>
          </a:xfrm>
          <a:custGeom>
            <a:avLst/>
            <a:gdLst/>
            <a:ahLst/>
            <a:cxnLst/>
            <a:rect l="l" t="t" r="r" b="b"/>
            <a:pathLst>
              <a:path w="47625" h="1455420">
                <a:moveTo>
                  <a:pt x="0" y="1455203"/>
                </a:moveTo>
                <a:lnTo>
                  <a:pt x="47573" y="1455203"/>
                </a:lnTo>
                <a:lnTo>
                  <a:pt x="47573" y="0"/>
                </a:lnTo>
                <a:lnTo>
                  <a:pt x="0" y="0"/>
                </a:lnTo>
                <a:lnTo>
                  <a:pt x="0" y="145520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251498" y="3523057"/>
            <a:ext cx="0" cy="1017905"/>
          </a:xfrm>
          <a:custGeom>
            <a:avLst/>
            <a:gdLst/>
            <a:ahLst/>
            <a:cxnLst/>
            <a:rect l="l" t="t" r="r" b="b"/>
            <a:pathLst>
              <a:path w="0" h="1017904">
                <a:moveTo>
                  <a:pt x="0" y="0"/>
                </a:moveTo>
                <a:lnTo>
                  <a:pt x="0" y="1017690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227711" y="3523057"/>
            <a:ext cx="47625" cy="1017905"/>
          </a:xfrm>
          <a:custGeom>
            <a:avLst/>
            <a:gdLst/>
            <a:ahLst/>
            <a:cxnLst/>
            <a:rect l="l" t="t" r="r" b="b"/>
            <a:pathLst>
              <a:path w="47625" h="1017904">
                <a:moveTo>
                  <a:pt x="0" y="1017690"/>
                </a:moveTo>
                <a:lnTo>
                  <a:pt x="47573" y="1017690"/>
                </a:lnTo>
                <a:lnTo>
                  <a:pt x="47573" y="0"/>
                </a:lnTo>
                <a:lnTo>
                  <a:pt x="0" y="0"/>
                </a:lnTo>
                <a:lnTo>
                  <a:pt x="0" y="101769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770048" y="3523057"/>
            <a:ext cx="0" cy="1969135"/>
          </a:xfrm>
          <a:custGeom>
            <a:avLst/>
            <a:gdLst/>
            <a:ahLst/>
            <a:cxnLst/>
            <a:rect l="l" t="t" r="r" b="b"/>
            <a:pathLst>
              <a:path w="0" h="1969135">
                <a:moveTo>
                  <a:pt x="0" y="0"/>
                </a:moveTo>
                <a:lnTo>
                  <a:pt x="0" y="1968804"/>
                </a:lnTo>
              </a:path>
            </a:pathLst>
          </a:custGeom>
          <a:ln w="38058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751018" y="3523057"/>
            <a:ext cx="38100" cy="1969135"/>
          </a:xfrm>
          <a:custGeom>
            <a:avLst/>
            <a:gdLst/>
            <a:ahLst/>
            <a:cxnLst/>
            <a:rect l="l" t="t" r="r" b="b"/>
            <a:pathLst>
              <a:path w="38100" h="1969135">
                <a:moveTo>
                  <a:pt x="0" y="1968804"/>
                </a:moveTo>
                <a:lnTo>
                  <a:pt x="38058" y="1968804"/>
                </a:lnTo>
                <a:lnTo>
                  <a:pt x="38058" y="0"/>
                </a:lnTo>
                <a:lnTo>
                  <a:pt x="0" y="0"/>
                </a:lnTo>
                <a:lnTo>
                  <a:pt x="0" y="196880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288598" y="3523057"/>
            <a:ext cx="0" cy="780415"/>
          </a:xfrm>
          <a:custGeom>
            <a:avLst/>
            <a:gdLst/>
            <a:ahLst/>
            <a:cxnLst/>
            <a:rect l="l" t="t" r="r" b="b"/>
            <a:pathLst>
              <a:path w="0" h="780414">
                <a:moveTo>
                  <a:pt x="0" y="0"/>
                </a:moveTo>
                <a:lnTo>
                  <a:pt x="0" y="779912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264812" y="3523057"/>
            <a:ext cx="47625" cy="780415"/>
          </a:xfrm>
          <a:custGeom>
            <a:avLst/>
            <a:gdLst/>
            <a:ahLst/>
            <a:cxnLst/>
            <a:rect l="l" t="t" r="r" b="b"/>
            <a:pathLst>
              <a:path w="47625" h="780414">
                <a:moveTo>
                  <a:pt x="0" y="779912"/>
                </a:moveTo>
                <a:lnTo>
                  <a:pt x="47573" y="779912"/>
                </a:lnTo>
                <a:lnTo>
                  <a:pt x="47573" y="0"/>
                </a:lnTo>
                <a:lnTo>
                  <a:pt x="0" y="0"/>
                </a:lnTo>
                <a:lnTo>
                  <a:pt x="0" y="77991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802391" y="3523057"/>
            <a:ext cx="0" cy="1740535"/>
          </a:xfrm>
          <a:custGeom>
            <a:avLst/>
            <a:gdLst/>
            <a:ahLst/>
            <a:cxnLst/>
            <a:rect l="l" t="t" r="r" b="b"/>
            <a:pathLst>
              <a:path w="0" h="1740535">
                <a:moveTo>
                  <a:pt x="0" y="0"/>
                </a:moveTo>
                <a:lnTo>
                  <a:pt x="0" y="1740536"/>
                </a:lnTo>
              </a:path>
            </a:pathLst>
          </a:custGeom>
          <a:ln w="47573">
            <a:solidFill>
              <a:srgbClr val="BEC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778605" y="3523057"/>
            <a:ext cx="47625" cy="1740535"/>
          </a:xfrm>
          <a:custGeom>
            <a:avLst/>
            <a:gdLst/>
            <a:ahLst/>
            <a:cxnLst/>
            <a:rect l="l" t="t" r="r" b="b"/>
            <a:pathLst>
              <a:path w="47625" h="1740535">
                <a:moveTo>
                  <a:pt x="0" y="1740536"/>
                </a:moveTo>
                <a:lnTo>
                  <a:pt x="47573" y="1740536"/>
                </a:lnTo>
                <a:lnTo>
                  <a:pt x="47573" y="0"/>
                </a:lnTo>
                <a:lnTo>
                  <a:pt x="0" y="0"/>
                </a:lnTo>
                <a:lnTo>
                  <a:pt x="0" y="174053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646391" y="3523095"/>
            <a:ext cx="0" cy="2425700"/>
          </a:xfrm>
          <a:custGeom>
            <a:avLst/>
            <a:gdLst/>
            <a:ahLst/>
            <a:cxnLst/>
            <a:rect l="l" t="t" r="r" b="b"/>
            <a:pathLst>
              <a:path w="0" h="2425700">
                <a:moveTo>
                  <a:pt x="0" y="0"/>
                </a:moveTo>
                <a:lnTo>
                  <a:pt x="0" y="2425338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622605" y="3523095"/>
            <a:ext cx="47625" cy="2425700"/>
          </a:xfrm>
          <a:custGeom>
            <a:avLst/>
            <a:gdLst/>
            <a:ahLst/>
            <a:cxnLst/>
            <a:rect l="l" t="t" r="r" b="b"/>
            <a:pathLst>
              <a:path w="47625" h="2425700">
                <a:moveTo>
                  <a:pt x="0" y="2425338"/>
                </a:moveTo>
                <a:lnTo>
                  <a:pt x="47573" y="2425338"/>
                </a:lnTo>
                <a:lnTo>
                  <a:pt x="47573" y="0"/>
                </a:lnTo>
                <a:lnTo>
                  <a:pt x="0" y="0"/>
                </a:lnTo>
                <a:lnTo>
                  <a:pt x="0" y="242533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160184" y="3523057"/>
            <a:ext cx="0" cy="2016760"/>
          </a:xfrm>
          <a:custGeom>
            <a:avLst/>
            <a:gdLst/>
            <a:ahLst/>
            <a:cxnLst/>
            <a:rect l="l" t="t" r="r" b="b"/>
            <a:pathLst>
              <a:path w="0" h="2016760">
                <a:moveTo>
                  <a:pt x="0" y="0"/>
                </a:moveTo>
                <a:lnTo>
                  <a:pt x="0" y="2016359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136397" y="3523057"/>
            <a:ext cx="47625" cy="2016760"/>
          </a:xfrm>
          <a:custGeom>
            <a:avLst/>
            <a:gdLst/>
            <a:ahLst/>
            <a:cxnLst/>
            <a:rect l="l" t="t" r="r" b="b"/>
            <a:pathLst>
              <a:path w="47625" h="2016760">
                <a:moveTo>
                  <a:pt x="0" y="2016359"/>
                </a:moveTo>
                <a:lnTo>
                  <a:pt x="47573" y="2016359"/>
                </a:lnTo>
                <a:lnTo>
                  <a:pt x="47573" y="0"/>
                </a:lnTo>
                <a:lnTo>
                  <a:pt x="0" y="0"/>
                </a:lnTo>
                <a:lnTo>
                  <a:pt x="0" y="201635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678734" y="3523057"/>
            <a:ext cx="0" cy="2054860"/>
          </a:xfrm>
          <a:custGeom>
            <a:avLst/>
            <a:gdLst/>
            <a:ahLst/>
            <a:cxnLst/>
            <a:rect l="l" t="t" r="r" b="b"/>
            <a:pathLst>
              <a:path w="0" h="2054860">
                <a:moveTo>
                  <a:pt x="0" y="0"/>
                </a:moveTo>
                <a:lnTo>
                  <a:pt x="0" y="2054404"/>
                </a:lnTo>
              </a:path>
            </a:pathLst>
          </a:custGeom>
          <a:ln w="38058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659705" y="3523057"/>
            <a:ext cx="38100" cy="2054860"/>
          </a:xfrm>
          <a:custGeom>
            <a:avLst/>
            <a:gdLst/>
            <a:ahLst/>
            <a:cxnLst/>
            <a:rect l="l" t="t" r="r" b="b"/>
            <a:pathLst>
              <a:path w="38100" h="2054860">
                <a:moveTo>
                  <a:pt x="0" y="2054404"/>
                </a:moveTo>
                <a:lnTo>
                  <a:pt x="38058" y="2054404"/>
                </a:lnTo>
                <a:lnTo>
                  <a:pt x="38058" y="0"/>
                </a:lnTo>
                <a:lnTo>
                  <a:pt x="0" y="0"/>
                </a:lnTo>
                <a:lnTo>
                  <a:pt x="0" y="2054404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197285" y="3523057"/>
            <a:ext cx="0" cy="1645920"/>
          </a:xfrm>
          <a:custGeom>
            <a:avLst/>
            <a:gdLst/>
            <a:ahLst/>
            <a:cxnLst/>
            <a:rect l="l" t="t" r="r" b="b"/>
            <a:pathLst>
              <a:path w="0" h="1645920">
                <a:moveTo>
                  <a:pt x="0" y="0"/>
                </a:moveTo>
                <a:lnTo>
                  <a:pt x="0" y="1645425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173498" y="3523057"/>
            <a:ext cx="47625" cy="1645920"/>
          </a:xfrm>
          <a:custGeom>
            <a:avLst/>
            <a:gdLst/>
            <a:ahLst/>
            <a:cxnLst/>
            <a:rect l="l" t="t" r="r" b="b"/>
            <a:pathLst>
              <a:path w="47625" h="1645920">
                <a:moveTo>
                  <a:pt x="0" y="1645425"/>
                </a:moveTo>
                <a:lnTo>
                  <a:pt x="47573" y="1645425"/>
                </a:lnTo>
                <a:lnTo>
                  <a:pt x="47573" y="0"/>
                </a:lnTo>
                <a:lnTo>
                  <a:pt x="0" y="0"/>
                </a:lnTo>
                <a:lnTo>
                  <a:pt x="0" y="1645425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711078" y="3523057"/>
            <a:ext cx="0" cy="704215"/>
          </a:xfrm>
          <a:custGeom>
            <a:avLst/>
            <a:gdLst/>
            <a:ahLst/>
            <a:cxnLst/>
            <a:rect l="l" t="t" r="r" b="b"/>
            <a:pathLst>
              <a:path w="0" h="704214">
                <a:moveTo>
                  <a:pt x="0" y="0"/>
                </a:moveTo>
                <a:lnTo>
                  <a:pt x="0" y="703823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687291" y="3523057"/>
            <a:ext cx="47625" cy="704215"/>
          </a:xfrm>
          <a:custGeom>
            <a:avLst/>
            <a:gdLst/>
            <a:ahLst/>
            <a:cxnLst/>
            <a:rect l="l" t="t" r="r" b="b"/>
            <a:pathLst>
              <a:path w="47625" h="704214">
                <a:moveTo>
                  <a:pt x="0" y="703823"/>
                </a:moveTo>
                <a:lnTo>
                  <a:pt x="47573" y="703823"/>
                </a:lnTo>
                <a:lnTo>
                  <a:pt x="47573" y="0"/>
                </a:lnTo>
                <a:lnTo>
                  <a:pt x="0" y="0"/>
                </a:lnTo>
                <a:lnTo>
                  <a:pt x="0" y="70382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229628" y="3523057"/>
            <a:ext cx="0" cy="1598295"/>
          </a:xfrm>
          <a:custGeom>
            <a:avLst/>
            <a:gdLst/>
            <a:ahLst/>
            <a:cxnLst/>
            <a:rect l="l" t="t" r="r" b="b"/>
            <a:pathLst>
              <a:path w="0" h="1598295">
                <a:moveTo>
                  <a:pt x="0" y="0"/>
                </a:moveTo>
                <a:lnTo>
                  <a:pt x="0" y="1597869"/>
                </a:lnTo>
              </a:path>
            </a:pathLst>
          </a:custGeom>
          <a:ln w="38058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210598" y="3523057"/>
            <a:ext cx="38100" cy="1598295"/>
          </a:xfrm>
          <a:custGeom>
            <a:avLst/>
            <a:gdLst/>
            <a:ahLst/>
            <a:cxnLst/>
            <a:rect l="l" t="t" r="r" b="b"/>
            <a:pathLst>
              <a:path w="38100" h="1598295">
                <a:moveTo>
                  <a:pt x="0" y="1597869"/>
                </a:moveTo>
                <a:lnTo>
                  <a:pt x="38058" y="1597869"/>
                </a:lnTo>
                <a:lnTo>
                  <a:pt x="38058" y="0"/>
                </a:lnTo>
                <a:lnTo>
                  <a:pt x="0" y="0"/>
                </a:lnTo>
                <a:lnTo>
                  <a:pt x="0" y="1597869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748178" y="3523057"/>
            <a:ext cx="0" cy="1522095"/>
          </a:xfrm>
          <a:custGeom>
            <a:avLst/>
            <a:gdLst/>
            <a:ahLst/>
            <a:cxnLst/>
            <a:rect l="l" t="t" r="r" b="b"/>
            <a:pathLst>
              <a:path w="0" h="1522095">
                <a:moveTo>
                  <a:pt x="0" y="0"/>
                </a:moveTo>
                <a:lnTo>
                  <a:pt x="0" y="1521780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724391" y="3523057"/>
            <a:ext cx="47625" cy="1522095"/>
          </a:xfrm>
          <a:custGeom>
            <a:avLst/>
            <a:gdLst/>
            <a:ahLst/>
            <a:cxnLst/>
            <a:rect l="l" t="t" r="r" b="b"/>
            <a:pathLst>
              <a:path w="47625" h="1522095">
                <a:moveTo>
                  <a:pt x="0" y="1521780"/>
                </a:moveTo>
                <a:lnTo>
                  <a:pt x="47573" y="1521780"/>
                </a:lnTo>
                <a:lnTo>
                  <a:pt x="47573" y="0"/>
                </a:lnTo>
                <a:lnTo>
                  <a:pt x="0" y="0"/>
                </a:lnTo>
                <a:lnTo>
                  <a:pt x="0" y="152178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261971" y="3523057"/>
            <a:ext cx="0" cy="1902460"/>
          </a:xfrm>
          <a:custGeom>
            <a:avLst/>
            <a:gdLst/>
            <a:ahLst/>
            <a:cxnLst/>
            <a:rect l="l" t="t" r="r" b="b"/>
            <a:pathLst>
              <a:path w="0" h="1902460">
                <a:moveTo>
                  <a:pt x="0" y="0"/>
                </a:moveTo>
                <a:lnTo>
                  <a:pt x="0" y="1902226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238184" y="3523057"/>
            <a:ext cx="47625" cy="1902460"/>
          </a:xfrm>
          <a:custGeom>
            <a:avLst/>
            <a:gdLst/>
            <a:ahLst/>
            <a:cxnLst/>
            <a:rect l="l" t="t" r="r" b="b"/>
            <a:pathLst>
              <a:path w="47625" h="1902460">
                <a:moveTo>
                  <a:pt x="0" y="1902226"/>
                </a:moveTo>
                <a:lnTo>
                  <a:pt x="47573" y="1902226"/>
                </a:lnTo>
                <a:lnTo>
                  <a:pt x="47573" y="0"/>
                </a:lnTo>
                <a:lnTo>
                  <a:pt x="0" y="0"/>
                </a:lnTo>
                <a:lnTo>
                  <a:pt x="0" y="1902226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780521" y="3523057"/>
            <a:ext cx="0" cy="1369695"/>
          </a:xfrm>
          <a:custGeom>
            <a:avLst/>
            <a:gdLst/>
            <a:ahLst/>
            <a:cxnLst/>
            <a:rect l="l" t="t" r="r" b="b"/>
            <a:pathLst>
              <a:path w="0" h="1369695">
                <a:moveTo>
                  <a:pt x="0" y="0"/>
                </a:moveTo>
                <a:lnTo>
                  <a:pt x="0" y="1369602"/>
                </a:lnTo>
              </a:path>
            </a:pathLst>
          </a:custGeom>
          <a:ln w="38058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761492" y="3523057"/>
            <a:ext cx="38100" cy="1369695"/>
          </a:xfrm>
          <a:custGeom>
            <a:avLst/>
            <a:gdLst/>
            <a:ahLst/>
            <a:cxnLst/>
            <a:rect l="l" t="t" r="r" b="b"/>
            <a:pathLst>
              <a:path w="38100" h="1369695">
                <a:moveTo>
                  <a:pt x="0" y="1369602"/>
                </a:moveTo>
                <a:lnTo>
                  <a:pt x="38058" y="1369602"/>
                </a:lnTo>
                <a:lnTo>
                  <a:pt x="38058" y="0"/>
                </a:lnTo>
                <a:lnTo>
                  <a:pt x="0" y="0"/>
                </a:lnTo>
                <a:lnTo>
                  <a:pt x="0" y="136960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299071" y="3523057"/>
            <a:ext cx="0" cy="2007235"/>
          </a:xfrm>
          <a:custGeom>
            <a:avLst/>
            <a:gdLst/>
            <a:ahLst/>
            <a:cxnLst/>
            <a:rect l="l" t="t" r="r" b="b"/>
            <a:pathLst>
              <a:path w="0" h="2007235">
                <a:moveTo>
                  <a:pt x="0" y="0"/>
                </a:moveTo>
                <a:lnTo>
                  <a:pt x="0" y="2006848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275285" y="3523057"/>
            <a:ext cx="47625" cy="2007235"/>
          </a:xfrm>
          <a:custGeom>
            <a:avLst/>
            <a:gdLst/>
            <a:ahLst/>
            <a:cxnLst/>
            <a:rect l="l" t="t" r="r" b="b"/>
            <a:pathLst>
              <a:path w="47625" h="2007235">
                <a:moveTo>
                  <a:pt x="0" y="2006848"/>
                </a:moveTo>
                <a:lnTo>
                  <a:pt x="47573" y="2006848"/>
                </a:lnTo>
                <a:lnTo>
                  <a:pt x="47573" y="0"/>
                </a:lnTo>
                <a:lnTo>
                  <a:pt x="0" y="0"/>
                </a:lnTo>
                <a:lnTo>
                  <a:pt x="0" y="2006848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812864" y="3523057"/>
            <a:ext cx="0" cy="1703070"/>
          </a:xfrm>
          <a:custGeom>
            <a:avLst/>
            <a:gdLst/>
            <a:ahLst/>
            <a:cxnLst/>
            <a:rect l="l" t="t" r="r" b="b"/>
            <a:pathLst>
              <a:path w="0" h="1703070">
                <a:moveTo>
                  <a:pt x="0" y="0"/>
                </a:moveTo>
                <a:lnTo>
                  <a:pt x="0" y="1702492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789077" y="3523057"/>
            <a:ext cx="47625" cy="1703070"/>
          </a:xfrm>
          <a:custGeom>
            <a:avLst/>
            <a:gdLst/>
            <a:ahLst/>
            <a:cxnLst/>
            <a:rect l="l" t="t" r="r" b="b"/>
            <a:pathLst>
              <a:path w="47625" h="1703070">
                <a:moveTo>
                  <a:pt x="0" y="1702492"/>
                </a:moveTo>
                <a:lnTo>
                  <a:pt x="47573" y="1702492"/>
                </a:lnTo>
                <a:lnTo>
                  <a:pt x="47573" y="0"/>
                </a:lnTo>
                <a:lnTo>
                  <a:pt x="0" y="0"/>
                </a:lnTo>
                <a:lnTo>
                  <a:pt x="0" y="1702492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336172" y="3523057"/>
            <a:ext cx="0" cy="704215"/>
          </a:xfrm>
          <a:custGeom>
            <a:avLst/>
            <a:gdLst/>
            <a:ahLst/>
            <a:cxnLst/>
            <a:rect l="l" t="t" r="r" b="b"/>
            <a:pathLst>
              <a:path w="0" h="704214">
                <a:moveTo>
                  <a:pt x="0" y="0"/>
                </a:moveTo>
                <a:lnTo>
                  <a:pt x="0" y="703823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312385" y="3523057"/>
            <a:ext cx="47625" cy="704215"/>
          </a:xfrm>
          <a:custGeom>
            <a:avLst/>
            <a:gdLst/>
            <a:ahLst/>
            <a:cxnLst/>
            <a:rect l="l" t="t" r="r" b="b"/>
            <a:pathLst>
              <a:path w="47625" h="704214">
                <a:moveTo>
                  <a:pt x="0" y="703823"/>
                </a:moveTo>
                <a:lnTo>
                  <a:pt x="47573" y="703823"/>
                </a:lnTo>
                <a:lnTo>
                  <a:pt x="47573" y="0"/>
                </a:lnTo>
                <a:lnTo>
                  <a:pt x="0" y="0"/>
                </a:lnTo>
                <a:lnTo>
                  <a:pt x="0" y="703823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849965" y="3523057"/>
            <a:ext cx="0" cy="847090"/>
          </a:xfrm>
          <a:custGeom>
            <a:avLst/>
            <a:gdLst/>
            <a:ahLst/>
            <a:cxnLst/>
            <a:rect l="l" t="t" r="r" b="b"/>
            <a:pathLst>
              <a:path w="0" h="847089">
                <a:moveTo>
                  <a:pt x="0" y="0"/>
                </a:moveTo>
                <a:lnTo>
                  <a:pt x="0" y="846490"/>
                </a:lnTo>
              </a:path>
            </a:pathLst>
          </a:custGeom>
          <a:ln w="47573">
            <a:solidFill>
              <a:srgbClr val="DCE4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826178" y="3523057"/>
            <a:ext cx="47625" cy="847090"/>
          </a:xfrm>
          <a:custGeom>
            <a:avLst/>
            <a:gdLst/>
            <a:ahLst/>
            <a:cxnLst/>
            <a:rect l="l" t="t" r="r" b="b"/>
            <a:pathLst>
              <a:path w="47625" h="847089">
                <a:moveTo>
                  <a:pt x="0" y="846490"/>
                </a:moveTo>
                <a:lnTo>
                  <a:pt x="47573" y="846490"/>
                </a:lnTo>
                <a:lnTo>
                  <a:pt x="47573" y="0"/>
                </a:lnTo>
                <a:lnTo>
                  <a:pt x="0" y="0"/>
                </a:lnTo>
                <a:lnTo>
                  <a:pt x="0" y="846490"/>
                </a:lnTo>
                <a:close/>
              </a:path>
            </a:pathLst>
          </a:custGeom>
          <a:ln w="9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84802" y="2638521"/>
            <a:ext cx="0" cy="4099560"/>
          </a:xfrm>
          <a:custGeom>
            <a:avLst/>
            <a:gdLst/>
            <a:ahLst/>
            <a:cxnLst/>
            <a:rect l="l" t="t" r="r" b="b"/>
            <a:pathLst>
              <a:path w="0" h="4099559">
                <a:moveTo>
                  <a:pt x="0" y="0"/>
                </a:moveTo>
                <a:lnTo>
                  <a:pt x="0" y="409933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18263" y="6737856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18263" y="6148167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18263" y="556795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18263" y="497826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118263" y="4398081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118263" y="380839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18263" y="32282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118263" y="2638521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39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184802" y="3523057"/>
            <a:ext cx="6717665" cy="0"/>
          </a:xfrm>
          <a:custGeom>
            <a:avLst/>
            <a:gdLst/>
            <a:ahLst/>
            <a:cxnLst/>
            <a:rect l="l" t="t" r="r" b="b"/>
            <a:pathLst>
              <a:path w="6717665" h="0">
                <a:moveTo>
                  <a:pt x="0" y="0"/>
                </a:moveTo>
                <a:lnTo>
                  <a:pt x="6717493" y="0"/>
                </a:lnTo>
              </a:path>
            </a:pathLst>
          </a:custGeom>
          <a:ln w="9511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441699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955619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478926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992719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506512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029819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543612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057405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580713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094506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617813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131606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645399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902295" y="35230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44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698722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212515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735822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249615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72923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286716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800509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323816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837609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351402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874709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7388503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902295" y="35230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555"/>
                </a:lnTo>
              </a:path>
            </a:pathLst>
          </a:custGeom>
          <a:ln w="951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 txBox="1"/>
          <p:nvPr/>
        </p:nvSpPr>
        <p:spPr>
          <a:xfrm>
            <a:off x="534365" y="6566004"/>
            <a:ext cx="466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Garamond"/>
                <a:cs typeface="Garamond"/>
              </a:rPr>
              <a:t>-</a:t>
            </a:r>
            <a:r>
              <a:rPr dirty="0" sz="1800" spc="-20">
                <a:latin typeface="Garamond"/>
                <a:cs typeface="Garamond"/>
              </a:rPr>
              <a:t>0.1</a:t>
            </a:r>
            <a:r>
              <a:rPr dirty="0" sz="1800">
                <a:latin typeface="Garamond"/>
                <a:cs typeface="Garamond"/>
              </a:rPr>
              <a:t>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534365" y="5980118"/>
            <a:ext cx="4667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Garamond"/>
                <a:cs typeface="Garamond"/>
              </a:rPr>
              <a:t>-</a:t>
            </a:r>
            <a:r>
              <a:rPr dirty="0" sz="1800" spc="-20">
                <a:latin typeface="Garamond"/>
                <a:cs typeface="Garamond"/>
              </a:rPr>
              <a:t>0.0</a:t>
            </a:r>
            <a:r>
              <a:rPr dirty="0" sz="1800">
                <a:latin typeface="Garamond"/>
                <a:cs typeface="Garamond"/>
              </a:rPr>
              <a:t>9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534365" y="5395184"/>
            <a:ext cx="466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Garamond"/>
                <a:cs typeface="Garamond"/>
              </a:rPr>
              <a:t>-</a:t>
            </a:r>
            <a:r>
              <a:rPr dirty="0" sz="1800" spc="-20">
                <a:latin typeface="Garamond"/>
                <a:cs typeface="Garamond"/>
              </a:rPr>
              <a:t>0.0</a:t>
            </a:r>
            <a:r>
              <a:rPr dirty="0" sz="1800">
                <a:latin typeface="Garamond"/>
                <a:cs typeface="Garamond"/>
              </a:rPr>
              <a:t>7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534365" y="4809640"/>
            <a:ext cx="466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Garamond"/>
                <a:cs typeface="Garamond"/>
              </a:rPr>
              <a:t>-</a:t>
            </a:r>
            <a:r>
              <a:rPr dirty="0" sz="1800" spc="-20">
                <a:latin typeface="Garamond"/>
                <a:cs typeface="Garamond"/>
              </a:rPr>
              <a:t>0.0</a:t>
            </a:r>
            <a:r>
              <a:rPr dirty="0" sz="1800">
                <a:latin typeface="Garamond"/>
                <a:cs typeface="Garamond"/>
              </a:rPr>
              <a:t>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534365" y="4224389"/>
            <a:ext cx="466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Garamond"/>
                <a:cs typeface="Garamond"/>
              </a:rPr>
              <a:t>-</a:t>
            </a:r>
            <a:r>
              <a:rPr dirty="0" sz="1800" spc="-20">
                <a:latin typeface="Garamond"/>
                <a:cs typeface="Garamond"/>
              </a:rPr>
              <a:t>0.0</a:t>
            </a:r>
            <a:r>
              <a:rPr dirty="0" sz="1800">
                <a:latin typeface="Garamond"/>
                <a:cs typeface="Garamond"/>
              </a:rPr>
              <a:t>3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534365" y="3638757"/>
            <a:ext cx="466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Garamond"/>
                <a:cs typeface="Garamond"/>
              </a:rPr>
              <a:t>-</a:t>
            </a:r>
            <a:r>
              <a:rPr dirty="0" sz="1800" spc="-20">
                <a:latin typeface="Garamond"/>
                <a:cs typeface="Garamond"/>
              </a:rPr>
              <a:t>0.0</a:t>
            </a:r>
            <a:r>
              <a:rPr dirty="0" sz="1800">
                <a:latin typeface="Garamond"/>
                <a:cs typeface="Garamond"/>
              </a:rPr>
              <a:t>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608262" y="3052935"/>
            <a:ext cx="3898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Garamond"/>
                <a:cs typeface="Garamond"/>
              </a:rPr>
              <a:t>0</a:t>
            </a:r>
            <a:r>
              <a:rPr dirty="0" sz="1800" spc="-20">
                <a:latin typeface="Garamond"/>
                <a:cs typeface="Garamond"/>
              </a:rPr>
              <a:t>.</a:t>
            </a:r>
            <a:r>
              <a:rPr dirty="0" sz="1800" spc="-2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608262" y="2468000"/>
            <a:ext cx="387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aramond"/>
                <a:cs typeface="Garamond"/>
              </a:rPr>
              <a:t>0.03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395394" y="915865"/>
            <a:ext cx="7748605" cy="160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 txBox="1"/>
          <p:nvPr/>
        </p:nvSpPr>
        <p:spPr>
          <a:xfrm>
            <a:off x="3011" y="1893584"/>
            <a:ext cx="540385" cy="42227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945"/>
              </a:lnSpc>
            </a:pPr>
            <a:r>
              <a:rPr dirty="0" sz="1800" spc="-10" b="1">
                <a:latin typeface="Garamond"/>
                <a:cs typeface="Garamond"/>
              </a:rPr>
              <a:t>Annualized </a:t>
            </a:r>
            <a:r>
              <a:rPr dirty="0" sz="1800" b="1">
                <a:latin typeface="Garamond"/>
                <a:cs typeface="Garamond"/>
              </a:rPr>
              <a:t>Absolute</a:t>
            </a:r>
            <a:r>
              <a:rPr dirty="0" sz="1800" spc="-110" b="1">
                <a:latin typeface="Garamond"/>
                <a:cs typeface="Garamond"/>
              </a:rPr>
              <a:t> </a:t>
            </a:r>
            <a:r>
              <a:rPr dirty="0" sz="1800" spc="-5" b="1">
                <a:latin typeface="Garamond"/>
                <a:cs typeface="Garamond"/>
              </a:rPr>
              <a:t>Change</a:t>
            </a:r>
            <a:endParaRPr sz="1800">
              <a:latin typeface="Garamond"/>
              <a:cs typeface="Garamond"/>
            </a:endParaRPr>
          </a:p>
          <a:p>
            <a:pPr algn="ctr">
              <a:lnSpc>
                <a:spcPts val="2095"/>
              </a:lnSpc>
            </a:pPr>
            <a:r>
              <a:rPr dirty="0" sz="1800" spc="5" b="1">
                <a:latin typeface="Garamond"/>
                <a:cs typeface="Garamond"/>
              </a:rPr>
              <a:t>in </a:t>
            </a:r>
            <a:r>
              <a:rPr dirty="0" sz="1800" spc="10" b="1">
                <a:latin typeface="Garamond"/>
                <a:cs typeface="Garamond"/>
              </a:rPr>
              <a:t>proportion </a:t>
            </a:r>
            <a:r>
              <a:rPr dirty="0" sz="1800" spc="-10" b="1">
                <a:latin typeface="Garamond"/>
                <a:cs typeface="Garamond"/>
              </a:rPr>
              <a:t>who </a:t>
            </a:r>
            <a:r>
              <a:rPr dirty="0" sz="1800" spc="5" b="1">
                <a:latin typeface="Garamond"/>
                <a:cs typeface="Garamond"/>
              </a:rPr>
              <a:t>is </a:t>
            </a:r>
            <a:r>
              <a:rPr dirty="0" sz="1800" spc="10" b="1">
                <a:latin typeface="Garamond"/>
                <a:cs typeface="Garamond"/>
              </a:rPr>
              <a:t>poor </a:t>
            </a:r>
            <a:r>
              <a:rPr dirty="0" sz="1800" b="1">
                <a:latin typeface="Garamond"/>
                <a:cs typeface="Garamond"/>
              </a:rPr>
              <a:t>and </a:t>
            </a:r>
            <a:r>
              <a:rPr dirty="0" sz="1800" spc="-15" b="1">
                <a:latin typeface="Garamond"/>
                <a:cs typeface="Garamond"/>
              </a:rPr>
              <a:t>deprived</a:t>
            </a:r>
            <a:r>
              <a:rPr dirty="0" sz="1800" spc="-220" b="1">
                <a:latin typeface="Garamond"/>
                <a:cs typeface="Garamond"/>
              </a:rPr>
              <a:t> </a:t>
            </a:r>
            <a:r>
              <a:rPr dirty="0" sz="1800" spc="-10" b="1">
                <a:latin typeface="Garamond"/>
                <a:cs typeface="Garamond"/>
              </a:rPr>
              <a:t>in...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8148014" y="2177213"/>
            <a:ext cx="8388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35" b="1">
                <a:latin typeface="Garamond"/>
                <a:cs typeface="Garamond"/>
              </a:rPr>
              <a:t>N</a:t>
            </a:r>
            <a:r>
              <a:rPr dirty="0" sz="1550" spc="35" b="1">
                <a:latin typeface="Garamond"/>
                <a:cs typeface="Garamond"/>
              </a:rPr>
              <a:t>u</a:t>
            </a:r>
            <a:r>
              <a:rPr dirty="0" sz="1550" spc="35" b="1">
                <a:latin typeface="Garamond"/>
                <a:cs typeface="Garamond"/>
              </a:rPr>
              <a:t>t</a:t>
            </a:r>
            <a:r>
              <a:rPr dirty="0" sz="1550" spc="-15" b="1">
                <a:latin typeface="Garamond"/>
                <a:cs typeface="Garamond"/>
              </a:rPr>
              <a:t>r</a:t>
            </a:r>
            <a:r>
              <a:rPr dirty="0" sz="1550" spc="5" b="1">
                <a:latin typeface="Garamond"/>
                <a:cs typeface="Garamond"/>
              </a:rPr>
              <a:t>i</a:t>
            </a:r>
            <a:r>
              <a:rPr dirty="0" sz="1550" spc="35" b="1">
                <a:latin typeface="Garamond"/>
                <a:cs typeface="Garamond"/>
              </a:rPr>
              <a:t>t</a:t>
            </a:r>
            <a:r>
              <a:rPr dirty="0" sz="1550" spc="10" b="1">
                <a:latin typeface="Garamond"/>
                <a:cs typeface="Garamond"/>
              </a:rPr>
              <a:t>ion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8006957" y="2733633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8006957" y="2733633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8006957" y="3180656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8006957" y="3180656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 txBox="1"/>
          <p:nvPr/>
        </p:nvSpPr>
        <p:spPr>
          <a:xfrm>
            <a:off x="8148014" y="2624870"/>
            <a:ext cx="822960" cy="71374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220"/>
              </a:spcBef>
            </a:pPr>
            <a:r>
              <a:rPr dirty="0" sz="1550" spc="20" b="1">
                <a:latin typeface="Garamond"/>
                <a:cs typeface="Garamond"/>
              </a:rPr>
              <a:t>Child  </a:t>
            </a:r>
            <a:r>
              <a:rPr dirty="0" sz="1550" b="1">
                <a:latin typeface="Garamond"/>
                <a:cs typeface="Garamond"/>
              </a:rPr>
              <a:t>M</a:t>
            </a:r>
            <a:r>
              <a:rPr dirty="0" sz="1550" spc="10" b="1">
                <a:latin typeface="Garamond"/>
                <a:cs typeface="Garamond"/>
              </a:rPr>
              <a:t>o</a:t>
            </a:r>
            <a:r>
              <a:rPr dirty="0" sz="1550" spc="60" b="1">
                <a:latin typeface="Garamond"/>
                <a:cs typeface="Garamond"/>
              </a:rPr>
              <a:t>r</a:t>
            </a:r>
            <a:r>
              <a:rPr dirty="0" sz="1550" spc="35" b="1">
                <a:latin typeface="Garamond"/>
                <a:cs typeface="Garamond"/>
              </a:rPr>
              <a:t>t</a:t>
            </a:r>
            <a:r>
              <a:rPr dirty="0" sz="1550" b="1">
                <a:latin typeface="Garamond"/>
                <a:cs typeface="Garamond"/>
              </a:rPr>
              <a:t>a</a:t>
            </a:r>
            <a:r>
              <a:rPr dirty="0" sz="1550" spc="40" b="1">
                <a:latin typeface="Garamond"/>
                <a:cs typeface="Garamond"/>
              </a:rPr>
              <a:t>l</a:t>
            </a:r>
            <a:r>
              <a:rPr dirty="0" sz="1550" spc="5" b="1">
                <a:latin typeface="Garamond"/>
                <a:cs typeface="Garamond"/>
              </a:rPr>
              <a:t>i</a:t>
            </a:r>
            <a:r>
              <a:rPr dirty="0" sz="1550" spc="35" b="1">
                <a:latin typeface="Garamond"/>
                <a:cs typeface="Garamond"/>
              </a:rPr>
              <a:t>t</a:t>
            </a:r>
            <a:r>
              <a:rPr dirty="0" sz="1550" spc="5" b="1">
                <a:latin typeface="Garamond"/>
                <a:cs typeface="Garamond"/>
              </a:rPr>
              <a:t>y  </a:t>
            </a:r>
            <a:r>
              <a:rPr dirty="0" sz="1550" spc="-20" b="1">
                <a:latin typeface="Garamond"/>
                <a:cs typeface="Garamond"/>
              </a:rPr>
              <a:t>Years</a:t>
            </a:r>
            <a:r>
              <a:rPr dirty="0" sz="1550" spc="-30" b="1">
                <a:latin typeface="Garamond"/>
                <a:cs typeface="Garamond"/>
              </a:rPr>
              <a:t> </a:t>
            </a:r>
            <a:r>
              <a:rPr dirty="0" sz="1550" spc="10" b="1">
                <a:latin typeface="Garamond"/>
                <a:cs typeface="Garamond"/>
              </a:rPr>
              <a:t>of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8148014" y="3301429"/>
            <a:ext cx="8845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b="1">
                <a:latin typeface="Garamond"/>
                <a:cs typeface="Garamond"/>
              </a:rPr>
              <a:t>Schooling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8006957" y="3627679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8006957" y="3627679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 txBox="1"/>
          <p:nvPr/>
        </p:nvSpPr>
        <p:spPr>
          <a:xfrm>
            <a:off x="8148014" y="3520819"/>
            <a:ext cx="10121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latin typeface="Garamond"/>
                <a:cs typeface="Garamond"/>
              </a:rPr>
              <a:t>Attendance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8002136" y="40700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33"/>
                </a:moveTo>
                <a:lnTo>
                  <a:pt x="114176" y="114133"/>
                </a:lnTo>
                <a:lnTo>
                  <a:pt x="114176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334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8006957" y="4521725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8006957" y="4521725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 txBox="1"/>
          <p:nvPr/>
        </p:nvSpPr>
        <p:spPr>
          <a:xfrm>
            <a:off x="8148014" y="3968793"/>
            <a:ext cx="895985" cy="7137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219"/>
              </a:spcBef>
            </a:pPr>
            <a:r>
              <a:rPr dirty="0" sz="1550" spc="10" b="1">
                <a:latin typeface="Garamond"/>
                <a:cs typeface="Garamond"/>
              </a:rPr>
              <a:t>Cooking  </a:t>
            </a:r>
            <a:r>
              <a:rPr dirty="0" sz="1550" spc="15" b="1">
                <a:latin typeface="Garamond"/>
                <a:cs typeface="Garamond"/>
              </a:rPr>
              <a:t>Fuel  </a:t>
            </a:r>
            <a:r>
              <a:rPr dirty="0" sz="1550" spc="25" b="1">
                <a:latin typeface="Garamond"/>
                <a:cs typeface="Garamond"/>
              </a:rPr>
              <a:t>S</a:t>
            </a:r>
            <a:r>
              <a:rPr dirty="0" sz="1550" b="1">
                <a:latin typeface="Garamond"/>
                <a:cs typeface="Garamond"/>
              </a:rPr>
              <a:t>a</a:t>
            </a:r>
            <a:r>
              <a:rPr dirty="0" sz="1550" spc="35" b="1">
                <a:latin typeface="Garamond"/>
                <a:cs typeface="Garamond"/>
              </a:rPr>
              <a:t>n</a:t>
            </a:r>
            <a:r>
              <a:rPr dirty="0" sz="1550" spc="5" b="1">
                <a:latin typeface="Garamond"/>
                <a:cs typeface="Garamond"/>
              </a:rPr>
              <a:t>i</a:t>
            </a:r>
            <a:r>
              <a:rPr dirty="0" sz="1550" spc="35" b="1">
                <a:latin typeface="Garamond"/>
                <a:cs typeface="Garamond"/>
              </a:rPr>
              <a:t>t</a:t>
            </a:r>
            <a:r>
              <a:rPr dirty="0" sz="1550" b="1">
                <a:latin typeface="Garamond"/>
                <a:cs typeface="Garamond"/>
              </a:rPr>
              <a:t>a</a:t>
            </a:r>
            <a:r>
              <a:rPr dirty="0" sz="1550" spc="35" b="1">
                <a:latin typeface="Garamond"/>
                <a:cs typeface="Garamond"/>
              </a:rPr>
              <a:t>t</a:t>
            </a:r>
            <a:r>
              <a:rPr dirty="0" sz="1550" spc="10" b="1">
                <a:latin typeface="Garamond"/>
                <a:cs typeface="Garamond"/>
              </a:rPr>
              <a:t>ion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8006957" y="4968749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8006957" y="4968749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 txBox="1"/>
          <p:nvPr/>
        </p:nvSpPr>
        <p:spPr>
          <a:xfrm>
            <a:off x="8148014" y="4864425"/>
            <a:ext cx="52260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Garamond"/>
                <a:cs typeface="Garamond"/>
              </a:rPr>
              <a:t>Water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8006957" y="5415772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96AD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8006957" y="5415772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 txBox="1"/>
          <p:nvPr/>
        </p:nvSpPr>
        <p:spPr>
          <a:xfrm>
            <a:off x="8148014" y="5312082"/>
            <a:ext cx="9169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 b="1">
                <a:latin typeface="Garamond"/>
                <a:cs typeface="Garamond"/>
              </a:rPr>
              <a:t>Electricity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8006957" y="5862833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BEC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8006957" y="5862833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 txBox="1"/>
          <p:nvPr/>
        </p:nvSpPr>
        <p:spPr>
          <a:xfrm>
            <a:off x="8148014" y="5760094"/>
            <a:ext cx="48387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 b="1">
                <a:latin typeface="Garamond"/>
                <a:cs typeface="Garamond"/>
              </a:rPr>
              <a:t>F</a:t>
            </a:r>
            <a:r>
              <a:rPr dirty="0" sz="1550" spc="40" b="1">
                <a:latin typeface="Garamond"/>
                <a:cs typeface="Garamond"/>
              </a:rPr>
              <a:t>l</a:t>
            </a:r>
            <a:r>
              <a:rPr dirty="0" sz="1550" spc="10" b="1">
                <a:latin typeface="Garamond"/>
                <a:cs typeface="Garamond"/>
              </a:rPr>
              <a:t>oor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8006957" y="6309856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0" y="114133"/>
                </a:moveTo>
                <a:lnTo>
                  <a:pt x="104661" y="114133"/>
                </a:lnTo>
                <a:lnTo>
                  <a:pt x="104661" y="0"/>
                </a:lnTo>
                <a:lnTo>
                  <a:pt x="0" y="0"/>
                </a:lnTo>
                <a:lnTo>
                  <a:pt x="0" y="114133"/>
                </a:lnTo>
                <a:close/>
              </a:path>
            </a:pathLst>
          </a:custGeom>
          <a:solidFill>
            <a:srgbClr val="DCE4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8006957" y="6309856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0" y="104622"/>
                </a:moveTo>
                <a:lnTo>
                  <a:pt x="95146" y="104622"/>
                </a:lnTo>
                <a:lnTo>
                  <a:pt x="95146" y="0"/>
                </a:lnTo>
                <a:lnTo>
                  <a:pt x="0" y="0"/>
                </a:lnTo>
                <a:lnTo>
                  <a:pt x="0" y="104622"/>
                </a:lnTo>
                <a:close/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 txBox="1"/>
          <p:nvPr/>
        </p:nvSpPr>
        <p:spPr>
          <a:xfrm>
            <a:off x="8148014" y="6208068"/>
            <a:ext cx="5740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latin typeface="Garamond"/>
                <a:cs typeface="Garamond"/>
              </a:rPr>
              <a:t>A</a:t>
            </a:r>
            <a:r>
              <a:rPr dirty="0" sz="1550" spc="25" b="1">
                <a:latin typeface="Garamond"/>
                <a:cs typeface="Garamond"/>
              </a:rPr>
              <a:t>ss</a:t>
            </a:r>
            <a:r>
              <a:rPr dirty="0" sz="1550" spc="15" b="1">
                <a:latin typeface="Garamond"/>
                <a:cs typeface="Garamond"/>
              </a:rPr>
              <a:t>e</a:t>
            </a:r>
            <a:r>
              <a:rPr dirty="0" sz="1550" spc="35" b="1">
                <a:latin typeface="Garamond"/>
                <a:cs typeface="Garamond"/>
              </a:rPr>
              <a:t>t</a:t>
            </a:r>
            <a:r>
              <a:rPr dirty="0" sz="1550" spc="10" b="1">
                <a:latin typeface="Garamond"/>
                <a:cs typeface="Garamond"/>
              </a:rPr>
              <a:t>s</a:t>
            </a:r>
            <a:endParaRPr sz="1550">
              <a:latin typeface="Garamond"/>
              <a:cs typeface="Garamond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0" y="85997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520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114681"/>
            <a:ext cx="65792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Changes in </a:t>
            </a:r>
            <a:r>
              <a:rPr dirty="0" sz="3200"/>
              <a:t>censored </a:t>
            </a:r>
            <a:r>
              <a:rPr dirty="0" sz="3200" spc="-5"/>
              <a:t>headcount</a:t>
            </a:r>
            <a:r>
              <a:rPr dirty="0" sz="3200" spc="-75"/>
              <a:t> </a:t>
            </a:r>
            <a:r>
              <a:rPr dirty="0" sz="3200"/>
              <a:t>ratios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691383" y="1659635"/>
            <a:ext cx="0" cy="4500880"/>
          </a:xfrm>
          <a:custGeom>
            <a:avLst/>
            <a:gdLst/>
            <a:ahLst/>
            <a:cxnLst/>
            <a:rect l="l" t="t" r="r" b="b"/>
            <a:pathLst>
              <a:path w="0" h="4500880">
                <a:moveTo>
                  <a:pt x="0" y="0"/>
                </a:moveTo>
                <a:lnTo>
                  <a:pt x="0" y="450037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9496" y="1659635"/>
            <a:ext cx="0" cy="4500880"/>
          </a:xfrm>
          <a:custGeom>
            <a:avLst/>
            <a:gdLst/>
            <a:ahLst/>
            <a:cxnLst/>
            <a:rect l="l" t="t" r="r" b="b"/>
            <a:pathLst>
              <a:path w="0" h="4500880">
                <a:moveTo>
                  <a:pt x="0" y="0"/>
                </a:moveTo>
                <a:lnTo>
                  <a:pt x="0" y="450037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09132" y="1659635"/>
            <a:ext cx="0" cy="4500880"/>
          </a:xfrm>
          <a:custGeom>
            <a:avLst/>
            <a:gdLst/>
            <a:ahLst/>
            <a:cxnLst/>
            <a:rect l="l" t="t" r="r" b="b"/>
            <a:pathLst>
              <a:path w="0" h="4500880">
                <a:moveTo>
                  <a:pt x="0" y="0"/>
                </a:moveTo>
                <a:lnTo>
                  <a:pt x="0" y="450037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68768" y="1659635"/>
            <a:ext cx="0" cy="4500880"/>
          </a:xfrm>
          <a:custGeom>
            <a:avLst/>
            <a:gdLst/>
            <a:ahLst/>
            <a:cxnLst/>
            <a:rect l="l" t="t" r="r" b="b"/>
            <a:pathLst>
              <a:path w="0" h="4500880">
                <a:moveTo>
                  <a:pt x="0" y="0"/>
                </a:moveTo>
                <a:lnTo>
                  <a:pt x="0" y="450037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1747" y="1659635"/>
            <a:ext cx="6637020" cy="4500880"/>
          </a:xfrm>
          <a:custGeom>
            <a:avLst/>
            <a:gdLst/>
            <a:ahLst/>
            <a:cxnLst/>
            <a:rect l="l" t="t" r="r" b="b"/>
            <a:pathLst>
              <a:path w="6637020" h="4500880">
                <a:moveTo>
                  <a:pt x="0" y="4500372"/>
                </a:moveTo>
                <a:lnTo>
                  <a:pt x="6637020" y="4500372"/>
                </a:lnTo>
                <a:lnTo>
                  <a:pt x="6637020" y="0"/>
                </a:lnTo>
                <a:lnTo>
                  <a:pt x="0" y="0"/>
                </a:lnTo>
                <a:lnTo>
                  <a:pt x="0" y="45003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39952" y="1923288"/>
            <a:ext cx="144780" cy="901065"/>
          </a:xfrm>
          <a:custGeom>
            <a:avLst/>
            <a:gdLst/>
            <a:ahLst/>
            <a:cxnLst/>
            <a:rect l="l" t="t" r="r" b="b"/>
            <a:pathLst>
              <a:path w="144780" h="901064">
                <a:moveTo>
                  <a:pt x="0" y="900684"/>
                </a:moveTo>
                <a:lnTo>
                  <a:pt x="144780" y="900684"/>
                </a:lnTo>
                <a:lnTo>
                  <a:pt x="14478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B666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9952" y="1923288"/>
            <a:ext cx="144780" cy="901065"/>
          </a:xfrm>
          <a:custGeom>
            <a:avLst/>
            <a:gdLst/>
            <a:ahLst/>
            <a:cxnLst/>
            <a:rect l="l" t="t" r="r" b="b"/>
            <a:pathLst>
              <a:path w="144780" h="901064">
                <a:moveTo>
                  <a:pt x="0" y="900684"/>
                </a:moveTo>
                <a:lnTo>
                  <a:pt x="144780" y="900684"/>
                </a:lnTo>
                <a:lnTo>
                  <a:pt x="14478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99588" y="1923288"/>
            <a:ext cx="143510" cy="584200"/>
          </a:xfrm>
          <a:custGeom>
            <a:avLst/>
            <a:gdLst/>
            <a:ahLst/>
            <a:cxnLst/>
            <a:rect l="l" t="t" r="r" b="b"/>
            <a:pathLst>
              <a:path w="143510" h="584200">
                <a:moveTo>
                  <a:pt x="0" y="583691"/>
                </a:moveTo>
                <a:lnTo>
                  <a:pt x="143256" y="583691"/>
                </a:lnTo>
                <a:lnTo>
                  <a:pt x="143256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B666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99588" y="1923288"/>
            <a:ext cx="143510" cy="584200"/>
          </a:xfrm>
          <a:custGeom>
            <a:avLst/>
            <a:gdLst/>
            <a:ahLst/>
            <a:cxnLst/>
            <a:rect l="l" t="t" r="r" b="b"/>
            <a:pathLst>
              <a:path w="143510" h="584200">
                <a:moveTo>
                  <a:pt x="0" y="583691"/>
                </a:moveTo>
                <a:lnTo>
                  <a:pt x="143256" y="583691"/>
                </a:lnTo>
                <a:lnTo>
                  <a:pt x="143256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17335" y="1923288"/>
            <a:ext cx="144780" cy="372110"/>
          </a:xfrm>
          <a:custGeom>
            <a:avLst/>
            <a:gdLst/>
            <a:ahLst/>
            <a:cxnLst/>
            <a:rect l="l" t="t" r="r" b="b"/>
            <a:pathLst>
              <a:path w="144779" h="372110">
                <a:moveTo>
                  <a:pt x="0" y="371855"/>
                </a:moveTo>
                <a:lnTo>
                  <a:pt x="144779" y="371855"/>
                </a:lnTo>
                <a:lnTo>
                  <a:pt x="144779" y="0"/>
                </a:lnTo>
                <a:lnTo>
                  <a:pt x="0" y="0"/>
                </a:lnTo>
                <a:lnTo>
                  <a:pt x="0" y="371855"/>
                </a:lnTo>
                <a:close/>
              </a:path>
            </a:pathLst>
          </a:custGeom>
          <a:solidFill>
            <a:srgbClr val="B666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17335" y="1923288"/>
            <a:ext cx="144780" cy="372110"/>
          </a:xfrm>
          <a:custGeom>
            <a:avLst/>
            <a:gdLst/>
            <a:ahLst/>
            <a:cxnLst/>
            <a:rect l="l" t="t" r="r" b="b"/>
            <a:pathLst>
              <a:path w="144779" h="372110">
                <a:moveTo>
                  <a:pt x="0" y="371855"/>
                </a:moveTo>
                <a:lnTo>
                  <a:pt x="144779" y="371855"/>
                </a:lnTo>
                <a:lnTo>
                  <a:pt x="144779" y="0"/>
                </a:lnTo>
                <a:lnTo>
                  <a:pt x="0" y="0"/>
                </a:lnTo>
                <a:lnTo>
                  <a:pt x="0" y="3718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4732" y="1923288"/>
            <a:ext cx="144780" cy="901065"/>
          </a:xfrm>
          <a:custGeom>
            <a:avLst/>
            <a:gdLst/>
            <a:ahLst/>
            <a:cxnLst/>
            <a:rect l="l" t="t" r="r" b="b"/>
            <a:pathLst>
              <a:path w="144780" h="901064">
                <a:moveTo>
                  <a:pt x="0" y="900684"/>
                </a:moveTo>
                <a:lnTo>
                  <a:pt x="144780" y="900684"/>
                </a:lnTo>
                <a:lnTo>
                  <a:pt x="14478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4732" y="1923288"/>
            <a:ext cx="144780" cy="901065"/>
          </a:xfrm>
          <a:custGeom>
            <a:avLst/>
            <a:gdLst/>
            <a:ahLst/>
            <a:cxnLst/>
            <a:rect l="l" t="t" r="r" b="b"/>
            <a:pathLst>
              <a:path w="144780" h="901064">
                <a:moveTo>
                  <a:pt x="0" y="900684"/>
                </a:moveTo>
                <a:lnTo>
                  <a:pt x="144780" y="900684"/>
                </a:lnTo>
                <a:lnTo>
                  <a:pt x="14478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42844" y="1923288"/>
            <a:ext cx="144780" cy="795655"/>
          </a:xfrm>
          <a:custGeom>
            <a:avLst/>
            <a:gdLst/>
            <a:ahLst/>
            <a:cxnLst/>
            <a:rect l="l" t="t" r="r" b="b"/>
            <a:pathLst>
              <a:path w="144780" h="795655">
                <a:moveTo>
                  <a:pt x="0" y="795527"/>
                </a:moveTo>
                <a:lnTo>
                  <a:pt x="144780" y="795527"/>
                </a:lnTo>
                <a:lnTo>
                  <a:pt x="144780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42844" y="1923288"/>
            <a:ext cx="144780" cy="795655"/>
          </a:xfrm>
          <a:custGeom>
            <a:avLst/>
            <a:gdLst/>
            <a:ahLst/>
            <a:cxnLst/>
            <a:rect l="l" t="t" r="r" b="b"/>
            <a:pathLst>
              <a:path w="144780" h="795655">
                <a:moveTo>
                  <a:pt x="0" y="795527"/>
                </a:moveTo>
                <a:lnTo>
                  <a:pt x="144780" y="795527"/>
                </a:lnTo>
                <a:lnTo>
                  <a:pt x="144780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02479" y="1923288"/>
            <a:ext cx="144780" cy="1746885"/>
          </a:xfrm>
          <a:custGeom>
            <a:avLst/>
            <a:gdLst/>
            <a:ahLst/>
            <a:cxnLst/>
            <a:rect l="l" t="t" r="r" b="b"/>
            <a:pathLst>
              <a:path w="144779" h="1746885">
                <a:moveTo>
                  <a:pt x="0" y="1746504"/>
                </a:moveTo>
                <a:lnTo>
                  <a:pt x="144779" y="1746504"/>
                </a:lnTo>
                <a:lnTo>
                  <a:pt x="144779" y="0"/>
                </a:lnTo>
                <a:lnTo>
                  <a:pt x="0" y="0"/>
                </a:lnTo>
                <a:lnTo>
                  <a:pt x="0" y="1746504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2479" y="1923288"/>
            <a:ext cx="144780" cy="1746885"/>
          </a:xfrm>
          <a:custGeom>
            <a:avLst/>
            <a:gdLst/>
            <a:ahLst/>
            <a:cxnLst/>
            <a:rect l="l" t="t" r="r" b="b"/>
            <a:pathLst>
              <a:path w="144779" h="1746885">
                <a:moveTo>
                  <a:pt x="0" y="1746504"/>
                </a:moveTo>
                <a:lnTo>
                  <a:pt x="144779" y="1746504"/>
                </a:lnTo>
                <a:lnTo>
                  <a:pt x="144779" y="0"/>
                </a:lnTo>
                <a:lnTo>
                  <a:pt x="0" y="0"/>
                </a:lnTo>
                <a:lnTo>
                  <a:pt x="0" y="1746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62115" y="1923288"/>
            <a:ext cx="143510" cy="847725"/>
          </a:xfrm>
          <a:custGeom>
            <a:avLst/>
            <a:gdLst/>
            <a:ahLst/>
            <a:cxnLst/>
            <a:rect l="l" t="t" r="r" b="b"/>
            <a:pathLst>
              <a:path w="143510" h="847725">
                <a:moveTo>
                  <a:pt x="0" y="847343"/>
                </a:moveTo>
                <a:lnTo>
                  <a:pt x="143255" y="847343"/>
                </a:lnTo>
                <a:lnTo>
                  <a:pt x="143255" y="0"/>
                </a:lnTo>
                <a:lnTo>
                  <a:pt x="0" y="0"/>
                </a:lnTo>
                <a:lnTo>
                  <a:pt x="0" y="847343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62115" y="1923288"/>
            <a:ext cx="143510" cy="847725"/>
          </a:xfrm>
          <a:custGeom>
            <a:avLst/>
            <a:gdLst/>
            <a:ahLst/>
            <a:cxnLst/>
            <a:rect l="l" t="t" r="r" b="b"/>
            <a:pathLst>
              <a:path w="143510" h="847725">
                <a:moveTo>
                  <a:pt x="0" y="847343"/>
                </a:moveTo>
                <a:lnTo>
                  <a:pt x="143255" y="847343"/>
                </a:lnTo>
                <a:lnTo>
                  <a:pt x="143255" y="0"/>
                </a:lnTo>
                <a:lnTo>
                  <a:pt x="0" y="0"/>
                </a:lnTo>
                <a:lnTo>
                  <a:pt x="0" y="8473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29511" y="1923288"/>
            <a:ext cx="143510" cy="901065"/>
          </a:xfrm>
          <a:custGeom>
            <a:avLst/>
            <a:gdLst/>
            <a:ahLst/>
            <a:cxnLst/>
            <a:rect l="l" t="t" r="r" b="b"/>
            <a:pathLst>
              <a:path w="143509" h="901064">
                <a:moveTo>
                  <a:pt x="0" y="900684"/>
                </a:moveTo>
                <a:lnTo>
                  <a:pt x="143256" y="900684"/>
                </a:lnTo>
                <a:lnTo>
                  <a:pt x="143256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29511" y="1923288"/>
            <a:ext cx="143510" cy="901065"/>
          </a:xfrm>
          <a:custGeom>
            <a:avLst/>
            <a:gdLst/>
            <a:ahLst/>
            <a:cxnLst/>
            <a:rect l="l" t="t" r="r" b="b"/>
            <a:pathLst>
              <a:path w="143509" h="901064">
                <a:moveTo>
                  <a:pt x="0" y="900684"/>
                </a:moveTo>
                <a:lnTo>
                  <a:pt x="143256" y="900684"/>
                </a:lnTo>
                <a:lnTo>
                  <a:pt x="143256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7623" y="1923288"/>
            <a:ext cx="144780" cy="584200"/>
          </a:xfrm>
          <a:custGeom>
            <a:avLst/>
            <a:gdLst/>
            <a:ahLst/>
            <a:cxnLst/>
            <a:rect l="l" t="t" r="r" b="b"/>
            <a:pathLst>
              <a:path w="144780" h="584200">
                <a:moveTo>
                  <a:pt x="0" y="583691"/>
                </a:moveTo>
                <a:lnTo>
                  <a:pt x="144780" y="583691"/>
                </a:lnTo>
                <a:lnTo>
                  <a:pt x="144780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7623" y="1923288"/>
            <a:ext cx="144780" cy="584200"/>
          </a:xfrm>
          <a:custGeom>
            <a:avLst/>
            <a:gdLst/>
            <a:ahLst/>
            <a:cxnLst/>
            <a:rect l="l" t="t" r="r" b="b"/>
            <a:pathLst>
              <a:path w="144780" h="584200">
                <a:moveTo>
                  <a:pt x="0" y="583691"/>
                </a:moveTo>
                <a:lnTo>
                  <a:pt x="144780" y="583691"/>
                </a:lnTo>
                <a:lnTo>
                  <a:pt x="144780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47259" y="1923288"/>
            <a:ext cx="143510" cy="398145"/>
          </a:xfrm>
          <a:custGeom>
            <a:avLst/>
            <a:gdLst/>
            <a:ahLst/>
            <a:cxnLst/>
            <a:rect l="l" t="t" r="r" b="b"/>
            <a:pathLst>
              <a:path w="143510" h="398144">
                <a:moveTo>
                  <a:pt x="0" y="397763"/>
                </a:moveTo>
                <a:lnTo>
                  <a:pt x="143255" y="397763"/>
                </a:lnTo>
                <a:lnTo>
                  <a:pt x="143255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47259" y="1923288"/>
            <a:ext cx="143510" cy="398145"/>
          </a:xfrm>
          <a:custGeom>
            <a:avLst/>
            <a:gdLst/>
            <a:ahLst/>
            <a:cxnLst/>
            <a:rect l="l" t="t" r="r" b="b"/>
            <a:pathLst>
              <a:path w="143510" h="398144">
                <a:moveTo>
                  <a:pt x="0" y="397763"/>
                </a:moveTo>
                <a:lnTo>
                  <a:pt x="143255" y="397763"/>
                </a:lnTo>
                <a:lnTo>
                  <a:pt x="143255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05371" y="1923288"/>
            <a:ext cx="144780" cy="160020"/>
          </a:xfrm>
          <a:custGeom>
            <a:avLst/>
            <a:gdLst/>
            <a:ahLst/>
            <a:cxnLst/>
            <a:rect l="l" t="t" r="r" b="b"/>
            <a:pathLst>
              <a:path w="144779" h="160019">
                <a:moveTo>
                  <a:pt x="0" y="160020"/>
                </a:moveTo>
                <a:lnTo>
                  <a:pt x="144779" y="160020"/>
                </a:lnTo>
                <a:lnTo>
                  <a:pt x="14477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05371" y="1923288"/>
            <a:ext cx="144780" cy="160020"/>
          </a:xfrm>
          <a:custGeom>
            <a:avLst/>
            <a:gdLst/>
            <a:ahLst/>
            <a:cxnLst/>
            <a:rect l="l" t="t" r="r" b="b"/>
            <a:pathLst>
              <a:path w="144779" h="160019">
                <a:moveTo>
                  <a:pt x="0" y="160020"/>
                </a:moveTo>
                <a:lnTo>
                  <a:pt x="144779" y="160020"/>
                </a:lnTo>
                <a:lnTo>
                  <a:pt x="14477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72767" y="1923288"/>
            <a:ext cx="144780" cy="847725"/>
          </a:xfrm>
          <a:custGeom>
            <a:avLst/>
            <a:gdLst/>
            <a:ahLst/>
            <a:cxnLst/>
            <a:rect l="l" t="t" r="r" b="b"/>
            <a:pathLst>
              <a:path w="144780" h="847725">
                <a:moveTo>
                  <a:pt x="0" y="847343"/>
                </a:moveTo>
                <a:lnTo>
                  <a:pt x="144780" y="847343"/>
                </a:lnTo>
                <a:lnTo>
                  <a:pt x="144780" y="0"/>
                </a:lnTo>
                <a:lnTo>
                  <a:pt x="0" y="0"/>
                </a:lnTo>
                <a:lnTo>
                  <a:pt x="0" y="847343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72767" y="1923288"/>
            <a:ext cx="144780" cy="847725"/>
          </a:xfrm>
          <a:custGeom>
            <a:avLst/>
            <a:gdLst/>
            <a:ahLst/>
            <a:cxnLst/>
            <a:rect l="l" t="t" r="r" b="b"/>
            <a:pathLst>
              <a:path w="144780" h="847725">
                <a:moveTo>
                  <a:pt x="0" y="847343"/>
                </a:moveTo>
                <a:lnTo>
                  <a:pt x="144780" y="847343"/>
                </a:lnTo>
                <a:lnTo>
                  <a:pt x="144780" y="0"/>
                </a:lnTo>
                <a:lnTo>
                  <a:pt x="0" y="0"/>
                </a:lnTo>
                <a:lnTo>
                  <a:pt x="0" y="8473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32404" y="1923288"/>
            <a:ext cx="143510" cy="2164080"/>
          </a:xfrm>
          <a:custGeom>
            <a:avLst/>
            <a:gdLst/>
            <a:ahLst/>
            <a:cxnLst/>
            <a:rect l="l" t="t" r="r" b="b"/>
            <a:pathLst>
              <a:path w="143510" h="2164079">
                <a:moveTo>
                  <a:pt x="0" y="2164080"/>
                </a:moveTo>
                <a:lnTo>
                  <a:pt x="143256" y="2164080"/>
                </a:lnTo>
                <a:lnTo>
                  <a:pt x="143256" y="0"/>
                </a:lnTo>
                <a:lnTo>
                  <a:pt x="0" y="0"/>
                </a:lnTo>
                <a:lnTo>
                  <a:pt x="0" y="2164080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32404" y="1923288"/>
            <a:ext cx="143510" cy="2164080"/>
          </a:xfrm>
          <a:custGeom>
            <a:avLst/>
            <a:gdLst/>
            <a:ahLst/>
            <a:cxnLst/>
            <a:rect l="l" t="t" r="r" b="b"/>
            <a:pathLst>
              <a:path w="143510" h="2164079">
                <a:moveTo>
                  <a:pt x="0" y="2164080"/>
                </a:moveTo>
                <a:lnTo>
                  <a:pt x="143256" y="2164080"/>
                </a:lnTo>
                <a:lnTo>
                  <a:pt x="143256" y="0"/>
                </a:lnTo>
                <a:lnTo>
                  <a:pt x="0" y="0"/>
                </a:lnTo>
                <a:lnTo>
                  <a:pt x="0" y="21640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90515" y="1802892"/>
            <a:ext cx="144780" cy="120650"/>
          </a:xfrm>
          <a:custGeom>
            <a:avLst/>
            <a:gdLst/>
            <a:ahLst/>
            <a:cxnLst/>
            <a:rect l="l" t="t" r="r" b="b"/>
            <a:pathLst>
              <a:path w="144779" h="120650">
                <a:moveTo>
                  <a:pt x="0" y="120396"/>
                </a:moveTo>
                <a:lnTo>
                  <a:pt x="144779" y="120396"/>
                </a:lnTo>
                <a:lnTo>
                  <a:pt x="144779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90515" y="1802892"/>
            <a:ext cx="144780" cy="120650"/>
          </a:xfrm>
          <a:custGeom>
            <a:avLst/>
            <a:gdLst/>
            <a:ahLst/>
            <a:cxnLst/>
            <a:rect l="l" t="t" r="r" b="b"/>
            <a:pathLst>
              <a:path w="144779" h="120650">
                <a:moveTo>
                  <a:pt x="0" y="120396"/>
                </a:moveTo>
                <a:lnTo>
                  <a:pt x="144779" y="120396"/>
                </a:lnTo>
                <a:lnTo>
                  <a:pt x="144779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50152" y="1923288"/>
            <a:ext cx="144780" cy="424180"/>
          </a:xfrm>
          <a:custGeom>
            <a:avLst/>
            <a:gdLst/>
            <a:ahLst/>
            <a:cxnLst/>
            <a:rect l="l" t="t" r="r" b="b"/>
            <a:pathLst>
              <a:path w="144779" h="424180">
                <a:moveTo>
                  <a:pt x="0" y="423672"/>
                </a:moveTo>
                <a:lnTo>
                  <a:pt x="144779" y="423672"/>
                </a:lnTo>
                <a:lnTo>
                  <a:pt x="144779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50152" y="1923288"/>
            <a:ext cx="144780" cy="424180"/>
          </a:xfrm>
          <a:custGeom>
            <a:avLst/>
            <a:gdLst/>
            <a:ahLst/>
            <a:cxnLst/>
            <a:rect l="l" t="t" r="r" b="b"/>
            <a:pathLst>
              <a:path w="144779" h="424180">
                <a:moveTo>
                  <a:pt x="0" y="423672"/>
                </a:moveTo>
                <a:lnTo>
                  <a:pt x="144779" y="423672"/>
                </a:lnTo>
                <a:lnTo>
                  <a:pt x="144779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17548" y="1923288"/>
            <a:ext cx="144780" cy="1853564"/>
          </a:xfrm>
          <a:custGeom>
            <a:avLst/>
            <a:gdLst/>
            <a:ahLst/>
            <a:cxnLst/>
            <a:rect l="l" t="t" r="r" b="b"/>
            <a:pathLst>
              <a:path w="144780" h="1853564">
                <a:moveTo>
                  <a:pt x="144779" y="0"/>
                </a:moveTo>
                <a:lnTo>
                  <a:pt x="0" y="0"/>
                </a:lnTo>
                <a:lnTo>
                  <a:pt x="0" y="1853184"/>
                </a:lnTo>
                <a:lnTo>
                  <a:pt x="144779" y="1853184"/>
                </a:lnTo>
                <a:lnTo>
                  <a:pt x="144779" y="0"/>
                </a:lnTo>
                <a:close/>
              </a:path>
            </a:pathLst>
          </a:custGeom>
          <a:solidFill>
            <a:srgbClr val="334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75659" y="1923288"/>
            <a:ext cx="144780" cy="1463040"/>
          </a:xfrm>
          <a:custGeom>
            <a:avLst/>
            <a:gdLst/>
            <a:ahLst/>
            <a:cxnLst/>
            <a:rect l="l" t="t" r="r" b="b"/>
            <a:pathLst>
              <a:path w="144779" h="1463039">
                <a:moveTo>
                  <a:pt x="144779" y="0"/>
                </a:moveTo>
                <a:lnTo>
                  <a:pt x="0" y="0"/>
                </a:lnTo>
                <a:lnTo>
                  <a:pt x="0" y="1463039"/>
                </a:lnTo>
                <a:lnTo>
                  <a:pt x="144779" y="1463039"/>
                </a:lnTo>
                <a:lnTo>
                  <a:pt x="144779" y="0"/>
                </a:lnTo>
                <a:close/>
              </a:path>
            </a:pathLst>
          </a:custGeom>
          <a:solidFill>
            <a:srgbClr val="334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35296" y="1923288"/>
            <a:ext cx="144780" cy="1370330"/>
          </a:xfrm>
          <a:custGeom>
            <a:avLst/>
            <a:gdLst/>
            <a:ahLst/>
            <a:cxnLst/>
            <a:rect l="l" t="t" r="r" b="b"/>
            <a:pathLst>
              <a:path w="144779" h="1370329">
                <a:moveTo>
                  <a:pt x="144779" y="0"/>
                </a:moveTo>
                <a:lnTo>
                  <a:pt x="0" y="0"/>
                </a:lnTo>
                <a:lnTo>
                  <a:pt x="0" y="1370076"/>
                </a:lnTo>
                <a:lnTo>
                  <a:pt x="144779" y="1370076"/>
                </a:lnTo>
                <a:lnTo>
                  <a:pt x="144779" y="0"/>
                </a:lnTo>
                <a:close/>
              </a:path>
            </a:pathLst>
          </a:custGeom>
          <a:solidFill>
            <a:srgbClr val="334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94931" y="1923288"/>
            <a:ext cx="143510" cy="1165860"/>
          </a:xfrm>
          <a:custGeom>
            <a:avLst/>
            <a:gdLst/>
            <a:ahLst/>
            <a:cxnLst/>
            <a:rect l="l" t="t" r="r" b="b"/>
            <a:pathLst>
              <a:path w="143509" h="1165860">
                <a:moveTo>
                  <a:pt x="143256" y="0"/>
                </a:moveTo>
                <a:lnTo>
                  <a:pt x="0" y="0"/>
                </a:lnTo>
                <a:lnTo>
                  <a:pt x="0" y="1165860"/>
                </a:lnTo>
                <a:lnTo>
                  <a:pt x="143256" y="1165860"/>
                </a:lnTo>
                <a:lnTo>
                  <a:pt x="143256" y="0"/>
                </a:lnTo>
                <a:close/>
              </a:path>
            </a:pathLst>
          </a:custGeom>
          <a:solidFill>
            <a:srgbClr val="334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62327" y="1923288"/>
            <a:ext cx="143510" cy="4025265"/>
          </a:xfrm>
          <a:custGeom>
            <a:avLst/>
            <a:gdLst/>
            <a:ahLst/>
            <a:cxnLst/>
            <a:rect l="l" t="t" r="r" b="b"/>
            <a:pathLst>
              <a:path w="143510" h="4025265">
                <a:moveTo>
                  <a:pt x="0" y="4024884"/>
                </a:moveTo>
                <a:lnTo>
                  <a:pt x="143256" y="4024884"/>
                </a:lnTo>
                <a:lnTo>
                  <a:pt x="143256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62327" y="1923288"/>
            <a:ext cx="143510" cy="4025265"/>
          </a:xfrm>
          <a:custGeom>
            <a:avLst/>
            <a:gdLst/>
            <a:ahLst/>
            <a:cxnLst/>
            <a:rect l="l" t="t" r="r" b="b"/>
            <a:pathLst>
              <a:path w="143510" h="4025265">
                <a:moveTo>
                  <a:pt x="0" y="4024884"/>
                </a:moveTo>
                <a:lnTo>
                  <a:pt x="143256" y="4024884"/>
                </a:lnTo>
                <a:lnTo>
                  <a:pt x="143256" y="0"/>
                </a:lnTo>
                <a:lnTo>
                  <a:pt x="0" y="0"/>
                </a:lnTo>
                <a:lnTo>
                  <a:pt x="0" y="40248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20440" y="1923288"/>
            <a:ext cx="144780" cy="1851660"/>
          </a:xfrm>
          <a:custGeom>
            <a:avLst/>
            <a:gdLst/>
            <a:ahLst/>
            <a:cxnLst/>
            <a:rect l="l" t="t" r="r" b="b"/>
            <a:pathLst>
              <a:path w="144779" h="1851660">
                <a:moveTo>
                  <a:pt x="0" y="1851660"/>
                </a:moveTo>
                <a:lnTo>
                  <a:pt x="144779" y="1851660"/>
                </a:lnTo>
                <a:lnTo>
                  <a:pt x="144779" y="0"/>
                </a:lnTo>
                <a:lnTo>
                  <a:pt x="0" y="0"/>
                </a:lnTo>
                <a:lnTo>
                  <a:pt x="0" y="1851660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0440" y="1923288"/>
            <a:ext cx="144780" cy="1851660"/>
          </a:xfrm>
          <a:custGeom>
            <a:avLst/>
            <a:gdLst/>
            <a:ahLst/>
            <a:cxnLst/>
            <a:rect l="l" t="t" r="r" b="b"/>
            <a:pathLst>
              <a:path w="144779" h="1851660">
                <a:moveTo>
                  <a:pt x="0" y="1851660"/>
                </a:moveTo>
                <a:lnTo>
                  <a:pt x="144779" y="1851660"/>
                </a:lnTo>
                <a:lnTo>
                  <a:pt x="144779" y="0"/>
                </a:lnTo>
                <a:lnTo>
                  <a:pt x="0" y="0"/>
                </a:lnTo>
                <a:lnTo>
                  <a:pt x="0" y="1851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80076" y="1923288"/>
            <a:ext cx="143510" cy="2173605"/>
          </a:xfrm>
          <a:custGeom>
            <a:avLst/>
            <a:gdLst/>
            <a:ahLst/>
            <a:cxnLst/>
            <a:rect l="l" t="t" r="r" b="b"/>
            <a:pathLst>
              <a:path w="143510" h="2173604">
                <a:moveTo>
                  <a:pt x="0" y="2173224"/>
                </a:moveTo>
                <a:lnTo>
                  <a:pt x="143255" y="2173224"/>
                </a:lnTo>
                <a:lnTo>
                  <a:pt x="143255" y="0"/>
                </a:lnTo>
                <a:lnTo>
                  <a:pt x="0" y="0"/>
                </a:lnTo>
                <a:lnTo>
                  <a:pt x="0" y="2173224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80076" y="1923288"/>
            <a:ext cx="143510" cy="2173605"/>
          </a:xfrm>
          <a:custGeom>
            <a:avLst/>
            <a:gdLst/>
            <a:ahLst/>
            <a:cxnLst/>
            <a:rect l="l" t="t" r="r" b="b"/>
            <a:pathLst>
              <a:path w="143510" h="2173604">
                <a:moveTo>
                  <a:pt x="0" y="2173224"/>
                </a:moveTo>
                <a:lnTo>
                  <a:pt x="143255" y="2173224"/>
                </a:lnTo>
                <a:lnTo>
                  <a:pt x="143255" y="0"/>
                </a:lnTo>
                <a:lnTo>
                  <a:pt x="0" y="0"/>
                </a:lnTo>
                <a:lnTo>
                  <a:pt x="0" y="21732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38188" y="1923288"/>
            <a:ext cx="144780" cy="1801495"/>
          </a:xfrm>
          <a:custGeom>
            <a:avLst/>
            <a:gdLst/>
            <a:ahLst/>
            <a:cxnLst/>
            <a:rect l="l" t="t" r="r" b="b"/>
            <a:pathLst>
              <a:path w="144779" h="1801495">
                <a:moveTo>
                  <a:pt x="0" y="1801368"/>
                </a:moveTo>
                <a:lnTo>
                  <a:pt x="144779" y="1801368"/>
                </a:lnTo>
                <a:lnTo>
                  <a:pt x="144779" y="0"/>
                </a:lnTo>
                <a:lnTo>
                  <a:pt x="0" y="0"/>
                </a:lnTo>
                <a:lnTo>
                  <a:pt x="0" y="1801368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38188" y="1923288"/>
            <a:ext cx="144780" cy="1801495"/>
          </a:xfrm>
          <a:custGeom>
            <a:avLst/>
            <a:gdLst/>
            <a:ahLst/>
            <a:cxnLst/>
            <a:rect l="l" t="t" r="r" b="b"/>
            <a:pathLst>
              <a:path w="144779" h="1801495">
                <a:moveTo>
                  <a:pt x="0" y="1801368"/>
                </a:moveTo>
                <a:lnTo>
                  <a:pt x="144779" y="1801368"/>
                </a:lnTo>
                <a:lnTo>
                  <a:pt x="144779" y="0"/>
                </a:lnTo>
                <a:lnTo>
                  <a:pt x="0" y="0"/>
                </a:lnTo>
                <a:lnTo>
                  <a:pt x="0" y="18013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05583" y="1923288"/>
            <a:ext cx="144780" cy="2966085"/>
          </a:xfrm>
          <a:custGeom>
            <a:avLst/>
            <a:gdLst/>
            <a:ahLst/>
            <a:cxnLst/>
            <a:rect l="l" t="t" r="r" b="b"/>
            <a:pathLst>
              <a:path w="144780" h="2966085">
                <a:moveTo>
                  <a:pt x="0" y="2965704"/>
                </a:moveTo>
                <a:lnTo>
                  <a:pt x="144780" y="2965704"/>
                </a:lnTo>
                <a:lnTo>
                  <a:pt x="144780" y="0"/>
                </a:lnTo>
                <a:lnTo>
                  <a:pt x="0" y="0"/>
                </a:lnTo>
                <a:lnTo>
                  <a:pt x="0" y="2965704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05583" y="1923288"/>
            <a:ext cx="144780" cy="2966085"/>
          </a:xfrm>
          <a:custGeom>
            <a:avLst/>
            <a:gdLst/>
            <a:ahLst/>
            <a:cxnLst/>
            <a:rect l="l" t="t" r="r" b="b"/>
            <a:pathLst>
              <a:path w="144780" h="2966085">
                <a:moveTo>
                  <a:pt x="0" y="2965704"/>
                </a:moveTo>
                <a:lnTo>
                  <a:pt x="144780" y="2965704"/>
                </a:lnTo>
                <a:lnTo>
                  <a:pt x="144780" y="0"/>
                </a:lnTo>
                <a:lnTo>
                  <a:pt x="0" y="0"/>
                </a:lnTo>
                <a:lnTo>
                  <a:pt x="0" y="29657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65220" y="1923288"/>
            <a:ext cx="143510" cy="1673860"/>
          </a:xfrm>
          <a:custGeom>
            <a:avLst/>
            <a:gdLst/>
            <a:ahLst/>
            <a:cxnLst/>
            <a:rect l="l" t="t" r="r" b="b"/>
            <a:pathLst>
              <a:path w="143510" h="1673860">
                <a:moveTo>
                  <a:pt x="0" y="1673352"/>
                </a:moveTo>
                <a:lnTo>
                  <a:pt x="143255" y="1673352"/>
                </a:lnTo>
                <a:lnTo>
                  <a:pt x="143255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65220" y="1923288"/>
            <a:ext cx="143510" cy="1673860"/>
          </a:xfrm>
          <a:custGeom>
            <a:avLst/>
            <a:gdLst/>
            <a:ahLst/>
            <a:cxnLst/>
            <a:rect l="l" t="t" r="r" b="b"/>
            <a:pathLst>
              <a:path w="143510" h="1673860">
                <a:moveTo>
                  <a:pt x="0" y="1673352"/>
                </a:moveTo>
                <a:lnTo>
                  <a:pt x="143255" y="1673352"/>
                </a:lnTo>
                <a:lnTo>
                  <a:pt x="143255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23332" y="1923288"/>
            <a:ext cx="144780" cy="495300"/>
          </a:xfrm>
          <a:custGeom>
            <a:avLst/>
            <a:gdLst/>
            <a:ahLst/>
            <a:cxnLst/>
            <a:rect l="l" t="t" r="r" b="b"/>
            <a:pathLst>
              <a:path w="144779" h="495300">
                <a:moveTo>
                  <a:pt x="0" y="495300"/>
                </a:moveTo>
                <a:lnTo>
                  <a:pt x="144779" y="495300"/>
                </a:lnTo>
                <a:lnTo>
                  <a:pt x="144779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23332" y="1923288"/>
            <a:ext cx="144780" cy="495300"/>
          </a:xfrm>
          <a:custGeom>
            <a:avLst/>
            <a:gdLst/>
            <a:ahLst/>
            <a:cxnLst/>
            <a:rect l="l" t="t" r="r" b="b"/>
            <a:pathLst>
              <a:path w="144779" h="495300">
                <a:moveTo>
                  <a:pt x="0" y="495300"/>
                </a:moveTo>
                <a:lnTo>
                  <a:pt x="144779" y="495300"/>
                </a:lnTo>
                <a:lnTo>
                  <a:pt x="144779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82968" y="1923288"/>
            <a:ext cx="144780" cy="2065020"/>
          </a:xfrm>
          <a:custGeom>
            <a:avLst/>
            <a:gdLst/>
            <a:ahLst/>
            <a:cxnLst/>
            <a:rect l="l" t="t" r="r" b="b"/>
            <a:pathLst>
              <a:path w="144779" h="2065020">
                <a:moveTo>
                  <a:pt x="0" y="2065020"/>
                </a:moveTo>
                <a:lnTo>
                  <a:pt x="144779" y="2065020"/>
                </a:lnTo>
                <a:lnTo>
                  <a:pt x="144779" y="0"/>
                </a:lnTo>
                <a:lnTo>
                  <a:pt x="0" y="0"/>
                </a:lnTo>
                <a:lnTo>
                  <a:pt x="0" y="2065020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82968" y="1923288"/>
            <a:ext cx="144780" cy="2065020"/>
          </a:xfrm>
          <a:custGeom>
            <a:avLst/>
            <a:gdLst/>
            <a:ahLst/>
            <a:cxnLst/>
            <a:rect l="l" t="t" r="r" b="b"/>
            <a:pathLst>
              <a:path w="144779" h="2065020">
                <a:moveTo>
                  <a:pt x="0" y="2065020"/>
                </a:moveTo>
                <a:lnTo>
                  <a:pt x="144779" y="2065020"/>
                </a:lnTo>
                <a:lnTo>
                  <a:pt x="144779" y="0"/>
                </a:lnTo>
                <a:lnTo>
                  <a:pt x="0" y="0"/>
                </a:lnTo>
                <a:lnTo>
                  <a:pt x="0" y="20650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50364" y="1923288"/>
            <a:ext cx="144780" cy="175260"/>
          </a:xfrm>
          <a:custGeom>
            <a:avLst/>
            <a:gdLst/>
            <a:ahLst/>
            <a:cxnLst/>
            <a:rect l="l" t="t" r="r" b="b"/>
            <a:pathLst>
              <a:path w="144780" h="175260">
                <a:moveTo>
                  <a:pt x="0" y="175260"/>
                </a:moveTo>
                <a:lnTo>
                  <a:pt x="144780" y="175260"/>
                </a:lnTo>
                <a:lnTo>
                  <a:pt x="144780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96AD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50364" y="1923288"/>
            <a:ext cx="144780" cy="175260"/>
          </a:xfrm>
          <a:custGeom>
            <a:avLst/>
            <a:gdLst/>
            <a:ahLst/>
            <a:cxnLst/>
            <a:rect l="l" t="t" r="r" b="b"/>
            <a:pathLst>
              <a:path w="144780" h="175260">
                <a:moveTo>
                  <a:pt x="0" y="175260"/>
                </a:moveTo>
                <a:lnTo>
                  <a:pt x="144780" y="175260"/>
                </a:lnTo>
                <a:lnTo>
                  <a:pt x="144780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08476" y="1886711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73151">
            <a:solidFill>
              <a:srgbClr val="96AD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08476" y="1850135"/>
            <a:ext cx="144780" cy="73660"/>
          </a:xfrm>
          <a:custGeom>
            <a:avLst/>
            <a:gdLst/>
            <a:ahLst/>
            <a:cxnLst/>
            <a:rect l="l" t="t" r="r" b="b"/>
            <a:pathLst>
              <a:path w="144779" h="73660">
                <a:moveTo>
                  <a:pt x="0" y="73151"/>
                </a:moveTo>
                <a:lnTo>
                  <a:pt x="144779" y="73151"/>
                </a:lnTo>
                <a:lnTo>
                  <a:pt x="14477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68111" y="1923288"/>
            <a:ext cx="144780" cy="1222375"/>
          </a:xfrm>
          <a:custGeom>
            <a:avLst/>
            <a:gdLst/>
            <a:ahLst/>
            <a:cxnLst/>
            <a:rect l="l" t="t" r="r" b="b"/>
            <a:pathLst>
              <a:path w="144779" h="1222375">
                <a:moveTo>
                  <a:pt x="0" y="1222248"/>
                </a:moveTo>
                <a:lnTo>
                  <a:pt x="144779" y="1222248"/>
                </a:lnTo>
                <a:lnTo>
                  <a:pt x="144779" y="0"/>
                </a:lnTo>
                <a:lnTo>
                  <a:pt x="0" y="0"/>
                </a:lnTo>
                <a:lnTo>
                  <a:pt x="0" y="1222248"/>
                </a:lnTo>
                <a:close/>
              </a:path>
            </a:pathLst>
          </a:custGeom>
          <a:solidFill>
            <a:srgbClr val="96AD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68111" y="1923288"/>
            <a:ext cx="144780" cy="1222375"/>
          </a:xfrm>
          <a:custGeom>
            <a:avLst/>
            <a:gdLst/>
            <a:ahLst/>
            <a:cxnLst/>
            <a:rect l="l" t="t" r="r" b="b"/>
            <a:pathLst>
              <a:path w="144779" h="1222375">
                <a:moveTo>
                  <a:pt x="0" y="1222248"/>
                </a:moveTo>
                <a:lnTo>
                  <a:pt x="144779" y="1222248"/>
                </a:lnTo>
                <a:lnTo>
                  <a:pt x="144779" y="0"/>
                </a:lnTo>
                <a:lnTo>
                  <a:pt x="0" y="0"/>
                </a:lnTo>
                <a:lnTo>
                  <a:pt x="0" y="12222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127747" y="1923288"/>
            <a:ext cx="143510" cy="954405"/>
          </a:xfrm>
          <a:custGeom>
            <a:avLst/>
            <a:gdLst/>
            <a:ahLst/>
            <a:cxnLst/>
            <a:rect l="l" t="t" r="r" b="b"/>
            <a:pathLst>
              <a:path w="143509" h="954405">
                <a:moveTo>
                  <a:pt x="0" y="954024"/>
                </a:moveTo>
                <a:lnTo>
                  <a:pt x="143255" y="954024"/>
                </a:lnTo>
                <a:lnTo>
                  <a:pt x="143255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96AD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127747" y="1923288"/>
            <a:ext cx="143510" cy="954405"/>
          </a:xfrm>
          <a:custGeom>
            <a:avLst/>
            <a:gdLst/>
            <a:ahLst/>
            <a:cxnLst/>
            <a:rect l="l" t="t" r="r" b="b"/>
            <a:pathLst>
              <a:path w="143509" h="954405">
                <a:moveTo>
                  <a:pt x="0" y="954024"/>
                </a:moveTo>
                <a:lnTo>
                  <a:pt x="143255" y="954024"/>
                </a:lnTo>
                <a:lnTo>
                  <a:pt x="143255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71004" y="1923288"/>
            <a:ext cx="144780" cy="1165860"/>
          </a:xfrm>
          <a:custGeom>
            <a:avLst/>
            <a:gdLst/>
            <a:ahLst/>
            <a:cxnLst/>
            <a:rect l="l" t="t" r="r" b="b"/>
            <a:pathLst>
              <a:path w="144779" h="1165860">
                <a:moveTo>
                  <a:pt x="0" y="1165860"/>
                </a:moveTo>
                <a:lnTo>
                  <a:pt x="144779" y="1165860"/>
                </a:lnTo>
                <a:lnTo>
                  <a:pt x="144779" y="0"/>
                </a:lnTo>
                <a:lnTo>
                  <a:pt x="0" y="0"/>
                </a:lnTo>
                <a:lnTo>
                  <a:pt x="0" y="1165860"/>
                </a:lnTo>
                <a:close/>
              </a:path>
            </a:pathLst>
          </a:custGeom>
          <a:solidFill>
            <a:srgbClr val="BEC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71004" y="1923288"/>
            <a:ext cx="144780" cy="1165860"/>
          </a:xfrm>
          <a:custGeom>
            <a:avLst/>
            <a:gdLst/>
            <a:ahLst/>
            <a:cxnLst/>
            <a:rect l="l" t="t" r="r" b="b"/>
            <a:pathLst>
              <a:path w="144779" h="1165860">
                <a:moveTo>
                  <a:pt x="0" y="1165860"/>
                </a:moveTo>
                <a:lnTo>
                  <a:pt x="144779" y="1165860"/>
                </a:lnTo>
                <a:lnTo>
                  <a:pt x="144779" y="0"/>
                </a:lnTo>
                <a:lnTo>
                  <a:pt x="0" y="0"/>
                </a:lnTo>
                <a:lnTo>
                  <a:pt x="0" y="1165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95144" y="1923288"/>
            <a:ext cx="143510" cy="1801495"/>
          </a:xfrm>
          <a:custGeom>
            <a:avLst/>
            <a:gdLst/>
            <a:ahLst/>
            <a:cxnLst/>
            <a:rect l="l" t="t" r="r" b="b"/>
            <a:pathLst>
              <a:path w="143510" h="1801495">
                <a:moveTo>
                  <a:pt x="0" y="1801368"/>
                </a:moveTo>
                <a:lnTo>
                  <a:pt x="143256" y="1801368"/>
                </a:lnTo>
                <a:lnTo>
                  <a:pt x="143256" y="0"/>
                </a:lnTo>
                <a:lnTo>
                  <a:pt x="0" y="0"/>
                </a:lnTo>
                <a:lnTo>
                  <a:pt x="0" y="1801368"/>
                </a:lnTo>
                <a:close/>
              </a:path>
            </a:pathLst>
          </a:custGeom>
          <a:solidFill>
            <a:srgbClr val="BEC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95144" y="1923288"/>
            <a:ext cx="143510" cy="1801495"/>
          </a:xfrm>
          <a:custGeom>
            <a:avLst/>
            <a:gdLst/>
            <a:ahLst/>
            <a:cxnLst/>
            <a:rect l="l" t="t" r="r" b="b"/>
            <a:pathLst>
              <a:path w="143510" h="1801495">
                <a:moveTo>
                  <a:pt x="0" y="1801368"/>
                </a:moveTo>
                <a:lnTo>
                  <a:pt x="143256" y="1801368"/>
                </a:lnTo>
                <a:lnTo>
                  <a:pt x="143256" y="0"/>
                </a:lnTo>
                <a:lnTo>
                  <a:pt x="0" y="0"/>
                </a:lnTo>
                <a:lnTo>
                  <a:pt x="0" y="18013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53255" y="1923288"/>
            <a:ext cx="144780" cy="1772920"/>
          </a:xfrm>
          <a:custGeom>
            <a:avLst/>
            <a:gdLst/>
            <a:ahLst/>
            <a:cxnLst/>
            <a:rect l="l" t="t" r="r" b="b"/>
            <a:pathLst>
              <a:path w="144779" h="1772920">
                <a:moveTo>
                  <a:pt x="0" y="1772412"/>
                </a:moveTo>
                <a:lnTo>
                  <a:pt x="144779" y="1772412"/>
                </a:lnTo>
                <a:lnTo>
                  <a:pt x="14477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solidFill>
            <a:srgbClr val="BEC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53255" y="1923288"/>
            <a:ext cx="144780" cy="1772920"/>
          </a:xfrm>
          <a:custGeom>
            <a:avLst/>
            <a:gdLst/>
            <a:ahLst/>
            <a:cxnLst/>
            <a:rect l="l" t="t" r="r" b="b"/>
            <a:pathLst>
              <a:path w="144779" h="1772920">
                <a:moveTo>
                  <a:pt x="0" y="1772412"/>
                </a:moveTo>
                <a:lnTo>
                  <a:pt x="144779" y="1772412"/>
                </a:lnTo>
                <a:lnTo>
                  <a:pt x="14477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12891" y="1923288"/>
            <a:ext cx="143510" cy="1424940"/>
          </a:xfrm>
          <a:custGeom>
            <a:avLst/>
            <a:gdLst/>
            <a:ahLst/>
            <a:cxnLst/>
            <a:rect l="l" t="t" r="r" b="b"/>
            <a:pathLst>
              <a:path w="143510" h="1424939">
                <a:moveTo>
                  <a:pt x="0" y="1424939"/>
                </a:moveTo>
                <a:lnTo>
                  <a:pt x="143255" y="1424939"/>
                </a:lnTo>
                <a:lnTo>
                  <a:pt x="143255" y="0"/>
                </a:lnTo>
                <a:lnTo>
                  <a:pt x="0" y="0"/>
                </a:lnTo>
                <a:lnTo>
                  <a:pt x="0" y="1424939"/>
                </a:lnTo>
                <a:close/>
              </a:path>
            </a:pathLst>
          </a:custGeom>
          <a:solidFill>
            <a:srgbClr val="BEC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12891" y="1923288"/>
            <a:ext cx="143510" cy="1424940"/>
          </a:xfrm>
          <a:custGeom>
            <a:avLst/>
            <a:gdLst/>
            <a:ahLst/>
            <a:cxnLst/>
            <a:rect l="l" t="t" r="r" b="b"/>
            <a:pathLst>
              <a:path w="143510" h="1424939">
                <a:moveTo>
                  <a:pt x="0" y="1424939"/>
                </a:moveTo>
                <a:lnTo>
                  <a:pt x="143255" y="1424939"/>
                </a:lnTo>
                <a:lnTo>
                  <a:pt x="143255" y="0"/>
                </a:lnTo>
                <a:lnTo>
                  <a:pt x="0" y="0"/>
                </a:lnTo>
                <a:lnTo>
                  <a:pt x="0" y="14249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38400" y="1923288"/>
            <a:ext cx="144780" cy="1960245"/>
          </a:xfrm>
          <a:custGeom>
            <a:avLst/>
            <a:gdLst/>
            <a:ahLst/>
            <a:cxnLst/>
            <a:rect l="l" t="t" r="r" b="b"/>
            <a:pathLst>
              <a:path w="144780" h="1960245">
                <a:moveTo>
                  <a:pt x="0" y="1959864"/>
                </a:moveTo>
                <a:lnTo>
                  <a:pt x="144780" y="1959864"/>
                </a:lnTo>
                <a:lnTo>
                  <a:pt x="144780" y="0"/>
                </a:lnTo>
                <a:lnTo>
                  <a:pt x="0" y="0"/>
                </a:lnTo>
                <a:lnTo>
                  <a:pt x="0" y="1959864"/>
                </a:lnTo>
                <a:close/>
              </a:path>
            </a:pathLst>
          </a:custGeom>
          <a:solidFill>
            <a:srgbClr val="DCE4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438400" y="1923288"/>
            <a:ext cx="144780" cy="1960245"/>
          </a:xfrm>
          <a:custGeom>
            <a:avLst/>
            <a:gdLst/>
            <a:ahLst/>
            <a:cxnLst/>
            <a:rect l="l" t="t" r="r" b="b"/>
            <a:pathLst>
              <a:path w="144780" h="1960245">
                <a:moveTo>
                  <a:pt x="0" y="1959864"/>
                </a:moveTo>
                <a:lnTo>
                  <a:pt x="144780" y="1959864"/>
                </a:lnTo>
                <a:lnTo>
                  <a:pt x="144780" y="0"/>
                </a:lnTo>
                <a:lnTo>
                  <a:pt x="0" y="0"/>
                </a:lnTo>
                <a:lnTo>
                  <a:pt x="0" y="19598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98035" y="1923288"/>
            <a:ext cx="143510" cy="1324610"/>
          </a:xfrm>
          <a:custGeom>
            <a:avLst/>
            <a:gdLst/>
            <a:ahLst/>
            <a:cxnLst/>
            <a:rect l="l" t="t" r="r" b="b"/>
            <a:pathLst>
              <a:path w="143510" h="1324610">
                <a:moveTo>
                  <a:pt x="0" y="1324355"/>
                </a:moveTo>
                <a:lnTo>
                  <a:pt x="143255" y="1324355"/>
                </a:lnTo>
                <a:lnTo>
                  <a:pt x="143255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solidFill>
            <a:srgbClr val="DCE4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98035" y="1923288"/>
            <a:ext cx="143510" cy="1324610"/>
          </a:xfrm>
          <a:custGeom>
            <a:avLst/>
            <a:gdLst/>
            <a:ahLst/>
            <a:cxnLst/>
            <a:rect l="l" t="t" r="r" b="b"/>
            <a:pathLst>
              <a:path w="143510" h="1324610">
                <a:moveTo>
                  <a:pt x="0" y="1324355"/>
                </a:moveTo>
                <a:lnTo>
                  <a:pt x="143255" y="1324355"/>
                </a:lnTo>
                <a:lnTo>
                  <a:pt x="143255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56147" y="1923288"/>
            <a:ext cx="144780" cy="1873250"/>
          </a:xfrm>
          <a:custGeom>
            <a:avLst/>
            <a:gdLst/>
            <a:ahLst/>
            <a:cxnLst/>
            <a:rect l="l" t="t" r="r" b="b"/>
            <a:pathLst>
              <a:path w="144779" h="1873250">
                <a:moveTo>
                  <a:pt x="0" y="1872995"/>
                </a:moveTo>
                <a:lnTo>
                  <a:pt x="144779" y="1872995"/>
                </a:lnTo>
                <a:lnTo>
                  <a:pt x="144779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solidFill>
            <a:srgbClr val="DCE4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56147" y="1923288"/>
            <a:ext cx="144780" cy="1873250"/>
          </a:xfrm>
          <a:custGeom>
            <a:avLst/>
            <a:gdLst/>
            <a:ahLst/>
            <a:cxnLst/>
            <a:rect l="l" t="t" r="r" b="b"/>
            <a:pathLst>
              <a:path w="144779" h="1873250">
                <a:moveTo>
                  <a:pt x="0" y="1872995"/>
                </a:moveTo>
                <a:lnTo>
                  <a:pt x="144779" y="1872995"/>
                </a:lnTo>
                <a:lnTo>
                  <a:pt x="144779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15783" y="1923288"/>
            <a:ext cx="144780" cy="2065020"/>
          </a:xfrm>
          <a:custGeom>
            <a:avLst/>
            <a:gdLst/>
            <a:ahLst/>
            <a:cxnLst/>
            <a:rect l="l" t="t" r="r" b="b"/>
            <a:pathLst>
              <a:path w="144779" h="2065020">
                <a:moveTo>
                  <a:pt x="0" y="2065020"/>
                </a:moveTo>
                <a:lnTo>
                  <a:pt x="144779" y="2065020"/>
                </a:lnTo>
                <a:lnTo>
                  <a:pt x="144779" y="0"/>
                </a:lnTo>
                <a:lnTo>
                  <a:pt x="0" y="0"/>
                </a:lnTo>
                <a:lnTo>
                  <a:pt x="0" y="2065020"/>
                </a:lnTo>
                <a:close/>
              </a:path>
            </a:pathLst>
          </a:custGeom>
          <a:solidFill>
            <a:srgbClr val="DCE4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15783" y="1923288"/>
            <a:ext cx="144780" cy="2065020"/>
          </a:xfrm>
          <a:custGeom>
            <a:avLst/>
            <a:gdLst/>
            <a:ahLst/>
            <a:cxnLst/>
            <a:rect l="l" t="t" r="r" b="b"/>
            <a:pathLst>
              <a:path w="144779" h="2065020">
                <a:moveTo>
                  <a:pt x="0" y="2065020"/>
                </a:moveTo>
                <a:lnTo>
                  <a:pt x="144779" y="2065020"/>
                </a:lnTo>
                <a:lnTo>
                  <a:pt x="144779" y="0"/>
                </a:lnTo>
                <a:lnTo>
                  <a:pt x="0" y="0"/>
                </a:lnTo>
                <a:lnTo>
                  <a:pt x="0" y="20650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31747" y="1659635"/>
            <a:ext cx="0" cy="4500880"/>
          </a:xfrm>
          <a:custGeom>
            <a:avLst/>
            <a:gdLst/>
            <a:ahLst/>
            <a:cxnLst/>
            <a:rect l="l" t="t" r="r" b="b"/>
            <a:pathLst>
              <a:path w="0" h="4500880">
                <a:moveTo>
                  <a:pt x="0" y="0"/>
                </a:moveTo>
                <a:lnTo>
                  <a:pt x="0" y="4500372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66216" y="6160008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66216" y="5629655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66216" y="5100828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66216" y="4572000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66216" y="404164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66216" y="3512820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66216" y="298246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66216" y="2453639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66216" y="1923288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31747" y="1923288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 h="0">
                <a:moveTo>
                  <a:pt x="0" y="0"/>
                </a:moveTo>
                <a:lnTo>
                  <a:pt x="663702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862327" y="19232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20440" y="19232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180076" y="19232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38188" y="19232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668768" y="19232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91383" y="1923288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49496" y="1923288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09132" y="1923288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668768" y="1923288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82015" y="5980887"/>
            <a:ext cx="46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-0.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8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82015" y="5451449"/>
            <a:ext cx="46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-0.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7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2015" y="4921757"/>
            <a:ext cx="46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-0.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6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82015" y="4391609"/>
            <a:ext cx="4686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.05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82015" y="3862578"/>
            <a:ext cx="46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-0.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4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82015" y="3332734"/>
            <a:ext cx="46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-0.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3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82015" y="2803397"/>
            <a:ext cx="46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-0.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2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82015" y="2273553"/>
            <a:ext cx="46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-0.</a:t>
            </a:r>
            <a:r>
              <a:rPr dirty="0" sz="1800" spc="-5">
                <a:latin typeface="Garamond"/>
                <a:cs typeface="Garamond"/>
              </a:rPr>
              <a:t>0</a:t>
            </a:r>
            <a:r>
              <a:rPr dirty="0" sz="1800">
                <a:latin typeface="Garamond"/>
                <a:cs typeface="Garamond"/>
              </a:rPr>
              <a:t>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18210" y="1743532"/>
            <a:ext cx="1327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0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229969" y="1261363"/>
            <a:ext cx="1263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Rwanda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(.330)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958210" y="1261363"/>
            <a:ext cx="1125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Ghana</a:t>
            </a:r>
            <a:r>
              <a:rPr dirty="0" sz="1600" spc="-5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(.202)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496815" y="1261363"/>
            <a:ext cx="1367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Tanzania</a:t>
            </a:r>
            <a:r>
              <a:rPr dirty="0" sz="1600" spc="-4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(.335)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218682" y="1261363"/>
            <a:ext cx="1241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Uganda</a:t>
            </a:r>
            <a:r>
              <a:rPr dirty="0" sz="1600" spc="-60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(.343)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818119" y="224637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103632"/>
                </a:moveTo>
                <a:lnTo>
                  <a:pt x="103631" y="103632"/>
                </a:lnTo>
                <a:lnTo>
                  <a:pt x="103631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B666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818119" y="224637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103632"/>
                </a:moveTo>
                <a:lnTo>
                  <a:pt x="103631" y="103632"/>
                </a:lnTo>
                <a:lnTo>
                  <a:pt x="103631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7956550" y="2138298"/>
            <a:ext cx="838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Garamond"/>
                <a:cs typeface="Garamond"/>
              </a:rPr>
              <a:t>N</a:t>
            </a:r>
            <a:r>
              <a:rPr dirty="0" sz="1600" spc="-15" b="1">
                <a:latin typeface="Garamond"/>
                <a:cs typeface="Garamond"/>
              </a:rPr>
              <a:t>u</a:t>
            </a:r>
            <a:r>
              <a:rPr dirty="0" sz="1600" spc="-5" b="1">
                <a:latin typeface="Garamond"/>
                <a:cs typeface="Garamond"/>
              </a:rPr>
              <a:t>t</a:t>
            </a:r>
            <a:r>
              <a:rPr dirty="0" sz="1600" b="1">
                <a:latin typeface="Garamond"/>
                <a:cs typeface="Garamond"/>
              </a:rPr>
              <a:t>r</a:t>
            </a:r>
            <a:r>
              <a:rPr dirty="0" sz="1600" spc="-10" b="1">
                <a:latin typeface="Garamond"/>
                <a:cs typeface="Garamond"/>
              </a:rPr>
              <a:t>ition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818119" y="268528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103632"/>
                </a:moveTo>
                <a:lnTo>
                  <a:pt x="103631" y="103632"/>
                </a:lnTo>
                <a:lnTo>
                  <a:pt x="103631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818119" y="268528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103632"/>
                </a:moveTo>
                <a:lnTo>
                  <a:pt x="103631" y="103632"/>
                </a:lnTo>
                <a:lnTo>
                  <a:pt x="103631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818119" y="3125723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8"/>
                </a:moveTo>
                <a:lnTo>
                  <a:pt x="103631" y="102108"/>
                </a:lnTo>
                <a:lnTo>
                  <a:pt x="10363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5E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818119" y="3125723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8"/>
                </a:moveTo>
                <a:lnTo>
                  <a:pt x="103631" y="102108"/>
                </a:lnTo>
                <a:lnTo>
                  <a:pt x="10363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818119" y="3564635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818119" y="3564635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7956550" y="2577464"/>
            <a:ext cx="1005205" cy="1147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5"/>
              </a:spcBef>
            </a:pPr>
            <a:r>
              <a:rPr dirty="0" sz="1600" spc="-5" b="1">
                <a:latin typeface="Garamond"/>
                <a:cs typeface="Garamond"/>
              </a:rPr>
              <a:t>Child  Mortality  Years of  Schooling  </a:t>
            </a:r>
            <a:r>
              <a:rPr dirty="0" sz="1600" b="1">
                <a:latin typeface="Garamond"/>
                <a:cs typeface="Garamond"/>
              </a:rPr>
              <a:t>A</a:t>
            </a:r>
            <a:r>
              <a:rPr dirty="0" sz="1600" spc="-15" b="1">
                <a:latin typeface="Garamond"/>
                <a:cs typeface="Garamond"/>
              </a:rPr>
              <a:t>t</a:t>
            </a:r>
            <a:r>
              <a:rPr dirty="0" sz="1600" spc="-5" b="1">
                <a:latin typeface="Garamond"/>
                <a:cs typeface="Garamond"/>
              </a:rPr>
              <a:t>te</a:t>
            </a:r>
            <a:r>
              <a:rPr dirty="0" sz="1600" b="1">
                <a:latin typeface="Garamond"/>
                <a:cs typeface="Garamond"/>
              </a:rPr>
              <a:t>n</a:t>
            </a:r>
            <a:r>
              <a:rPr dirty="0" sz="1600" spc="-5" b="1">
                <a:latin typeface="Garamond"/>
                <a:cs typeface="Garamond"/>
              </a:rPr>
              <a:t>d</a:t>
            </a:r>
            <a:r>
              <a:rPr dirty="0" sz="1600" spc="-15" b="1">
                <a:latin typeface="Garamond"/>
                <a:cs typeface="Garamond"/>
              </a:rPr>
              <a:t>a</a:t>
            </a:r>
            <a:r>
              <a:rPr dirty="0" sz="1600" spc="-5" b="1">
                <a:latin typeface="Garamond"/>
                <a:cs typeface="Garamond"/>
              </a:rPr>
              <a:t>n</a:t>
            </a:r>
            <a:r>
              <a:rPr dirty="0" sz="1600" b="1">
                <a:latin typeface="Garamond"/>
                <a:cs typeface="Garamond"/>
              </a:rPr>
              <a:t>c</a:t>
            </a:r>
            <a:r>
              <a:rPr dirty="0" sz="1600" spc="-5" b="1">
                <a:latin typeface="Garamond"/>
                <a:cs typeface="Garamond"/>
              </a:rPr>
              <a:t>e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818119" y="4003547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334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7956550" y="3894835"/>
            <a:ext cx="914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Electricity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818119" y="4442459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5379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818119" y="4442459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956550" y="4333443"/>
            <a:ext cx="895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Sanitation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818119" y="4881371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758E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818119" y="4881371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7956550" y="4772914"/>
            <a:ext cx="534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Wa</a:t>
            </a:r>
            <a:r>
              <a:rPr dirty="0" sz="1600" b="1">
                <a:latin typeface="Garamond"/>
                <a:cs typeface="Garamond"/>
              </a:rPr>
              <a:t>te</a:t>
            </a:r>
            <a:r>
              <a:rPr dirty="0" sz="1600" spc="-5" b="1">
                <a:latin typeface="Garamond"/>
                <a:cs typeface="Garamond"/>
              </a:rPr>
              <a:t>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818119" y="5320284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8"/>
                </a:moveTo>
                <a:lnTo>
                  <a:pt x="103631" y="102108"/>
                </a:lnTo>
                <a:lnTo>
                  <a:pt x="10363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96AD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818119" y="5320284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8"/>
                </a:moveTo>
                <a:lnTo>
                  <a:pt x="103631" y="102108"/>
                </a:lnTo>
                <a:lnTo>
                  <a:pt x="10363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7956550" y="5212207"/>
            <a:ext cx="485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Floor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818119" y="5759196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BECC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818119" y="5759196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102107"/>
                </a:moveTo>
                <a:lnTo>
                  <a:pt x="103631" y="102107"/>
                </a:lnTo>
                <a:lnTo>
                  <a:pt x="1036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7956550" y="5650788"/>
            <a:ext cx="1198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Garamond"/>
                <a:cs typeface="Garamond"/>
              </a:rPr>
              <a:t>Cooking</a:t>
            </a:r>
            <a:r>
              <a:rPr dirty="0" sz="1600" spc="-45" b="1">
                <a:latin typeface="Garamond"/>
                <a:cs typeface="Garamond"/>
              </a:rPr>
              <a:t> </a:t>
            </a:r>
            <a:r>
              <a:rPr dirty="0" sz="1600" spc="-5" b="1">
                <a:latin typeface="Garamond"/>
                <a:cs typeface="Garamond"/>
              </a:rPr>
              <a:t>Fuel</a:t>
            </a:r>
            <a:endParaRPr sz="1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4766" y="6264655"/>
            <a:ext cx="193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Garamond"/>
                <a:cs typeface="Garamond"/>
              </a:rPr>
              <a:t>46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301" y="22605"/>
            <a:ext cx="7788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Changes in </a:t>
            </a:r>
            <a:r>
              <a:rPr dirty="0"/>
              <a:t>Indicators: </a:t>
            </a:r>
            <a:r>
              <a:rPr dirty="0" spc="15"/>
              <a:t>Summary</a:t>
            </a:r>
            <a:r>
              <a:rPr dirty="0" spc="-25"/>
              <a:t> </a:t>
            </a:r>
            <a:r>
              <a:rPr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61950" marR="55244" indent="-343535">
              <a:lnSpc>
                <a:spcPct val="100000"/>
              </a:lnSpc>
              <a:spcBef>
                <a:spcPts val="105"/>
              </a:spcBef>
              <a:buChar char="-"/>
              <a:tabLst>
                <a:tab pos="361950" algn="l"/>
                <a:tab pos="362585" algn="l"/>
              </a:tabLst>
            </a:pPr>
            <a:r>
              <a:rPr dirty="0" spc="-50"/>
              <a:t>Ten </a:t>
            </a:r>
            <a:r>
              <a:rPr dirty="0" spc="-5"/>
              <a:t>countries had </a:t>
            </a:r>
            <a:r>
              <a:rPr dirty="0"/>
              <a:t>significant </a:t>
            </a:r>
            <a:r>
              <a:rPr dirty="0" spc="-5"/>
              <a:t>reductions </a:t>
            </a:r>
            <a:r>
              <a:rPr dirty="0"/>
              <a:t>in </a:t>
            </a:r>
            <a:r>
              <a:rPr dirty="0" b="1">
                <a:latin typeface="Garamond"/>
                <a:cs typeface="Garamond"/>
              </a:rPr>
              <a:t>each indicator  </a:t>
            </a:r>
            <a:r>
              <a:rPr dirty="0" spc="-5"/>
              <a:t>(censored </a:t>
            </a:r>
            <a:r>
              <a:rPr dirty="0"/>
              <a:t>headcount </a:t>
            </a:r>
            <a:r>
              <a:rPr dirty="0" spc="-5"/>
              <a:t>ratios): Bolivia, Cambodia, </a:t>
            </a:r>
            <a:r>
              <a:rPr dirty="0"/>
              <a:t>Colombia, the  Dominican </a:t>
            </a:r>
            <a:r>
              <a:rPr dirty="0" spc="-15"/>
              <a:t>Republic, </a:t>
            </a:r>
            <a:r>
              <a:rPr dirty="0"/>
              <a:t>Gabon, India, Indonesia, </a:t>
            </a:r>
            <a:r>
              <a:rPr dirty="0" spc="-10"/>
              <a:t>Mozambique,  </a:t>
            </a:r>
            <a:r>
              <a:rPr dirty="0"/>
              <a:t>Nepal, </a:t>
            </a:r>
            <a:r>
              <a:rPr dirty="0" spc="-5"/>
              <a:t>and</a:t>
            </a:r>
            <a:r>
              <a:rPr dirty="0" spc="-15"/>
              <a:t> Rwanda.</a:t>
            </a:r>
          </a:p>
          <a:p>
            <a:pPr marL="361950" indent="-343535">
              <a:lnSpc>
                <a:spcPct val="100000"/>
              </a:lnSpc>
              <a:spcBef>
                <a:spcPts val="805"/>
              </a:spcBef>
              <a:buChar char="-"/>
              <a:tabLst>
                <a:tab pos="361950" algn="l"/>
                <a:tab pos="362585" algn="l"/>
              </a:tabLst>
            </a:pPr>
            <a:r>
              <a:rPr dirty="0" spc="-15"/>
              <a:t>Each </a:t>
            </a:r>
            <a:r>
              <a:rPr dirty="0"/>
              <a:t>of the 10 component indicators </a:t>
            </a:r>
            <a:r>
              <a:rPr dirty="0" spc="-5"/>
              <a:t>had </a:t>
            </a:r>
            <a:r>
              <a:rPr dirty="0"/>
              <a:t>the</a:t>
            </a:r>
            <a:r>
              <a:rPr dirty="0" spc="-330"/>
              <a:t> </a:t>
            </a:r>
            <a:r>
              <a:rPr dirty="0" b="1">
                <a:latin typeface="Garamond"/>
                <a:cs typeface="Garamond"/>
              </a:rPr>
              <a:t>fastest</a:t>
            </a:r>
          </a:p>
          <a:p>
            <a:pPr marL="361950">
              <a:lnSpc>
                <a:spcPct val="100000"/>
              </a:lnSpc>
            </a:pPr>
            <a:r>
              <a:rPr dirty="0" spc="-5"/>
              <a:t>reduction </a:t>
            </a:r>
            <a:r>
              <a:rPr dirty="0"/>
              <a:t>in some</a:t>
            </a:r>
            <a:r>
              <a:rPr dirty="0" spc="-5"/>
              <a:t> </a:t>
            </a:r>
            <a:r>
              <a:rPr dirty="0"/>
              <a:t>region.</a:t>
            </a:r>
          </a:p>
          <a:p>
            <a:pPr marL="361950" marR="5080" indent="-343535">
              <a:lnSpc>
                <a:spcPct val="100000"/>
              </a:lnSpc>
              <a:spcBef>
                <a:spcPts val="805"/>
              </a:spcBef>
              <a:buChar char="-"/>
              <a:tabLst>
                <a:tab pos="361950" algn="l"/>
                <a:tab pos="362585" algn="l"/>
              </a:tabLst>
            </a:pPr>
            <a:r>
              <a:rPr dirty="0" spc="-10"/>
              <a:t>Overall, </a:t>
            </a:r>
            <a:r>
              <a:rPr dirty="0"/>
              <a:t>the </a:t>
            </a:r>
            <a:r>
              <a:rPr dirty="0" spc="-5"/>
              <a:t>fastest absolute reduction on </a:t>
            </a:r>
            <a:r>
              <a:rPr dirty="0" spc="-10"/>
              <a:t>average </a:t>
            </a:r>
            <a:r>
              <a:rPr dirty="0" spc="-15"/>
              <a:t>was </a:t>
            </a:r>
            <a:r>
              <a:rPr dirty="0" spc="-5"/>
              <a:t>access </a:t>
            </a:r>
            <a:r>
              <a:rPr dirty="0"/>
              <a:t>to  sanitation.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38" y="266827"/>
            <a:ext cx="66452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Destitute: </a:t>
            </a:r>
            <a:r>
              <a:rPr dirty="0" sz="4000" spc="-5"/>
              <a:t>A </a:t>
            </a:r>
            <a:r>
              <a:rPr dirty="0" sz="4000" spc="-10"/>
              <a:t>Subset </a:t>
            </a:r>
            <a:r>
              <a:rPr dirty="0" sz="4000" spc="-5"/>
              <a:t>of the</a:t>
            </a:r>
            <a:r>
              <a:rPr dirty="0" sz="4000" spc="30"/>
              <a:t> </a:t>
            </a:r>
            <a:r>
              <a:rPr dirty="0" sz="4000" spc="-5"/>
              <a:t>Poor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63244"/>
            <a:ext cx="8003540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Garamond"/>
                <a:cs typeface="Garamond"/>
              </a:rPr>
              <a:t>We implement destitution </a:t>
            </a:r>
            <a:r>
              <a:rPr dirty="0" sz="3200" spc="-5">
                <a:latin typeface="Garamond"/>
                <a:cs typeface="Garamond"/>
              </a:rPr>
              <a:t>measures across each of  </a:t>
            </a:r>
            <a:r>
              <a:rPr dirty="0" sz="3200">
                <a:latin typeface="Garamond"/>
                <a:cs typeface="Garamond"/>
              </a:rPr>
              <a:t>these 34 countries </a:t>
            </a:r>
            <a:r>
              <a:rPr dirty="0" sz="3200" spc="-5">
                <a:latin typeface="Garamond"/>
                <a:cs typeface="Garamond"/>
              </a:rPr>
              <a:t>and </a:t>
            </a:r>
            <a:r>
              <a:rPr dirty="0" sz="3200">
                <a:latin typeface="Garamond"/>
                <a:cs typeface="Garamond"/>
              </a:rPr>
              <a:t>study their</a:t>
            </a:r>
            <a:r>
              <a:rPr dirty="0" sz="3200" spc="10">
                <a:latin typeface="Garamond"/>
                <a:cs typeface="Garamond"/>
              </a:rPr>
              <a:t> </a:t>
            </a:r>
            <a:r>
              <a:rPr dirty="0" sz="3200">
                <a:latin typeface="Garamond"/>
                <a:cs typeface="Garamond"/>
              </a:rPr>
              <a:t>dynamics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2352" y="4693411"/>
            <a:ext cx="4922520" cy="0"/>
          </a:xfrm>
          <a:custGeom>
            <a:avLst/>
            <a:gdLst/>
            <a:ahLst/>
            <a:cxnLst/>
            <a:rect l="l" t="t" r="r" b="b"/>
            <a:pathLst>
              <a:path w="4922520" h="0">
                <a:moveTo>
                  <a:pt x="0" y="0"/>
                </a:moveTo>
                <a:lnTo>
                  <a:pt x="4922520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444" y="2634513"/>
            <a:ext cx="3302635" cy="20878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90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 spc="-5" b="1">
                <a:latin typeface="Garamond"/>
                <a:cs typeface="Garamond"/>
              </a:rPr>
              <a:t>Indicators:</a:t>
            </a:r>
            <a:endParaRPr sz="28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700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 spc="-5" b="1">
                <a:latin typeface="Garamond"/>
                <a:cs typeface="Garamond"/>
              </a:rPr>
              <a:t>Weights:</a:t>
            </a:r>
            <a:endParaRPr sz="28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 spc="-5" b="1">
                <a:latin typeface="Garamond"/>
                <a:cs typeface="Garamond"/>
              </a:rPr>
              <a:t>Poverty</a:t>
            </a:r>
            <a:r>
              <a:rPr dirty="0" sz="2800" spc="15" b="1">
                <a:latin typeface="Garamond"/>
                <a:cs typeface="Garamond"/>
              </a:rPr>
              <a:t> </a:t>
            </a:r>
            <a:r>
              <a:rPr dirty="0" sz="2800" spc="-5" b="1">
                <a:latin typeface="Garamond"/>
                <a:cs typeface="Garamond"/>
              </a:rPr>
              <a:t>cutoff:</a:t>
            </a:r>
            <a:endParaRPr sz="28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 spc="-5" b="1">
                <a:latin typeface="Garamond"/>
                <a:cs typeface="Garamond"/>
              </a:rPr>
              <a:t>Deprivation</a:t>
            </a:r>
            <a:r>
              <a:rPr dirty="0" sz="2800" spc="-60" b="1">
                <a:latin typeface="Garamond"/>
                <a:cs typeface="Garamond"/>
              </a:rPr>
              <a:t> </a:t>
            </a:r>
            <a:r>
              <a:rPr dirty="0" sz="2800" spc="-5" b="1">
                <a:latin typeface="Garamond"/>
                <a:cs typeface="Garamond"/>
              </a:rPr>
              <a:t>cutoffs: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8" y="2634513"/>
            <a:ext cx="2022475" cy="2087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0900"/>
              </a:lnSpc>
              <a:spcBef>
                <a:spcPts val="90"/>
              </a:spcBef>
            </a:pPr>
            <a:r>
              <a:rPr dirty="0" sz="2800" spc="-5" b="1">
                <a:latin typeface="Garamond"/>
                <a:cs typeface="Garamond"/>
              </a:rPr>
              <a:t>Same as</a:t>
            </a:r>
            <a:r>
              <a:rPr dirty="0" sz="2800" spc="-100" b="1">
                <a:latin typeface="Garamond"/>
                <a:cs typeface="Garamond"/>
              </a:rPr>
              <a:t> </a:t>
            </a:r>
            <a:r>
              <a:rPr dirty="0" sz="2800" spc="-5" b="1">
                <a:latin typeface="Garamond"/>
                <a:cs typeface="Garamond"/>
              </a:rPr>
              <a:t>MPI  Same as</a:t>
            </a:r>
            <a:r>
              <a:rPr dirty="0" sz="2800" spc="-100" b="1">
                <a:latin typeface="Garamond"/>
                <a:cs typeface="Garamond"/>
              </a:rPr>
              <a:t> </a:t>
            </a:r>
            <a:r>
              <a:rPr dirty="0" sz="2800" spc="-5" b="1">
                <a:latin typeface="Garamond"/>
                <a:cs typeface="Garamond"/>
              </a:rPr>
              <a:t>MPI  Same as</a:t>
            </a:r>
            <a:r>
              <a:rPr dirty="0" sz="2800" spc="-100" b="1">
                <a:latin typeface="Garamond"/>
                <a:cs typeface="Garamond"/>
              </a:rPr>
              <a:t> </a:t>
            </a:r>
            <a:r>
              <a:rPr dirty="0" sz="2800" spc="-5" b="1">
                <a:latin typeface="Garamond"/>
                <a:cs typeface="Garamond"/>
              </a:rPr>
              <a:t>MPI  </a:t>
            </a:r>
            <a:r>
              <a:rPr dirty="0" sz="2800" spc="-10" b="1">
                <a:latin typeface="Garamond"/>
                <a:cs typeface="Garamond"/>
              </a:rPr>
              <a:t>Deeper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585" y="5145835"/>
            <a:ext cx="5807710" cy="100901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950" spc="-65" b="1" i="1">
                <a:solidFill>
                  <a:srgbClr val="005C2A"/>
                </a:solidFill>
                <a:latin typeface="Garamond"/>
                <a:cs typeface="Garamond"/>
              </a:rPr>
              <a:t>All </a:t>
            </a:r>
            <a:r>
              <a:rPr dirty="0" sz="2950" spc="-70" b="1" i="1">
                <a:solidFill>
                  <a:srgbClr val="005C2A"/>
                </a:solidFill>
                <a:latin typeface="Garamond"/>
                <a:cs typeface="Garamond"/>
              </a:rPr>
              <a:t>destitute </a:t>
            </a:r>
            <a:r>
              <a:rPr dirty="0" sz="2950" spc="-80" b="1" i="1">
                <a:solidFill>
                  <a:srgbClr val="005C2A"/>
                </a:solidFill>
                <a:latin typeface="Garamond"/>
                <a:cs typeface="Garamond"/>
              </a:rPr>
              <a:t>people </a:t>
            </a:r>
            <a:r>
              <a:rPr dirty="0" sz="2950" spc="-70" b="1" i="1">
                <a:solidFill>
                  <a:srgbClr val="005C2A"/>
                </a:solidFill>
                <a:latin typeface="Garamond"/>
                <a:cs typeface="Garamond"/>
              </a:rPr>
              <a:t>are </a:t>
            </a:r>
            <a:r>
              <a:rPr dirty="0" sz="2950" spc="-65" b="1" i="1">
                <a:solidFill>
                  <a:srgbClr val="005C2A"/>
                </a:solidFill>
                <a:latin typeface="Garamond"/>
                <a:cs typeface="Garamond"/>
              </a:rPr>
              <a:t>also </a:t>
            </a:r>
            <a:r>
              <a:rPr dirty="0" sz="2950" spc="-100" b="1" i="1">
                <a:solidFill>
                  <a:srgbClr val="005C2A"/>
                </a:solidFill>
                <a:latin typeface="Garamond"/>
                <a:cs typeface="Garamond"/>
              </a:rPr>
              <a:t>MPI</a:t>
            </a:r>
            <a:r>
              <a:rPr dirty="0" sz="2950" spc="130" b="1" i="1">
                <a:solidFill>
                  <a:srgbClr val="005C2A"/>
                </a:solidFill>
                <a:latin typeface="Garamond"/>
                <a:cs typeface="Garamond"/>
              </a:rPr>
              <a:t> </a:t>
            </a:r>
            <a:r>
              <a:rPr dirty="0" sz="2950" spc="-75" b="1" i="1">
                <a:solidFill>
                  <a:srgbClr val="005C2A"/>
                </a:solidFill>
                <a:latin typeface="Garamond"/>
                <a:cs typeface="Garamond"/>
              </a:rPr>
              <a:t>poor.</a:t>
            </a:r>
            <a:endParaRPr sz="2950">
              <a:latin typeface="Garamond"/>
              <a:cs typeface="Garamond"/>
            </a:endParaRPr>
          </a:p>
          <a:p>
            <a:pPr marL="2731770">
              <a:lnSpc>
                <a:spcPct val="100000"/>
              </a:lnSpc>
              <a:spcBef>
                <a:spcPts val="735"/>
              </a:spcBef>
            </a:pPr>
            <a:r>
              <a:rPr dirty="0" sz="2000" spc="-5">
                <a:latin typeface="Garamond"/>
                <a:cs typeface="Garamond"/>
              </a:rPr>
              <a:t>Alkire, </a:t>
            </a:r>
            <a:r>
              <a:rPr dirty="0" sz="2000">
                <a:latin typeface="Garamond"/>
                <a:cs typeface="Garamond"/>
              </a:rPr>
              <a:t>Conconi </a:t>
            </a:r>
            <a:r>
              <a:rPr dirty="0" sz="2000" spc="-5">
                <a:latin typeface="Garamond"/>
                <a:cs typeface="Garamond"/>
              </a:rPr>
              <a:t>and </a:t>
            </a:r>
            <a:r>
              <a:rPr dirty="0" sz="2000">
                <a:latin typeface="Garamond"/>
                <a:cs typeface="Garamond"/>
              </a:rPr>
              <a:t>Seth</a:t>
            </a:r>
            <a:r>
              <a:rPr dirty="0" sz="2000" spc="-25">
                <a:latin typeface="Garamond"/>
                <a:cs typeface="Garamond"/>
              </a:rPr>
              <a:t> </a:t>
            </a:r>
            <a:r>
              <a:rPr dirty="0" sz="2000">
                <a:latin typeface="Garamond"/>
                <a:cs typeface="Garamond"/>
              </a:rPr>
              <a:t>2014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47</a:t>
            </a:r>
            <a:endParaRPr sz="1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271398"/>
            <a:ext cx="5771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Deprivation </a:t>
            </a:r>
            <a:r>
              <a:rPr dirty="0"/>
              <a:t>cutoffs:</a:t>
            </a:r>
            <a:r>
              <a:rPr dirty="0" spc="-100"/>
              <a:t> </a:t>
            </a:r>
            <a:r>
              <a:rPr dirty="0" spc="-5"/>
              <a:t>Destitute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48</a:t>
            </a:r>
            <a:endParaRPr sz="1200">
              <a:latin typeface="Garamond"/>
              <a:cs typeface="Garamond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0" y="1109725"/>
          <a:ext cx="9084310" cy="382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6235"/>
                <a:gridCol w="7457440"/>
              </a:tblGrid>
              <a:tr h="33299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5" b="1">
                          <a:latin typeface="Garamond"/>
                          <a:cs typeface="Garamond"/>
                        </a:rPr>
                        <a:t>Indicator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10" b="1">
                          <a:latin typeface="Garamond"/>
                          <a:cs typeface="Garamond"/>
                        </a:rPr>
                        <a:t>Destitution</a:t>
                      </a:r>
                      <a:r>
                        <a:rPr dirty="0" sz="1900" spc="50" b="1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 b="1">
                          <a:latin typeface="Garamond"/>
                          <a:cs typeface="Garamond"/>
                        </a:rPr>
                        <a:t>Cutoff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32993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1348740" algn="l"/>
                        </a:tabLst>
                      </a:pPr>
                      <a:r>
                        <a:rPr dirty="0" sz="1900" spc="-10">
                          <a:latin typeface="Garamond"/>
                          <a:cs typeface="Garamond"/>
                        </a:rPr>
                        <a:t>Schooling	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1/6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No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one has completed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more than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one </a:t>
                      </a:r>
                      <a:r>
                        <a:rPr dirty="0" sz="1900" spc="-1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year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of</a:t>
                      </a:r>
                      <a:r>
                        <a:rPr dirty="0" sz="1900" spc="41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schooling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5">
                          <a:latin typeface="Garamond"/>
                          <a:cs typeface="Garamond"/>
                        </a:rPr>
                        <a:t>Attendance</a:t>
                      </a:r>
                      <a:r>
                        <a:rPr dirty="0" sz="1900" spc="-3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1/6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All </a:t>
                      </a:r>
                      <a:r>
                        <a:rPr dirty="0" sz="1900" spc="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primary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school </a:t>
                      </a:r>
                      <a:r>
                        <a:rPr dirty="0" sz="1900" spc="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aged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children </a:t>
                      </a:r>
                      <a:r>
                        <a:rPr dirty="0" sz="190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are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out of</a:t>
                      </a:r>
                      <a:r>
                        <a:rPr dirty="0" sz="1900" spc="35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school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32993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1303020" algn="l"/>
                        </a:tabLst>
                      </a:pPr>
                      <a:r>
                        <a:rPr dirty="0" sz="1900" spc="-5">
                          <a:latin typeface="Garamond"/>
                          <a:cs typeface="Garamond"/>
                        </a:rPr>
                        <a:t>Nutrition	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1/6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Someone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is severely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malnourished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at</a:t>
                      </a:r>
                      <a:r>
                        <a:rPr dirty="0" sz="1900" spc="8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home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8890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281430" algn="l"/>
                        </a:tabLst>
                      </a:pPr>
                      <a:r>
                        <a:rPr dirty="0" sz="1900">
                          <a:latin typeface="Garamond"/>
                          <a:cs typeface="Garamond"/>
                        </a:rPr>
                        <a:t>Mortality	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1/6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9525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Household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has lost </a:t>
                      </a:r>
                      <a:r>
                        <a:rPr dirty="0" sz="1900" spc="-2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two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or more</a:t>
                      </a:r>
                      <a:r>
                        <a:rPr dirty="0" sz="1900" spc="6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children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9525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993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-5">
                          <a:solidFill>
                            <a:srgbClr val="A6A6A6"/>
                          </a:solidFill>
                          <a:latin typeface="Garamond"/>
                          <a:cs typeface="Garamond"/>
                        </a:rPr>
                        <a:t>Electricity</a:t>
                      </a:r>
                      <a:r>
                        <a:rPr dirty="0" sz="1900" spc="425">
                          <a:solidFill>
                            <a:srgbClr val="A6A6A6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400">
                          <a:solidFill>
                            <a:srgbClr val="A6A6A6"/>
                          </a:solidFill>
                          <a:latin typeface="Garamond"/>
                          <a:cs typeface="Garamond"/>
                        </a:rPr>
                        <a:t>1/18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952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The </a:t>
                      </a:r>
                      <a:r>
                        <a:rPr dirty="0" sz="1900" spc="-10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household has </a:t>
                      </a:r>
                      <a:r>
                        <a:rPr dirty="0" sz="1900" spc="-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no electricity (No</a:t>
                      </a:r>
                      <a:r>
                        <a:rPr dirty="0" sz="1900" spc="90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change)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952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58013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">
                          <a:latin typeface="Garamond"/>
                          <a:cs typeface="Garamond"/>
                        </a:rPr>
                        <a:t>Sanitation</a:t>
                      </a:r>
                      <a:r>
                        <a:rPr dirty="0" sz="1900" spc="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1/18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No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facility </a:t>
                      </a:r>
                      <a:r>
                        <a:rPr dirty="0" sz="1900" spc="-2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available </a:t>
                      </a:r>
                      <a:r>
                        <a:rPr dirty="0" sz="1900" spc="-5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so practice open</a:t>
                      </a:r>
                      <a:r>
                        <a:rPr dirty="0" sz="1900" spc="120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defecation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21590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208405" algn="l"/>
                        </a:tabLst>
                      </a:pPr>
                      <a:r>
                        <a:rPr dirty="0" sz="1900" spc="-35">
                          <a:latin typeface="Garamond"/>
                          <a:cs typeface="Garamond"/>
                        </a:rPr>
                        <a:t>Water	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1/18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No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Safe </a:t>
                      </a:r>
                      <a:r>
                        <a:rPr dirty="0" sz="1900" spc="-1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water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or a 45 </a:t>
                      </a:r>
                      <a:r>
                        <a:rPr dirty="0" sz="1900" spc="-1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minute</a:t>
                      </a:r>
                      <a:r>
                        <a:rPr dirty="0" sz="1900" spc="7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1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walk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44450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243330" algn="l"/>
                        </a:tabLst>
                      </a:pPr>
                      <a:r>
                        <a:rPr dirty="0" sz="1900" spc="-5">
                          <a:solidFill>
                            <a:srgbClr val="A6A6A6"/>
                          </a:solidFill>
                          <a:latin typeface="Garamond"/>
                          <a:cs typeface="Garamond"/>
                        </a:rPr>
                        <a:t>Floor	</a:t>
                      </a:r>
                      <a:r>
                        <a:rPr dirty="0" sz="1400">
                          <a:solidFill>
                            <a:srgbClr val="A6A6A6"/>
                          </a:solidFill>
                          <a:latin typeface="Garamond"/>
                          <a:cs typeface="Garamond"/>
                        </a:rPr>
                        <a:t>1/18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The </a:t>
                      </a:r>
                      <a:r>
                        <a:rPr dirty="0" sz="1900" spc="-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household has a </a:t>
                      </a:r>
                      <a:r>
                        <a:rPr dirty="0" sz="1900" spc="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dirt, </a:t>
                      </a:r>
                      <a:r>
                        <a:rPr dirty="0" sz="1900" spc="-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sand, or </a:t>
                      </a:r>
                      <a:r>
                        <a:rPr dirty="0" sz="1900" spc="-10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dung </a:t>
                      </a:r>
                      <a:r>
                        <a:rPr dirty="0" sz="1900" spc="10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floor </a:t>
                      </a:r>
                      <a:r>
                        <a:rPr dirty="0" sz="1900" spc="-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(No</a:t>
                      </a:r>
                      <a:r>
                        <a:rPr dirty="0" sz="1900" spc="8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7E7E7E"/>
                          </a:solidFill>
                          <a:latin typeface="Garamond"/>
                          <a:cs typeface="Garamond"/>
                        </a:rPr>
                        <a:t>change)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9525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193165" algn="l"/>
                        </a:tabLst>
                      </a:pPr>
                      <a:r>
                        <a:rPr dirty="0" sz="1900" spc="-5">
                          <a:latin typeface="Garamond"/>
                          <a:cs typeface="Garamond"/>
                        </a:rPr>
                        <a:t>Fuel	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1/18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Cooks with </a:t>
                      </a:r>
                      <a:r>
                        <a:rPr dirty="0" sz="1900" spc="-3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Wood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or</a:t>
                      </a:r>
                      <a:r>
                        <a:rPr dirty="0" sz="1900" spc="9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Dung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9525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1197610" algn="l"/>
                        </a:tabLst>
                      </a:pPr>
                      <a:r>
                        <a:rPr dirty="0" sz="1900" spc="-5">
                          <a:latin typeface="Garamond"/>
                          <a:cs typeface="Garamond"/>
                        </a:rPr>
                        <a:t>Assets	</a:t>
                      </a:r>
                      <a:r>
                        <a:rPr dirty="0" sz="1400">
                          <a:latin typeface="Garamond"/>
                          <a:cs typeface="Garamond"/>
                        </a:rPr>
                        <a:t>1/18</a:t>
                      </a:r>
                      <a:endParaRPr sz="1400">
                        <a:latin typeface="Garamond"/>
                        <a:cs typeface="Garamond"/>
                      </a:endParaRPr>
                    </a:p>
                  </a:txBody>
                  <a:tcPr marL="0" marR="0" marB="0" marT="3429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Owns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No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Assets – Radio, </a:t>
                      </a:r>
                      <a:r>
                        <a:rPr dirty="0" sz="1900" spc="-10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television, mobile phone, bicycle</a:t>
                      </a:r>
                      <a:r>
                        <a:rPr dirty="0" sz="1900" spc="204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C00000"/>
                          </a:solidFill>
                          <a:latin typeface="Garamond"/>
                          <a:cs typeface="Garamond"/>
                        </a:rPr>
                        <a:t>etc.</a:t>
                      </a:r>
                      <a:endParaRPr sz="1900">
                        <a:latin typeface="Garamond"/>
                        <a:cs typeface="Garamond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79650" y="5379821"/>
            <a:ext cx="553148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latin typeface="Garamond"/>
                <a:cs typeface="Garamond"/>
              </a:rPr>
              <a:t>Any </a:t>
            </a:r>
            <a:r>
              <a:rPr dirty="0" sz="2800" b="1">
                <a:latin typeface="Garamond"/>
                <a:cs typeface="Garamond"/>
              </a:rPr>
              <a:t>person </a:t>
            </a:r>
            <a:r>
              <a:rPr dirty="0" sz="2800" spc="-5" b="1">
                <a:latin typeface="Garamond"/>
                <a:cs typeface="Garamond"/>
              </a:rPr>
              <a:t>who is </a:t>
            </a:r>
            <a:r>
              <a:rPr dirty="0" sz="2800" spc="-20" b="1">
                <a:latin typeface="Garamond"/>
                <a:cs typeface="Garamond"/>
              </a:rPr>
              <a:t>deprived </a:t>
            </a:r>
            <a:r>
              <a:rPr dirty="0" sz="2800" spc="-5" b="1">
                <a:latin typeface="Garamond"/>
                <a:cs typeface="Garamond"/>
              </a:rPr>
              <a:t>in 1/3 of  these </a:t>
            </a:r>
            <a:r>
              <a:rPr dirty="0" sz="2800" spc="-10" b="1">
                <a:latin typeface="Garamond"/>
                <a:cs typeface="Garamond"/>
              </a:rPr>
              <a:t>weighted </a:t>
            </a:r>
            <a:r>
              <a:rPr dirty="0" sz="2800" b="1">
                <a:latin typeface="Garamond"/>
                <a:cs typeface="Garamond"/>
              </a:rPr>
              <a:t>indicators is  </a:t>
            </a:r>
            <a:r>
              <a:rPr dirty="0" sz="2800" spc="-10" b="1">
                <a:solidFill>
                  <a:srgbClr val="C00000"/>
                </a:solidFill>
                <a:latin typeface="Garamond"/>
                <a:cs typeface="Garamond"/>
              </a:rPr>
              <a:t>Destitute.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937" y="1058672"/>
            <a:ext cx="8329295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Garamond"/>
                <a:cs typeface="Garamond"/>
              </a:rPr>
              <a:t>Over half </a:t>
            </a:r>
            <a:r>
              <a:rPr dirty="0" sz="2800" spc="-5">
                <a:latin typeface="Garamond"/>
                <a:cs typeface="Garamond"/>
              </a:rPr>
              <a:t>of all </a:t>
            </a:r>
            <a:r>
              <a:rPr dirty="0" sz="2800" spc="-10">
                <a:latin typeface="Garamond"/>
                <a:cs typeface="Garamond"/>
              </a:rPr>
              <a:t>MPI </a:t>
            </a:r>
            <a:r>
              <a:rPr dirty="0" sz="2800" spc="-5">
                <a:latin typeface="Garamond"/>
                <a:cs typeface="Garamond"/>
              </a:rPr>
              <a:t>poor people are</a:t>
            </a:r>
            <a:r>
              <a:rPr dirty="0" sz="2800" spc="5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destitute.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800" spc="-5" b="1">
                <a:latin typeface="Garamond"/>
                <a:cs typeface="Garamond"/>
              </a:rPr>
              <a:t>28 countries reduced destitution </a:t>
            </a:r>
            <a:r>
              <a:rPr dirty="0" sz="2800" spc="-5">
                <a:latin typeface="Garamond"/>
                <a:cs typeface="Garamond"/>
              </a:rPr>
              <a:t>(0.05); 29 reduced</a:t>
            </a:r>
            <a:r>
              <a:rPr dirty="0" sz="2800" spc="90">
                <a:latin typeface="Garamond"/>
                <a:cs typeface="Garamond"/>
              </a:rPr>
              <a:t> </a:t>
            </a:r>
            <a:r>
              <a:rPr dirty="0" sz="2800">
                <a:latin typeface="Garamond"/>
                <a:cs typeface="Garamond"/>
              </a:rPr>
              <a:t>H</a:t>
            </a:r>
            <a:r>
              <a:rPr dirty="0" baseline="25525" sz="2775">
                <a:latin typeface="Garamond"/>
                <a:cs typeface="Garamond"/>
              </a:rPr>
              <a:t>D</a:t>
            </a:r>
            <a:endParaRPr baseline="25525" sz="2775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63855" marR="30480" indent="-288290">
              <a:lnSpc>
                <a:spcPct val="100000"/>
              </a:lnSpc>
            </a:pPr>
            <a:r>
              <a:rPr dirty="0" sz="2800" spc="-5" b="1">
                <a:latin typeface="Garamond"/>
                <a:cs typeface="Garamond"/>
              </a:rPr>
              <a:t>Largest reductions </a:t>
            </a:r>
            <a:r>
              <a:rPr dirty="0" sz="2800" spc="-5">
                <a:latin typeface="Garamond"/>
                <a:cs typeface="Garamond"/>
              </a:rPr>
              <a:t>in: </a:t>
            </a:r>
            <a:r>
              <a:rPr dirty="0" sz="2800" spc="-10">
                <a:latin typeface="Garamond"/>
                <a:cs typeface="Garamond"/>
              </a:rPr>
              <a:t>Ethiopia, </a:t>
            </a:r>
            <a:r>
              <a:rPr dirty="0" sz="2800" spc="-5">
                <a:latin typeface="Garamond"/>
                <a:cs typeface="Garamond"/>
              </a:rPr>
              <a:t>Niger, </a:t>
            </a:r>
            <a:r>
              <a:rPr dirty="0" sz="2800">
                <a:latin typeface="Garamond"/>
                <a:cs typeface="Garamond"/>
              </a:rPr>
              <a:t>Ghana, </a:t>
            </a:r>
            <a:r>
              <a:rPr dirty="0" sz="2800" spc="-10">
                <a:latin typeface="Garamond"/>
                <a:cs typeface="Garamond"/>
              </a:rPr>
              <a:t>Bolivia,  </a:t>
            </a:r>
            <a:r>
              <a:rPr dirty="0" sz="2800" spc="-5">
                <a:latin typeface="Garamond"/>
                <a:cs typeface="Garamond"/>
              </a:rPr>
              <a:t>Rwanda, Tanzania, Nepal, </a:t>
            </a:r>
            <a:r>
              <a:rPr dirty="0" sz="2800" spc="-10">
                <a:latin typeface="Garamond"/>
                <a:cs typeface="Garamond"/>
              </a:rPr>
              <a:t>Haiti, Bangladesh </a:t>
            </a:r>
            <a:r>
              <a:rPr dirty="0" sz="2800">
                <a:latin typeface="Garamond"/>
                <a:cs typeface="Garamond"/>
              </a:rPr>
              <a:t>(2004-7) </a:t>
            </a:r>
            <a:r>
              <a:rPr dirty="0" sz="2800" spc="-10">
                <a:latin typeface="Garamond"/>
                <a:cs typeface="Garamond"/>
              </a:rPr>
              <a:t>and  Zambia.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800" spc="-5">
                <a:latin typeface="Garamond"/>
                <a:cs typeface="Garamond"/>
              </a:rPr>
              <a:t>These </a:t>
            </a:r>
            <a:r>
              <a:rPr dirty="0" sz="2800">
                <a:latin typeface="Garamond"/>
                <a:cs typeface="Garamond"/>
              </a:rPr>
              <a:t>are </a:t>
            </a:r>
            <a:r>
              <a:rPr dirty="0" sz="2800" spc="-10" b="1">
                <a:latin typeface="Garamond"/>
                <a:cs typeface="Garamond"/>
              </a:rPr>
              <a:t>LDCs </a:t>
            </a:r>
            <a:r>
              <a:rPr dirty="0" sz="2800" spc="-5" b="1">
                <a:latin typeface="Garamond"/>
                <a:cs typeface="Garamond"/>
              </a:rPr>
              <a:t>or </a:t>
            </a:r>
            <a:r>
              <a:rPr dirty="0" sz="2800" spc="-10" b="1">
                <a:latin typeface="Garamond"/>
                <a:cs typeface="Garamond"/>
              </a:rPr>
              <a:t>LICS </a:t>
            </a:r>
            <a:r>
              <a:rPr dirty="0" sz="2800" spc="-5">
                <a:latin typeface="Garamond"/>
                <a:cs typeface="Garamond"/>
              </a:rPr>
              <a:t>except Ghana &amp;</a:t>
            </a:r>
            <a:r>
              <a:rPr dirty="0" sz="2800" spc="6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Bangladesh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49</a:t>
            </a:r>
            <a:endParaRPr sz="1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58672"/>
            <a:ext cx="8411210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0355" marR="325120" indent="-28829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Garamond"/>
                <a:cs typeface="Garamond"/>
              </a:rPr>
              <a:t>In most countries, destitution </a:t>
            </a:r>
            <a:r>
              <a:rPr dirty="0" sz="2800" spc="-10">
                <a:latin typeface="Garamond"/>
                <a:cs typeface="Garamond"/>
              </a:rPr>
              <a:t>is being </a:t>
            </a:r>
            <a:r>
              <a:rPr dirty="0" sz="2800" spc="-5">
                <a:latin typeface="Garamond"/>
                <a:cs typeface="Garamond"/>
              </a:rPr>
              <a:t>reduced </a:t>
            </a:r>
            <a:r>
              <a:rPr dirty="0" sz="2800" spc="-10" b="1">
                <a:latin typeface="Garamond"/>
                <a:cs typeface="Garamond"/>
              </a:rPr>
              <a:t>faster </a:t>
            </a:r>
            <a:r>
              <a:rPr dirty="0" sz="2800" spc="-5" b="1">
                <a:latin typeface="Garamond"/>
                <a:cs typeface="Garamond"/>
              </a:rPr>
              <a:t>than  MPI </a:t>
            </a:r>
            <a:r>
              <a:rPr dirty="0" sz="2800" spc="-5">
                <a:latin typeface="Garamond"/>
                <a:cs typeface="Garamond"/>
              </a:rPr>
              <a:t>in relative terms; in 4 countries this </a:t>
            </a:r>
            <a:r>
              <a:rPr dirty="0" sz="2800" spc="-10">
                <a:latin typeface="Garamond"/>
                <a:cs typeface="Garamond"/>
              </a:rPr>
              <a:t>is </a:t>
            </a:r>
            <a:r>
              <a:rPr dirty="0" sz="2800">
                <a:latin typeface="Garamond"/>
                <a:cs typeface="Garamond"/>
              </a:rPr>
              <a:t>also </a:t>
            </a:r>
            <a:r>
              <a:rPr dirty="0" sz="2800" spc="-5">
                <a:latin typeface="Garamond"/>
                <a:cs typeface="Garamond"/>
              </a:rPr>
              <a:t>true </a:t>
            </a:r>
            <a:r>
              <a:rPr dirty="0" sz="2800" spc="-10">
                <a:latin typeface="Garamond"/>
                <a:cs typeface="Garamond"/>
              </a:rPr>
              <a:t>in  absolute </a:t>
            </a:r>
            <a:r>
              <a:rPr dirty="0" sz="2800" spc="-5">
                <a:latin typeface="Garamond"/>
                <a:cs typeface="Garamond"/>
              </a:rPr>
              <a:t>terms.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00355" marR="201295" indent="-288290">
              <a:lnSpc>
                <a:spcPct val="100000"/>
              </a:lnSpc>
            </a:pPr>
            <a:r>
              <a:rPr dirty="0" sz="2800" b="1">
                <a:latin typeface="Garamond"/>
                <a:cs typeface="Garamond"/>
              </a:rPr>
              <a:t>Nine </a:t>
            </a:r>
            <a:r>
              <a:rPr dirty="0" sz="2800" spc="-5" b="1">
                <a:latin typeface="Garamond"/>
                <a:cs typeface="Garamond"/>
              </a:rPr>
              <a:t>countries </a:t>
            </a:r>
            <a:r>
              <a:rPr dirty="0" sz="2800" spc="-5">
                <a:latin typeface="Garamond"/>
                <a:cs typeface="Garamond"/>
              </a:rPr>
              <a:t>reduced all destitution indicators  significantly: Cambodia, Dominican Republic, </a:t>
            </a:r>
            <a:r>
              <a:rPr dirty="0" sz="2800" spc="-10">
                <a:latin typeface="Garamond"/>
                <a:cs typeface="Garamond"/>
              </a:rPr>
              <a:t>Ethiopia  </a:t>
            </a:r>
            <a:r>
              <a:rPr dirty="0" sz="2800" spc="-5">
                <a:latin typeface="Garamond"/>
                <a:cs typeface="Garamond"/>
              </a:rPr>
              <a:t>(2000-5), </a:t>
            </a:r>
            <a:r>
              <a:rPr dirty="0" sz="2800" spc="-10">
                <a:latin typeface="Garamond"/>
                <a:cs typeface="Garamond"/>
              </a:rPr>
              <a:t>Haiti, </a:t>
            </a:r>
            <a:r>
              <a:rPr dirty="0" sz="2800" spc="-5">
                <a:latin typeface="Garamond"/>
                <a:cs typeface="Garamond"/>
              </a:rPr>
              <a:t>India, Indonesia, Mozambique, Niger </a:t>
            </a:r>
            <a:r>
              <a:rPr dirty="0" sz="2800" spc="-10">
                <a:latin typeface="Garamond"/>
                <a:cs typeface="Garamond"/>
              </a:rPr>
              <a:t>and  </a:t>
            </a:r>
            <a:r>
              <a:rPr dirty="0" sz="2800" spc="-5">
                <a:latin typeface="Garamond"/>
                <a:cs typeface="Garamond"/>
              </a:rPr>
              <a:t>Rwanda</a:t>
            </a:r>
            <a:r>
              <a:rPr dirty="0" sz="2800" spc="-2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(0.05).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Garamond"/>
                <a:cs typeface="Garamond"/>
              </a:rPr>
              <a:t>27 countries </a:t>
            </a:r>
            <a:r>
              <a:rPr dirty="0" sz="2800" spc="-10">
                <a:latin typeface="Garamond"/>
                <a:cs typeface="Garamond"/>
              </a:rPr>
              <a:t>had </a:t>
            </a:r>
            <a:r>
              <a:rPr dirty="0" sz="2800" spc="-5">
                <a:latin typeface="Garamond"/>
                <a:cs typeface="Garamond"/>
              </a:rPr>
              <a:t>significant reductions of destitution in</a:t>
            </a:r>
            <a:r>
              <a:rPr dirty="0" sz="2800" spc="40">
                <a:latin typeface="Garamond"/>
                <a:cs typeface="Garamond"/>
              </a:rPr>
              <a:t> </a:t>
            </a:r>
            <a:r>
              <a:rPr dirty="0" sz="2800" spc="-5" b="1">
                <a:latin typeface="Garamond"/>
                <a:cs typeface="Garamond"/>
              </a:rPr>
              <a:t>rural</a:t>
            </a:r>
            <a:endParaRPr sz="2800">
              <a:latin typeface="Garamond"/>
              <a:cs typeface="Garamond"/>
            </a:endParaRPr>
          </a:p>
          <a:p>
            <a:pPr marL="300355">
              <a:lnSpc>
                <a:spcPct val="100000"/>
              </a:lnSpc>
            </a:pPr>
            <a:r>
              <a:rPr dirty="0" sz="2800" spc="-5">
                <a:latin typeface="Garamond"/>
                <a:cs typeface="Garamond"/>
              </a:rPr>
              <a:t>areas, and 20 countries in </a:t>
            </a:r>
            <a:r>
              <a:rPr dirty="0" sz="2800" spc="-5" b="1">
                <a:latin typeface="Garamond"/>
                <a:cs typeface="Garamond"/>
              </a:rPr>
              <a:t>urban</a:t>
            </a:r>
            <a:r>
              <a:rPr dirty="0" sz="2800" spc="15" b="1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areas.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50</a:t>
            </a:r>
            <a:endParaRPr sz="1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567" y="1269491"/>
            <a:ext cx="6416039" cy="454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454" y="522859"/>
            <a:ext cx="6388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760000"/>
                </a:solidFill>
              </a:rPr>
              <a:t>Dimensions, Weights,</a:t>
            </a:r>
            <a:r>
              <a:rPr dirty="0" spc="-70">
                <a:solidFill>
                  <a:srgbClr val="760000"/>
                </a:solidFill>
              </a:rPr>
              <a:t> </a:t>
            </a:r>
            <a:r>
              <a:rPr dirty="0" spc="-5">
                <a:solidFill>
                  <a:srgbClr val="760000"/>
                </a:solidFill>
              </a:rPr>
              <a:t>Indicators</a:t>
            </a:r>
          </a:p>
        </p:txBody>
      </p:sp>
      <p:sp>
        <p:nvSpPr>
          <p:cNvPr id="4" name="object 4"/>
          <p:cNvSpPr/>
          <p:nvPr/>
        </p:nvSpPr>
        <p:spPr>
          <a:xfrm>
            <a:off x="1406652" y="1357883"/>
            <a:ext cx="5900928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51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8975"/>
            <a:ext cx="9143999" cy="6669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3568" y="563626"/>
            <a:ext cx="49682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Breaking </a:t>
            </a:r>
            <a:r>
              <a:rPr dirty="0" sz="1800" spc="-10"/>
              <a:t>Down </a:t>
            </a:r>
            <a:r>
              <a:rPr dirty="0" sz="1800"/>
              <a:t>the Change </a:t>
            </a:r>
            <a:r>
              <a:rPr dirty="0" sz="1800" spc="-5"/>
              <a:t>in Multidimensional  </a:t>
            </a:r>
            <a:r>
              <a:rPr dirty="0" sz="1800"/>
              <a:t>Headcount Ratio </a:t>
            </a:r>
            <a:r>
              <a:rPr dirty="0" sz="1800" spc="-5"/>
              <a:t>into Change in Moderate </a:t>
            </a:r>
            <a:r>
              <a:rPr dirty="0" sz="1800" spc="-10"/>
              <a:t>Poverty  </a:t>
            </a:r>
            <a:r>
              <a:rPr dirty="0" sz="1800"/>
              <a:t>and </a:t>
            </a:r>
            <a:r>
              <a:rPr dirty="0" sz="1800" spc="-5"/>
              <a:t>Change in</a:t>
            </a:r>
            <a:r>
              <a:rPr dirty="0" sz="1800" spc="20"/>
              <a:t> </a:t>
            </a:r>
            <a:r>
              <a:rPr dirty="0" sz="1800" spc="-5"/>
              <a:t>Destitute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3164" y="735837"/>
          <a:ext cx="8800465" cy="499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985"/>
                <a:gridCol w="737235"/>
                <a:gridCol w="980440"/>
                <a:gridCol w="1375410"/>
                <a:gridCol w="777239"/>
                <a:gridCol w="1278255"/>
                <a:gridCol w="840104"/>
                <a:gridCol w="1260475"/>
              </a:tblGrid>
              <a:tr h="446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 b="1">
                          <a:solidFill>
                            <a:srgbClr val="800000"/>
                          </a:solidFill>
                          <a:latin typeface="Garamond"/>
                          <a:cs typeface="Garamond"/>
                        </a:rPr>
                        <a:t>National</a:t>
                      </a:r>
                      <a:endParaRPr sz="2000">
                        <a:latin typeface="Garamond"/>
                        <a:cs typeface="Garamond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 spc="-5" b="1">
                          <a:solidFill>
                            <a:srgbClr val="800000"/>
                          </a:solidFill>
                          <a:latin typeface="Garamond"/>
                          <a:cs typeface="Garamond"/>
                        </a:rPr>
                        <a:t>Urban</a:t>
                      </a:r>
                      <a:endParaRPr sz="2000">
                        <a:latin typeface="Garamond"/>
                        <a:cs typeface="Garamond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 spc="-10" b="1">
                          <a:solidFill>
                            <a:srgbClr val="800000"/>
                          </a:solidFill>
                          <a:latin typeface="Garamond"/>
                          <a:cs typeface="Garamond"/>
                        </a:rPr>
                        <a:t>Rural</a:t>
                      </a:r>
                      <a:endParaRPr sz="2000">
                        <a:latin typeface="Garamond"/>
                        <a:cs typeface="Garamond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9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Level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Annualised</a:t>
                      </a:r>
                      <a:endParaRPr sz="1600">
                        <a:latin typeface="Garamond"/>
                        <a:cs typeface="Garamond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Change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Level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Annualised</a:t>
                      </a:r>
                      <a:endParaRPr sz="1600">
                        <a:latin typeface="Garamond"/>
                        <a:cs typeface="Garamond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Change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Level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Annualised</a:t>
                      </a:r>
                      <a:endParaRPr sz="1600">
                        <a:latin typeface="Garamond"/>
                        <a:cs typeface="Garamond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Change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53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86409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Garamond"/>
                          <a:cs typeface="Garamond"/>
                        </a:rPr>
                        <a:t>MPI</a:t>
                      </a:r>
                      <a:r>
                        <a:rPr dirty="0" baseline="25462" sz="1800" spc="-7" b="1">
                          <a:latin typeface="Garamond"/>
                          <a:cs typeface="Garamond"/>
                        </a:rPr>
                        <a:t>D</a:t>
                      </a:r>
                      <a:endParaRPr baseline="25462" sz="1800">
                        <a:latin typeface="Garamond"/>
                        <a:cs typeface="Garamond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2000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.471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.115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.530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4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2005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.339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-0.26***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.055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-.012***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.377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-.031***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5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2011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.248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-0.015***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.054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-0.000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.290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-0.014***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4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01650" marR="212090" indent="-28194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Garamond"/>
                          <a:cs typeface="Garamond"/>
                        </a:rPr>
                        <a:t>Headcount  Ratio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2000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82.1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25.9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91.4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5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2005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65.4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-3.3***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12.7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-2.6***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72.6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-3.8***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4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2011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52.1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-2.2***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12.9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.0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60.7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-2.0***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537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953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35280" marR="330200" indent="40640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Garamond"/>
                          <a:cs typeface="Garamond"/>
                        </a:rPr>
                        <a:t>Average  </a:t>
                      </a:r>
                      <a:r>
                        <a:rPr dirty="0" sz="1800" b="1">
                          <a:latin typeface="Garamond"/>
                          <a:cs typeface="Garamond"/>
                        </a:rPr>
                        <a:t>Int</a:t>
                      </a:r>
                      <a:r>
                        <a:rPr dirty="0" sz="1800" spc="-10" b="1">
                          <a:latin typeface="Garamond"/>
                          <a:cs typeface="Garamond"/>
                        </a:rPr>
                        <a:t>e</a:t>
                      </a:r>
                      <a:r>
                        <a:rPr dirty="0" sz="1800" spc="-5" b="1">
                          <a:latin typeface="Garamond"/>
                          <a:cs typeface="Garamond"/>
                        </a:rPr>
                        <a:t>ns</a:t>
                      </a:r>
                      <a:r>
                        <a:rPr dirty="0" sz="1800" spc="-10" b="1">
                          <a:latin typeface="Garamond"/>
                          <a:cs typeface="Garamond"/>
                        </a:rPr>
                        <a:t>i</a:t>
                      </a:r>
                      <a:r>
                        <a:rPr dirty="0" sz="1800" b="1">
                          <a:latin typeface="Garamond"/>
                          <a:cs typeface="Garamond"/>
                        </a:rPr>
                        <a:t>ty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2000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57.4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44.4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58.0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b="1">
                          <a:latin typeface="Garamond"/>
                          <a:cs typeface="Garamond"/>
                        </a:rPr>
                        <a:t>-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4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10" b="1">
                          <a:latin typeface="Garamond"/>
                          <a:cs typeface="Garamond"/>
                        </a:rPr>
                        <a:t>2005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51.8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-1.1***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43.5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-0.2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52.0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-1.2***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51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2011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47.6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-0.7***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42.1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-0.2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47.8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5" b="1">
                          <a:latin typeface="Garamond"/>
                          <a:cs typeface="Garamond"/>
                        </a:rPr>
                        <a:t>-0.7***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52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1447" y="0"/>
            <a:ext cx="67525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Ethiopia: </a:t>
            </a:r>
            <a:r>
              <a:rPr dirty="0"/>
              <a:t>Reduction of</a:t>
            </a:r>
            <a:r>
              <a:rPr dirty="0" spc="-90"/>
              <a:t> </a:t>
            </a:r>
            <a:r>
              <a:rPr dirty="0" spc="-5"/>
              <a:t>Destitution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9404" y="6479844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68686"/>
                </a:solidFill>
                <a:latin typeface="Garamond"/>
                <a:cs typeface="Garamond"/>
              </a:rPr>
              <a:t>53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1788" y="5757671"/>
            <a:ext cx="7473950" cy="0"/>
          </a:xfrm>
          <a:custGeom>
            <a:avLst/>
            <a:gdLst/>
            <a:ahLst/>
            <a:cxnLst/>
            <a:rect l="l" t="t" r="r" b="b"/>
            <a:pathLst>
              <a:path w="7473950" h="0">
                <a:moveTo>
                  <a:pt x="0" y="0"/>
                </a:moveTo>
                <a:lnTo>
                  <a:pt x="74736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1788" y="5478779"/>
            <a:ext cx="7473950" cy="0"/>
          </a:xfrm>
          <a:custGeom>
            <a:avLst/>
            <a:gdLst/>
            <a:ahLst/>
            <a:cxnLst/>
            <a:rect l="l" t="t" r="r" b="b"/>
            <a:pathLst>
              <a:path w="7473950" h="0">
                <a:moveTo>
                  <a:pt x="0" y="0"/>
                </a:moveTo>
                <a:lnTo>
                  <a:pt x="74736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20461" y="5198364"/>
            <a:ext cx="3605529" cy="0"/>
          </a:xfrm>
          <a:custGeom>
            <a:avLst/>
            <a:gdLst/>
            <a:ahLst/>
            <a:cxnLst/>
            <a:rect l="l" t="t" r="r" b="b"/>
            <a:pathLst>
              <a:path w="3605529" h="0">
                <a:moveTo>
                  <a:pt x="0" y="0"/>
                </a:moveTo>
                <a:lnTo>
                  <a:pt x="360502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1788" y="5198364"/>
            <a:ext cx="2068830" cy="0"/>
          </a:xfrm>
          <a:custGeom>
            <a:avLst/>
            <a:gdLst/>
            <a:ahLst/>
            <a:cxnLst/>
            <a:rect l="l" t="t" r="r" b="b"/>
            <a:pathLst>
              <a:path w="2068829" h="0">
                <a:moveTo>
                  <a:pt x="0" y="0"/>
                </a:moveTo>
                <a:lnTo>
                  <a:pt x="206882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20461" y="4917947"/>
            <a:ext cx="3605529" cy="0"/>
          </a:xfrm>
          <a:custGeom>
            <a:avLst/>
            <a:gdLst/>
            <a:ahLst/>
            <a:cxnLst/>
            <a:rect l="l" t="t" r="r" b="b"/>
            <a:pathLst>
              <a:path w="3605529" h="0">
                <a:moveTo>
                  <a:pt x="0" y="0"/>
                </a:moveTo>
                <a:lnTo>
                  <a:pt x="360502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1788" y="4917947"/>
            <a:ext cx="2068830" cy="0"/>
          </a:xfrm>
          <a:custGeom>
            <a:avLst/>
            <a:gdLst/>
            <a:ahLst/>
            <a:cxnLst/>
            <a:rect l="l" t="t" r="r" b="b"/>
            <a:pathLst>
              <a:path w="2068829" h="0">
                <a:moveTo>
                  <a:pt x="0" y="0"/>
                </a:moveTo>
                <a:lnTo>
                  <a:pt x="206882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23659" y="4639055"/>
            <a:ext cx="2402205" cy="0"/>
          </a:xfrm>
          <a:custGeom>
            <a:avLst/>
            <a:gdLst/>
            <a:ahLst/>
            <a:cxnLst/>
            <a:rect l="l" t="t" r="r" b="b"/>
            <a:pathLst>
              <a:path w="2402204" h="0">
                <a:moveTo>
                  <a:pt x="0" y="0"/>
                </a:moveTo>
                <a:lnTo>
                  <a:pt x="240182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2426" y="4639055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 h="0">
                <a:moveTo>
                  <a:pt x="0" y="0"/>
                </a:moveTo>
                <a:lnTo>
                  <a:pt x="127787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1788" y="4639055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 h="0">
                <a:moveTo>
                  <a:pt x="0" y="0"/>
                </a:moveTo>
                <a:lnTo>
                  <a:pt x="178079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23659" y="4358640"/>
            <a:ext cx="2402205" cy="0"/>
          </a:xfrm>
          <a:custGeom>
            <a:avLst/>
            <a:gdLst/>
            <a:ahLst/>
            <a:cxnLst/>
            <a:rect l="l" t="t" r="r" b="b"/>
            <a:pathLst>
              <a:path w="2402204" h="0">
                <a:moveTo>
                  <a:pt x="0" y="0"/>
                </a:moveTo>
                <a:lnTo>
                  <a:pt x="240182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75376" y="4358640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32426" y="4358640"/>
            <a:ext cx="529590" cy="0"/>
          </a:xfrm>
          <a:custGeom>
            <a:avLst/>
            <a:gdLst/>
            <a:ahLst/>
            <a:cxnLst/>
            <a:rect l="l" t="t" r="r" b="b"/>
            <a:pathLst>
              <a:path w="529589" h="0">
                <a:moveTo>
                  <a:pt x="0" y="0"/>
                </a:moveTo>
                <a:lnTo>
                  <a:pt x="52958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51788" y="4358640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 h="0">
                <a:moveTo>
                  <a:pt x="0" y="0"/>
                </a:moveTo>
                <a:lnTo>
                  <a:pt x="178079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65464" y="407974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23659" y="4079747"/>
            <a:ext cx="2028825" cy="0"/>
          </a:xfrm>
          <a:custGeom>
            <a:avLst/>
            <a:gdLst/>
            <a:ahLst/>
            <a:cxnLst/>
            <a:rect l="l" t="t" r="r" b="b"/>
            <a:pathLst>
              <a:path w="2028825" h="0">
                <a:moveTo>
                  <a:pt x="0" y="0"/>
                </a:moveTo>
                <a:lnTo>
                  <a:pt x="202844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75376" y="4079747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1788" y="4079747"/>
            <a:ext cx="4110354" cy="0"/>
          </a:xfrm>
          <a:custGeom>
            <a:avLst/>
            <a:gdLst/>
            <a:ahLst/>
            <a:cxnLst/>
            <a:rect l="l" t="t" r="r" b="b"/>
            <a:pathLst>
              <a:path w="4110354" h="0">
                <a:moveTo>
                  <a:pt x="0" y="0"/>
                </a:moveTo>
                <a:lnTo>
                  <a:pt x="411022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665464" y="379933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18704" y="379933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70419" y="3799332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23659" y="379933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75376" y="3799332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28615" y="379933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51788" y="3799332"/>
            <a:ext cx="3363595" cy="0"/>
          </a:xfrm>
          <a:custGeom>
            <a:avLst/>
            <a:gdLst/>
            <a:ahLst/>
            <a:cxnLst/>
            <a:rect l="l" t="t" r="r" b="b"/>
            <a:pathLst>
              <a:path w="3363595" h="0">
                <a:moveTo>
                  <a:pt x="0" y="0"/>
                </a:moveTo>
                <a:lnTo>
                  <a:pt x="33634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65464" y="352044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18704" y="352044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70419" y="3520440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23659" y="352044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75376" y="3520440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28615" y="352044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85288" y="3520440"/>
            <a:ext cx="2030095" cy="0"/>
          </a:xfrm>
          <a:custGeom>
            <a:avLst/>
            <a:gdLst/>
            <a:ahLst/>
            <a:cxnLst/>
            <a:rect l="l" t="t" r="r" b="b"/>
            <a:pathLst>
              <a:path w="2030095" h="0">
                <a:moveTo>
                  <a:pt x="0" y="0"/>
                </a:moveTo>
                <a:lnTo>
                  <a:pt x="20299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38527" y="352044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51788" y="352044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65464" y="3240023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58567" y="2959607"/>
            <a:ext cx="213360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18704" y="32400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70419" y="3240023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23659" y="32400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75376" y="3240023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28615" y="32400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33571" y="3240023"/>
            <a:ext cx="1282065" cy="0"/>
          </a:xfrm>
          <a:custGeom>
            <a:avLst/>
            <a:gdLst/>
            <a:ahLst/>
            <a:cxnLst/>
            <a:rect l="l" t="t" r="r" b="b"/>
            <a:pathLst>
              <a:path w="1282064" h="0">
                <a:moveTo>
                  <a:pt x="0" y="0"/>
                </a:moveTo>
                <a:lnTo>
                  <a:pt x="128168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85288" y="3240023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 h="0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38527" y="32400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51788" y="324002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06851" y="2959607"/>
            <a:ext cx="213360" cy="31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3611" y="2959607"/>
            <a:ext cx="213360" cy="239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01896" y="2959607"/>
            <a:ext cx="213360" cy="38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248655" y="2959607"/>
            <a:ext cx="213360" cy="1094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95415" y="2959607"/>
            <a:ext cx="214884" cy="1804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43700" y="2959607"/>
            <a:ext cx="213359" cy="502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238743" y="2959607"/>
            <a:ext cx="213359" cy="743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11808" y="2959607"/>
            <a:ext cx="213359" cy="8061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25167" y="2959607"/>
            <a:ext cx="213360" cy="806450"/>
          </a:xfrm>
          <a:custGeom>
            <a:avLst/>
            <a:gdLst/>
            <a:ahLst/>
            <a:cxnLst/>
            <a:rect l="l" t="t" r="r" b="b"/>
            <a:pathLst>
              <a:path w="213360" h="806450">
                <a:moveTo>
                  <a:pt x="0" y="806195"/>
                </a:moveTo>
                <a:lnTo>
                  <a:pt x="213360" y="806195"/>
                </a:lnTo>
                <a:lnTo>
                  <a:pt x="213360" y="0"/>
                </a:lnTo>
                <a:lnTo>
                  <a:pt x="0" y="0"/>
                </a:lnTo>
                <a:lnTo>
                  <a:pt x="0" y="806195"/>
                </a:lnTo>
                <a:close/>
              </a:path>
            </a:pathLst>
          </a:custGeom>
          <a:solidFill>
            <a:srgbClr val="DCB8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71927" y="2959607"/>
            <a:ext cx="213360" cy="654050"/>
          </a:xfrm>
          <a:custGeom>
            <a:avLst/>
            <a:gdLst/>
            <a:ahLst/>
            <a:cxnLst/>
            <a:rect l="l" t="t" r="r" b="b"/>
            <a:pathLst>
              <a:path w="213360" h="654050">
                <a:moveTo>
                  <a:pt x="0" y="653795"/>
                </a:moveTo>
                <a:lnTo>
                  <a:pt x="213360" y="653795"/>
                </a:lnTo>
                <a:lnTo>
                  <a:pt x="213360" y="0"/>
                </a:lnTo>
                <a:lnTo>
                  <a:pt x="0" y="0"/>
                </a:lnTo>
                <a:lnTo>
                  <a:pt x="0" y="653795"/>
                </a:lnTo>
                <a:close/>
              </a:path>
            </a:pathLst>
          </a:custGeom>
          <a:solidFill>
            <a:srgbClr val="E2C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20211" y="2959607"/>
            <a:ext cx="213360" cy="289560"/>
          </a:xfrm>
          <a:custGeom>
            <a:avLst/>
            <a:gdLst/>
            <a:ahLst/>
            <a:cxnLst/>
            <a:rect l="l" t="t" r="r" b="b"/>
            <a:pathLst>
              <a:path w="213360" h="289560">
                <a:moveTo>
                  <a:pt x="0" y="289560"/>
                </a:moveTo>
                <a:lnTo>
                  <a:pt x="213360" y="289560"/>
                </a:lnTo>
                <a:lnTo>
                  <a:pt x="21336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66971" y="2959607"/>
            <a:ext cx="213360" cy="238125"/>
          </a:xfrm>
          <a:custGeom>
            <a:avLst/>
            <a:gdLst/>
            <a:ahLst/>
            <a:cxnLst/>
            <a:rect l="l" t="t" r="r" b="b"/>
            <a:pathLst>
              <a:path w="213360" h="238125">
                <a:moveTo>
                  <a:pt x="0" y="237744"/>
                </a:moveTo>
                <a:lnTo>
                  <a:pt x="213360" y="237744"/>
                </a:lnTo>
                <a:lnTo>
                  <a:pt x="213360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B41C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15255" y="2959607"/>
            <a:ext cx="213360" cy="911860"/>
          </a:xfrm>
          <a:custGeom>
            <a:avLst/>
            <a:gdLst/>
            <a:ahLst/>
            <a:cxnLst/>
            <a:rect l="l" t="t" r="r" b="b"/>
            <a:pathLst>
              <a:path w="213360" h="911860">
                <a:moveTo>
                  <a:pt x="0" y="911351"/>
                </a:moveTo>
                <a:lnTo>
                  <a:pt x="213360" y="911351"/>
                </a:lnTo>
                <a:lnTo>
                  <a:pt x="213360" y="0"/>
                </a:lnTo>
                <a:lnTo>
                  <a:pt x="0" y="0"/>
                </a:lnTo>
                <a:lnTo>
                  <a:pt x="0" y="911351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62015" y="2959607"/>
            <a:ext cx="213360" cy="1498600"/>
          </a:xfrm>
          <a:custGeom>
            <a:avLst/>
            <a:gdLst/>
            <a:ahLst/>
            <a:cxnLst/>
            <a:rect l="l" t="t" r="r" b="b"/>
            <a:pathLst>
              <a:path w="213360" h="1498600">
                <a:moveTo>
                  <a:pt x="0" y="1498091"/>
                </a:moveTo>
                <a:lnTo>
                  <a:pt x="213360" y="1498091"/>
                </a:lnTo>
                <a:lnTo>
                  <a:pt x="213360" y="0"/>
                </a:lnTo>
                <a:lnTo>
                  <a:pt x="0" y="0"/>
                </a:lnTo>
                <a:lnTo>
                  <a:pt x="0" y="1498091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10300" y="2959607"/>
            <a:ext cx="213360" cy="1949450"/>
          </a:xfrm>
          <a:custGeom>
            <a:avLst/>
            <a:gdLst/>
            <a:ahLst/>
            <a:cxnLst/>
            <a:rect l="l" t="t" r="r" b="b"/>
            <a:pathLst>
              <a:path w="213360" h="1949450">
                <a:moveTo>
                  <a:pt x="0" y="1949195"/>
                </a:moveTo>
                <a:lnTo>
                  <a:pt x="213360" y="1949195"/>
                </a:lnTo>
                <a:lnTo>
                  <a:pt x="213360" y="0"/>
                </a:lnTo>
                <a:lnTo>
                  <a:pt x="0" y="0"/>
                </a:lnTo>
                <a:lnTo>
                  <a:pt x="0" y="1949195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957059" y="2959607"/>
            <a:ext cx="213360" cy="878205"/>
          </a:xfrm>
          <a:custGeom>
            <a:avLst/>
            <a:gdLst/>
            <a:ahLst/>
            <a:cxnLst/>
            <a:rect l="l" t="t" r="r" b="b"/>
            <a:pathLst>
              <a:path w="213359" h="878204">
                <a:moveTo>
                  <a:pt x="0" y="877824"/>
                </a:moveTo>
                <a:lnTo>
                  <a:pt x="213359" y="877824"/>
                </a:lnTo>
                <a:lnTo>
                  <a:pt x="213359" y="0"/>
                </a:lnTo>
                <a:lnTo>
                  <a:pt x="0" y="0"/>
                </a:lnTo>
                <a:lnTo>
                  <a:pt x="0" y="877824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05343" y="2959607"/>
            <a:ext cx="213360" cy="925194"/>
          </a:xfrm>
          <a:custGeom>
            <a:avLst/>
            <a:gdLst/>
            <a:ahLst/>
            <a:cxnLst/>
            <a:rect l="l" t="t" r="r" b="b"/>
            <a:pathLst>
              <a:path w="213359" h="925195">
                <a:moveTo>
                  <a:pt x="0" y="925068"/>
                </a:moveTo>
                <a:lnTo>
                  <a:pt x="213359" y="925068"/>
                </a:lnTo>
                <a:lnTo>
                  <a:pt x="213359" y="0"/>
                </a:lnTo>
                <a:lnTo>
                  <a:pt x="0" y="0"/>
                </a:lnTo>
                <a:lnTo>
                  <a:pt x="0" y="925068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52104" y="2959607"/>
            <a:ext cx="213360" cy="1214755"/>
          </a:xfrm>
          <a:custGeom>
            <a:avLst/>
            <a:gdLst/>
            <a:ahLst/>
            <a:cxnLst/>
            <a:rect l="l" t="t" r="r" b="b"/>
            <a:pathLst>
              <a:path w="213359" h="1214754">
                <a:moveTo>
                  <a:pt x="0" y="1214627"/>
                </a:moveTo>
                <a:lnTo>
                  <a:pt x="213359" y="1214627"/>
                </a:lnTo>
                <a:lnTo>
                  <a:pt x="213359" y="0"/>
                </a:lnTo>
                <a:lnTo>
                  <a:pt x="0" y="0"/>
                </a:lnTo>
                <a:lnTo>
                  <a:pt x="0" y="1214627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51788" y="2959607"/>
            <a:ext cx="0" cy="2798445"/>
          </a:xfrm>
          <a:custGeom>
            <a:avLst/>
            <a:gdLst/>
            <a:ahLst/>
            <a:cxnLst/>
            <a:rect l="l" t="t" r="r" b="b"/>
            <a:pathLst>
              <a:path w="0" h="2798445">
                <a:moveTo>
                  <a:pt x="0" y="2798064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89303" y="5757671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89303" y="547877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289303" y="5198364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289303" y="491794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289303" y="463905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89303" y="435864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89303" y="407974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289303" y="379933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89303" y="3520440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289303" y="3240023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289303" y="2959607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 h="0">
                <a:moveTo>
                  <a:pt x="0" y="0"/>
                </a:moveTo>
                <a:lnTo>
                  <a:pt x="6248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51788" y="2959607"/>
            <a:ext cx="7473950" cy="0"/>
          </a:xfrm>
          <a:custGeom>
            <a:avLst/>
            <a:gdLst/>
            <a:ahLst/>
            <a:cxnLst/>
            <a:rect l="l" t="t" r="r" b="b"/>
            <a:pathLst>
              <a:path w="7473950" h="0">
                <a:moveTo>
                  <a:pt x="0" y="0"/>
                </a:moveTo>
                <a:lnTo>
                  <a:pt x="747369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351788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98548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46832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593591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40352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88635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835396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83680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30440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78723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825483" y="2959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870000" y="2773832"/>
            <a:ext cx="319405" cy="31038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5"/>
              </a:spcBef>
            </a:pPr>
            <a:r>
              <a:rPr dirty="0" sz="1600" spc="-10">
                <a:latin typeface="Arial"/>
                <a:cs typeface="Arial"/>
              </a:rPr>
              <a:t>-1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5"/>
              </a:spcBef>
            </a:pPr>
            <a:r>
              <a:rPr dirty="0" sz="1600" spc="-10">
                <a:latin typeface="Arial"/>
                <a:cs typeface="Arial"/>
              </a:rPr>
              <a:t>-2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5"/>
              </a:spcBef>
            </a:pPr>
            <a:r>
              <a:rPr dirty="0" sz="1600" spc="-10">
                <a:latin typeface="Arial"/>
                <a:cs typeface="Arial"/>
              </a:rPr>
              <a:t>-3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0"/>
              </a:spcBef>
            </a:pPr>
            <a:r>
              <a:rPr dirty="0" sz="1600" spc="-10">
                <a:latin typeface="Arial"/>
                <a:cs typeface="Arial"/>
              </a:rPr>
              <a:t>-4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5"/>
              </a:spcBef>
            </a:pPr>
            <a:r>
              <a:rPr dirty="0" sz="1600" spc="-10">
                <a:latin typeface="Arial"/>
                <a:cs typeface="Arial"/>
              </a:rPr>
              <a:t>-5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4"/>
              </a:spcBef>
            </a:pPr>
            <a:r>
              <a:rPr dirty="0" sz="1600" spc="-10">
                <a:latin typeface="Arial"/>
                <a:cs typeface="Arial"/>
              </a:rPr>
              <a:t>-6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5"/>
              </a:spcBef>
            </a:pPr>
            <a:r>
              <a:rPr dirty="0" sz="1600" spc="-10">
                <a:latin typeface="Arial"/>
                <a:cs typeface="Arial"/>
              </a:rPr>
              <a:t>-7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0"/>
              </a:spcBef>
            </a:pPr>
            <a:r>
              <a:rPr dirty="0" sz="1600" spc="-10">
                <a:latin typeface="Arial"/>
                <a:cs typeface="Arial"/>
              </a:rPr>
              <a:t>-8</a:t>
            </a:r>
            <a:endParaRPr sz="16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285"/>
              </a:spcBef>
            </a:pPr>
            <a:r>
              <a:rPr dirty="0" sz="1600" spc="-10">
                <a:latin typeface="Arial"/>
                <a:cs typeface="Arial"/>
              </a:rPr>
              <a:t>-9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Arial"/>
                <a:cs typeface="Arial"/>
              </a:rPr>
              <a:t>-</a:t>
            </a:r>
            <a:r>
              <a:rPr dirty="0" sz="1600">
                <a:latin typeface="Arial"/>
                <a:cs typeface="Arial"/>
              </a:rPr>
              <a:t>1</a:t>
            </a:r>
            <a:r>
              <a:rPr dirty="0" sz="1600" spc="-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669669" y="1522857"/>
            <a:ext cx="680719" cy="12895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429748" y="1560702"/>
            <a:ext cx="618731" cy="12664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84239" y="1753870"/>
            <a:ext cx="549560" cy="1062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13632" y="2175891"/>
            <a:ext cx="380110" cy="6595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661534" y="2096135"/>
            <a:ext cx="421893" cy="7407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09946" y="1426336"/>
            <a:ext cx="696721" cy="14067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60515" y="1762251"/>
            <a:ext cx="540385" cy="10731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904481" y="2220086"/>
            <a:ext cx="382143" cy="6150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668990" y="1913382"/>
            <a:ext cx="464470" cy="9027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416543" y="1695323"/>
            <a:ext cx="547624" cy="11464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04399" y="1934846"/>
            <a:ext cx="711200" cy="256921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556260" marR="5080" indent="-544195">
              <a:lnSpc>
                <a:spcPts val="2700"/>
              </a:lnSpc>
              <a:spcBef>
                <a:spcPts val="5"/>
              </a:spcBef>
            </a:pPr>
            <a:r>
              <a:rPr dirty="0" sz="2400" spc="-5" b="1">
                <a:latin typeface="Garamond"/>
                <a:cs typeface="Garamond"/>
              </a:rPr>
              <a:t>Absolute Change</a:t>
            </a:r>
            <a:r>
              <a:rPr dirty="0" sz="2400" spc="-55" b="1">
                <a:latin typeface="Garamond"/>
                <a:cs typeface="Garamond"/>
              </a:rPr>
              <a:t> </a:t>
            </a:r>
            <a:r>
              <a:rPr dirty="0" sz="2400" spc="-5" b="1">
                <a:latin typeface="Garamond"/>
                <a:cs typeface="Garamond"/>
              </a:rPr>
              <a:t>in  Headcount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2237613" y="877061"/>
            <a:ext cx="44913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</a:rPr>
              <a:t>Destitution </a:t>
            </a:r>
            <a:r>
              <a:rPr dirty="0" sz="2400" spc="-10">
                <a:solidFill>
                  <a:srgbClr val="000000"/>
                </a:solidFill>
              </a:rPr>
              <a:t>in </a:t>
            </a:r>
            <a:r>
              <a:rPr dirty="0" sz="2400" spc="-5">
                <a:solidFill>
                  <a:srgbClr val="000000"/>
                </a:solidFill>
              </a:rPr>
              <a:t>Ethiopia </a:t>
            </a:r>
            <a:r>
              <a:rPr dirty="0" sz="2400">
                <a:solidFill>
                  <a:srgbClr val="000000"/>
                </a:solidFill>
              </a:rPr>
              <a:t>2000 -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2005</a:t>
            </a:r>
            <a:endParaRPr sz="2400"/>
          </a:p>
        </p:txBody>
      </p:sp>
      <p:sp>
        <p:nvSpPr>
          <p:cNvPr id="102" name="object 102"/>
          <p:cNvSpPr/>
          <p:nvPr/>
        </p:nvSpPr>
        <p:spPr>
          <a:xfrm>
            <a:off x="3420617" y="4798314"/>
            <a:ext cx="1800225" cy="647700"/>
          </a:xfrm>
          <a:custGeom>
            <a:avLst/>
            <a:gdLst/>
            <a:ahLst/>
            <a:cxnLst/>
            <a:rect l="l" t="t" r="r" b="b"/>
            <a:pathLst>
              <a:path w="1800225" h="647700">
                <a:moveTo>
                  <a:pt x="0" y="647700"/>
                </a:moveTo>
                <a:lnTo>
                  <a:pt x="1799843" y="647700"/>
                </a:lnTo>
                <a:lnTo>
                  <a:pt x="179984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199507" y="4321555"/>
            <a:ext cx="381000" cy="460375"/>
          </a:xfrm>
          <a:custGeom>
            <a:avLst/>
            <a:gdLst/>
            <a:ahLst/>
            <a:cxnLst/>
            <a:rect l="l" t="t" r="r" b="b"/>
            <a:pathLst>
              <a:path w="381000" h="460375">
                <a:moveTo>
                  <a:pt x="0" y="460121"/>
                </a:moveTo>
                <a:lnTo>
                  <a:pt x="38087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3551682" y="4813172"/>
            <a:ext cx="15360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337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Garamond"/>
                <a:cs typeface="Garamond"/>
              </a:rPr>
              <a:t>Censored  Headcount</a:t>
            </a:r>
            <a:r>
              <a:rPr dirty="0" sz="1800" spc="-90">
                <a:latin typeface="Garamond"/>
                <a:cs typeface="Garamond"/>
              </a:rPr>
              <a:t> </a:t>
            </a:r>
            <a:r>
              <a:rPr dirty="0" sz="1800">
                <a:latin typeface="Garamond"/>
                <a:cs typeface="Garamond"/>
              </a:rPr>
              <a:t>Ratio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132582" y="4077461"/>
            <a:ext cx="1800225" cy="647700"/>
          </a:xfrm>
          <a:custGeom>
            <a:avLst/>
            <a:gdLst/>
            <a:ahLst/>
            <a:cxnLst/>
            <a:rect l="l" t="t" r="r" b="b"/>
            <a:pathLst>
              <a:path w="1800225" h="647700">
                <a:moveTo>
                  <a:pt x="0" y="647700"/>
                </a:moveTo>
                <a:lnTo>
                  <a:pt x="1799844" y="647700"/>
                </a:lnTo>
                <a:lnTo>
                  <a:pt x="17998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11471" y="3600703"/>
            <a:ext cx="381000" cy="460375"/>
          </a:xfrm>
          <a:custGeom>
            <a:avLst/>
            <a:gdLst/>
            <a:ahLst/>
            <a:cxnLst/>
            <a:rect l="l" t="t" r="r" b="b"/>
            <a:pathLst>
              <a:path w="381000" h="460375">
                <a:moveTo>
                  <a:pt x="0" y="460121"/>
                </a:moveTo>
                <a:lnTo>
                  <a:pt x="38087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3304794" y="4092955"/>
            <a:ext cx="14535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aramond"/>
                <a:cs typeface="Garamond"/>
              </a:rPr>
              <a:t>Raw</a:t>
            </a:r>
            <a:r>
              <a:rPr dirty="0" sz="1800" spc="-85">
                <a:latin typeface="Garamond"/>
                <a:cs typeface="Garamond"/>
              </a:rPr>
              <a:t> </a:t>
            </a:r>
            <a:r>
              <a:rPr dirty="0" sz="1800" spc="-5">
                <a:latin typeface="Garamond"/>
                <a:cs typeface="Garamond"/>
              </a:rPr>
              <a:t>Headcount  </a:t>
            </a:r>
            <a:r>
              <a:rPr dirty="0" sz="1800">
                <a:latin typeface="Garamond"/>
                <a:cs typeface="Garamond"/>
              </a:rPr>
              <a:t>Ratio</a:t>
            </a:r>
            <a:endParaRPr sz="1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223" y="393953"/>
            <a:ext cx="21456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990000"/>
                </a:solidFill>
              </a:rPr>
              <a:t>Conc</a:t>
            </a:r>
            <a:r>
              <a:rPr dirty="0" sz="3200" spc="-15">
                <a:solidFill>
                  <a:srgbClr val="990000"/>
                </a:solidFill>
              </a:rPr>
              <a:t>l</a:t>
            </a:r>
            <a:r>
              <a:rPr dirty="0" sz="3200" spc="-5">
                <a:solidFill>
                  <a:srgbClr val="990000"/>
                </a:solidFill>
              </a:rPr>
              <a:t>usi</a:t>
            </a:r>
            <a:r>
              <a:rPr dirty="0" sz="3200" spc="-15">
                <a:solidFill>
                  <a:srgbClr val="990000"/>
                </a:solidFill>
              </a:rPr>
              <a:t>o</a:t>
            </a:r>
            <a:r>
              <a:rPr dirty="0" sz="3200" spc="-5">
                <a:solidFill>
                  <a:srgbClr val="990000"/>
                </a:solidFill>
              </a:rPr>
              <a:t>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8540" y="992886"/>
            <a:ext cx="788479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4699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latin typeface="Garamond"/>
                <a:cs typeface="Garamond"/>
              </a:rPr>
              <a:t>Systemic account </a:t>
            </a:r>
            <a:r>
              <a:rPr dirty="0" sz="2000" spc="-5">
                <a:latin typeface="Garamond"/>
                <a:cs typeface="Garamond"/>
              </a:rPr>
              <a:t>of multidimensional poverty dynamics </a:t>
            </a:r>
            <a:r>
              <a:rPr dirty="0" sz="2000">
                <a:latin typeface="Garamond"/>
                <a:cs typeface="Garamond"/>
              </a:rPr>
              <a:t>using AF </a:t>
            </a:r>
            <a:r>
              <a:rPr dirty="0" sz="2000" spc="-5">
                <a:latin typeface="Garamond"/>
                <a:cs typeface="Garamond"/>
              </a:rPr>
              <a:t>Adjusted  </a:t>
            </a:r>
            <a:r>
              <a:rPr dirty="0" sz="2000">
                <a:latin typeface="Garamond"/>
                <a:cs typeface="Garamond"/>
              </a:rPr>
              <a:t>Headcount Ratio </a:t>
            </a:r>
            <a:r>
              <a:rPr dirty="0" sz="2000" spc="-5">
                <a:latin typeface="Garamond"/>
                <a:cs typeface="Garamond"/>
              </a:rPr>
              <a:t>and </a:t>
            </a:r>
            <a:r>
              <a:rPr dirty="0" sz="2000">
                <a:latin typeface="Garamond"/>
                <a:cs typeface="Garamond"/>
              </a:rPr>
              <a:t>its </a:t>
            </a:r>
            <a:r>
              <a:rPr dirty="0" sz="2000" spc="-5">
                <a:latin typeface="Garamond"/>
                <a:cs typeface="Garamond"/>
              </a:rPr>
              <a:t>consistent </a:t>
            </a:r>
            <a:r>
              <a:rPr dirty="0" sz="2000">
                <a:latin typeface="Garamond"/>
                <a:cs typeface="Garamond"/>
              </a:rPr>
              <a:t>sub-indices</a:t>
            </a:r>
            <a:endParaRPr sz="20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latin typeface="Garamond"/>
                <a:cs typeface="Garamond"/>
              </a:rPr>
              <a:t>31 </a:t>
            </a:r>
            <a:r>
              <a:rPr dirty="0" sz="2000" spc="-5">
                <a:latin typeface="Garamond"/>
                <a:cs typeface="Garamond"/>
              </a:rPr>
              <a:t>out of </a:t>
            </a:r>
            <a:r>
              <a:rPr dirty="0" sz="2000">
                <a:latin typeface="Garamond"/>
                <a:cs typeface="Garamond"/>
              </a:rPr>
              <a:t>the 34 countries under study </a:t>
            </a:r>
            <a:r>
              <a:rPr dirty="0" sz="2000" spc="-5">
                <a:latin typeface="Garamond"/>
                <a:cs typeface="Garamond"/>
              </a:rPr>
              <a:t>significantly</a:t>
            </a:r>
            <a:r>
              <a:rPr dirty="0" sz="2000" spc="-260">
                <a:latin typeface="Garamond"/>
                <a:cs typeface="Garamond"/>
              </a:rPr>
              <a:t> </a:t>
            </a:r>
            <a:r>
              <a:rPr dirty="0" sz="2000">
                <a:latin typeface="Garamond"/>
                <a:cs typeface="Garamond"/>
              </a:rPr>
              <a:t>reduced</a:t>
            </a:r>
            <a:endParaRPr sz="2000">
              <a:latin typeface="Garamond"/>
              <a:cs typeface="Garamond"/>
            </a:endParaRPr>
          </a:p>
          <a:p>
            <a:pPr marL="354965">
              <a:lnSpc>
                <a:spcPct val="100000"/>
              </a:lnSpc>
            </a:pPr>
            <a:r>
              <a:rPr dirty="0" sz="2000" spc="-5">
                <a:latin typeface="Garamond"/>
                <a:cs typeface="Garamond"/>
              </a:rPr>
              <a:t>multidimensional poverty </a:t>
            </a:r>
            <a:r>
              <a:rPr dirty="0" sz="2000" spc="-20">
                <a:latin typeface="Garamond"/>
                <a:cs typeface="Garamond"/>
              </a:rPr>
              <a:t>over two </a:t>
            </a:r>
            <a:r>
              <a:rPr dirty="0" sz="2000">
                <a:latin typeface="Garamond"/>
                <a:cs typeface="Garamond"/>
              </a:rPr>
              <a:t>or three</a:t>
            </a:r>
            <a:r>
              <a:rPr dirty="0" sz="2000" spc="25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periods</a:t>
            </a:r>
            <a:endParaRPr sz="2000">
              <a:latin typeface="Garamond"/>
              <a:cs typeface="Garamond"/>
            </a:endParaRPr>
          </a:p>
          <a:p>
            <a:pPr marL="354965" marR="75946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15">
                <a:latin typeface="Garamond"/>
                <a:cs typeface="Garamond"/>
              </a:rPr>
              <a:t>Variable </a:t>
            </a:r>
            <a:r>
              <a:rPr dirty="0" sz="2000">
                <a:latin typeface="Garamond"/>
                <a:cs typeface="Garamond"/>
              </a:rPr>
              <a:t>relationships </a:t>
            </a:r>
            <a:r>
              <a:rPr dirty="0" sz="2000" spc="-5">
                <a:latin typeface="Garamond"/>
                <a:cs typeface="Garamond"/>
              </a:rPr>
              <a:t>between </a:t>
            </a:r>
            <a:r>
              <a:rPr dirty="0" sz="2000">
                <a:latin typeface="Garamond"/>
                <a:cs typeface="Garamond"/>
              </a:rPr>
              <a:t>the pace </a:t>
            </a:r>
            <a:r>
              <a:rPr dirty="0" sz="2000" spc="-5">
                <a:latin typeface="Garamond"/>
                <a:cs typeface="Garamond"/>
              </a:rPr>
              <a:t>of multidimensional poverty  </a:t>
            </a:r>
            <a:r>
              <a:rPr dirty="0" sz="2000">
                <a:latin typeface="Garamond"/>
                <a:cs typeface="Garamond"/>
              </a:rPr>
              <a:t>reduction </a:t>
            </a:r>
            <a:r>
              <a:rPr dirty="0" sz="2000" spc="-5">
                <a:latin typeface="Garamond"/>
                <a:cs typeface="Garamond"/>
              </a:rPr>
              <a:t>and </a:t>
            </a:r>
            <a:r>
              <a:rPr dirty="0" sz="2000">
                <a:latin typeface="Garamond"/>
                <a:cs typeface="Garamond"/>
              </a:rPr>
              <a:t>reduction in </a:t>
            </a:r>
            <a:r>
              <a:rPr dirty="0" sz="2000" spc="-5">
                <a:latin typeface="Garamond"/>
                <a:cs typeface="Garamond"/>
              </a:rPr>
              <a:t>$1.25/day poverty </a:t>
            </a:r>
            <a:r>
              <a:rPr dirty="0" sz="2000">
                <a:latin typeface="Garamond"/>
                <a:cs typeface="Garamond"/>
              </a:rPr>
              <a:t>require </a:t>
            </a:r>
            <a:r>
              <a:rPr dirty="0" sz="2000" spc="5">
                <a:latin typeface="Garamond"/>
                <a:cs typeface="Garamond"/>
              </a:rPr>
              <a:t>further</a:t>
            </a:r>
            <a:r>
              <a:rPr dirty="0" sz="2000" spc="-40">
                <a:latin typeface="Garamond"/>
                <a:cs typeface="Garamond"/>
              </a:rPr>
              <a:t> </a:t>
            </a:r>
            <a:r>
              <a:rPr dirty="0" sz="2000" spc="-25">
                <a:latin typeface="Garamond"/>
                <a:cs typeface="Garamond"/>
              </a:rPr>
              <a:t>study.</a:t>
            </a:r>
            <a:endParaRPr sz="20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latin typeface="Garamond"/>
                <a:cs typeface="Garamond"/>
              </a:rPr>
              <a:t>Rather than theoretical </a:t>
            </a:r>
            <a:r>
              <a:rPr dirty="0" sz="2000" spc="-5">
                <a:latin typeface="Garamond"/>
                <a:cs typeface="Garamond"/>
              </a:rPr>
              <a:t>or Shapley </a:t>
            </a:r>
            <a:r>
              <a:rPr dirty="0" sz="2000">
                <a:latin typeface="Garamond"/>
                <a:cs typeface="Garamond"/>
              </a:rPr>
              <a:t>decompositions </a:t>
            </a:r>
            <a:r>
              <a:rPr dirty="0" sz="2000" spc="-15">
                <a:latin typeface="Garamond"/>
                <a:cs typeface="Garamond"/>
              </a:rPr>
              <a:t>we </a:t>
            </a:r>
            <a:r>
              <a:rPr dirty="0" sz="2000">
                <a:latin typeface="Garamond"/>
                <a:cs typeface="Garamond"/>
              </a:rPr>
              <a:t>simply study</a:t>
            </a:r>
            <a:r>
              <a:rPr dirty="0" sz="2000" spc="15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absolute</a:t>
            </a:r>
            <a:endParaRPr sz="2000">
              <a:latin typeface="Garamond"/>
              <a:cs typeface="Garamond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Garamond"/>
                <a:cs typeface="Garamond"/>
              </a:rPr>
              <a:t>changes in H </a:t>
            </a:r>
            <a:r>
              <a:rPr dirty="0" sz="2000" spc="-5">
                <a:latin typeface="Garamond"/>
                <a:cs typeface="Garamond"/>
              </a:rPr>
              <a:t>and </a:t>
            </a:r>
            <a:r>
              <a:rPr dirty="0" sz="2000">
                <a:latin typeface="Garamond"/>
                <a:cs typeface="Garamond"/>
              </a:rPr>
              <a:t>A </a:t>
            </a:r>
            <a:r>
              <a:rPr dirty="0" sz="2000" spc="-5">
                <a:latin typeface="Garamond"/>
                <a:cs typeface="Garamond"/>
              </a:rPr>
              <a:t>at this point </a:t>
            </a:r>
            <a:r>
              <a:rPr dirty="0" sz="2000">
                <a:latin typeface="Garamond"/>
                <a:cs typeface="Garamond"/>
              </a:rPr>
              <a:t>to </a:t>
            </a:r>
            <a:r>
              <a:rPr dirty="0" sz="2000" spc="-15">
                <a:latin typeface="Garamond"/>
                <a:cs typeface="Garamond"/>
              </a:rPr>
              <a:t>avoid </a:t>
            </a:r>
            <a:r>
              <a:rPr dirty="0" sz="2000" spc="-10">
                <a:latin typeface="Garamond"/>
                <a:cs typeface="Garamond"/>
              </a:rPr>
              <a:t>overly </a:t>
            </a:r>
            <a:r>
              <a:rPr dirty="0" sz="2000">
                <a:latin typeface="Garamond"/>
                <a:cs typeface="Garamond"/>
              </a:rPr>
              <a:t>precise</a:t>
            </a:r>
            <a:r>
              <a:rPr dirty="0" sz="2000" spc="20">
                <a:latin typeface="Garamond"/>
                <a:cs typeface="Garamond"/>
              </a:rPr>
              <a:t> </a:t>
            </a:r>
            <a:r>
              <a:rPr dirty="0" sz="2000" spc="-10">
                <a:latin typeface="Garamond"/>
                <a:cs typeface="Garamond"/>
              </a:rPr>
              <a:t>assumptions.</a:t>
            </a:r>
            <a:endParaRPr sz="20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latin typeface="Garamond"/>
                <a:cs typeface="Garamond"/>
              </a:rPr>
              <a:t>Subnationally </a:t>
            </a:r>
            <a:r>
              <a:rPr dirty="0" sz="2000" spc="-5">
                <a:latin typeface="Garamond"/>
                <a:cs typeface="Garamond"/>
              </a:rPr>
              <a:t>208 </a:t>
            </a:r>
            <a:r>
              <a:rPr dirty="0" sz="2000">
                <a:latin typeface="Garamond"/>
                <a:cs typeface="Garamond"/>
              </a:rPr>
              <a:t>regions </a:t>
            </a:r>
            <a:r>
              <a:rPr dirty="0" sz="2000" spc="-5">
                <a:latin typeface="Garamond"/>
                <a:cs typeface="Garamond"/>
              </a:rPr>
              <a:t>had </a:t>
            </a:r>
            <a:r>
              <a:rPr dirty="0" sz="2000">
                <a:latin typeface="Garamond"/>
                <a:cs typeface="Garamond"/>
              </a:rPr>
              <a:t>statistically significance reduction in</a:t>
            </a:r>
            <a:r>
              <a:rPr dirty="0" sz="2000" spc="25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MPI.</a:t>
            </a:r>
            <a:endParaRPr sz="2000">
              <a:latin typeface="Garamond"/>
              <a:cs typeface="Garamond"/>
            </a:endParaRPr>
          </a:p>
          <a:p>
            <a:pPr marL="354965" marR="508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5">
                <a:latin typeface="Garamond"/>
                <a:cs typeface="Garamond"/>
              </a:rPr>
              <a:t>There </a:t>
            </a:r>
            <a:r>
              <a:rPr dirty="0" sz="2000" spc="-5">
                <a:latin typeface="Garamond"/>
                <a:cs typeface="Garamond"/>
              </a:rPr>
              <a:t>were </a:t>
            </a:r>
            <a:r>
              <a:rPr dirty="0" sz="2000">
                <a:latin typeface="Garamond"/>
                <a:cs typeface="Garamond"/>
              </a:rPr>
              <a:t>significant changes </a:t>
            </a:r>
            <a:r>
              <a:rPr dirty="0" sz="2000" spc="-5">
                <a:latin typeface="Garamond"/>
                <a:cs typeface="Garamond"/>
              </a:rPr>
              <a:t>in all of </a:t>
            </a:r>
            <a:r>
              <a:rPr dirty="0" sz="2000">
                <a:latin typeface="Garamond"/>
                <a:cs typeface="Garamond"/>
              </a:rPr>
              <a:t>the ten </a:t>
            </a:r>
            <a:r>
              <a:rPr dirty="0" sz="2000" spc="-5">
                <a:latin typeface="Garamond"/>
                <a:cs typeface="Garamond"/>
              </a:rPr>
              <a:t>MPI indicators, although </a:t>
            </a:r>
            <a:r>
              <a:rPr dirty="0" sz="2000">
                <a:latin typeface="Garamond"/>
                <a:cs typeface="Garamond"/>
              </a:rPr>
              <a:t>the  </a:t>
            </a:r>
            <a:r>
              <a:rPr dirty="0" sz="2000" spc="-5">
                <a:latin typeface="Garamond"/>
                <a:cs typeface="Garamond"/>
              </a:rPr>
              <a:t>dimensional </a:t>
            </a:r>
            <a:r>
              <a:rPr dirty="0" sz="2000">
                <a:latin typeface="Garamond"/>
                <a:cs typeface="Garamond"/>
              </a:rPr>
              <a:t>reduction </a:t>
            </a:r>
            <a:r>
              <a:rPr dirty="0" sz="2000" spc="-5">
                <a:latin typeface="Garamond"/>
                <a:cs typeface="Garamond"/>
              </a:rPr>
              <a:t>profile </a:t>
            </a:r>
            <a:r>
              <a:rPr dirty="0" sz="2000" spc="-10">
                <a:latin typeface="Garamond"/>
                <a:cs typeface="Garamond"/>
              </a:rPr>
              <a:t>varied </a:t>
            </a:r>
            <a:r>
              <a:rPr dirty="0" sz="2000" spc="-5">
                <a:latin typeface="Garamond"/>
                <a:cs typeface="Garamond"/>
              </a:rPr>
              <a:t>across</a:t>
            </a:r>
            <a:r>
              <a:rPr dirty="0" sz="2000" spc="-30">
                <a:latin typeface="Garamond"/>
                <a:cs typeface="Garamond"/>
              </a:rPr>
              <a:t> </a:t>
            </a:r>
            <a:r>
              <a:rPr dirty="0" sz="2000" spc="-15">
                <a:latin typeface="Garamond"/>
                <a:cs typeface="Garamond"/>
              </a:rPr>
              <a:t>country.</a:t>
            </a:r>
            <a:endParaRPr sz="20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latin typeface="Garamond"/>
                <a:cs typeface="Garamond"/>
              </a:rPr>
              <a:t>Destitution affected a disturbing proportion of the MPI </a:t>
            </a:r>
            <a:r>
              <a:rPr dirty="0" sz="2000" spc="-15">
                <a:latin typeface="Garamond"/>
                <a:cs typeface="Garamond"/>
              </a:rPr>
              <a:t>poor, </a:t>
            </a:r>
            <a:r>
              <a:rPr dirty="0" sz="2000" spc="-5">
                <a:latin typeface="Garamond"/>
                <a:cs typeface="Garamond"/>
              </a:rPr>
              <a:t>pointing</a:t>
            </a:r>
            <a:r>
              <a:rPr dirty="0" sz="2000" spc="-225">
                <a:latin typeface="Garamond"/>
                <a:cs typeface="Garamond"/>
              </a:rPr>
              <a:t> </a:t>
            </a:r>
            <a:r>
              <a:rPr dirty="0" sz="2000">
                <a:latin typeface="Garamond"/>
                <a:cs typeface="Garamond"/>
              </a:rPr>
              <a:t>to</a:t>
            </a:r>
            <a:endParaRPr sz="2000">
              <a:latin typeface="Garamond"/>
              <a:cs typeface="Garamond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Garamond"/>
                <a:cs typeface="Garamond"/>
              </a:rPr>
              <a:t>the </a:t>
            </a:r>
            <a:r>
              <a:rPr dirty="0" sz="2000" spc="-5">
                <a:latin typeface="Garamond"/>
                <a:cs typeface="Garamond"/>
              </a:rPr>
              <a:t>need </a:t>
            </a:r>
            <a:r>
              <a:rPr dirty="0" sz="2000">
                <a:latin typeface="Garamond"/>
                <a:cs typeface="Garamond"/>
              </a:rPr>
              <a:t>to </a:t>
            </a:r>
            <a:r>
              <a:rPr dirty="0" sz="2000" spc="-5">
                <a:latin typeface="Garamond"/>
                <a:cs typeface="Garamond"/>
              </a:rPr>
              <a:t>explore </a:t>
            </a:r>
            <a:r>
              <a:rPr dirty="0" sz="2000">
                <a:latin typeface="Garamond"/>
                <a:cs typeface="Garamond"/>
              </a:rPr>
              <a:t>ordinal ‘depth’ </a:t>
            </a:r>
            <a:r>
              <a:rPr dirty="0" sz="2000" spc="-5">
                <a:latin typeface="Garamond"/>
                <a:cs typeface="Garamond"/>
              </a:rPr>
              <a:t>or at </a:t>
            </a:r>
            <a:r>
              <a:rPr dirty="0" sz="2000">
                <a:latin typeface="Garamond"/>
                <a:cs typeface="Garamond"/>
              </a:rPr>
              <a:t>least subsets </a:t>
            </a:r>
            <a:r>
              <a:rPr dirty="0" sz="2000" spc="-5">
                <a:latin typeface="Garamond"/>
                <a:cs typeface="Garamond"/>
              </a:rPr>
              <a:t>of </a:t>
            </a:r>
            <a:r>
              <a:rPr dirty="0" sz="2000">
                <a:latin typeface="Garamond"/>
                <a:cs typeface="Garamond"/>
              </a:rPr>
              <a:t>the </a:t>
            </a:r>
            <a:r>
              <a:rPr dirty="0" sz="2000" spc="-5">
                <a:latin typeface="Garamond"/>
                <a:cs typeface="Garamond"/>
              </a:rPr>
              <a:t>poor</a:t>
            </a:r>
            <a:r>
              <a:rPr dirty="0" sz="2000" spc="-210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further.</a:t>
            </a:r>
            <a:endParaRPr sz="2000">
              <a:latin typeface="Garamond"/>
              <a:cs typeface="Garamond"/>
            </a:endParaRPr>
          </a:p>
          <a:p>
            <a:pPr marL="354965" marR="20447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latin typeface="Garamond"/>
                <a:cs typeface="Garamond"/>
              </a:rPr>
              <a:t>Destitution </a:t>
            </a:r>
            <a:r>
              <a:rPr dirty="0" sz="2000" spc="-5">
                <a:latin typeface="Garamond"/>
                <a:cs typeface="Garamond"/>
              </a:rPr>
              <a:t>dynamics </a:t>
            </a:r>
            <a:r>
              <a:rPr dirty="0" sz="2000">
                <a:latin typeface="Garamond"/>
                <a:cs typeface="Garamond"/>
              </a:rPr>
              <a:t>did </a:t>
            </a:r>
            <a:r>
              <a:rPr dirty="0" sz="2000" spc="-5">
                <a:latin typeface="Garamond"/>
                <a:cs typeface="Garamond"/>
              </a:rPr>
              <a:t>not </a:t>
            </a:r>
            <a:r>
              <a:rPr dirty="0" sz="2000" spc="5">
                <a:latin typeface="Garamond"/>
                <a:cs typeface="Garamond"/>
              </a:rPr>
              <a:t>mirror </a:t>
            </a:r>
            <a:r>
              <a:rPr dirty="0" sz="2000" spc="-5">
                <a:latin typeface="Garamond"/>
                <a:cs typeface="Garamond"/>
              </a:rPr>
              <a:t>MPI </a:t>
            </a:r>
            <a:r>
              <a:rPr dirty="0" sz="2000">
                <a:latin typeface="Garamond"/>
                <a:cs typeface="Garamond"/>
              </a:rPr>
              <a:t>reduction, </a:t>
            </a:r>
            <a:r>
              <a:rPr dirty="0" sz="2000" spc="-5">
                <a:latin typeface="Garamond"/>
                <a:cs typeface="Garamond"/>
              </a:rPr>
              <a:t>and were </a:t>
            </a:r>
            <a:r>
              <a:rPr dirty="0" sz="2000" spc="5">
                <a:latin typeface="Garamond"/>
                <a:cs typeface="Garamond"/>
              </a:rPr>
              <a:t>strongest </a:t>
            </a:r>
            <a:r>
              <a:rPr dirty="0" sz="2000">
                <a:latin typeface="Garamond"/>
                <a:cs typeface="Garamond"/>
              </a:rPr>
              <a:t>in  LICS and</a:t>
            </a:r>
            <a:r>
              <a:rPr dirty="0" sz="2000" spc="-5">
                <a:latin typeface="Garamond"/>
                <a:cs typeface="Garamond"/>
              </a:rPr>
              <a:t> </a:t>
            </a:r>
            <a:r>
              <a:rPr dirty="0" sz="2000" spc="-15">
                <a:latin typeface="Garamond"/>
                <a:cs typeface="Garamond"/>
              </a:rPr>
              <a:t>LDCs.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37" y="112598"/>
            <a:ext cx="87947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Dimensions </a:t>
            </a:r>
            <a:r>
              <a:rPr dirty="0" sz="4000" spc="-5"/>
              <a:t>Indicators, Weights,</a:t>
            </a:r>
            <a:r>
              <a:rPr dirty="0" sz="4000" spc="110"/>
              <a:t> </a:t>
            </a:r>
            <a:r>
              <a:rPr dirty="0" sz="4000" spc="-10"/>
              <a:t>Cutoffs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1640" y="1106190"/>
            <a:ext cx="86042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dirty="0" sz="1450" spc="-5" b="1">
                <a:latin typeface="Times New Roman"/>
                <a:cs typeface="Times New Roman"/>
              </a:rPr>
              <a:t>Di</a:t>
            </a:r>
            <a:r>
              <a:rPr dirty="0" sz="1450" spc="-25" b="1">
                <a:latin typeface="Times New Roman"/>
                <a:cs typeface="Times New Roman"/>
              </a:rPr>
              <a:t>m</a:t>
            </a:r>
            <a:r>
              <a:rPr dirty="0" sz="1450" spc="-5" b="1">
                <a:latin typeface="Times New Roman"/>
                <a:cs typeface="Times New Roman"/>
              </a:rPr>
              <a:t>ens</a:t>
            </a:r>
            <a:r>
              <a:rPr dirty="0" sz="1450" spc="-5" b="1">
                <a:latin typeface="Times New Roman"/>
                <a:cs typeface="Times New Roman"/>
              </a:rPr>
              <a:t>i</a:t>
            </a:r>
            <a:r>
              <a:rPr dirty="0" sz="1450" b="1">
                <a:latin typeface="Times New Roman"/>
                <a:cs typeface="Times New Roman"/>
              </a:rPr>
              <a:t>o</a:t>
            </a:r>
            <a:r>
              <a:rPr dirty="0" sz="1450" spc="-5" b="1">
                <a:latin typeface="Times New Roman"/>
                <a:cs typeface="Times New Roman"/>
              </a:rPr>
              <a:t>n  </a:t>
            </a:r>
            <a:r>
              <a:rPr dirty="0" sz="1450" spc="-5" b="1">
                <a:latin typeface="Times New Roman"/>
                <a:cs typeface="Times New Roman"/>
              </a:rPr>
              <a:t>(Weight)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1904" y="1248184"/>
            <a:ext cx="149987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 b="1">
                <a:latin typeface="Times New Roman"/>
                <a:cs typeface="Times New Roman"/>
              </a:rPr>
              <a:t>Indicator</a:t>
            </a:r>
            <a:r>
              <a:rPr dirty="0" sz="1450" spc="-50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(Weight)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0690" y="1248184"/>
            <a:ext cx="158051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 b="1">
                <a:latin typeface="Times New Roman"/>
                <a:cs typeface="Times New Roman"/>
              </a:rPr>
              <a:t>Deprivation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Cut-off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943" y="1140235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 h="0">
                <a:moveTo>
                  <a:pt x="0" y="0"/>
                </a:moveTo>
                <a:lnTo>
                  <a:pt x="1132584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2528" y="112631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0" y="27842"/>
                </a:moveTo>
                <a:lnTo>
                  <a:pt x="27839" y="27842"/>
                </a:lnTo>
                <a:lnTo>
                  <a:pt x="27839" y="0"/>
                </a:lnTo>
                <a:lnTo>
                  <a:pt x="0" y="0"/>
                </a:lnTo>
                <a:lnTo>
                  <a:pt x="0" y="27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0367" y="1140235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60" h="0">
                <a:moveTo>
                  <a:pt x="0" y="0"/>
                </a:moveTo>
                <a:lnTo>
                  <a:pt x="2931023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81313" y="112631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0" y="27842"/>
                </a:moveTo>
                <a:lnTo>
                  <a:pt x="27839" y="27842"/>
                </a:lnTo>
                <a:lnTo>
                  <a:pt x="27839" y="0"/>
                </a:lnTo>
                <a:lnTo>
                  <a:pt x="0" y="0"/>
                </a:lnTo>
                <a:lnTo>
                  <a:pt x="0" y="27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09152" y="1140235"/>
            <a:ext cx="4726940" cy="0"/>
          </a:xfrm>
          <a:custGeom>
            <a:avLst/>
            <a:gdLst/>
            <a:ahLst/>
            <a:cxnLst/>
            <a:rect l="l" t="t" r="r" b="b"/>
            <a:pathLst>
              <a:path w="4726940" h="0">
                <a:moveTo>
                  <a:pt x="0" y="0"/>
                </a:moveTo>
                <a:lnTo>
                  <a:pt x="4726447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1640" y="1746556"/>
            <a:ext cx="5143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450" spc="-5">
                <a:latin typeface="Times New Roman"/>
                <a:cs typeface="Times New Roman"/>
              </a:rPr>
              <a:t>Health  </a:t>
            </a:r>
            <a:r>
              <a:rPr dirty="0" sz="1450" spc="-5">
                <a:latin typeface="Times New Roman"/>
                <a:cs typeface="Times New Roman"/>
              </a:rPr>
              <a:t>(1/3)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4383" y="1760942"/>
            <a:ext cx="110426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Nutrition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(1/6)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943" y="1655312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 h="0">
                <a:moveTo>
                  <a:pt x="0" y="0"/>
                </a:moveTo>
                <a:lnTo>
                  <a:pt x="1132584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22528" y="16413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27842"/>
                </a:moveTo>
                <a:lnTo>
                  <a:pt x="27839" y="27842"/>
                </a:lnTo>
                <a:lnTo>
                  <a:pt x="27839" y="0"/>
                </a:lnTo>
                <a:lnTo>
                  <a:pt x="0" y="0"/>
                </a:lnTo>
                <a:lnTo>
                  <a:pt x="0" y="27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50367" y="1655312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60" h="0">
                <a:moveTo>
                  <a:pt x="0" y="0"/>
                </a:moveTo>
                <a:lnTo>
                  <a:pt x="2931023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81313" y="16413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0" y="27842"/>
                </a:moveTo>
                <a:lnTo>
                  <a:pt x="27839" y="27842"/>
                </a:lnTo>
                <a:lnTo>
                  <a:pt x="27839" y="0"/>
                </a:lnTo>
                <a:lnTo>
                  <a:pt x="0" y="0"/>
                </a:lnTo>
                <a:lnTo>
                  <a:pt x="0" y="27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09152" y="1655312"/>
            <a:ext cx="4726940" cy="0"/>
          </a:xfrm>
          <a:custGeom>
            <a:avLst/>
            <a:gdLst/>
            <a:ahLst/>
            <a:cxnLst/>
            <a:rect l="l" t="t" r="r" b="b"/>
            <a:pathLst>
              <a:path w="4726940" h="0">
                <a:moveTo>
                  <a:pt x="0" y="0"/>
                </a:moveTo>
                <a:lnTo>
                  <a:pt x="4726447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44383" y="2143770"/>
            <a:ext cx="155321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Child mortality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(1/6)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5290" y="1614307"/>
            <a:ext cx="3863975" cy="77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30480" indent="-158115">
              <a:lnSpc>
                <a:spcPct val="110200"/>
              </a:lnSpc>
              <a:spcBef>
                <a:spcPts val="100"/>
              </a:spcBef>
            </a:pPr>
            <a:r>
              <a:rPr dirty="0" sz="1450" spc="-5" i="1">
                <a:latin typeface="Times New Roman"/>
                <a:cs typeface="Times New Roman"/>
              </a:rPr>
              <a:t>Any </a:t>
            </a:r>
            <a:r>
              <a:rPr dirty="0" sz="1450" i="1">
                <a:latin typeface="Times New Roman"/>
                <a:cs typeface="Times New Roman"/>
              </a:rPr>
              <a:t>adult </a:t>
            </a:r>
            <a:r>
              <a:rPr dirty="0" sz="1450" spc="-5" i="1">
                <a:latin typeface="Times New Roman"/>
                <a:cs typeface="Times New Roman"/>
              </a:rPr>
              <a:t>or </a:t>
            </a:r>
            <a:r>
              <a:rPr dirty="0" sz="1450" spc="-10" i="1">
                <a:latin typeface="Times New Roman"/>
                <a:cs typeface="Times New Roman"/>
              </a:rPr>
              <a:t>child </a:t>
            </a:r>
            <a:r>
              <a:rPr dirty="0" sz="1450" spc="-15" i="1">
                <a:latin typeface="Times New Roman"/>
                <a:cs typeface="Times New Roman"/>
              </a:rPr>
              <a:t>in </a:t>
            </a:r>
            <a:r>
              <a:rPr dirty="0" sz="1450" spc="-5" i="1">
                <a:latin typeface="Times New Roman"/>
                <a:cs typeface="Times New Roman"/>
              </a:rPr>
              <a:t>the household </a:t>
            </a:r>
            <a:r>
              <a:rPr dirty="0" sz="1450" spc="-10" i="1">
                <a:latin typeface="Times New Roman"/>
                <a:cs typeface="Times New Roman"/>
              </a:rPr>
              <a:t>with </a:t>
            </a:r>
            <a:r>
              <a:rPr dirty="0" sz="1450" spc="-5" i="1">
                <a:latin typeface="Times New Roman"/>
                <a:cs typeface="Times New Roman"/>
              </a:rPr>
              <a:t>nutritional  </a:t>
            </a:r>
            <a:r>
              <a:rPr dirty="0" sz="1450" spc="-5" i="1">
                <a:latin typeface="Times New Roman"/>
                <a:cs typeface="Times New Roman"/>
              </a:rPr>
              <a:t>information is</a:t>
            </a:r>
            <a:r>
              <a:rPr dirty="0" sz="1450" spc="-10" i="1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undernourished</a:t>
            </a:r>
            <a:r>
              <a:rPr dirty="0" baseline="43209" sz="1350" spc="-7">
                <a:latin typeface="Times New Roman"/>
                <a:cs typeface="Times New Roman"/>
              </a:rPr>
              <a:t>1</a:t>
            </a:r>
            <a:endParaRPr baseline="43209"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dirty="0" sz="1450" spc="-5" i="1">
                <a:latin typeface="Times New Roman"/>
                <a:cs typeface="Times New Roman"/>
              </a:rPr>
              <a:t>Any child has died </a:t>
            </a:r>
            <a:r>
              <a:rPr dirty="0" sz="1450" spc="-15" i="1">
                <a:latin typeface="Times New Roman"/>
                <a:cs typeface="Times New Roman"/>
              </a:rPr>
              <a:t>in </a:t>
            </a:r>
            <a:r>
              <a:rPr dirty="0" sz="1450" spc="-5" i="1">
                <a:latin typeface="Times New Roman"/>
                <a:cs typeface="Times New Roman"/>
              </a:rPr>
              <a:t>the</a:t>
            </a:r>
            <a:r>
              <a:rPr dirty="0" sz="1450" spc="25" i="1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household</a:t>
            </a:r>
            <a:r>
              <a:rPr dirty="0" baseline="43209" sz="1350" spc="-7" i="1">
                <a:latin typeface="Times New Roman"/>
                <a:cs typeface="Times New Roman"/>
              </a:rPr>
              <a:t>2</a:t>
            </a:r>
            <a:endParaRPr baseline="43209"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2528" y="2161109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 h="0">
                <a:moveTo>
                  <a:pt x="0" y="0"/>
                </a:moveTo>
                <a:lnTo>
                  <a:pt x="2958862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81313" y="2156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280"/>
                </a:moveTo>
                <a:lnTo>
                  <a:pt x="9279" y="9280"/>
                </a:lnTo>
                <a:lnTo>
                  <a:pt x="9279" y="0"/>
                </a:lnTo>
                <a:lnTo>
                  <a:pt x="0" y="0"/>
                </a:lnTo>
                <a:lnTo>
                  <a:pt x="0" y="92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90593" y="2161109"/>
            <a:ext cx="4745355" cy="0"/>
          </a:xfrm>
          <a:custGeom>
            <a:avLst/>
            <a:gdLst/>
            <a:ahLst/>
            <a:cxnLst/>
            <a:rect l="l" t="t" r="r" b="b"/>
            <a:pathLst>
              <a:path w="4745355" h="0">
                <a:moveTo>
                  <a:pt x="0" y="0"/>
                </a:moveTo>
                <a:lnTo>
                  <a:pt x="4745007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1640" y="2516466"/>
            <a:ext cx="770890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450" spc="-10">
                <a:latin typeface="Times New Roman"/>
                <a:cs typeface="Times New Roman"/>
              </a:rPr>
              <a:t>E</a:t>
            </a:r>
            <a:r>
              <a:rPr dirty="0" sz="1450">
                <a:latin typeface="Times New Roman"/>
                <a:cs typeface="Times New Roman"/>
              </a:rPr>
              <a:t>du</a:t>
            </a:r>
            <a:r>
              <a:rPr dirty="0" sz="1450" spc="-5">
                <a:latin typeface="Times New Roman"/>
                <a:cs typeface="Times New Roman"/>
              </a:rPr>
              <a:t>cati</a:t>
            </a:r>
            <a:r>
              <a:rPr dirty="0" sz="1450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n  </a:t>
            </a:r>
            <a:r>
              <a:rPr dirty="0" sz="1450" spc="-5">
                <a:latin typeface="Times New Roman"/>
                <a:cs typeface="Times New Roman"/>
              </a:rPr>
              <a:t>(1/3)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383" y="2405949"/>
            <a:ext cx="181483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latin typeface="Times New Roman"/>
                <a:cs typeface="Times New Roman"/>
              </a:rPr>
              <a:t>Years </a:t>
            </a:r>
            <a:r>
              <a:rPr dirty="0" sz="1450" spc="-5">
                <a:latin typeface="Times New Roman"/>
                <a:cs typeface="Times New Roman"/>
              </a:rPr>
              <a:t>of schooling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(1/6)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0690" y="2405949"/>
            <a:ext cx="448056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 i="1">
                <a:latin typeface="Times New Roman"/>
                <a:cs typeface="Times New Roman"/>
              </a:rPr>
              <a:t>No household member has completed five years of</a:t>
            </a:r>
            <a:r>
              <a:rPr dirty="0" sz="1450" spc="-20" i="1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schooling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9943" y="2427929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 h="0">
                <a:moveTo>
                  <a:pt x="0" y="0"/>
                </a:moveTo>
                <a:lnTo>
                  <a:pt x="1132584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22528" y="241864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8561"/>
                </a:moveTo>
                <a:lnTo>
                  <a:pt x="18559" y="18561"/>
                </a:lnTo>
                <a:lnTo>
                  <a:pt x="18559" y="0"/>
                </a:lnTo>
                <a:lnTo>
                  <a:pt x="0" y="0"/>
                </a:lnTo>
                <a:lnTo>
                  <a:pt x="0" y="18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41087" y="2427929"/>
            <a:ext cx="2940685" cy="0"/>
          </a:xfrm>
          <a:custGeom>
            <a:avLst/>
            <a:gdLst/>
            <a:ahLst/>
            <a:cxnLst/>
            <a:rect l="l" t="t" r="r" b="b"/>
            <a:pathLst>
              <a:path w="2940685" h="0">
                <a:moveTo>
                  <a:pt x="0" y="0"/>
                </a:moveTo>
                <a:lnTo>
                  <a:pt x="2940303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81313" y="241864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8561"/>
                </a:moveTo>
                <a:lnTo>
                  <a:pt x="18559" y="18561"/>
                </a:lnTo>
                <a:lnTo>
                  <a:pt x="18559" y="0"/>
                </a:lnTo>
                <a:lnTo>
                  <a:pt x="0" y="0"/>
                </a:lnTo>
                <a:lnTo>
                  <a:pt x="0" y="18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99872" y="2427929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 h="0">
                <a:moveTo>
                  <a:pt x="0" y="0"/>
                </a:moveTo>
                <a:lnTo>
                  <a:pt x="4735727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44383" y="2789163"/>
            <a:ext cx="219265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Child </a:t>
            </a:r>
            <a:r>
              <a:rPr dirty="0" sz="1450" spc="-10">
                <a:latin typeface="Times New Roman"/>
                <a:cs typeface="Times New Roman"/>
              </a:rPr>
              <a:t>school </a:t>
            </a:r>
            <a:r>
              <a:rPr dirty="0" sz="1450" spc="-5">
                <a:latin typeface="Times New Roman"/>
                <a:cs typeface="Times New Roman"/>
              </a:rPr>
              <a:t>attendance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(1/6)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45290" y="2644849"/>
            <a:ext cx="41687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30480" indent="-158115">
              <a:lnSpc>
                <a:spcPct val="110200"/>
              </a:lnSpc>
              <a:spcBef>
                <a:spcPts val="100"/>
              </a:spcBef>
            </a:pPr>
            <a:r>
              <a:rPr dirty="0" sz="1450" spc="-5" i="1">
                <a:latin typeface="Times New Roman"/>
                <a:cs typeface="Times New Roman"/>
              </a:rPr>
              <a:t>Any school-aged </a:t>
            </a:r>
            <a:r>
              <a:rPr dirty="0" sz="1450" spc="-10" i="1">
                <a:latin typeface="Times New Roman"/>
                <a:cs typeface="Times New Roman"/>
              </a:rPr>
              <a:t>child </a:t>
            </a:r>
            <a:r>
              <a:rPr dirty="0" sz="1450" spc="-15" i="1">
                <a:latin typeface="Times New Roman"/>
                <a:cs typeface="Times New Roman"/>
              </a:rPr>
              <a:t>in </a:t>
            </a:r>
            <a:r>
              <a:rPr dirty="0" sz="1450" spc="-5" i="1">
                <a:latin typeface="Times New Roman"/>
                <a:cs typeface="Times New Roman"/>
              </a:rPr>
              <a:t>the household is </a:t>
            </a:r>
            <a:r>
              <a:rPr dirty="0" sz="1450" i="1">
                <a:latin typeface="Times New Roman"/>
                <a:cs typeface="Times New Roman"/>
              </a:rPr>
              <a:t>not </a:t>
            </a:r>
            <a:r>
              <a:rPr dirty="0" sz="1450" spc="-5" i="1">
                <a:latin typeface="Times New Roman"/>
                <a:cs typeface="Times New Roman"/>
              </a:rPr>
              <a:t>attending  </a:t>
            </a:r>
            <a:r>
              <a:rPr dirty="0" sz="1450" spc="-5" i="1">
                <a:latin typeface="Times New Roman"/>
                <a:cs typeface="Times New Roman"/>
              </a:rPr>
              <a:t>school up to class</a:t>
            </a:r>
            <a:r>
              <a:rPr dirty="0" sz="1450" spc="-10" i="1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8</a:t>
            </a:r>
            <a:r>
              <a:rPr dirty="0" baseline="43209" sz="1350" spc="7">
                <a:latin typeface="Times New Roman"/>
                <a:cs typeface="Times New Roman"/>
              </a:rPr>
              <a:t>3</a:t>
            </a:r>
            <a:endParaRPr baseline="43209"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2528" y="2685467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 h="0">
                <a:moveTo>
                  <a:pt x="0" y="0"/>
                </a:moveTo>
                <a:lnTo>
                  <a:pt x="2958862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81313" y="26808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280"/>
                </a:moveTo>
                <a:lnTo>
                  <a:pt x="9279" y="9280"/>
                </a:lnTo>
                <a:lnTo>
                  <a:pt x="9279" y="0"/>
                </a:lnTo>
                <a:lnTo>
                  <a:pt x="0" y="0"/>
                </a:lnTo>
                <a:lnTo>
                  <a:pt x="0" y="92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0593" y="2685467"/>
            <a:ext cx="4745355" cy="0"/>
          </a:xfrm>
          <a:custGeom>
            <a:avLst/>
            <a:gdLst/>
            <a:ahLst/>
            <a:cxnLst/>
            <a:rect l="l" t="t" r="r" b="b"/>
            <a:pathLst>
              <a:path w="4745355" h="0">
                <a:moveTo>
                  <a:pt x="0" y="0"/>
                </a:moveTo>
                <a:lnTo>
                  <a:pt x="4745007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81640" y="4145998"/>
            <a:ext cx="9163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450" spc="-5">
                <a:latin typeface="Times New Roman"/>
                <a:cs typeface="Times New Roman"/>
              </a:rPr>
              <a:t>Standard </a:t>
            </a:r>
            <a:r>
              <a:rPr dirty="0" sz="1450" spc="-10">
                <a:latin typeface="Times New Roman"/>
                <a:cs typeface="Times New Roman"/>
              </a:rPr>
              <a:t>of  Living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4383" y="3174311"/>
            <a:ext cx="200787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Access to electricity</a:t>
            </a:r>
            <a:r>
              <a:rPr dirty="0" sz="1450" spc="-5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(1/18)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70690" y="3174311"/>
            <a:ext cx="241046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 i="1">
                <a:latin typeface="Times New Roman"/>
                <a:cs typeface="Times New Roman"/>
              </a:rPr>
              <a:t>The household </a:t>
            </a:r>
            <a:r>
              <a:rPr dirty="0" sz="1450" i="1">
                <a:latin typeface="Times New Roman"/>
                <a:cs typeface="Times New Roman"/>
              </a:rPr>
              <a:t>has </a:t>
            </a:r>
            <a:r>
              <a:rPr dirty="0" sz="1450" spc="-5" i="1">
                <a:latin typeface="Times New Roman"/>
                <a:cs typeface="Times New Roman"/>
              </a:rPr>
              <a:t>no</a:t>
            </a:r>
            <a:r>
              <a:rPr dirty="0" sz="1450" spc="-70" i="1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electricity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9943" y="3196291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 h="0">
                <a:moveTo>
                  <a:pt x="0" y="0"/>
                </a:moveTo>
                <a:lnTo>
                  <a:pt x="1132584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22528" y="318701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8561"/>
                </a:moveTo>
                <a:lnTo>
                  <a:pt x="18559" y="18561"/>
                </a:lnTo>
                <a:lnTo>
                  <a:pt x="18559" y="0"/>
                </a:lnTo>
                <a:lnTo>
                  <a:pt x="0" y="0"/>
                </a:lnTo>
                <a:lnTo>
                  <a:pt x="0" y="18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41087" y="3196291"/>
            <a:ext cx="2940685" cy="0"/>
          </a:xfrm>
          <a:custGeom>
            <a:avLst/>
            <a:gdLst/>
            <a:ahLst/>
            <a:cxnLst/>
            <a:rect l="l" t="t" r="r" b="b"/>
            <a:pathLst>
              <a:path w="2940685" h="0">
                <a:moveTo>
                  <a:pt x="0" y="0"/>
                </a:moveTo>
                <a:lnTo>
                  <a:pt x="2940303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81313" y="318701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8561"/>
                </a:moveTo>
                <a:lnTo>
                  <a:pt x="18559" y="18561"/>
                </a:lnTo>
                <a:lnTo>
                  <a:pt x="18559" y="0"/>
                </a:lnTo>
                <a:lnTo>
                  <a:pt x="0" y="0"/>
                </a:lnTo>
                <a:lnTo>
                  <a:pt x="0" y="18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9872" y="3196291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 h="0">
                <a:moveTo>
                  <a:pt x="0" y="0"/>
                </a:moveTo>
                <a:lnTo>
                  <a:pt x="4735727" y="0"/>
                </a:lnTo>
              </a:path>
            </a:pathLst>
          </a:custGeom>
          <a:ln w="18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444383" y="3547858"/>
            <a:ext cx="273939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Access to </a:t>
            </a:r>
            <a:r>
              <a:rPr dirty="0" sz="1450" spc="-10">
                <a:latin typeface="Times New Roman"/>
                <a:cs typeface="Times New Roman"/>
              </a:rPr>
              <a:t>improved </a:t>
            </a:r>
            <a:r>
              <a:rPr dirty="0" sz="1450" spc="-5">
                <a:latin typeface="Times New Roman"/>
                <a:cs typeface="Times New Roman"/>
              </a:rPr>
              <a:t>sanitation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(1/18)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70690" y="3405864"/>
            <a:ext cx="428053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 marR="5080" indent="-158115">
              <a:lnSpc>
                <a:spcPct val="109200"/>
              </a:lnSpc>
              <a:spcBef>
                <a:spcPts val="100"/>
              </a:spcBef>
            </a:pPr>
            <a:r>
              <a:rPr dirty="0" sz="1450" spc="-5" i="1">
                <a:latin typeface="Times New Roman"/>
                <a:cs typeface="Times New Roman"/>
              </a:rPr>
              <a:t>The household´s sanitation </a:t>
            </a:r>
            <a:r>
              <a:rPr dirty="0" sz="1450" spc="-10" i="1">
                <a:latin typeface="Times New Roman"/>
                <a:cs typeface="Times New Roman"/>
              </a:rPr>
              <a:t>facility </a:t>
            </a:r>
            <a:r>
              <a:rPr dirty="0" sz="1450" spc="-5" i="1">
                <a:latin typeface="Times New Roman"/>
                <a:cs typeface="Times New Roman"/>
              </a:rPr>
              <a:t>is </a:t>
            </a:r>
            <a:r>
              <a:rPr dirty="0" sz="1450" i="1">
                <a:latin typeface="Times New Roman"/>
                <a:cs typeface="Times New Roman"/>
              </a:rPr>
              <a:t>not </a:t>
            </a:r>
            <a:r>
              <a:rPr dirty="0" sz="1450" spc="-5" i="1">
                <a:latin typeface="Times New Roman"/>
                <a:cs typeface="Times New Roman"/>
              </a:rPr>
              <a:t>improved or it is  </a:t>
            </a:r>
            <a:r>
              <a:rPr dirty="0" sz="1450" spc="-5" i="1">
                <a:latin typeface="Times New Roman"/>
                <a:cs typeface="Times New Roman"/>
              </a:rPr>
              <a:t>shared with other</a:t>
            </a:r>
            <a:r>
              <a:rPr dirty="0" sz="1450" spc="-30" i="1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households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22528" y="3453830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 h="0">
                <a:moveTo>
                  <a:pt x="0" y="0"/>
                </a:moveTo>
                <a:lnTo>
                  <a:pt x="2958862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81313" y="34491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280"/>
                </a:moveTo>
                <a:lnTo>
                  <a:pt x="9279" y="9280"/>
                </a:lnTo>
                <a:lnTo>
                  <a:pt x="9279" y="0"/>
                </a:lnTo>
                <a:lnTo>
                  <a:pt x="0" y="0"/>
                </a:lnTo>
                <a:lnTo>
                  <a:pt x="0" y="92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0593" y="3453830"/>
            <a:ext cx="4745355" cy="0"/>
          </a:xfrm>
          <a:custGeom>
            <a:avLst/>
            <a:gdLst/>
            <a:ahLst/>
            <a:cxnLst/>
            <a:rect l="l" t="t" r="r" b="b"/>
            <a:pathLst>
              <a:path w="4745355" h="0">
                <a:moveTo>
                  <a:pt x="0" y="0"/>
                </a:moveTo>
                <a:lnTo>
                  <a:pt x="4745007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444383" y="4044374"/>
            <a:ext cx="269113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Access to safe drinking water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(1/18)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70690" y="3897739"/>
            <a:ext cx="45529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 marR="5080" indent="-158115">
              <a:lnSpc>
                <a:spcPct val="110200"/>
              </a:lnSpc>
              <a:spcBef>
                <a:spcPts val="100"/>
              </a:spcBef>
            </a:pPr>
            <a:r>
              <a:rPr dirty="0" sz="1450" spc="-5" i="1">
                <a:latin typeface="Times New Roman"/>
                <a:cs typeface="Times New Roman"/>
              </a:rPr>
              <a:t>The household does </a:t>
            </a:r>
            <a:r>
              <a:rPr dirty="0" sz="1450" i="1">
                <a:latin typeface="Times New Roman"/>
                <a:cs typeface="Times New Roman"/>
              </a:rPr>
              <a:t>not </a:t>
            </a:r>
            <a:r>
              <a:rPr dirty="0" sz="1450" spc="-5" i="1">
                <a:latin typeface="Times New Roman"/>
                <a:cs typeface="Times New Roman"/>
              </a:rPr>
              <a:t>have </a:t>
            </a:r>
            <a:r>
              <a:rPr dirty="0" sz="1450" spc="-10" i="1">
                <a:latin typeface="Times New Roman"/>
                <a:cs typeface="Times New Roman"/>
              </a:rPr>
              <a:t>access </a:t>
            </a:r>
            <a:r>
              <a:rPr dirty="0" sz="1450" spc="-5" i="1">
                <a:latin typeface="Times New Roman"/>
                <a:cs typeface="Times New Roman"/>
              </a:rPr>
              <a:t>to </a:t>
            </a:r>
            <a:r>
              <a:rPr dirty="0" sz="1450" spc="-10" i="1">
                <a:latin typeface="Times New Roman"/>
                <a:cs typeface="Times New Roman"/>
              </a:rPr>
              <a:t>safe </a:t>
            </a:r>
            <a:r>
              <a:rPr dirty="0" sz="1450" spc="-5" i="1">
                <a:latin typeface="Times New Roman"/>
                <a:cs typeface="Times New Roman"/>
              </a:rPr>
              <a:t>drinking water or  </a:t>
            </a:r>
            <a:r>
              <a:rPr dirty="0" sz="1450" spc="-5" i="1">
                <a:latin typeface="Times New Roman"/>
                <a:cs typeface="Times New Roman"/>
              </a:rPr>
              <a:t>safe water is more </a:t>
            </a:r>
            <a:r>
              <a:rPr dirty="0" sz="1450" spc="-10" i="1">
                <a:latin typeface="Times New Roman"/>
                <a:cs typeface="Times New Roman"/>
              </a:rPr>
              <a:t>than 30 minutes </a:t>
            </a:r>
            <a:r>
              <a:rPr dirty="0" sz="1450" spc="-5" i="1">
                <a:latin typeface="Times New Roman"/>
                <a:cs typeface="Times New Roman"/>
              </a:rPr>
              <a:t>walk </a:t>
            </a:r>
            <a:r>
              <a:rPr dirty="0" sz="1450" spc="-10" i="1">
                <a:latin typeface="Times New Roman"/>
                <a:cs typeface="Times New Roman"/>
              </a:rPr>
              <a:t>round</a:t>
            </a:r>
            <a:r>
              <a:rPr dirty="0" sz="1450" spc="60" i="1">
                <a:latin typeface="Times New Roman"/>
                <a:cs typeface="Times New Roman"/>
              </a:rPr>
              <a:t> </a:t>
            </a:r>
            <a:r>
              <a:rPr dirty="0" sz="1450" spc="-10" i="1">
                <a:latin typeface="Times New Roman"/>
                <a:cs typeface="Times New Roman"/>
              </a:rPr>
              <a:t>trip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22528" y="3948026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 h="0">
                <a:moveTo>
                  <a:pt x="0" y="0"/>
                </a:moveTo>
                <a:lnTo>
                  <a:pt x="2958862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81313" y="39433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280"/>
                </a:moveTo>
                <a:lnTo>
                  <a:pt x="9279" y="9280"/>
                </a:lnTo>
                <a:lnTo>
                  <a:pt x="9279" y="0"/>
                </a:lnTo>
                <a:lnTo>
                  <a:pt x="0" y="0"/>
                </a:lnTo>
                <a:lnTo>
                  <a:pt x="0" y="92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90593" y="3948026"/>
            <a:ext cx="4745355" cy="0"/>
          </a:xfrm>
          <a:custGeom>
            <a:avLst/>
            <a:gdLst/>
            <a:ahLst/>
            <a:cxnLst/>
            <a:rect l="l" t="t" r="r" b="b"/>
            <a:pathLst>
              <a:path w="4745355" h="0">
                <a:moveTo>
                  <a:pt x="0" y="0"/>
                </a:moveTo>
                <a:lnTo>
                  <a:pt x="4745007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444383" y="4417921"/>
            <a:ext cx="238061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latin typeface="Times New Roman"/>
                <a:cs typeface="Times New Roman"/>
              </a:rPr>
              <a:t>Type </a:t>
            </a:r>
            <a:r>
              <a:rPr dirty="0" sz="1450">
                <a:latin typeface="Times New Roman"/>
                <a:cs typeface="Times New Roman"/>
              </a:rPr>
              <a:t>of </a:t>
            </a:r>
            <a:r>
              <a:rPr dirty="0" sz="1450" spc="-5">
                <a:latin typeface="Times New Roman"/>
                <a:cs typeface="Times New Roman"/>
              </a:rPr>
              <a:t>flooring </a:t>
            </a:r>
            <a:r>
              <a:rPr dirty="0" sz="1450" spc="-10">
                <a:latin typeface="Times New Roman"/>
                <a:cs typeface="Times New Roman"/>
              </a:rPr>
              <a:t>material </a:t>
            </a:r>
            <a:r>
              <a:rPr dirty="0" sz="1450" spc="-5">
                <a:latin typeface="Times New Roman"/>
                <a:cs typeface="Times New Roman"/>
              </a:rPr>
              <a:t>(1/18)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70690" y="4417921"/>
            <a:ext cx="33172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 i="1">
                <a:latin typeface="Times New Roman"/>
                <a:cs typeface="Times New Roman"/>
              </a:rPr>
              <a:t>The household </a:t>
            </a:r>
            <a:r>
              <a:rPr dirty="0" sz="1450" i="1">
                <a:latin typeface="Times New Roman"/>
                <a:cs typeface="Times New Roman"/>
              </a:rPr>
              <a:t>has </a:t>
            </a:r>
            <a:r>
              <a:rPr dirty="0" sz="1450" spc="-5" i="1">
                <a:latin typeface="Times New Roman"/>
                <a:cs typeface="Times New Roman"/>
              </a:rPr>
              <a:t>a </a:t>
            </a:r>
            <a:r>
              <a:rPr dirty="0" sz="1450" spc="-10" i="1">
                <a:latin typeface="Times New Roman"/>
                <a:cs typeface="Times New Roman"/>
              </a:rPr>
              <a:t>dirt, </a:t>
            </a:r>
            <a:r>
              <a:rPr dirty="0" sz="1450" spc="-5" i="1">
                <a:latin typeface="Times New Roman"/>
                <a:cs typeface="Times New Roman"/>
              </a:rPr>
              <a:t>sand or dung floor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22528" y="4444542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 h="0">
                <a:moveTo>
                  <a:pt x="0" y="0"/>
                </a:moveTo>
                <a:lnTo>
                  <a:pt x="2958862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81313" y="44399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280"/>
                </a:moveTo>
                <a:lnTo>
                  <a:pt x="9279" y="9280"/>
                </a:lnTo>
                <a:lnTo>
                  <a:pt x="9279" y="0"/>
                </a:lnTo>
                <a:lnTo>
                  <a:pt x="0" y="0"/>
                </a:lnTo>
                <a:lnTo>
                  <a:pt x="0" y="92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90593" y="4444542"/>
            <a:ext cx="4745355" cy="0"/>
          </a:xfrm>
          <a:custGeom>
            <a:avLst/>
            <a:gdLst/>
            <a:ahLst/>
            <a:cxnLst/>
            <a:rect l="l" t="t" r="r" b="b"/>
            <a:pathLst>
              <a:path w="4745355" h="0">
                <a:moveTo>
                  <a:pt x="0" y="0"/>
                </a:moveTo>
                <a:lnTo>
                  <a:pt x="4745007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444383" y="4670819"/>
            <a:ext cx="206565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latin typeface="Times New Roman"/>
                <a:cs typeface="Times New Roman"/>
              </a:rPr>
              <a:t>Type </a:t>
            </a:r>
            <a:r>
              <a:rPr dirty="0" sz="1450">
                <a:latin typeface="Times New Roman"/>
                <a:cs typeface="Times New Roman"/>
              </a:rPr>
              <a:t>of </a:t>
            </a:r>
            <a:r>
              <a:rPr dirty="0" sz="1450" spc="-5">
                <a:latin typeface="Times New Roman"/>
                <a:cs typeface="Times New Roman"/>
              </a:rPr>
              <a:t>cooking </a:t>
            </a:r>
            <a:r>
              <a:rPr dirty="0" sz="1450">
                <a:latin typeface="Times New Roman"/>
                <a:cs typeface="Times New Roman"/>
              </a:rPr>
              <a:t>fuel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(1/18)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70690" y="4670819"/>
            <a:ext cx="3786504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 i="1">
                <a:latin typeface="Times New Roman"/>
                <a:cs typeface="Times New Roman"/>
              </a:rPr>
              <a:t>The household cooks </a:t>
            </a:r>
            <a:r>
              <a:rPr dirty="0" sz="1450" spc="-10" i="1">
                <a:latin typeface="Times New Roman"/>
                <a:cs typeface="Times New Roman"/>
              </a:rPr>
              <a:t>with dung, </a:t>
            </a:r>
            <a:r>
              <a:rPr dirty="0" sz="1450" i="1">
                <a:latin typeface="Times New Roman"/>
                <a:cs typeface="Times New Roman"/>
              </a:rPr>
              <a:t>wood </a:t>
            </a:r>
            <a:r>
              <a:rPr dirty="0" sz="1450" spc="-5" i="1">
                <a:latin typeface="Times New Roman"/>
                <a:cs typeface="Times New Roman"/>
              </a:rPr>
              <a:t>or</a:t>
            </a:r>
            <a:r>
              <a:rPr dirty="0" sz="1450" spc="20" i="1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charcoal.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22528" y="4695120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 h="0">
                <a:moveTo>
                  <a:pt x="0" y="0"/>
                </a:moveTo>
                <a:lnTo>
                  <a:pt x="2958862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81313" y="4690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280"/>
                </a:moveTo>
                <a:lnTo>
                  <a:pt x="9279" y="9280"/>
                </a:lnTo>
                <a:lnTo>
                  <a:pt x="9279" y="0"/>
                </a:lnTo>
                <a:lnTo>
                  <a:pt x="0" y="0"/>
                </a:lnTo>
                <a:lnTo>
                  <a:pt x="0" y="92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90593" y="4695120"/>
            <a:ext cx="4745355" cy="0"/>
          </a:xfrm>
          <a:custGeom>
            <a:avLst/>
            <a:gdLst/>
            <a:ahLst/>
            <a:cxnLst/>
            <a:rect l="l" t="t" r="r" b="b"/>
            <a:pathLst>
              <a:path w="4745355" h="0">
                <a:moveTo>
                  <a:pt x="0" y="0"/>
                </a:moveTo>
                <a:lnTo>
                  <a:pt x="4745007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444383" y="5165016"/>
            <a:ext cx="1739264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Asset ownership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(1/18)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70690" y="4902372"/>
            <a:ext cx="4292600" cy="751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70180" marR="5080" indent="-158115">
              <a:lnSpc>
                <a:spcPct val="109700"/>
              </a:lnSpc>
              <a:spcBef>
                <a:spcPts val="90"/>
              </a:spcBef>
            </a:pPr>
            <a:r>
              <a:rPr dirty="0" sz="1450" spc="-5" i="1">
                <a:latin typeface="Times New Roman"/>
                <a:cs typeface="Times New Roman"/>
              </a:rPr>
              <a:t>The household does </a:t>
            </a:r>
            <a:r>
              <a:rPr dirty="0" sz="1450" i="1">
                <a:latin typeface="Times New Roman"/>
                <a:cs typeface="Times New Roman"/>
              </a:rPr>
              <a:t>not </a:t>
            </a:r>
            <a:r>
              <a:rPr dirty="0" sz="1450" spc="-5" i="1">
                <a:latin typeface="Times New Roman"/>
                <a:cs typeface="Times New Roman"/>
              </a:rPr>
              <a:t>own </a:t>
            </a:r>
            <a:r>
              <a:rPr dirty="0" sz="1450" spc="-10" i="1">
                <a:latin typeface="Times New Roman"/>
                <a:cs typeface="Times New Roman"/>
              </a:rPr>
              <a:t>more </a:t>
            </a:r>
            <a:r>
              <a:rPr dirty="0" sz="1450" i="1">
                <a:latin typeface="Times New Roman"/>
                <a:cs typeface="Times New Roman"/>
              </a:rPr>
              <a:t>than </a:t>
            </a:r>
            <a:r>
              <a:rPr dirty="0" sz="1450" spc="-5" i="1">
                <a:latin typeface="Times New Roman"/>
                <a:cs typeface="Times New Roman"/>
              </a:rPr>
              <a:t>one </a:t>
            </a:r>
            <a:r>
              <a:rPr dirty="0" sz="1450" i="1">
                <a:latin typeface="Times New Roman"/>
                <a:cs typeface="Times New Roman"/>
              </a:rPr>
              <a:t>of: </a:t>
            </a:r>
            <a:r>
              <a:rPr dirty="0" sz="1450" spc="-5" i="1">
                <a:latin typeface="Times New Roman"/>
                <a:cs typeface="Times New Roman"/>
              </a:rPr>
              <a:t>radio, TV,  </a:t>
            </a:r>
            <a:r>
              <a:rPr dirty="0" sz="1450" spc="-5" i="1">
                <a:latin typeface="Times New Roman"/>
                <a:cs typeface="Times New Roman"/>
              </a:rPr>
              <a:t>telephone, bike, motorbike or refrigerator, and does </a:t>
            </a:r>
            <a:r>
              <a:rPr dirty="0" sz="1450" i="1">
                <a:latin typeface="Times New Roman"/>
                <a:cs typeface="Times New Roman"/>
              </a:rPr>
              <a:t>not  </a:t>
            </a:r>
            <a:r>
              <a:rPr dirty="0" sz="1450" spc="-5" i="1">
                <a:latin typeface="Times New Roman"/>
                <a:cs typeface="Times New Roman"/>
              </a:rPr>
              <a:t>own a car or</a:t>
            </a:r>
            <a:r>
              <a:rPr dirty="0" sz="1450" spc="-10" i="1">
                <a:latin typeface="Times New Roman"/>
                <a:cs typeface="Times New Roman"/>
              </a:rPr>
              <a:t> truck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22528" y="4948018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 h="0">
                <a:moveTo>
                  <a:pt x="0" y="0"/>
                </a:moveTo>
                <a:lnTo>
                  <a:pt x="2958862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81313" y="494337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280"/>
                </a:moveTo>
                <a:lnTo>
                  <a:pt x="9279" y="9280"/>
                </a:lnTo>
                <a:lnTo>
                  <a:pt x="9279" y="0"/>
                </a:lnTo>
                <a:lnTo>
                  <a:pt x="0" y="0"/>
                </a:lnTo>
                <a:lnTo>
                  <a:pt x="0" y="92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90593" y="4948018"/>
            <a:ext cx="4745355" cy="0"/>
          </a:xfrm>
          <a:custGeom>
            <a:avLst/>
            <a:gdLst/>
            <a:ahLst/>
            <a:cxnLst/>
            <a:rect l="l" t="t" r="r" b="b"/>
            <a:pathLst>
              <a:path w="4745355" h="0">
                <a:moveTo>
                  <a:pt x="0" y="0"/>
                </a:moveTo>
                <a:lnTo>
                  <a:pt x="4745007" y="0"/>
                </a:lnTo>
              </a:path>
            </a:pathLst>
          </a:custGeom>
          <a:ln w="92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9943" y="5697433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40" h="0">
                <a:moveTo>
                  <a:pt x="0" y="0"/>
                </a:moveTo>
                <a:lnTo>
                  <a:pt x="1132584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22528" y="568351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27842"/>
                </a:moveTo>
                <a:lnTo>
                  <a:pt x="27839" y="27842"/>
                </a:lnTo>
                <a:lnTo>
                  <a:pt x="27839" y="0"/>
                </a:lnTo>
                <a:lnTo>
                  <a:pt x="0" y="0"/>
                </a:lnTo>
                <a:lnTo>
                  <a:pt x="0" y="27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50367" y="5697433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60" h="0">
                <a:moveTo>
                  <a:pt x="0" y="0"/>
                </a:moveTo>
                <a:lnTo>
                  <a:pt x="2931023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81313" y="568351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0" y="27842"/>
                </a:moveTo>
                <a:lnTo>
                  <a:pt x="27839" y="27842"/>
                </a:lnTo>
                <a:lnTo>
                  <a:pt x="27839" y="0"/>
                </a:lnTo>
                <a:lnTo>
                  <a:pt x="0" y="0"/>
                </a:lnTo>
                <a:lnTo>
                  <a:pt x="0" y="27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309152" y="5697433"/>
            <a:ext cx="4726940" cy="0"/>
          </a:xfrm>
          <a:custGeom>
            <a:avLst/>
            <a:gdLst/>
            <a:ahLst/>
            <a:cxnLst/>
            <a:rect l="l" t="t" r="r" b="b"/>
            <a:pathLst>
              <a:path w="4726940" h="0">
                <a:moveTo>
                  <a:pt x="0" y="0"/>
                </a:moveTo>
                <a:lnTo>
                  <a:pt x="4726447" y="0"/>
                </a:lnTo>
              </a:path>
            </a:pathLst>
          </a:custGeom>
          <a:ln w="27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196565"/>
            <a:ext cx="7955915" cy="38303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720"/>
              </a:spcBef>
              <a:buChar char="-"/>
              <a:tabLst>
                <a:tab pos="393700" algn="l"/>
                <a:tab pos="394335" algn="l"/>
              </a:tabLst>
            </a:pPr>
            <a:r>
              <a:rPr dirty="0" sz="2600">
                <a:latin typeface="Garamond"/>
                <a:cs typeface="Garamond"/>
              </a:rPr>
              <a:t>Follows the global </a:t>
            </a:r>
            <a:r>
              <a:rPr dirty="0" sz="2600" spc="-5">
                <a:latin typeface="Garamond"/>
                <a:cs typeface="Garamond"/>
              </a:rPr>
              <a:t>MPI, but </a:t>
            </a:r>
            <a:r>
              <a:rPr dirty="0" sz="2600">
                <a:latin typeface="Garamond"/>
                <a:cs typeface="Garamond"/>
              </a:rPr>
              <a:t>with the </a:t>
            </a:r>
            <a:r>
              <a:rPr dirty="0" sz="2600" spc="-5">
                <a:latin typeface="Garamond"/>
                <a:cs typeface="Garamond"/>
              </a:rPr>
              <a:t>comparable</a:t>
            </a:r>
            <a:r>
              <a:rPr dirty="0" sz="2600" spc="-3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variables</a:t>
            </a:r>
            <a:endParaRPr sz="2600">
              <a:latin typeface="Garamond"/>
              <a:cs typeface="Garamond"/>
            </a:endParaRPr>
          </a:p>
          <a:p>
            <a:pPr marL="3937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93700" algn="l"/>
                <a:tab pos="394335" algn="l"/>
              </a:tabLst>
            </a:pPr>
            <a:r>
              <a:rPr dirty="0" sz="2600" spc="-5">
                <a:latin typeface="Garamond"/>
                <a:cs typeface="Garamond"/>
              </a:rPr>
              <a:t>Uses the </a:t>
            </a:r>
            <a:r>
              <a:rPr dirty="0" sz="2600">
                <a:latin typeface="Garamond"/>
                <a:cs typeface="Garamond"/>
              </a:rPr>
              <a:t>AF </a:t>
            </a:r>
            <a:r>
              <a:rPr dirty="0" sz="2600" spc="-5">
                <a:latin typeface="Garamond"/>
                <a:cs typeface="Garamond"/>
              </a:rPr>
              <a:t>methodology </a:t>
            </a:r>
            <a:r>
              <a:rPr dirty="0" sz="2600">
                <a:latin typeface="Garamond"/>
                <a:cs typeface="Garamond"/>
              </a:rPr>
              <a:t>with </a:t>
            </a:r>
            <a:r>
              <a:rPr dirty="0" sz="2600" spc="-5">
                <a:latin typeface="Garamond"/>
                <a:cs typeface="Garamond"/>
              </a:rPr>
              <a:t>nested </a:t>
            </a:r>
            <a:r>
              <a:rPr dirty="0" sz="2600">
                <a:latin typeface="Garamond"/>
                <a:cs typeface="Garamond"/>
              </a:rPr>
              <a:t>weights;</a:t>
            </a:r>
            <a:r>
              <a:rPr dirty="0" sz="2600" spc="10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k=33.33%</a:t>
            </a:r>
            <a:endParaRPr sz="2600">
              <a:latin typeface="Garamond"/>
              <a:cs typeface="Garamond"/>
            </a:endParaRPr>
          </a:p>
          <a:p>
            <a:pPr marL="393700" indent="-343535">
              <a:lnSpc>
                <a:spcPct val="100000"/>
              </a:lnSpc>
              <a:spcBef>
                <a:spcPts val="625"/>
              </a:spcBef>
              <a:buFont typeface="Garamond"/>
              <a:buChar char="-"/>
              <a:tabLst>
                <a:tab pos="393700" algn="l"/>
                <a:tab pos="394335" algn="l"/>
              </a:tabLst>
            </a:pPr>
            <a:r>
              <a:rPr dirty="0" sz="2400" spc="-5" b="1">
                <a:latin typeface="Garamond"/>
                <a:cs typeface="Garamond"/>
              </a:rPr>
              <a:t>MPI</a:t>
            </a:r>
            <a:r>
              <a:rPr dirty="0" baseline="-20833" sz="2400" spc="-7" b="1">
                <a:latin typeface="Garamond"/>
                <a:cs typeface="Garamond"/>
              </a:rPr>
              <a:t>T </a:t>
            </a:r>
            <a:r>
              <a:rPr dirty="0" sz="2600" spc="-5">
                <a:latin typeface="Garamond"/>
                <a:cs typeface="Garamond"/>
              </a:rPr>
              <a:t>are rigorously</a:t>
            </a:r>
            <a:r>
              <a:rPr dirty="0" sz="2600" spc="-1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comparable</a:t>
            </a:r>
            <a:endParaRPr sz="2600">
              <a:latin typeface="Garamond"/>
              <a:cs typeface="Garamond"/>
            </a:endParaRPr>
          </a:p>
          <a:p>
            <a:pPr marL="3937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93700" algn="l"/>
                <a:tab pos="394335" algn="l"/>
              </a:tabLst>
            </a:pPr>
            <a:r>
              <a:rPr dirty="0" sz="2600" spc="-5">
                <a:latin typeface="Garamond"/>
                <a:cs typeface="Garamond"/>
              </a:rPr>
              <a:t>Methodology: Chapter </a:t>
            </a:r>
            <a:r>
              <a:rPr dirty="0" sz="2600">
                <a:latin typeface="Garamond"/>
                <a:cs typeface="Garamond"/>
              </a:rPr>
              <a:t>9 </a:t>
            </a:r>
            <a:r>
              <a:rPr dirty="0" sz="2600" spc="-5">
                <a:latin typeface="Garamond"/>
                <a:cs typeface="Garamond"/>
              </a:rPr>
              <a:t>of AFSSRB </a:t>
            </a:r>
            <a:r>
              <a:rPr dirty="0" sz="2600">
                <a:latin typeface="Garamond"/>
                <a:cs typeface="Garamond"/>
              </a:rPr>
              <a:t>OUP</a:t>
            </a:r>
            <a:r>
              <a:rPr dirty="0" sz="2600" spc="-3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2015</a:t>
            </a:r>
            <a:endParaRPr sz="2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-"/>
            </a:pPr>
            <a:endParaRPr sz="375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buChar char="-"/>
              <a:tabLst>
                <a:tab pos="393700" algn="l"/>
                <a:tab pos="394335" algn="l"/>
              </a:tabLst>
            </a:pPr>
            <a:r>
              <a:rPr dirty="0" sz="2600">
                <a:latin typeface="Garamond"/>
                <a:cs typeface="Garamond"/>
              </a:rPr>
              <a:t>Standard </a:t>
            </a:r>
            <a:r>
              <a:rPr dirty="0" sz="2600" spc="-5">
                <a:latin typeface="Garamond"/>
                <a:cs typeface="Garamond"/>
              </a:rPr>
              <a:t>errors, </a:t>
            </a:r>
            <a:r>
              <a:rPr dirty="0" sz="2600">
                <a:latin typeface="Garamond"/>
                <a:cs typeface="Garamond"/>
              </a:rPr>
              <a:t>sig </a:t>
            </a:r>
            <a:r>
              <a:rPr dirty="0" sz="2600" spc="-5">
                <a:latin typeface="Garamond"/>
                <a:cs typeface="Garamond"/>
              </a:rPr>
              <a:t>levels, </a:t>
            </a:r>
            <a:r>
              <a:rPr dirty="0" sz="2600">
                <a:latin typeface="Garamond"/>
                <a:cs typeface="Garamond"/>
              </a:rPr>
              <a:t>data tables </a:t>
            </a:r>
            <a:r>
              <a:rPr dirty="0" sz="2600" spc="-5">
                <a:latin typeface="Garamond"/>
                <a:cs typeface="Garamond"/>
              </a:rPr>
              <a:t>available</a:t>
            </a:r>
            <a:r>
              <a:rPr dirty="0" sz="2600" spc="70">
                <a:latin typeface="Garamond"/>
                <a:cs typeface="Garamond"/>
              </a:rPr>
              <a:t> </a:t>
            </a:r>
            <a:r>
              <a:rPr dirty="0" sz="2600" b="1">
                <a:latin typeface="Garamond"/>
                <a:cs typeface="Garamond"/>
              </a:rPr>
              <a:t>online</a:t>
            </a:r>
            <a:endParaRPr sz="2600">
              <a:latin typeface="Garamond"/>
              <a:cs typeface="Garamond"/>
            </a:endParaRPr>
          </a:p>
          <a:p>
            <a:pPr marL="3937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93700" algn="l"/>
                <a:tab pos="394335" algn="l"/>
              </a:tabLst>
            </a:pPr>
            <a:r>
              <a:rPr dirty="0" sz="2600" spc="-5">
                <a:latin typeface="Garamond"/>
                <a:cs typeface="Garamond"/>
              </a:rPr>
              <a:t>Implements the </a:t>
            </a:r>
            <a:r>
              <a:rPr dirty="0" sz="2600" spc="-5" b="1">
                <a:latin typeface="Garamond"/>
                <a:cs typeface="Garamond"/>
              </a:rPr>
              <a:t>destitution </a:t>
            </a:r>
            <a:r>
              <a:rPr dirty="0" sz="2600" spc="-5">
                <a:latin typeface="Garamond"/>
                <a:cs typeface="Garamond"/>
              </a:rPr>
              <a:t>measure presented</a:t>
            </a:r>
            <a:r>
              <a:rPr dirty="0" sz="2600" spc="60">
                <a:latin typeface="Garamond"/>
                <a:cs typeface="Garamond"/>
              </a:rPr>
              <a:t> </a:t>
            </a:r>
            <a:r>
              <a:rPr dirty="0" sz="2600" spc="-5">
                <a:latin typeface="Garamond"/>
                <a:cs typeface="Garamond"/>
              </a:rPr>
              <a:t>next</a:t>
            </a:r>
            <a:endParaRPr sz="2600">
              <a:latin typeface="Garamond"/>
              <a:cs typeface="Garamond"/>
            </a:endParaRPr>
          </a:p>
          <a:p>
            <a:pPr marL="393700" indent="-343535">
              <a:lnSpc>
                <a:spcPct val="100000"/>
              </a:lnSpc>
              <a:spcBef>
                <a:spcPts val="625"/>
              </a:spcBef>
              <a:buChar char="-"/>
              <a:tabLst>
                <a:tab pos="393700" algn="l"/>
                <a:tab pos="394335" algn="l"/>
              </a:tabLst>
            </a:pPr>
            <a:r>
              <a:rPr dirty="0" sz="2600">
                <a:latin typeface="Garamond"/>
                <a:cs typeface="Garamond"/>
              </a:rPr>
              <a:t>A linked </a:t>
            </a:r>
            <a:r>
              <a:rPr dirty="0" sz="2600" spc="-5">
                <a:latin typeface="Garamond"/>
                <a:cs typeface="Garamond"/>
              </a:rPr>
              <a:t>paper focuses </a:t>
            </a:r>
            <a:r>
              <a:rPr dirty="0" sz="2600">
                <a:latin typeface="Garamond"/>
                <a:cs typeface="Garamond"/>
              </a:rPr>
              <a:t>on </a:t>
            </a:r>
            <a:r>
              <a:rPr dirty="0" sz="2600" spc="-5">
                <a:latin typeface="Garamond"/>
                <a:cs typeface="Garamond"/>
              </a:rPr>
              <a:t>measured </a:t>
            </a:r>
            <a:r>
              <a:rPr dirty="0" sz="2600" b="1">
                <a:latin typeface="Garamond"/>
                <a:cs typeface="Garamond"/>
              </a:rPr>
              <a:t>growth</a:t>
            </a:r>
            <a:r>
              <a:rPr dirty="0" sz="2600" spc="-10" b="1">
                <a:latin typeface="Garamond"/>
                <a:cs typeface="Garamond"/>
              </a:rPr>
              <a:t> </a:t>
            </a:r>
            <a:r>
              <a:rPr dirty="0" sz="2600" b="1">
                <a:latin typeface="Garamond"/>
                <a:cs typeface="Garamond"/>
              </a:rPr>
              <a:t>elasticities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273800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139446"/>
            <a:ext cx="2611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914222"/>
            <a:ext cx="7092950" cy="4336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-"/>
              <a:tabLst>
                <a:tab pos="354965" algn="l"/>
                <a:tab pos="355600" algn="l"/>
              </a:tabLst>
            </a:pPr>
            <a:r>
              <a:rPr dirty="0" sz="2600">
                <a:latin typeface="Garamond"/>
                <a:cs typeface="Garamond"/>
              </a:rPr>
              <a:t>Overview</a:t>
            </a:r>
            <a:endParaRPr sz="2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Char char="-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Methodological Detour</a:t>
            </a:r>
            <a:r>
              <a:rPr dirty="0" sz="2600" spc="-5">
                <a:latin typeface="Garamond"/>
                <a:cs typeface="Garamond"/>
              </a:rPr>
              <a:t>: </a:t>
            </a:r>
            <a:r>
              <a:rPr dirty="0" sz="2600">
                <a:latin typeface="Garamond"/>
                <a:cs typeface="Garamond"/>
              </a:rPr>
              <a:t>Theoretical</a:t>
            </a:r>
            <a:r>
              <a:rPr dirty="0" sz="2600" spc="20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decompositions</a:t>
            </a:r>
            <a:endParaRPr sz="2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Char char="-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dirty="0" sz="2600" spc="-5">
                <a:latin typeface="Garamond"/>
                <a:cs typeface="Garamond"/>
              </a:rPr>
              <a:t>Closer View: Leaving </a:t>
            </a:r>
            <a:r>
              <a:rPr dirty="0" sz="2600">
                <a:latin typeface="Garamond"/>
                <a:cs typeface="Garamond"/>
              </a:rPr>
              <a:t>No One</a:t>
            </a:r>
            <a:r>
              <a:rPr dirty="0" sz="2600" spc="-15">
                <a:latin typeface="Garamond"/>
                <a:cs typeface="Garamond"/>
              </a:rPr>
              <a:t> </a:t>
            </a:r>
            <a:r>
              <a:rPr dirty="0" sz="2600">
                <a:latin typeface="Garamond"/>
                <a:cs typeface="Garamond"/>
              </a:rPr>
              <a:t>Behind:</a:t>
            </a:r>
            <a:endParaRPr sz="2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aramond"/>
              <a:buChar char="-"/>
            </a:pPr>
            <a:endParaRPr sz="32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dirty="0" sz="2200" spc="-10">
                <a:latin typeface="Garamond"/>
                <a:cs typeface="Garamond"/>
              </a:rPr>
              <a:t>Changes </a:t>
            </a:r>
            <a:r>
              <a:rPr dirty="0" sz="2200" spc="-5">
                <a:latin typeface="Garamond"/>
                <a:cs typeface="Garamond"/>
              </a:rPr>
              <a:t>by Incidence </a:t>
            </a:r>
            <a:r>
              <a:rPr dirty="0" u="heavy" sz="2200" spc="-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and</a:t>
            </a:r>
            <a:r>
              <a:rPr dirty="0" u="heavy" sz="2200" spc="7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heavy" sz="2200" spc="-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Intensity</a:t>
            </a:r>
            <a:endParaRPr sz="2200">
              <a:latin typeface="Garamond"/>
              <a:cs typeface="Garamond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200" spc="-10">
                <a:latin typeface="Garamond"/>
                <a:cs typeface="Garamond"/>
              </a:rPr>
              <a:t>Changes </a:t>
            </a:r>
            <a:r>
              <a:rPr dirty="0" sz="2200" spc="-5">
                <a:latin typeface="Garamond"/>
                <a:cs typeface="Garamond"/>
              </a:rPr>
              <a:t>by </a:t>
            </a:r>
            <a:r>
              <a:rPr dirty="0" u="heavy" sz="2200" spc="-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ethnic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groups</a:t>
            </a:r>
            <a:r>
              <a:rPr dirty="0" sz="2200" spc="-5">
                <a:latin typeface="Garamond"/>
                <a:cs typeface="Garamond"/>
              </a:rPr>
              <a:t> &amp;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subnational</a:t>
            </a:r>
            <a:r>
              <a:rPr dirty="0" u="heavy" sz="2200" spc="13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heavy" sz="2200" spc="-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regions</a:t>
            </a:r>
            <a:endParaRPr sz="2200">
              <a:latin typeface="Garamond"/>
              <a:cs typeface="Garamond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200" spc="-10">
                <a:latin typeface="Garamond"/>
                <a:cs typeface="Garamond"/>
              </a:rPr>
              <a:t>Changes </a:t>
            </a:r>
            <a:r>
              <a:rPr dirty="0" sz="2200" spc="-5">
                <a:latin typeface="Garamond"/>
                <a:cs typeface="Garamond"/>
              </a:rPr>
              <a:t>by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deprivation</a:t>
            </a:r>
            <a:r>
              <a:rPr dirty="0" sz="2200" spc="85">
                <a:latin typeface="Garamond"/>
                <a:cs typeface="Garamond"/>
              </a:rPr>
              <a:t> </a:t>
            </a:r>
            <a:r>
              <a:rPr dirty="0" sz="2200" spc="-10">
                <a:latin typeface="Garamond"/>
                <a:cs typeface="Garamond"/>
              </a:rPr>
              <a:t>(indicator)</a:t>
            </a:r>
            <a:endParaRPr sz="2200">
              <a:latin typeface="Garamond"/>
              <a:cs typeface="Garamond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-"/>
              <a:tabLst>
                <a:tab pos="756285" algn="l"/>
                <a:tab pos="756920" algn="l"/>
              </a:tabLst>
            </a:pPr>
            <a:r>
              <a:rPr dirty="0" sz="2200" spc="-5">
                <a:latin typeface="Garamond"/>
                <a:cs typeface="Garamond"/>
              </a:rPr>
              <a:t>Reduction of the subset of the </a:t>
            </a:r>
            <a:r>
              <a:rPr dirty="0" sz="2200" spc="-10">
                <a:latin typeface="Garamond"/>
                <a:cs typeface="Garamond"/>
              </a:rPr>
              <a:t>poor </a:t>
            </a:r>
            <a:r>
              <a:rPr dirty="0" sz="2200" spc="-5">
                <a:latin typeface="Garamond"/>
                <a:cs typeface="Garamond"/>
              </a:rPr>
              <a:t>who are</a:t>
            </a:r>
            <a:r>
              <a:rPr dirty="0" sz="2200" spc="95">
                <a:latin typeface="Garamond"/>
                <a:cs typeface="Garamond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Destitute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273800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139446"/>
            <a:ext cx="3036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Paper</a:t>
            </a:r>
            <a:r>
              <a:rPr dirty="0" spc="-80"/>
              <a:t> </a:t>
            </a:r>
            <a:r>
              <a:rPr dirty="0" spc="10"/>
              <a:t>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34796"/>
            <a:ext cx="0" cy="4486910"/>
          </a:xfrm>
          <a:custGeom>
            <a:avLst/>
            <a:gdLst/>
            <a:ahLst/>
            <a:cxnLst/>
            <a:rect l="l" t="t" r="r" b="b"/>
            <a:pathLst>
              <a:path w="0" h="4486910">
                <a:moveTo>
                  <a:pt x="0" y="4486656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5088" y="552145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5088" y="502310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5088" y="452475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" y="4026408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088" y="3528059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5088" y="30297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088" y="253136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5088" y="2031492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5088" y="1533144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5088" y="1034796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5521452"/>
            <a:ext cx="7568565" cy="0"/>
          </a:xfrm>
          <a:custGeom>
            <a:avLst/>
            <a:gdLst/>
            <a:ahLst/>
            <a:cxnLst/>
            <a:rect l="l" t="t" r="r" b="b"/>
            <a:pathLst>
              <a:path w="7568565" h="0">
                <a:moveTo>
                  <a:pt x="0" y="0"/>
                </a:moveTo>
                <a:lnTo>
                  <a:pt x="756818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3000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0427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56332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3759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9664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7091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82996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40423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96328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53756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11183" y="55214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13147" y="2654786"/>
            <a:ext cx="1261871" cy="1260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14315" y="3380232"/>
            <a:ext cx="4191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59684" y="4125772"/>
            <a:ext cx="68275" cy="68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52188" y="3851147"/>
            <a:ext cx="128015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49140" y="3067811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15035" y="4401491"/>
            <a:ext cx="76020" cy="7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6946" y="4573714"/>
            <a:ext cx="33337" cy="33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43800" y="1863851"/>
            <a:ext cx="417575" cy="417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78813" y="3878684"/>
            <a:ext cx="130958" cy="130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24984" y="3445764"/>
            <a:ext cx="112775" cy="1112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31435" y="2676144"/>
            <a:ext cx="1158239" cy="11582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65604" y="4087367"/>
            <a:ext cx="295656" cy="2941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55820" y="3624071"/>
            <a:ext cx="210312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93388" y="4093616"/>
            <a:ext cx="42519" cy="425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18898" y="3112047"/>
            <a:ext cx="175220" cy="1752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15526" y="2846902"/>
            <a:ext cx="195001" cy="1950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07534" y="3546432"/>
            <a:ext cx="164464" cy="1629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09013" y="1670341"/>
            <a:ext cx="184366" cy="1843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23003" y="2796539"/>
            <a:ext cx="399288" cy="3992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73296" y="3102864"/>
            <a:ext cx="425196" cy="4236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97540" y="4380136"/>
            <a:ext cx="85183" cy="851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98744" y="3386380"/>
            <a:ext cx="129487" cy="1294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74079" y="3326891"/>
            <a:ext cx="260603" cy="2606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15455" y="3160776"/>
            <a:ext cx="237744" cy="2377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29884" y="3340608"/>
            <a:ext cx="137160" cy="1371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973317" y="4005834"/>
            <a:ext cx="919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Bangladesh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02382" y="4301109"/>
            <a:ext cx="565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Bol</a:t>
            </a:r>
            <a:r>
              <a:rPr dirty="0" sz="1600" spc="-3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v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52245" y="4043934"/>
            <a:ext cx="795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Colombia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54114" y="1535684"/>
            <a:ext cx="702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Ethiopia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33294" y="3343402"/>
            <a:ext cx="553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Ghana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73471" y="2069337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Ind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99641" y="3619627"/>
            <a:ext cx="796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Ind</a:t>
            </a:r>
            <a:r>
              <a:rPr dirty="0" sz="1600" spc="-10">
                <a:latin typeface="Garamond"/>
                <a:cs typeface="Garamond"/>
              </a:rPr>
              <a:t>onesia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97095" y="4096892"/>
            <a:ext cx="1242695" cy="4838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716280">
              <a:lnSpc>
                <a:spcPts val="1689"/>
              </a:lnSpc>
              <a:spcBef>
                <a:spcPts val="340"/>
              </a:spcBef>
            </a:pPr>
            <a:r>
              <a:rPr dirty="0" sz="1600" spc="-35">
                <a:latin typeface="Garamond"/>
                <a:cs typeface="Garamond"/>
              </a:rPr>
              <a:t>K</a:t>
            </a:r>
            <a:r>
              <a:rPr dirty="0" sz="1600" spc="-10">
                <a:latin typeface="Garamond"/>
                <a:cs typeface="Garamond"/>
              </a:rPr>
              <a:t>enya  </a:t>
            </a:r>
            <a:r>
              <a:rPr dirty="0" sz="1600" spc="-10">
                <a:latin typeface="Garamond"/>
                <a:cs typeface="Garamond"/>
              </a:rPr>
              <a:t>Cambodia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14013" y="4238371"/>
            <a:ext cx="669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L</a:t>
            </a:r>
            <a:r>
              <a:rPr dirty="0" sz="1600" spc="-15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s</a:t>
            </a:r>
            <a:r>
              <a:rPr dirty="0" sz="1600" spc="-10">
                <a:latin typeface="Garamond"/>
                <a:cs typeface="Garamond"/>
              </a:rPr>
              <a:t>ot</a:t>
            </a:r>
            <a:r>
              <a:rPr dirty="0" sz="1600" spc="-5">
                <a:latin typeface="Garamond"/>
                <a:cs typeface="Garamond"/>
              </a:rPr>
              <a:t>ho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14594" y="2423922"/>
            <a:ext cx="9474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Madagascar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75375" y="2108073"/>
            <a:ext cx="1056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Mozambique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50463" y="3328161"/>
            <a:ext cx="501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10">
                <a:latin typeface="Garamond"/>
                <a:cs typeface="Garamond"/>
              </a:rPr>
              <a:t>e</a:t>
            </a:r>
            <a:r>
              <a:rPr dirty="0" sz="1600" spc="-10">
                <a:latin typeface="Garamond"/>
                <a:cs typeface="Garamond"/>
              </a:rPr>
              <a:t>pal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66126" y="1210183"/>
            <a:ext cx="47370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20">
                <a:latin typeface="Garamond"/>
                <a:cs typeface="Garamond"/>
              </a:rPr>
              <a:t>g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-5">
                <a:latin typeface="Garamond"/>
                <a:cs typeface="Garamond"/>
              </a:rPr>
              <a:t>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44492" y="1939798"/>
            <a:ext cx="1146810" cy="658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Cameroon</a:t>
            </a:r>
            <a:endParaRPr sz="1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600" spc="-5">
                <a:latin typeface="Garamond"/>
                <a:cs typeface="Garamond"/>
              </a:rPr>
              <a:t>Nigeria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45866" y="2586126"/>
            <a:ext cx="675640" cy="7118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80"/>
              </a:spcBef>
            </a:pPr>
            <a:r>
              <a:rPr dirty="0" sz="1600" spc="-55">
                <a:latin typeface="Garamond"/>
                <a:cs typeface="Garamond"/>
              </a:rPr>
              <a:t>P</a:t>
            </a:r>
            <a:r>
              <a:rPr dirty="0" sz="1600" spc="-10">
                <a:latin typeface="Garamond"/>
                <a:cs typeface="Garamond"/>
              </a:rPr>
              <a:t>ak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stan</a:t>
            </a:r>
            <a:endParaRPr sz="1600">
              <a:latin typeface="Garamond"/>
              <a:cs typeface="Garamond"/>
            </a:endParaRPr>
          </a:p>
          <a:p>
            <a:pPr algn="r" marR="31115">
              <a:lnSpc>
                <a:spcPct val="100000"/>
              </a:lnSpc>
              <a:spcBef>
                <a:spcPts val="785"/>
              </a:spcBef>
            </a:pPr>
            <a:r>
              <a:rPr dirty="0" sz="1600" spc="-10">
                <a:latin typeface="Garamond"/>
                <a:cs typeface="Garamond"/>
              </a:rPr>
              <a:t>Ha</a:t>
            </a:r>
            <a:r>
              <a:rPr dirty="0" sz="1600" spc="-15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ti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42175" y="3028010"/>
            <a:ext cx="6515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latin typeface="Garamond"/>
                <a:cs typeface="Garamond"/>
              </a:rPr>
              <a:t>R</a:t>
            </a:r>
            <a:r>
              <a:rPr dirty="0" sz="1600" spc="-30">
                <a:latin typeface="Garamond"/>
                <a:cs typeface="Garamond"/>
              </a:rPr>
              <a:t>w</a:t>
            </a:r>
            <a:r>
              <a:rPr dirty="0" sz="1600" spc="-10">
                <a:latin typeface="Garamond"/>
                <a:cs typeface="Garamond"/>
              </a:rPr>
              <a:t>anda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83654" y="3698240"/>
            <a:ext cx="728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latin typeface="Garamond"/>
                <a:cs typeface="Garamond"/>
              </a:rPr>
              <a:t>T</a:t>
            </a:r>
            <a:r>
              <a:rPr dirty="0" sz="1600" spc="-10">
                <a:latin typeface="Garamond"/>
                <a:cs typeface="Garamond"/>
              </a:rPr>
              <a:t>anza</a:t>
            </a:r>
            <a:r>
              <a:rPr dirty="0" sz="1600" spc="-5">
                <a:latin typeface="Garamond"/>
                <a:cs typeface="Garamond"/>
              </a:rPr>
              <a:t>n</a:t>
            </a:r>
            <a:r>
              <a:rPr dirty="0" sz="1600" spc="-10">
                <a:latin typeface="Garamond"/>
                <a:cs typeface="Garamond"/>
              </a:rPr>
              <a:t>i</a:t>
            </a:r>
            <a:r>
              <a:rPr dirty="0" sz="1600" spc="-5">
                <a:latin typeface="Garamond"/>
                <a:cs typeface="Garamond"/>
              </a:rPr>
              <a:t>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94017" y="2566492"/>
            <a:ext cx="634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U</a:t>
            </a:r>
            <a:r>
              <a:rPr dirty="0" sz="1600" spc="25">
                <a:latin typeface="Garamond"/>
                <a:cs typeface="Garamond"/>
              </a:rPr>
              <a:t>g</a:t>
            </a:r>
            <a:r>
              <a:rPr dirty="0" sz="1600" spc="-10">
                <a:latin typeface="Garamond"/>
                <a:cs typeface="Garamond"/>
              </a:rPr>
              <a:t>anda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87973" y="3660775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Garamond"/>
                <a:cs typeface="Garamond"/>
              </a:rPr>
              <a:t>Zambia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0252" y="5362194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252" y="4863465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0252" y="4364558"/>
            <a:ext cx="382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15">
                <a:latin typeface="Garamond"/>
                <a:cs typeface="Garamond"/>
              </a:rPr>
              <a:t>0</a:t>
            </a:r>
            <a:r>
              <a:rPr dirty="0" sz="1600" spc="-5">
                <a:latin typeface="Garamond"/>
                <a:cs typeface="Garamond"/>
              </a:rPr>
              <a:t>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0252" y="3866515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0252" y="3367786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00252" y="2869183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0252" y="2370581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0252" y="1871852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0252" y="1373250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00252" y="874522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5%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9236" y="4429334"/>
            <a:ext cx="1438275" cy="143891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ctr" marL="1047750">
              <a:lnSpc>
                <a:spcPct val="100000"/>
              </a:lnSpc>
              <a:spcBef>
                <a:spcPts val="795"/>
              </a:spcBef>
            </a:pPr>
            <a:r>
              <a:rPr dirty="0" sz="1600" spc="-55">
                <a:latin typeface="Garamond"/>
                <a:cs typeface="Garamond"/>
              </a:rPr>
              <a:t>P</a:t>
            </a:r>
            <a:r>
              <a:rPr dirty="0" sz="1600" spc="-10">
                <a:latin typeface="Garamond"/>
                <a:cs typeface="Garamond"/>
              </a:rPr>
              <a:t>e</a:t>
            </a:r>
            <a:r>
              <a:rPr dirty="0" sz="1600" spc="35">
                <a:latin typeface="Garamond"/>
                <a:cs typeface="Garamond"/>
              </a:rPr>
              <a:t>r</a:t>
            </a:r>
            <a:r>
              <a:rPr dirty="0" sz="1600" spc="-5">
                <a:latin typeface="Garamond"/>
                <a:cs typeface="Garamond"/>
              </a:rPr>
              <a:t>u</a:t>
            </a:r>
            <a:endParaRPr sz="1600">
              <a:latin typeface="Garamond"/>
              <a:cs typeface="Garamond"/>
            </a:endParaRPr>
          </a:p>
          <a:p>
            <a:pPr algn="ctr" marR="23495">
              <a:lnSpc>
                <a:spcPts val="1860"/>
              </a:lnSpc>
              <a:spcBef>
                <a:spcPts val="695"/>
              </a:spcBef>
            </a:pPr>
            <a:r>
              <a:rPr dirty="0" sz="1600" spc="-10">
                <a:latin typeface="Garamond"/>
                <a:cs typeface="Garamond"/>
              </a:rPr>
              <a:t>Dominican</a:t>
            </a:r>
            <a:endParaRPr sz="1600">
              <a:latin typeface="Garamond"/>
              <a:cs typeface="Garamond"/>
            </a:endParaRPr>
          </a:p>
          <a:p>
            <a:pPr algn="ctr" marL="20320">
              <a:lnSpc>
                <a:spcPts val="1860"/>
              </a:lnSpc>
            </a:pPr>
            <a:r>
              <a:rPr dirty="0" sz="1600" spc="-10">
                <a:latin typeface="Garamond"/>
                <a:cs typeface="Garamond"/>
              </a:rPr>
              <a:t>Republic</a:t>
            </a:r>
            <a:endParaRPr sz="1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1360" algn="l"/>
              </a:tabLst>
            </a:pPr>
            <a:r>
              <a:rPr dirty="0" sz="1600" spc="-5">
                <a:latin typeface="Garamond"/>
                <a:cs typeface="Garamond"/>
              </a:rPr>
              <a:t>0%	10%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5069" y="1689807"/>
            <a:ext cx="254000" cy="25965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sz="1600" spc="-25">
                <a:latin typeface="Garamond"/>
                <a:cs typeface="Garamond"/>
              </a:rPr>
              <a:t>Average </a:t>
            </a:r>
            <a:r>
              <a:rPr dirty="0" sz="1600" spc="-5">
                <a:latin typeface="Garamond"/>
                <a:cs typeface="Garamond"/>
              </a:rPr>
              <a:t>Intensity of </a:t>
            </a:r>
            <a:r>
              <a:rPr dirty="0" sz="1600" spc="-20">
                <a:latin typeface="Garamond"/>
                <a:cs typeface="Garamond"/>
              </a:rPr>
              <a:t>Poverty</a:t>
            </a:r>
            <a:r>
              <a:rPr dirty="0" sz="1600" spc="-11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(A)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65323" y="5576452"/>
            <a:ext cx="6485890" cy="5588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768985" algn="l"/>
                <a:tab pos="1526540" algn="l"/>
                <a:tab pos="2282825" algn="l"/>
                <a:tab pos="3039745" algn="l"/>
                <a:tab pos="3796665" algn="l"/>
                <a:tab pos="4553585" algn="l"/>
                <a:tab pos="5310505" algn="l"/>
                <a:tab pos="6019800" algn="l"/>
              </a:tabLst>
            </a:pPr>
            <a:r>
              <a:rPr dirty="0" sz="1600">
                <a:latin typeface="Garamond"/>
                <a:cs typeface="Garamond"/>
              </a:rPr>
              <a:t>2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3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4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5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6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7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8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9</a:t>
            </a:r>
            <a:r>
              <a:rPr dirty="0" sz="1600" spc="-5">
                <a:latin typeface="Garamond"/>
                <a:cs typeface="Garamond"/>
              </a:rPr>
              <a:t>0%</a:t>
            </a:r>
            <a:r>
              <a:rPr dirty="0" sz="1600">
                <a:latin typeface="Garamond"/>
                <a:cs typeface="Garamond"/>
              </a:rPr>
              <a:t>	</a:t>
            </a:r>
            <a:r>
              <a:rPr dirty="0" sz="1600">
                <a:latin typeface="Garamond"/>
                <a:cs typeface="Garamond"/>
              </a:rPr>
              <a:t>1</a:t>
            </a:r>
            <a:r>
              <a:rPr dirty="0" sz="1600" spc="-5">
                <a:latin typeface="Garamond"/>
                <a:cs typeface="Garamond"/>
              </a:rPr>
              <a:t>00%</a:t>
            </a:r>
            <a:endParaRPr sz="1600">
              <a:latin typeface="Garamond"/>
              <a:cs typeface="Garamond"/>
            </a:endParaRPr>
          </a:p>
          <a:p>
            <a:pPr marL="768350">
              <a:lnSpc>
                <a:spcPct val="100000"/>
              </a:lnSpc>
              <a:spcBef>
                <a:spcPts val="180"/>
              </a:spcBef>
            </a:pPr>
            <a:r>
              <a:rPr dirty="0" sz="1600" spc="-10">
                <a:latin typeface="Garamond"/>
                <a:cs typeface="Garamond"/>
              </a:rPr>
              <a:t>Percentage </a:t>
            </a:r>
            <a:r>
              <a:rPr dirty="0" sz="1600" spc="-5">
                <a:latin typeface="Garamond"/>
                <a:cs typeface="Garamond"/>
              </a:rPr>
              <a:t>of </a:t>
            </a:r>
            <a:r>
              <a:rPr dirty="0" sz="1600" spc="-15">
                <a:latin typeface="Garamond"/>
                <a:cs typeface="Garamond"/>
              </a:rPr>
              <a:t>People </a:t>
            </a:r>
            <a:r>
              <a:rPr dirty="0" sz="1600" spc="-10">
                <a:latin typeface="Garamond"/>
                <a:cs typeface="Garamond"/>
              </a:rPr>
              <a:t>Considered </a:t>
            </a:r>
            <a:r>
              <a:rPr dirty="0" sz="1600" spc="-20">
                <a:latin typeface="Garamond"/>
                <a:cs typeface="Garamond"/>
              </a:rPr>
              <a:t>Poor</a:t>
            </a:r>
            <a:r>
              <a:rPr dirty="0" sz="1600" spc="-120">
                <a:latin typeface="Garamond"/>
                <a:cs typeface="Garamond"/>
              </a:rPr>
              <a:t> </a:t>
            </a:r>
            <a:r>
              <a:rPr dirty="0" sz="1600" spc="-5">
                <a:latin typeface="Garamond"/>
                <a:cs typeface="Garamond"/>
              </a:rPr>
              <a:t>(H)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1646935" y="617346"/>
            <a:ext cx="58534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34 </a:t>
            </a:r>
            <a:r>
              <a:rPr dirty="0" sz="2400" spc="-5">
                <a:solidFill>
                  <a:srgbClr val="000000"/>
                </a:solidFill>
              </a:rPr>
              <a:t>countries: </a:t>
            </a:r>
            <a:r>
              <a:rPr dirty="0" sz="2400">
                <a:solidFill>
                  <a:srgbClr val="000000"/>
                </a:solidFill>
              </a:rPr>
              <a:t>National </a:t>
            </a:r>
            <a:r>
              <a:rPr dirty="0" sz="2400" spc="-10">
                <a:solidFill>
                  <a:srgbClr val="000000"/>
                </a:solidFill>
              </a:rPr>
              <a:t>Level </a:t>
            </a:r>
            <a:r>
              <a:rPr dirty="0" sz="2400" spc="-5">
                <a:solidFill>
                  <a:srgbClr val="000000"/>
                </a:solidFill>
              </a:rPr>
              <a:t>initial year: </a:t>
            </a:r>
            <a:r>
              <a:rPr dirty="0" sz="2400">
                <a:solidFill>
                  <a:srgbClr val="000000"/>
                </a:solidFill>
              </a:rPr>
              <a:t>H,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endParaRPr sz="2400"/>
          </a:p>
        </p:txBody>
      </p:sp>
      <p:sp>
        <p:nvSpPr>
          <p:cNvPr id="83" name="object 83"/>
          <p:cNvSpPr/>
          <p:nvPr/>
        </p:nvSpPr>
        <p:spPr>
          <a:xfrm>
            <a:off x="6672071" y="4486655"/>
            <a:ext cx="341630" cy="353695"/>
          </a:xfrm>
          <a:custGeom>
            <a:avLst/>
            <a:gdLst/>
            <a:ahLst/>
            <a:cxnLst/>
            <a:rect l="l" t="t" r="r" b="b"/>
            <a:pathLst>
              <a:path w="341629" h="353695">
                <a:moveTo>
                  <a:pt x="0" y="176784"/>
                </a:moveTo>
                <a:lnTo>
                  <a:pt x="6099" y="129778"/>
                </a:lnTo>
                <a:lnTo>
                  <a:pt x="23311" y="87545"/>
                </a:lnTo>
                <a:lnTo>
                  <a:pt x="50006" y="51768"/>
                </a:lnTo>
                <a:lnTo>
                  <a:pt x="84553" y="24130"/>
                </a:lnTo>
                <a:lnTo>
                  <a:pt x="125324" y="6312"/>
                </a:lnTo>
                <a:lnTo>
                  <a:pt x="170687" y="0"/>
                </a:lnTo>
                <a:lnTo>
                  <a:pt x="216051" y="6312"/>
                </a:lnTo>
                <a:lnTo>
                  <a:pt x="256822" y="24130"/>
                </a:lnTo>
                <a:lnTo>
                  <a:pt x="291369" y="51768"/>
                </a:lnTo>
                <a:lnTo>
                  <a:pt x="318064" y="87545"/>
                </a:lnTo>
                <a:lnTo>
                  <a:pt x="335276" y="129778"/>
                </a:lnTo>
                <a:lnTo>
                  <a:pt x="341375" y="176784"/>
                </a:lnTo>
                <a:lnTo>
                  <a:pt x="335276" y="223789"/>
                </a:lnTo>
                <a:lnTo>
                  <a:pt x="318064" y="266022"/>
                </a:lnTo>
                <a:lnTo>
                  <a:pt x="291369" y="301799"/>
                </a:lnTo>
                <a:lnTo>
                  <a:pt x="256822" y="329438"/>
                </a:lnTo>
                <a:lnTo>
                  <a:pt x="216051" y="347255"/>
                </a:lnTo>
                <a:lnTo>
                  <a:pt x="170687" y="353568"/>
                </a:lnTo>
                <a:lnTo>
                  <a:pt x="125324" y="347255"/>
                </a:lnTo>
                <a:lnTo>
                  <a:pt x="84553" y="329438"/>
                </a:lnTo>
                <a:lnTo>
                  <a:pt x="50006" y="301799"/>
                </a:lnTo>
                <a:lnTo>
                  <a:pt x="23311" y="266022"/>
                </a:lnTo>
                <a:lnTo>
                  <a:pt x="6099" y="223789"/>
                </a:lnTo>
                <a:lnTo>
                  <a:pt x="0" y="1767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25411" y="4887467"/>
            <a:ext cx="236220" cy="2484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768083" y="5178552"/>
            <a:ext cx="150876" cy="1645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607302" y="4394453"/>
            <a:ext cx="2269490" cy="1059180"/>
          </a:xfrm>
          <a:prstGeom prst="rect">
            <a:avLst/>
          </a:prstGeom>
          <a:ln w="19811">
            <a:solidFill>
              <a:srgbClr val="88A3A7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614045" marR="501650">
              <a:lnSpc>
                <a:spcPct val="100000"/>
              </a:lnSpc>
              <a:spcBef>
                <a:spcPts val="815"/>
              </a:spcBef>
            </a:pPr>
            <a:r>
              <a:rPr dirty="0" sz="1000" spc="-5">
                <a:latin typeface="Garamond"/>
                <a:cs typeface="Garamond"/>
              </a:rPr>
              <a:t>The size of the</a:t>
            </a:r>
            <a:r>
              <a:rPr dirty="0" sz="1000" spc="-5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bubbles  is a</a:t>
            </a:r>
            <a:r>
              <a:rPr dirty="0" sz="1000" spc="-15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proportional</a:t>
            </a:r>
            <a:endParaRPr sz="1000">
              <a:latin typeface="Garamond"/>
              <a:cs typeface="Garamond"/>
            </a:endParaRPr>
          </a:p>
          <a:p>
            <a:pPr marL="614045" marR="337820">
              <a:lnSpc>
                <a:spcPct val="100000"/>
              </a:lnSpc>
            </a:pPr>
            <a:r>
              <a:rPr dirty="0" sz="1000" spc="-5">
                <a:latin typeface="Garamond"/>
                <a:cs typeface="Garamond"/>
              </a:rPr>
              <a:t>representation of the total  number </a:t>
            </a:r>
            <a:r>
              <a:rPr dirty="0" sz="1000" spc="-10">
                <a:latin typeface="Garamond"/>
                <a:cs typeface="Garamond"/>
              </a:rPr>
              <a:t>of </a:t>
            </a:r>
            <a:r>
              <a:rPr dirty="0" sz="1000" spc="-5">
                <a:latin typeface="Garamond"/>
                <a:cs typeface="Garamond"/>
              </a:rPr>
              <a:t>MPI </a:t>
            </a:r>
            <a:r>
              <a:rPr dirty="0" sz="1000" spc="-10">
                <a:latin typeface="Garamond"/>
                <a:cs typeface="Garamond"/>
              </a:rPr>
              <a:t>poor </a:t>
            </a:r>
            <a:r>
              <a:rPr dirty="0" sz="1000" spc="-5">
                <a:latin typeface="Garamond"/>
                <a:cs typeface="Garamond"/>
              </a:rPr>
              <a:t>in  each</a:t>
            </a:r>
            <a:r>
              <a:rPr dirty="0" sz="1000" spc="-10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country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13561" y="4280027"/>
            <a:ext cx="237870" cy="14147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463039" y="4588764"/>
            <a:ext cx="317500" cy="341630"/>
          </a:xfrm>
          <a:custGeom>
            <a:avLst/>
            <a:gdLst/>
            <a:ahLst/>
            <a:cxnLst/>
            <a:rect l="l" t="t" r="r" b="b"/>
            <a:pathLst>
              <a:path w="317500" h="341629">
                <a:moveTo>
                  <a:pt x="17089" y="18391"/>
                </a:moveTo>
                <a:lnTo>
                  <a:pt x="19860" y="30757"/>
                </a:lnTo>
                <a:lnTo>
                  <a:pt x="307721" y="341122"/>
                </a:lnTo>
                <a:lnTo>
                  <a:pt x="317118" y="332486"/>
                </a:lnTo>
                <a:lnTo>
                  <a:pt x="29054" y="22031"/>
                </a:lnTo>
                <a:lnTo>
                  <a:pt x="17089" y="18391"/>
                </a:lnTo>
                <a:close/>
              </a:path>
              <a:path w="317500" h="341629">
                <a:moveTo>
                  <a:pt x="0" y="0"/>
                </a:moveTo>
                <a:lnTo>
                  <a:pt x="22351" y="100075"/>
                </a:lnTo>
                <a:lnTo>
                  <a:pt x="25781" y="102235"/>
                </a:lnTo>
                <a:lnTo>
                  <a:pt x="32638" y="100711"/>
                </a:lnTo>
                <a:lnTo>
                  <a:pt x="34797" y="97409"/>
                </a:lnTo>
                <a:lnTo>
                  <a:pt x="19860" y="30757"/>
                </a:lnTo>
                <a:lnTo>
                  <a:pt x="3937" y="13588"/>
                </a:lnTo>
                <a:lnTo>
                  <a:pt x="13207" y="4953"/>
                </a:lnTo>
                <a:lnTo>
                  <a:pt x="16277" y="4953"/>
                </a:lnTo>
                <a:lnTo>
                  <a:pt x="0" y="0"/>
                </a:lnTo>
                <a:close/>
              </a:path>
              <a:path w="317500" h="341629">
                <a:moveTo>
                  <a:pt x="16277" y="4953"/>
                </a:moveTo>
                <a:lnTo>
                  <a:pt x="13207" y="4953"/>
                </a:lnTo>
                <a:lnTo>
                  <a:pt x="29054" y="22031"/>
                </a:lnTo>
                <a:lnTo>
                  <a:pt x="94487" y="41910"/>
                </a:lnTo>
                <a:lnTo>
                  <a:pt x="98043" y="40005"/>
                </a:lnTo>
                <a:lnTo>
                  <a:pt x="100075" y="33400"/>
                </a:lnTo>
                <a:lnTo>
                  <a:pt x="98171" y="29844"/>
                </a:lnTo>
                <a:lnTo>
                  <a:pt x="16277" y="4953"/>
                </a:lnTo>
                <a:close/>
              </a:path>
              <a:path w="317500" h="341629">
                <a:moveTo>
                  <a:pt x="13207" y="4953"/>
                </a:moveTo>
                <a:lnTo>
                  <a:pt x="3937" y="13588"/>
                </a:lnTo>
                <a:lnTo>
                  <a:pt x="19860" y="30757"/>
                </a:lnTo>
                <a:lnTo>
                  <a:pt x="17089" y="18391"/>
                </a:lnTo>
                <a:lnTo>
                  <a:pt x="6731" y="15240"/>
                </a:lnTo>
                <a:lnTo>
                  <a:pt x="14731" y="7874"/>
                </a:lnTo>
                <a:lnTo>
                  <a:pt x="15918" y="7874"/>
                </a:lnTo>
                <a:lnTo>
                  <a:pt x="13207" y="4953"/>
                </a:lnTo>
                <a:close/>
              </a:path>
              <a:path w="317500" h="341629">
                <a:moveTo>
                  <a:pt x="15918" y="7874"/>
                </a:moveTo>
                <a:lnTo>
                  <a:pt x="14731" y="7874"/>
                </a:lnTo>
                <a:lnTo>
                  <a:pt x="17089" y="18391"/>
                </a:lnTo>
                <a:lnTo>
                  <a:pt x="29054" y="22031"/>
                </a:lnTo>
                <a:lnTo>
                  <a:pt x="15918" y="7874"/>
                </a:lnTo>
                <a:close/>
              </a:path>
              <a:path w="317500" h="341629">
                <a:moveTo>
                  <a:pt x="14731" y="7874"/>
                </a:moveTo>
                <a:lnTo>
                  <a:pt x="6731" y="15240"/>
                </a:lnTo>
                <a:lnTo>
                  <a:pt x="17089" y="18391"/>
                </a:lnTo>
                <a:lnTo>
                  <a:pt x="14731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932432" y="4420742"/>
            <a:ext cx="351155" cy="207010"/>
          </a:xfrm>
          <a:custGeom>
            <a:avLst/>
            <a:gdLst/>
            <a:ahLst/>
            <a:cxnLst/>
            <a:rect l="l" t="t" r="r" b="b"/>
            <a:pathLst>
              <a:path w="351155" h="207010">
                <a:moveTo>
                  <a:pt x="34530" y="12978"/>
                </a:moveTo>
                <a:lnTo>
                  <a:pt x="21790" y="13034"/>
                </a:lnTo>
                <a:lnTo>
                  <a:pt x="27996" y="23913"/>
                </a:lnTo>
                <a:lnTo>
                  <a:pt x="344297" y="207009"/>
                </a:lnTo>
                <a:lnTo>
                  <a:pt x="350647" y="196087"/>
                </a:lnTo>
                <a:lnTo>
                  <a:pt x="34530" y="12978"/>
                </a:lnTo>
                <a:close/>
              </a:path>
              <a:path w="351155" h="207010">
                <a:moveTo>
                  <a:pt x="102616" y="0"/>
                </a:moveTo>
                <a:lnTo>
                  <a:pt x="99060" y="0"/>
                </a:lnTo>
                <a:lnTo>
                  <a:pt x="0" y="380"/>
                </a:lnTo>
                <a:lnTo>
                  <a:pt x="49022" y="86486"/>
                </a:lnTo>
                <a:lnTo>
                  <a:pt x="50800" y="89534"/>
                </a:lnTo>
                <a:lnTo>
                  <a:pt x="54610" y="90550"/>
                </a:lnTo>
                <a:lnTo>
                  <a:pt x="57657" y="88899"/>
                </a:lnTo>
                <a:lnTo>
                  <a:pt x="60706" y="87121"/>
                </a:lnTo>
                <a:lnTo>
                  <a:pt x="61849" y="83184"/>
                </a:lnTo>
                <a:lnTo>
                  <a:pt x="60070" y="80136"/>
                </a:lnTo>
                <a:lnTo>
                  <a:pt x="27996" y="23913"/>
                </a:lnTo>
                <a:lnTo>
                  <a:pt x="7747" y="12191"/>
                </a:lnTo>
                <a:lnTo>
                  <a:pt x="14097" y="1142"/>
                </a:lnTo>
                <a:lnTo>
                  <a:pt x="103709" y="1142"/>
                </a:lnTo>
                <a:lnTo>
                  <a:pt x="102616" y="0"/>
                </a:lnTo>
                <a:close/>
              </a:path>
              <a:path w="351155" h="207010">
                <a:moveTo>
                  <a:pt x="14097" y="1142"/>
                </a:moveTo>
                <a:lnTo>
                  <a:pt x="7747" y="12191"/>
                </a:lnTo>
                <a:lnTo>
                  <a:pt x="27996" y="23913"/>
                </a:lnTo>
                <a:lnTo>
                  <a:pt x="21816" y="13080"/>
                </a:lnTo>
                <a:lnTo>
                  <a:pt x="10922" y="13080"/>
                </a:lnTo>
                <a:lnTo>
                  <a:pt x="16382" y="3555"/>
                </a:lnTo>
                <a:lnTo>
                  <a:pt x="18262" y="3555"/>
                </a:lnTo>
                <a:lnTo>
                  <a:pt x="14097" y="1142"/>
                </a:lnTo>
                <a:close/>
              </a:path>
              <a:path w="351155" h="207010">
                <a:moveTo>
                  <a:pt x="16382" y="3555"/>
                </a:moveTo>
                <a:lnTo>
                  <a:pt x="10922" y="13080"/>
                </a:lnTo>
                <a:lnTo>
                  <a:pt x="21790" y="13034"/>
                </a:lnTo>
                <a:lnTo>
                  <a:pt x="16382" y="3555"/>
                </a:lnTo>
                <a:close/>
              </a:path>
              <a:path w="351155" h="207010">
                <a:moveTo>
                  <a:pt x="21790" y="13034"/>
                </a:moveTo>
                <a:lnTo>
                  <a:pt x="10922" y="13080"/>
                </a:lnTo>
                <a:lnTo>
                  <a:pt x="21816" y="13080"/>
                </a:lnTo>
                <a:close/>
              </a:path>
              <a:path w="351155" h="207010">
                <a:moveTo>
                  <a:pt x="18262" y="3555"/>
                </a:moveTo>
                <a:lnTo>
                  <a:pt x="16382" y="3555"/>
                </a:lnTo>
                <a:lnTo>
                  <a:pt x="21790" y="13034"/>
                </a:lnTo>
                <a:lnTo>
                  <a:pt x="34530" y="12978"/>
                </a:lnTo>
                <a:lnTo>
                  <a:pt x="18262" y="3555"/>
                </a:lnTo>
                <a:close/>
              </a:path>
              <a:path w="351155" h="207010">
                <a:moveTo>
                  <a:pt x="103709" y="1142"/>
                </a:moveTo>
                <a:lnTo>
                  <a:pt x="14097" y="1142"/>
                </a:lnTo>
                <a:lnTo>
                  <a:pt x="34530" y="12978"/>
                </a:lnTo>
                <a:lnTo>
                  <a:pt x="102616" y="12699"/>
                </a:lnTo>
                <a:lnTo>
                  <a:pt x="105410" y="9905"/>
                </a:lnTo>
                <a:lnTo>
                  <a:pt x="105410" y="2920"/>
                </a:lnTo>
                <a:lnTo>
                  <a:pt x="103709" y="1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40051" y="3866515"/>
            <a:ext cx="386080" cy="398145"/>
          </a:xfrm>
          <a:custGeom>
            <a:avLst/>
            <a:gdLst/>
            <a:ahLst/>
            <a:cxnLst/>
            <a:rect l="l" t="t" r="r" b="b"/>
            <a:pathLst>
              <a:path w="386080" h="398145">
                <a:moveTo>
                  <a:pt x="290195" y="357759"/>
                </a:moveTo>
                <a:lnTo>
                  <a:pt x="286766" y="359664"/>
                </a:lnTo>
                <a:lnTo>
                  <a:pt x="285750" y="363093"/>
                </a:lnTo>
                <a:lnTo>
                  <a:pt x="284861" y="366522"/>
                </a:lnTo>
                <a:lnTo>
                  <a:pt x="286766" y="369951"/>
                </a:lnTo>
                <a:lnTo>
                  <a:pt x="290195" y="370967"/>
                </a:lnTo>
                <a:lnTo>
                  <a:pt x="385572" y="397637"/>
                </a:lnTo>
                <a:lnTo>
                  <a:pt x="384444" y="393065"/>
                </a:lnTo>
                <a:lnTo>
                  <a:pt x="372237" y="393065"/>
                </a:lnTo>
                <a:lnTo>
                  <a:pt x="355826" y="376127"/>
                </a:lnTo>
                <a:lnTo>
                  <a:pt x="293624" y="358648"/>
                </a:lnTo>
                <a:lnTo>
                  <a:pt x="290195" y="357759"/>
                </a:lnTo>
                <a:close/>
              </a:path>
              <a:path w="386080" h="398145">
                <a:moveTo>
                  <a:pt x="355826" y="376127"/>
                </a:moveTo>
                <a:lnTo>
                  <a:pt x="372237" y="393065"/>
                </a:lnTo>
                <a:lnTo>
                  <a:pt x="375241" y="390144"/>
                </a:lnTo>
                <a:lnTo>
                  <a:pt x="370713" y="390144"/>
                </a:lnTo>
                <a:lnTo>
                  <a:pt x="368098" y="379576"/>
                </a:lnTo>
                <a:lnTo>
                  <a:pt x="355826" y="376127"/>
                </a:lnTo>
                <a:close/>
              </a:path>
              <a:path w="386080" h="398145">
                <a:moveTo>
                  <a:pt x="357631" y="295910"/>
                </a:moveTo>
                <a:lnTo>
                  <a:pt x="350774" y="297688"/>
                </a:lnTo>
                <a:lnTo>
                  <a:pt x="348742" y="301117"/>
                </a:lnTo>
                <a:lnTo>
                  <a:pt x="349504" y="304419"/>
                </a:lnTo>
                <a:lnTo>
                  <a:pt x="365071" y="367342"/>
                </a:lnTo>
                <a:lnTo>
                  <a:pt x="381381" y="384175"/>
                </a:lnTo>
                <a:lnTo>
                  <a:pt x="372237" y="393065"/>
                </a:lnTo>
                <a:lnTo>
                  <a:pt x="384444" y="393065"/>
                </a:lnTo>
                <a:lnTo>
                  <a:pt x="361764" y="301117"/>
                </a:lnTo>
                <a:lnTo>
                  <a:pt x="361061" y="298069"/>
                </a:lnTo>
                <a:lnTo>
                  <a:pt x="357631" y="295910"/>
                </a:lnTo>
                <a:close/>
              </a:path>
              <a:path w="386080" h="398145">
                <a:moveTo>
                  <a:pt x="368098" y="379576"/>
                </a:moveTo>
                <a:lnTo>
                  <a:pt x="370713" y="390144"/>
                </a:lnTo>
                <a:lnTo>
                  <a:pt x="378587" y="382524"/>
                </a:lnTo>
                <a:lnTo>
                  <a:pt x="368098" y="379576"/>
                </a:lnTo>
                <a:close/>
              </a:path>
              <a:path w="386080" h="398145">
                <a:moveTo>
                  <a:pt x="365071" y="367342"/>
                </a:moveTo>
                <a:lnTo>
                  <a:pt x="368098" y="379576"/>
                </a:lnTo>
                <a:lnTo>
                  <a:pt x="378587" y="382524"/>
                </a:lnTo>
                <a:lnTo>
                  <a:pt x="370713" y="390144"/>
                </a:lnTo>
                <a:lnTo>
                  <a:pt x="375241" y="390144"/>
                </a:lnTo>
                <a:lnTo>
                  <a:pt x="381381" y="384175"/>
                </a:lnTo>
                <a:lnTo>
                  <a:pt x="365071" y="367342"/>
                </a:lnTo>
                <a:close/>
              </a:path>
              <a:path w="386080" h="398145">
                <a:moveTo>
                  <a:pt x="9143" y="0"/>
                </a:moveTo>
                <a:lnTo>
                  <a:pt x="0" y="8890"/>
                </a:lnTo>
                <a:lnTo>
                  <a:pt x="355826" y="376127"/>
                </a:lnTo>
                <a:lnTo>
                  <a:pt x="368098" y="379576"/>
                </a:lnTo>
                <a:lnTo>
                  <a:pt x="365071" y="367342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683764" y="4129151"/>
            <a:ext cx="374015" cy="218440"/>
          </a:xfrm>
          <a:custGeom>
            <a:avLst/>
            <a:gdLst/>
            <a:ahLst/>
            <a:cxnLst/>
            <a:rect l="l" t="t" r="r" b="b"/>
            <a:pathLst>
              <a:path w="374014" h="218439">
                <a:moveTo>
                  <a:pt x="34388" y="13259"/>
                </a:moveTo>
                <a:lnTo>
                  <a:pt x="21819" y="13367"/>
                </a:lnTo>
                <a:lnTo>
                  <a:pt x="28161" y="24371"/>
                </a:lnTo>
                <a:lnTo>
                  <a:pt x="367156" y="218186"/>
                </a:lnTo>
                <a:lnTo>
                  <a:pt x="373506" y="207263"/>
                </a:lnTo>
                <a:lnTo>
                  <a:pt x="34388" y="13259"/>
                </a:lnTo>
                <a:close/>
              </a:path>
              <a:path w="374014" h="218439">
                <a:moveTo>
                  <a:pt x="102616" y="0"/>
                </a:moveTo>
                <a:lnTo>
                  <a:pt x="99060" y="0"/>
                </a:lnTo>
                <a:lnTo>
                  <a:pt x="0" y="888"/>
                </a:lnTo>
                <a:lnTo>
                  <a:pt x="49530" y="86741"/>
                </a:lnTo>
                <a:lnTo>
                  <a:pt x="51181" y="89788"/>
                </a:lnTo>
                <a:lnTo>
                  <a:pt x="55118" y="90805"/>
                </a:lnTo>
                <a:lnTo>
                  <a:pt x="61213" y="87249"/>
                </a:lnTo>
                <a:lnTo>
                  <a:pt x="62230" y="83438"/>
                </a:lnTo>
                <a:lnTo>
                  <a:pt x="60452" y="80391"/>
                </a:lnTo>
                <a:lnTo>
                  <a:pt x="28161" y="24371"/>
                </a:lnTo>
                <a:lnTo>
                  <a:pt x="7747" y="12700"/>
                </a:lnTo>
                <a:lnTo>
                  <a:pt x="14097" y="1650"/>
                </a:lnTo>
                <a:lnTo>
                  <a:pt x="104267" y="1650"/>
                </a:lnTo>
                <a:lnTo>
                  <a:pt x="102616" y="0"/>
                </a:lnTo>
                <a:close/>
              </a:path>
              <a:path w="374014" h="218439">
                <a:moveTo>
                  <a:pt x="14097" y="1650"/>
                </a:moveTo>
                <a:lnTo>
                  <a:pt x="7747" y="12700"/>
                </a:lnTo>
                <a:lnTo>
                  <a:pt x="28161" y="24371"/>
                </a:lnTo>
                <a:lnTo>
                  <a:pt x="21873" y="13462"/>
                </a:lnTo>
                <a:lnTo>
                  <a:pt x="10922" y="13462"/>
                </a:lnTo>
                <a:lnTo>
                  <a:pt x="16383" y="3937"/>
                </a:lnTo>
                <a:lnTo>
                  <a:pt x="18092" y="3937"/>
                </a:lnTo>
                <a:lnTo>
                  <a:pt x="14097" y="1650"/>
                </a:lnTo>
                <a:close/>
              </a:path>
              <a:path w="374014" h="218439">
                <a:moveTo>
                  <a:pt x="16383" y="3937"/>
                </a:moveTo>
                <a:lnTo>
                  <a:pt x="10922" y="13462"/>
                </a:lnTo>
                <a:lnTo>
                  <a:pt x="21819" y="13367"/>
                </a:lnTo>
                <a:lnTo>
                  <a:pt x="16383" y="3937"/>
                </a:lnTo>
                <a:close/>
              </a:path>
              <a:path w="374014" h="218439">
                <a:moveTo>
                  <a:pt x="21819" y="13367"/>
                </a:moveTo>
                <a:lnTo>
                  <a:pt x="10922" y="13462"/>
                </a:lnTo>
                <a:lnTo>
                  <a:pt x="21873" y="13462"/>
                </a:lnTo>
                <a:close/>
              </a:path>
              <a:path w="374014" h="218439">
                <a:moveTo>
                  <a:pt x="18092" y="3937"/>
                </a:moveTo>
                <a:lnTo>
                  <a:pt x="16383" y="3937"/>
                </a:lnTo>
                <a:lnTo>
                  <a:pt x="21819" y="13367"/>
                </a:lnTo>
                <a:lnTo>
                  <a:pt x="34388" y="13259"/>
                </a:lnTo>
                <a:lnTo>
                  <a:pt x="18092" y="3937"/>
                </a:lnTo>
                <a:close/>
              </a:path>
              <a:path w="374014" h="218439">
                <a:moveTo>
                  <a:pt x="104267" y="1650"/>
                </a:moveTo>
                <a:lnTo>
                  <a:pt x="14097" y="1650"/>
                </a:lnTo>
                <a:lnTo>
                  <a:pt x="34388" y="13259"/>
                </a:lnTo>
                <a:lnTo>
                  <a:pt x="102743" y="12700"/>
                </a:lnTo>
                <a:lnTo>
                  <a:pt x="105537" y="9779"/>
                </a:lnTo>
                <a:lnTo>
                  <a:pt x="105410" y="2793"/>
                </a:lnTo>
                <a:lnTo>
                  <a:pt x="104267" y="1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984500" y="3568953"/>
            <a:ext cx="461645" cy="392430"/>
          </a:xfrm>
          <a:custGeom>
            <a:avLst/>
            <a:gdLst/>
            <a:ahLst/>
            <a:cxnLst/>
            <a:rect l="l" t="t" r="r" b="b"/>
            <a:pathLst>
              <a:path w="461645" h="392429">
                <a:moveTo>
                  <a:pt x="362458" y="361569"/>
                </a:moveTo>
                <a:lnTo>
                  <a:pt x="359155" y="363982"/>
                </a:lnTo>
                <a:lnTo>
                  <a:pt x="357886" y="370840"/>
                </a:lnTo>
                <a:lnTo>
                  <a:pt x="360172" y="374142"/>
                </a:lnTo>
                <a:lnTo>
                  <a:pt x="461263" y="391922"/>
                </a:lnTo>
                <a:lnTo>
                  <a:pt x="460095" y="388620"/>
                </a:lnTo>
                <a:lnTo>
                  <a:pt x="447548" y="388620"/>
                </a:lnTo>
                <a:lnTo>
                  <a:pt x="429678" y="373488"/>
                </a:lnTo>
                <a:lnTo>
                  <a:pt x="362458" y="361569"/>
                </a:lnTo>
                <a:close/>
              </a:path>
              <a:path w="461645" h="392429">
                <a:moveTo>
                  <a:pt x="429678" y="373488"/>
                </a:moveTo>
                <a:lnTo>
                  <a:pt x="447548" y="388620"/>
                </a:lnTo>
                <a:lnTo>
                  <a:pt x="449828" y="385953"/>
                </a:lnTo>
                <a:lnTo>
                  <a:pt x="445642" y="385953"/>
                </a:lnTo>
                <a:lnTo>
                  <a:pt x="442016" y="375671"/>
                </a:lnTo>
                <a:lnTo>
                  <a:pt x="429678" y="373488"/>
                </a:lnTo>
                <a:close/>
              </a:path>
              <a:path w="461645" h="392429">
                <a:moveTo>
                  <a:pt x="423417" y="293497"/>
                </a:moveTo>
                <a:lnTo>
                  <a:pt x="416813" y="295783"/>
                </a:lnTo>
                <a:lnTo>
                  <a:pt x="415036" y="299466"/>
                </a:lnTo>
                <a:lnTo>
                  <a:pt x="416305" y="302768"/>
                </a:lnTo>
                <a:lnTo>
                  <a:pt x="437806" y="363733"/>
                </a:lnTo>
                <a:lnTo>
                  <a:pt x="455802" y="378968"/>
                </a:lnTo>
                <a:lnTo>
                  <a:pt x="447548" y="388620"/>
                </a:lnTo>
                <a:lnTo>
                  <a:pt x="460095" y="388620"/>
                </a:lnTo>
                <a:lnTo>
                  <a:pt x="428244" y="298577"/>
                </a:lnTo>
                <a:lnTo>
                  <a:pt x="427100" y="295148"/>
                </a:lnTo>
                <a:lnTo>
                  <a:pt x="423417" y="293497"/>
                </a:lnTo>
                <a:close/>
              </a:path>
              <a:path w="461645" h="392429">
                <a:moveTo>
                  <a:pt x="442016" y="375671"/>
                </a:moveTo>
                <a:lnTo>
                  <a:pt x="445642" y="385953"/>
                </a:lnTo>
                <a:lnTo>
                  <a:pt x="452754" y="377571"/>
                </a:lnTo>
                <a:lnTo>
                  <a:pt x="442016" y="375671"/>
                </a:lnTo>
                <a:close/>
              </a:path>
              <a:path w="461645" h="392429">
                <a:moveTo>
                  <a:pt x="437806" y="363733"/>
                </a:moveTo>
                <a:lnTo>
                  <a:pt x="442016" y="375671"/>
                </a:lnTo>
                <a:lnTo>
                  <a:pt x="452754" y="377571"/>
                </a:lnTo>
                <a:lnTo>
                  <a:pt x="445642" y="385953"/>
                </a:lnTo>
                <a:lnTo>
                  <a:pt x="449828" y="385953"/>
                </a:lnTo>
                <a:lnTo>
                  <a:pt x="455802" y="378968"/>
                </a:lnTo>
                <a:lnTo>
                  <a:pt x="437806" y="363733"/>
                </a:lnTo>
                <a:close/>
              </a:path>
              <a:path w="461645" h="392429">
                <a:moveTo>
                  <a:pt x="8127" y="0"/>
                </a:moveTo>
                <a:lnTo>
                  <a:pt x="0" y="9651"/>
                </a:lnTo>
                <a:lnTo>
                  <a:pt x="429678" y="373488"/>
                </a:lnTo>
                <a:lnTo>
                  <a:pt x="442016" y="375671"/>
                </a:lnTo>
                <a:lnTo>
                  <a:pt x="437806" y="363733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93235" y="4106926"/>
            <a:ext cx="427990" cy="207645"/>
          </a:xfrm>
          <a:custGeom>
            <a:avLst/>
            <a:gdLst/>
            <a:ahLst/>
            <a:cxnLst/>
            <a:rect l="l" t="t" r="r" b="b"/>
            <a:pathLst>
              <a:path w="427989" h="207645">
                <a:moveTo>
                  <a:pt x="35459" y="19856"/>
                </a:moveTo>
                <a:lnTo>
                  <a:pt x="22983" y="21194"/>
                </a:lnTo>
                <a:lnTo>
                  <a:pt x="30312" y="31443"/>
                </a:lnTo>
                <a:lnTo>
                  <a:pt x="422655" y="207263"/>
                </a:lnTo>
                <a:lnTo>
                  <a:pt x="427736" y="195580"/>
                </a:lnTo>
                <a:lnTo>
                  <a:pt x="35459" y="19856"/>
                </a:lnTo>
                <a:close/>
              </a:path>
              <a:path w="427989" h="207645">
                <a:moveTo>
                  <a:pt x="101980" y="0"/>
                </a:moveTo>
                <a:lnTo>
                  <a:pt x="0" y="10922"/>
                </a:lnTo>
                <a:lnTo>
                  <a:pt x="57658" y="91440"/>
                </a:lnTo>
                <a:lnTo>
                  <a:pt x="59689" y="94361"/>
                </a:lnTo>
                <a:lnTo>
                  <a:pt x="63626" y="94996"/>
                </a:lnTo>
                <a:lnTo>
                  <a:pt x="66548" y="92963"/>
                </a:lnTo>
                <a:lnTo>
                  <a:pt x="69341" y="90931"/>
                </a:lnTo>
                <a:lnTo>
                  <a:pt x="70103" y="86994"/>
                </a:lnTo>
                <a:lnTo>
                  <a:pt x="67944" y="84074"/>
                </a:lnTo>
                <a:lnTo>
                  <a:pt x="30312" y="31443"/>
                </a:lnTo>
                <a:lnTo>
                  <a:pt x="8889" y="21843"/>
                </a:lnTo>
                <a:lnTo>
                  <a:pt x="14097" y="10287"/>
                </a:lnTo>
                <a:lnTo>
                  <a:pt x="105282" y="10287"/>
                </a:lnTo>
                <a:lnTo>
                  <a:pt x="105917" y="9525"/>
                </a:lnTo>
                <a:lnTo>
                  <a:pt x="105155" y="2540"/>
                </a:lnTo>
                <a:lnTo>
                  <a:pt x="101980" y="0"/>
                </a:lnTo>
                <a:close/>
              </a:path>
              <a:path w="427989" h="207645">
                <a:moveTo>
                  <a:pt x="14097" y="10287"/>
                </a:moveTo>
                <a:lnTo>
                  <a:pt x="8889" y="21843"/>
                </a:lnTo>
                <a:lnTo>
                  <a:pt x="30312" y="31443"/>
                </a:lnTo>
                <a:lnTo>
                  <a:pt x="23811" y="22351"/>
                </a:lnTo>
                <a:lnTo>
                  <a:pt x="12191" y="22351"/>
                </a:lnTo>
                <a:lnTo>
                  <a:pt x="16637" y="12318"/>
                </a:lnTo>
                <a:lnTo>
                  <a:pt x="18633" y="12318"/>
                </a:lnTo>
                <a:lnTo>
                  <a:pt x="14097" y="10287"/>
                </a:lnTo>
                <a:close/>
              </a:path>
              <a:path w="427989" h="207645">
                <a:moveTo>
                  <a:pt x="16637" y="12318"/>
                </a:moveTo>
                <a:lnTo>
                  <a:pt x="12191" y="22351"/>
                </a:lnTo>
                <a:lnTo>
                  <a:pt x="22983" y="21194"/>
                </a:lnTo>
                <a:lnTo>
                  <a:pt x="16637" y="12318"/>
                </a:lnTo>
                <a:close/>
              </a:path>
              <a:path w="427989" h="207645">
                <a:moveTo>
                  <a:pt x="22983" y="21194"/>
                </a:moveTo>
                <a:lnTo>
                  <a:pt x="12191" y="22351"/>
                </a:lnTo>
                <a:lnTo>
                  <a:pt x="23811" y="22351"/>
                </a:lnTo>
                <a:lnTo>
                  <a:pt x="22983" y="21194"/>
                </a:lnTo>
                <a:close/>
              </a:path>
              <a:path w="427989" h="207645">
                <a:moveTo>
                  <a:pt x="18633" y="12318"/>
                </a:moveTo>
                <a:lnTo>
                  <a:pt x="16637" y="12318"/>
                </a:lnTo>
                <a:lnTo>
                  <a:pt x="22983" y="21194"/>
                </a:lnTo>
                <a:lnTo>
                  <a:pt x="35459" y="19856"/>
                </a:lnTo>
                <a:lnTo>
                  <a:pt x="18633" y="12318"/>
                </a:lnTo>
                <a:close/>
              </a:path>
              <a:path w="427989" h="207645">
                <a:moveTo>
                  <a:pt x="105282" y="10287"/>
                </a:moveTo>
                <a:lnTo>
                  <a:pt x="14097" y="10287"/>
                </a:lnTo>
                <a:lnTo>
                  <a:pt x="35459" y="19856"/>
                </a:lnTo>
                <a:lnTo>
                  <a:pt x="103377" y="12573"/>
                </a:lnTo>
                <a:lnTo>
                  <a:pt x="105282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99432" y="3906011"/>
            <a:ext cx="419734" cy="496570"/>
          </a:xfrm>
          <a:custGeom>
            <a:avLst/>
            <a:gdLst/>
            <a:ahLst/>
            <a:cxnLst/>
            <a:rect l="l" t="t" r="r" b="b"/>
            <a:pathLst>
              <a:path w="419735" h="496570">
                <a:moveTo>
                  <a:pt x="16221" y="19273"/>
                </a:moveTo>
                <a:lnTo>
                  <a:pt x="18362" y="31600"/>
                </a:lnTo>
                <a:lnTo>
                  <a:pt x="409701" y="496315"/>
                </a:lnTo>
                <a:lnTo>
                  <a:pt x="419353" y="488188"/>
                </a:lnTo>
                <a:lnTo>
                  <a:pt x="28017" y="23476"/>
                </a:lnTo>
                <a:lnTo>
                  <a:pt x="16221" y="19273"/>
                </a:lnTo>
                <a:close/>
              </a:path>
              <a:path w="419735" h="496570">
                <a:moveTo>
                  <a:pt x="0" y="0"/>
                </a:moveTo>
                <a:lnTo>
                  <a:pt x="16890" y="97662"/>
                </a:lnTo>
                <a:lnTo>
                  <a:pt x="17525" y="101092"/>
                </a:lnTo>
                <a:lnTo>
                  <a:pt x="20827" y="103377"/>
                </a:lnTo>
                <a:lnTo>
                  <a:pt x="24256" y="102743"/>
                </a:lnTo>
                <a:lnTo>
                  <a:pt x="27685" y="102235"/>
                </a:lnTo>
                <a:lnTo>
                  <a:pt x="30098" y="98932"/>
                </a:lnTo>
                <a:lnTo>
                  <a:pt x="29463" y="95504"/>
                </a:lnTo>
                <a:lnTo>
                  <a:pt x="18362" y="31600"/>
                </a:lnTo>
                <a:lnTo>
                  <a:pt x="3301" y="13715"/>
                </a:lnTo>
                <a:lnTo>
                  <a:pt x="12953" y="5587"/>
                </a:lnTo>
                <a:lnTo>
                  <a:pt x="15676" y="5587"/>
                </a:lnTo>
                <a:lnTo>
                  <a:pt x="0" y="0"/>
                </a:lnTo>
                <a:close/>
              </a:path>
              <a:path w="419735" h="496570">
                <a:moveTo>
                  <a:pt x="15676" y="5587"/>
                </a:moveTo>
                <a:lnTo>
                  <a:pt x="12953" y="5587"/>
                </a:lnTo>
                <a:lnTo>
                  <a:pt x="28017" y="23476"/>
                </a:lnTo>
                <a:lnTo>
                  <a:pt x="89026" y="45212"/>
                </a:lnTo>
                <a:lnTo>
                  <a:pt x="92328" y="46481"/>
                </a:lnTo>
                <a:lnTo>
                  <a:pt x="96012" y="44704"/>
                </a:lnTo>
                <a:lnTo>
                  <a:pt x="98297" y="38100"/>
                </a:lnTo>
                <a:lnTo>
                  <a:pt x="96646" y="34417"/>
                </a:lnTo>
                <a:lnTo>
                  <a:pt x="93344" y="33274"/>
                </a:lnTo>
                <a:lnTo>
                  <a:pt x="15676" y="5587"/>
                </a:lnTo>
                <a:close/>
              </a:path>
              <a:path w="419735" h="496570">
                <a:moveTo>
                  <a:pt x="12953" y="5587"/>
                </a:moveTo>
                <a:lnTo>
                  <a:pt x="3301" y="13715"/>
                </a:lnTo>
                <a:lnTo>
                  <a:pt x="18362" y="31600"/>
                </a:lnTo>
                <a:lnTo>
                  <a:pt x="16221" y="19273"/>
                </a:lnTo>
                <a:lnTo>
                  <a:pt x="5968" y="15620"/>
                </a:lnTo>
                <a:lnTo>
                  <a:pt x="14350" y="8508"/>
                </a:lnTo>
                <a:lnTo>
                  <a:pt x="15413" y="8508"/>
                </a:lnTo>
                <a:lnTo>
                  <a:pt x="12953" y="5587"/>
                </a:lnTo>
                <a:close/>
              </a:path>
              <a:path w="419735" h="496570">
                <a:moveTo>
                  <a:pt x="15413" y="8508"/>
                </a:moveTo>
                <a:lnTo>
                  <a:pt x="14350" y="8508"/>
                </a:lnTo>
                <a:lnTo>
                  <a:pt x="16221" y="19273"/>
                </a:lnTo>
                <a:lnTo>
                  <a:pt x="28017" y="23476"/>
                </a:lnTo>
                <a:lnTo>
                  <a:pt x="15413" y="8508"/>
                </a:lnTo>
                <a:close/>
              </a:path>
              <a:path w="419735" h="496570">
                <a:moveTo>
                  <a:pt x="14350" y="8508"/>
                </a:moveTo>
                <a:lnTo>
                  <a:pt x="5968" y="15620"/>
                </a:lnTo>
                <a:lnTo>
                  <a:pt x="16221" y="19273"/>
                </a:lnTo>
                <a:lnTo>
                  <a:pt x="14350" y="8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745735" y="3736847"/>
            <a:ext cx="653415" cy="499109"/>
          </a:xfrm>
          <a:custGeom>
            <a:avLst/>
            <a:gdLst/>
            <a:ahLst/>
            <a:cxnLst/>
            <a:rect l="l" t="t" r="r" b="b"/>
            <a:pathLst>
              <a:path w="653414" h="499110">
                <a:moveTo>
                  <a:pt x="20050" y="15284"/>
                </a:moveTo>
                <a:lnTo>
                  <a:pt x="24849" y="26866"/>
                </a:lnTo>
                <a:lnTo>
                  <a:pt x="645413" y="498856"/>
                </a:lnTo>
                <a:lnTo>
                  <a:pt x="653034" y="488695"/>
                </a:lnTo>
                <a:lnTo>
                  <a:pt x="32612" y="16815"/>
                </a:lnTo>
                <a:lnTo>
                  <a:pt x="20050" y="15284"/>
                </a:lnTo>
                <a:close/>
              </a:path>
              <a:path w="653414" h="499110">
                <a:moveTo>
                  <a:pt x="0" y="0"/>
                </a:moveTo>
                <a:lnTo>
                  <a:pt x="37846" y="91566"/>
                </a:lnTo>
                <a:lnTo>
                  <a:pt x="39242" y="94741"/>
                </a:lnTo>
                <a:lnTo>
                  <a:pt x="42925" y="96265"/>
                </a:lnTo>
                <a:lnTo>
                  <a:pt x="46227" y="94995"/>
                </a:lnTo>
                <a:lnTo>
                  <a:pt x="49402" y="93599"/>
                </a:lnTo>
                <a:lnTo>
                  <a:pt x="50926" y="89915"/>
                </a:lnTo>
                <a:lnTo>
                  <a:pt x="49656" y="86740"/>
                </a:lnTo>
                <a:lnTo>
                  <a:pt x="24849" y="26866"/>
                </a:lnTo>
                <a:lnTo>
                  <a:pt x="6223" y="12700"/>
                </a:lnTo>
                <a:lnTo>
                  <a:pt x="13842" y="2539"/>
                </a:lnTo>
                <a:lnTo>
                  <a:pt x="20694" y="2539"/>
                </a:lnTo>
                <a:lnTo>
                  <a:pt x="0" y="0"/>
                </a:lnTo>
                <a:close/>
              </a:path>
              <a:path w="653414" h="499110">
                <a:moveTo>
                  <a:pt x="13842" y="2539"/>
                </a:moveTo>
                <a:lnTo>
                  <a:pt x="6223" y="12700"/>
                </a:lnTo>
                <a:lnTo>
                  <a:pt x="24849" y="26866"/>
                </a:lnTo>
                <a:lnTo>
                  <a:pt x="20050" y="15284"/>
                </a:lnTo>
                <a:lnTo>
                  <a:pt x="9271" y="13969"/>
                </a:lnTo>
                <a:lnTo>
                  <a:pt x="15875" y="5206"/>
                </a:lnTo>
                <a:lnTo>
                  <a:pt x="17349" y="5206"/>
                </a:lnTo>
                <a:lnTo>
                  <a:pt x="13842" y="2539"/>
                </a:lnTo>
                <a:close/>
              </a:path>
              <a:path w="653414" h="499110">
                <a:moveTo>
                  <a:pt x="20694" y="2539"/>
                </a:moveTo>
                <a:lnTo>
                  <a:pt x="13842" y="2539"/>
                </a:lnTo>
                <a:lnTo>
                  <a:pt x="32612" y="16815"/>
                </a:lnTo>
                <a:lnTo>
                  <a:pt x="96774" y="24637"/>
                </a:lnTo>
                <a:lnTo>
                  <a:pt x="100329" y="25145"/>
                </a:lnTo>
                <a:lnTo>
                  <a:pt x="103504" y="22606"/>
                </a:lnTo>
                <a:lnTo>
                  <a:pt x="104266" y="15620"/>
                </a:lnTo>
                <a:lnTo>
                  <a:pt x="101853" y="12445"/>
                </a:lnTo>
                <a:lnTo>
                  <a:pt x="98298" y="12064"/>
                </a:lnTo>
                <a:lnTo>
                  <a:pt x="20694" y="2539"/>
                </a:lnTo>
                <a:close/>
              </a:path>
              <a:path w="653414" h="499110">
                <a:moveTo>
                  <a:pt x="17349" y="5206"/>
                </a:moveTo>
                <a:lnTo>
                  <a:pt x="15875" y="5206"/>
                </a:lnTo>
                <a:lnTo>
                  <a:pt x="20050" y="15284"/>
                </a:lnTo>
                <a:lnTo>
                  <a:pt x="32612" y="16815"/>
                </a:lnTo>
                <a:lnTo>
                  <a:pt x="17349" y="5206"/>
                </a:lnTo>
                <a:close/>
              </a:path>
              <a:path w="653414" h="499110">
                <a:moveTo>
                  <a:pt x="15875" y="5206"/>
                </a:moveTo>
                <a:lnTo>
                  <a:pt x="9271" y="13969"/>
                </a:lnTo>
                <a:lnTo>
                  <a:pt x="20050" y="15284"/>
                </a:lnTo>
                <a:lnTo>
                  <a:pt x="15875" y="5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50385" y="3567429"/>
            <a:ext cx="604520" cy="120650"/>
          </a:xfrm>
          <a:custGeom>
            <a:avLst/>
            <a:gdLst/>
            <a:ahLst/>
            <a:cxnLst/>
            <a:rect l="l" t="t" r="r" b="b"/>
            <a:pathLst>
              <a:path w="604520" h="120650">
                <a:moveTo>
                  <a:pt x="567592" y="81484"/>
                </a:moveTo>
                <a:lnTo>
                  <a:pt x="505078" y="108458"/>
                </a:lnTo>
                <a:lnTo>
                  <a:pt x="503554" y="112268"/>
                </a:lnTo>
                <a:lnTo>
                  <a:pt x="506349" y="118618"/>
                </a:lnTo>
                <a:lnTo>
                  <a:pt x="510031" y="120142"/>
                </a:lnTo>
                <a:lnTo>
                  <a:pt x="593083" y="84328"/>
                </a:lnTo>
                <a:lnTo>
                  <a:pt x="591058" y="84328"/>
                </a:lnTo>
                <a:lnTo>
                  <a:pt x="567592" y="81484"/>
                </a:lnTo>
                <a:close/>
              </a:path>
              <a:path w="604520" h="120650">
                <a:moveTo>
                  <a:pt x="579285" y="76443"/>
                </a:moveTo>
                <a:lnTo>
                  <a:pt x="567592" y="81484"/>
                </a:lnTo>
                <a:lnTo>
                  <a:pt x="591058" y="84328"/>
                </a:lnTo>
                <a:lnTo>
                  <a:pt x="591210" y="83058"/>
                </a:lnTo>
                <a:lnTo>
                  <a:pt x="588010" y="83058"/>
                </a:lnTo>
                <a:lnTo>
                  <a:pt x="579285" y="76443"/>
                </a:lnTo>
                <a:close/>
              </a:path>
              <a:path w="604520" h="120650">
                <a:moveTo>
                  <a:pt x="522477" y="17525"/>
                </a:moveTo>
                <a:lnTo>
                  <a:pt x="518540" y="18034"/>
                </a:lnTo>
                <a:lnTo>
                  <a:pt x="516381" y="20828"/>
                </a:lnTo>
                <a:lnTo>
                  <a:pt x="514350" y="23622"/>
                </a:lnTo>
                <a:lnTo>
                  <a:pt x="514858" y="27686"/>
                </a:lnTo>
                <a:lnTo>
                  <a:pt x="517651" y="29718"/>
                </a:lnTo>
                <a:lnTo>
                  <a:pt x="569194" y="68793"/>
                </a:lnTo>
                <a:lnTo>
                  <a:pt x="592581" y="71628"/>
                </a:lnTo>
                <a:lnTo>
                  <a:pt x="591058" y="84328"/>
                </a:lnTo>
                <a:lnTo>
                  <a:pt x="593083" y="84328"/>
                </a:lnTo>
                <a:lnTo>
                  <a:pt x="604265" y="79502"/>
                </a:lnTo>
                <a:lnTo>
                  <a:pt x="525272" y="19685"/>
                </a:lnTo>
                <a:lnTo>
                  <a:pt x="522477" y="17525"/>
                </a:lnTo>
                <a:close/>
              </a:path>
              <a:path w="604520" h="120650">
                <a:moveTo>
                  <a:pt x="589279" y="72136"/>
                </a:moveTo>
                <a:lnTo>
                  <a:pt x="579285" y="76443"/>
                </a:lnTo>
                <a:lnTo>
                  <a:pt x="588010" y="83058"/>
                </a:lnTo>
                <a:lnTo>
                  <a:pt x="589279" y="72136"/>
                </a:lnTo>
                <a:close/>
              </a:path>
              <a:path w="604520" h="120650">
                <a:moveTo>
                  <a:pt x="592521" y="72136"/>
                </a:moveTo>
                <a:lnTo>
                  <a:pt x="589279" y="72136"/>
                </a:lnTo>
                <a:lnTo>
                  <a:pt x="588010" y="83058"/>
                </a:lnTo>
                <a:lnTo>
                  <a:pt x="591210" y="83058"/>
                </a:lnTo>
                <a:lnTo>
                  <a:pt x="592521" y="72136"/>
                </a:lnTo>
                <a:close/>
              </a:path>
              <a:path w="604520" h="120650">
                <a:moveTo>
                  <a:pt x="1524" y="0"/>
                </a:moveTo>
                <a:lnTo>
                  <a:pt x="0" y="12700"/>
                </a:lnTo>
                <a:lnTo>
                  <a:pt x="567592" y="81484"/>
                </a:lnTo>
                <a:lnTo>
                  <a:pt x="579285" y="76443"/>
                </a:lnTo>
                <a:lnTo>
                  <a:pt x="569194" y="68793"/>
                </a:lnTo>
                <a:lnTo>
                  <a:pt x="1524" y="0"/>
                </a:lnTo>
                <a:close/>
              </a:path>
              <a:path w="604520" h="120650">
                <a:moveTo>
                  <a:pt x="569194" y="68793"/>
                </a:moveTo>
                <a:lnTo>
                  <a:pt x="579285" y="76443"/>
                </a:lnTo>
                <a:lnTo>
                  <a:pt x="589279" y="72136"/>
                </a:lnTo>
                <a:lnTo>
                  <a:pt x="592521" y="72136"/>
                </a:lnTo>
                <a:lnTo>
                  <a:pt x="592581" y="71628"/>
                </a:lnTo>
                <a:lnTo>
                  <a:pt x="569194" y="68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91915" y="3226307"/>
            <a:ext cx="944244" cy="321945"/>
          </a:xfrm>
          <a:custGeom>
            <a:avLst/>
            <a:gdLst/>
            <a:ahLst/>
            <a:cxnLst/>
            <a:rect l="l" t="t" r="r" b="b"/>
            <a:pathLst>
              <a:path w="944245" h="321945">
                <a:moveTo>
                  <a:pt x="907520" y="294041"/>
                </a:moveTo>
                <a:lnTo>
                  <a:pt x="840867" y="309371"/>
                </a:lnTo>
                <a:lnTo>
                  <a:pt x="838835" y="312800"/>
                </a:lnTo>
                <a:lnTo>
                  <a:pt x="840359" y="319658"/>
                </a:lnTo>
                <a:lnTo>
                  <a:pt x="843788" y="321817"/>
                </a:lnTo>
                <a:lnTo>
                  <a:pt x="933865" y="300989"/>
                </a:lnTo>
                <a:lnTo>
                  <a:pt x="929894" y="300989"/>
                </a:lnTo>
                <a:lnTo>
                  <a:pt x="907520" y="294041"/>
                </a:lnTo>
                <a:close/>
              </a:path>
              <a:path w="944245" h="321945">
                <a:moveTo>
                  <a:pt x="919763" y="291220"/>
                </a:moveTo>
                <a:lnTo>
                  <a:pt x="907520" y="294041"/>
                </a:lnTo>
                <a:lnTo>
                  <a:pt x="929894" y="300989"/>
                </a:lnTo>
                <a:lnTo>
                  <a:pt x="930436" y="299212"/>
                </a:lnTo>
                <a:lnTo>
                  <a:pt x="927100" y="299212"/>
                </a:lnTo>
                <a:lnTo>
                  <a:pt x="919763" y="291220"/>
                </a:lnTo>
                <a:close/>
              </a:path>
              <a:path w="944245" h="321945">
                <a:moveTo>
                  <a:pt x="870458" y="222884"/>
                </a:moveTo>
                <a:lnTo>
                  <a:pt x="865251" y="227583"/>
                </a:lnTo>
                <a:lnTo>
                  <a:pt x="865124" y="231647"/>
                </a:lnTo>
                <a:lnTo>
                  <a:pt x="867410" y="234187"/>
                </a:lnTo>
                <a:lnTo>
                  <a:pt x="911303" y="282003"/>
                </a:lnTo>
                <a:lnTo>
                  <a:pt x="933576" y="288925"/>
                </a:lnTo>
                <a:lnTo>
                  <a:pt x="929894" y="300989"/>
                </a:lnTo>
                <a:lnTo>
                  <a:pt x="933865" y="300989"/>
                </a:lnTo>
                <a:lnTo>
                  <a:pt x="943737" y="298703"/>
                </a:lnTo>
                <a:lnTo>
                  <a:pt x="876808" y="225678"/>
                </a:lnTo>
                <a:lnTo>
                  <a:pt x="874522" y="223012"/>
                </a:lnTo>
                <a:lnTo>
                  <a:pt x="870458" y="222884"/>
                </a:lnTo>
                <a:close/>
              </a:path>
              <a:path w="944245" h="321945">
                <a:moveTo>
                  <a:pt x="930275" y="288797"/>
                </a:moveTo>
                <a:lnTo>
                  <a:pt x="919763" y="291220"/>
                </a:lnTo>
                <a:lnTo>
                  <a:pt x="927100" y="299212"/>
                </a:lnTo>
                <a:lnTo>
                  <a:pt x="930275" y="288797"/>
                </a:lnTo>
                <a:close/>
              </a:path>
              <a:path w="944245" h="321945">
                <a:moveTo>
                  <a:pt x="933168" y="288797"/>
                </a:moveTo>
                <a:lnTo>
                  <a:pt x="930275" y="288797"/>
                </a:lnTo>
                <a:lnTo>
                  <a:pt x="927100" y="299212"/>
                </a:lnTo>
                <a:lnTo>
                  <a:pt x="930436" y="299212"/>
                </a:lnTo>
                <a:lnTo>
                  <a:pt x="933576" y="288925"/>
                </a:lnTo>
                <a:lnTo>
                  <a:pt x="933168" y="288797"/>
                </a:lnTo>
                <a:close/>
              </a:path>
              <a:path w="944245" h="321945">
                <a:moveTo>
                  <a:pt x="3810" y="0"/>
                </a:moveTo>
                <a:lnTo>
                  <a:pt x="0" y="12191"/>
                </a:lnTo>
                <a:lnTo>
                  <a:pt x="907520" y="294041"/>
                </a:lnTo>
                <a:lnTo>
                  <a:pt x="919763" y="291220"/>
                </a:lnTo>
                <a:lnTo>
                  <a:pt x="911303" y="282003"/>
                </a:lnTo>
                <a:lnTo>
                  <a:pt x="3810" y="0"/>
                </a:lnTo>
                <a:close/>
              </a:path>
              <a:path w="944245" h="321945">
                <a:moveTo>
                  <a:pt x="911303" y="282003"/>
                </a:moveTo>
                <a:lnTo>
                  <a:pt x="919763" y="291220"/>
                </a:lnTo>
                <a:lnTo>
                  <a:pt x="930275" y="288797"/>
                </a:lnTo>
                <a:lnTo>
                  <a:pt x="933168" y="288797"/>
                </a:lnTo>
                <a:lnTo>
                  <a:pt x="911303" y="28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093208" y="3579876"/>
            <a:ext cx="866140" cy="532765"/>
          </a:xfrm>
          <a:custGeom>
            <a:avLst/>
            <a:gdLst/>
            <a:ahLst/>
            <a:cxnLst/>
            <a:rect l="l" t="t" r="r" b="b"/>
            <a:pathLst>
              <a:path w="866139" h="532764">
                <a:moveTo>
                  <a:pt x="21450" y="13173"/>
                </a:moveTo>
                <a:lnTo>
                  <a:pt x="27397" y="24184"/>
                </a:lnTo>
                <a:lnTo>
                  <a:pt x="859281" y="532765"/>
                </a:lnTo>
                <a:lnTo>
                  <a:pt x="865886" y="521843"/>
                </a:lnTo>
                <a:lnTo>
                  <a:pt x="34197" y="13430"/>
                </a:lnTo>
                <a:lnTo>
                  <a:pt x="21450" y="13173"/>
                </a:lnTo>
                <a:close/>
              </a:path>
              <a:path w="866139" h="532764">
                <a:moveTo>
                  <a:pt x="0" y="0"/>
                </a:moveTo>
                <a:lnTo>
                  <a:pt x="48640" y="90297"/>
                </a:lnTo>
                <a:lnTo>
                  <a:pt x="52450" y="91440"/>
                </a:lnTo>
                <a:lnTo>
                  <a:pt x="55625" y="89788"/>
                </a:lnTo>
                <a:lnTo>
                  <a:pt x="58674" y="88137"/>
                </a:lnTo>
                <a:lnTo>
                  <a:pt x="59816" y="84328"/>
                </a:lnTo>
                <a:lnTo>
                  <a:pt x="58165" y="81153"/>
                </a:lnTo>
                <a:lnTo>
                  <a:pt x="27397" y="24184"/>
                </a:lnTo>
                <a:lnTo>
                  <a:pt x="7365" y="11937"/>
                </a:lnTo>
                <a:lnTo>
                  <a:pt x="14096" y="1143"/>
                </a:lnTo>
                <a:lnTo>
                  <a:pt x="55721" y="1143"/>
                </a:lnTo>
                <a:lnTo>
                  <a:pt x="0" y="0"/>
                </a:lnTo>
                <a:close/>
              </a:path>
              <a:path w="866139" h="532764">
                <a:moveTo>
                  <a:pt x="14096" y="1143"/>
                </a:moveTo>
                <a:lnTo>
                  <a:pt x="7365" y="11937"/>
                </a:lnTo>
                <a:lnTo>
                  <a:pt x="27397" y="24184"/>
                </a:lnTo>
                <a:lnTo>
                  <a:pt x="21450" y="13173"/>
                </a:lnTo>
                <a:lnTo>
                  <a:pt x="10540" y="12953"/>
                </a:lnTo>
                <a:lnTo>
                  <a:pt x="16255" y="3556"/>
                </a:lnTo>
                <a:lnTo>
                  <a:pt x="18044" y="3556"/>
                </a:lnTo>
                <a:lnTo>
                  <a:pt x="14096" y="1143"/>
                </a:lnTo>
                <a:close/>
              </a:path>
              <a:path w="866139" h="532764">
                <a:moveTo>
                  <a:pt x="55721" y="1143"/>
                </a:moveTo>
                <a:lnTo>
                  <a:pt x="14096" y="1143"/>
                </a:lnTo>
                <a:lnTo>
                  <a:pt x="34197" y="13430"/>
                </a:lnTo>
                <a:lnTo>
                  <a:pt x="98805" y="14732"/>
                </a:lnTo>
                <a:lnTo>
                  <a:pt x="102362" y="14859"/>
                </a:lnTo>
                <a:lnTo>
                  <a:pt x="105155" y="12064"/>
                </a:lnTo>
                <a:lnTo>
                  <a:pt x="105282" y="4952"/>
                </a:lnTo>
                <a:lnTo>
                  <a:pt x="102615" y="2159"/>
                </a:lnTo>
                <a:lnTo>
                  <a:pt x="99059" y="2032"/>
                </a:lnTo>
                <a:lnTo>
                  <a:pt x="55721" y="1143"/>
                </a:lnTo>
                <a:close/>
              </a:path>
              <a:path w="866139" h="532764">
                <a:moveTo>
                  <a:pt x="18044" y="3556"/>
                </a:moveTo>
                <a:lnTo>
                  <a:pt x="16255" y="3556"/>
                </a:lnTo>
                <a:lnTo>
                  <a:pt x="21450" y="13173"/>
                </a:lnTo>
                <a:lnTo>
                  <a:pt x="34197" y="13430"/>
                </a:lnTo>
                <a:lnTo>
                  <a:pt x="18044" y="3556"/>
                </a:lnTo>
                <a:close/>
              </a:path>
              <a:path w="866139" h="532764">
                <a:moveTo>
                  <a:pt x="16255" y="3556"/>
                </a:moveTo>
                <a:lnTo>
                  <a:pt x="10540" y="12953"/>
                </a:lnTo>
                <a:lnTo>
                  <a:pt x="21450" y="13173"/>
                </a:lnTo>
                <a:lnTo>
                  <a:pt x="16255" y="3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01209" y="2379598"/>
            <a:ext cx="299720" cy="695960"/>
          </a:xfrm>
          <a:custGeom>
            <a:avLst/>
            <a:gdLst/>
            <a:ahLst/>
            <a:cxnLst/>
            <a:rect l="l" t="t" r="r" b="b"/>
            <a:pathLst>
              <a:path w="299720" h="695960">
                <a:moveTo>
                  <a:pt x="9270" y="590041"/>
                </a:moveTo>
                <a:lnTo>
                  <a:pt x="2412" y="591058"/>
                </a:lnTo>
                <a:lnTo>
                  <a:pt x="0" y="594360"/>
                </a:lnTo>
                <a:lnTo>
                  <a:pt x="14858" y="695833"/>
                </a:lnTo>
                <a:lnTo>
                  <a:pt x="26808" y="686562"/>
                </a:lnTo>
                <a:lnTo>
                  <a:pt x="25400" y="686562"/>
                </a:lnTo>
                <a:lnTo>
                  <a:pt x="13715" y="681863"/>
                </a:lnTo>
                <a:lnTo>
                  <a:pt x="22426" y="660200"/>
                </a:lnTo>
                <a:lnTo>
                  <a:pt x="12573" y="592454"/>
                </a:lnTo>
                <a:lnTo>
                  <a:pt x="9270" y="590041"/>
                </a:lnTo>
                <a:close/>
              </a:path>
              <a:path w="299720" h="695960">
                <a:moveTo>
                  <a:pt x="22426" y="660200"/>
                </a:moveTo>
                <a:lnTo>
                  <a:pt x="13715" y="681863"/>
                </a:lnTo>
                <a:lnTo>
                  <a:pt x="25400" y="686562"/>
                </a:lnTo>
                <a:lnTo>
                  <a:pt x="26728" y="683260"/>
                </a:lnTo>
                <a:lnTo>
                  <a:pt x="25780" y="683260"/>
                </a:lnTo>
                <a:lnTo>
                  <a:pt x="15620" y="679196"/>
                </a:lnTo>
                <a:lnTo>
                  <a:pt x="24219" y="672524"/>
                </a:lnTo>
                <a:lnTo>
                  <a:pt x="22426" y="660200"/>
                </a:lnTo>
                <a:close/>
              </a:path>
              <a:path w="299720" h="695960">
                <a:moveTo>
                  <a:pt x="88137" y="622935"/>
                </a:moveTo>
                <a:lnTo>
                  <a:pt x="34141" y="664826"/>
                </a:lnTo>
                <a:lnTo>
                  <a:pt x="25400" y="686562"/>
                </a:lnTo>
                <a:lnTo>
                  <a:pt x="26808" y="686562"/>
                </a:lnTo>
                <a:lnTo>
                  <a:pt x="95885" y="632967"/>
                </a:lnTo>
                <a:lnTo>
                  <a:pt x="96392" y="628903"/>
                </a:lnTo>
                <a:lnTo>
                  <a:pt x="94233" y="626110"/>
                </a:lnTo>
                <a:lnTo>
                  <a:pt x="92075" y="623442"/>
                </a:lnTo>
                <a:lnTo>
                  <a:pt x="88137" y="622935"/>
                </a:lnTo>
                <a:close/>
              </a:path>
              <a:path w="299720" h="695960">
                <a:moveTo>
                  <a:pt x="24219" y="672524"/>
                </a:moveTo>
                <a:lnTo>
                  <a:pt x="15620" y="679196"/>
                </a:lnTo>
                <a:lnTo>
                  <a:pt x="25780" y="683260"/>
                </a:lnTo>
                <a:lnTo>
                  <a:pt x="24219" y="672524"/>
                </a:lnTo>
                <a:close/>
              </a:path>
              <a:path w="299720" h="695960">
                <a:moveTo>
                  <a:pt x="34141" y="664826"/>
                </a:moveTo>
                <a:lnTo>
                  <a:pt x="24219" y="672524"/>
                </a:lnTo>
                <a:lnTo>
                  <a:pt x="25780" y="683260"/>
                </a:lnTo>
                <a:lnTo>
                  <a:pt x="26728" y="683260"/>
                </a:lnTo>
                <a:lnTo>
                  <a:pt x="34141" y="664826"/>
                </a:lnTo>
                <a:close/>
              </a:path>
              <a:path w="299720" h="695960">
                <a:moveTo>
                  <a:pt x="287908" y="0"/>
                </a:moveTo>
                <a:lnTo>
                  <a:pt x="22426" y="660200"/>
                </a:lnTo>
                <a:lnTo>
                  <a:pt x="24219" y="672524"/>
                </a:lnTo>
                <a:lnTo>
                  <a:pt x="34141" y="664826"/>
                </a:lnTo>
                <a:lnTo>
                  <a:pt x="299592" y="4825"/>
                </a:lnTo>
                <a:lnTo>
                  <a:pt x="287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44519" y="2969005"/>
            <a:ext cx="843915" cy="358140"/>
          </a:xfrm>
          <a:custGeom>
            <a:avLst/>
            <a:gdLst/>
            <a:ahLst/>
            <a:cxnLst/>
            <a:rect l="l" t="t" r="r" b="b"/>
            <a:pathLst>
              <a:path w="843914" h="358139">
                <a:moveTo>
                  <a:pt x="807857" y="335173"/>
                </a:moveTo>
                <a:lnTo>
                  <a:pt x="740282" y="345186"/>
                </a:lnTo>
                <a:lnTo>
                  <a:pt x="737869" y="348361"/>
                </a:lnTo>
                <a:lnTo>
                  <a:pt x="738504" y="351790"/>
                </a:lnTo>
                <a:lnTo>
                  <a:pt x="739013" y="355346"/>
                </a:lnTo>
                <a:lnTo>
                  <a:pt x="742188" y="357759"/>
                </a:lnTo>
                <a:lnTo>
                  <a:pt x="835133" y="343916"/>
                </a:lnTo>
                <a:lnTo>
                  <a:pt x="829690" y="343916"/>
                </a:lnTo>
                <a:lnTo>
                  <a:pt x="807857" y="335173"/>
                </a:lnTo>
                <a:close/>
              </a:path>
              <a:path w="843914" h="358139">
                <a:moveTo>
                  <a:pt x="820349" y="333318"/>
                </a:moveTo>
                <a:lnTo>
                  <a:pt x="807857" y="335173"/>
                </a:lnTo>
                <a:lnTo>
                  <a:pt x="829690" y="343916"/>
                </a:lnTo>
                <a:lnTo>
                  <a:pt x="830499" y="341884"/>
                </a:lnTo>
                <a:lnTo>
                  <a:pt x="827023" y="341884"/>
                </a:lnTo>
                <a:lnTo>
                  <a:pt x="820349" y="333318"/>
                </a:lnTo>
                <a:close/>
              </a:path>
              <a:path w="843914" h="358139">
                <a:moveTo>
                  <a:pt x="776604" y="261239"/>
                </a:moveTo>
                <a:lnTo>
                  <a:pt x="773810" y="263398"/>
                </a:lnTo>
                <a:lnTo>
                  <a:pt x="771143" y="265557"/>
                </a:lnTo>
                <a:lnTo>
                  <a:pt x="770635" y="269494"/>
                </a:lnTo>
                <a:lnTo>
                  <a:pt x="772794" y="272288"/>
                </a:lnTo>
                <a:lnTo>
                  <a:pt x="812610" y="323385"/>
                </a:lnTo>
                <a:lnTo>
                  <a:pt x="834389" y="332105"/>
                </a:lnTo>
                <a:lnTo>
                  <a:pt x="829690" y="343916"/>
                </a:lnTo>
                <a:lnTo>
                  <a:pt x="835133" y="343916"/>
                </a:lnTo>
                <a:lnTo>
                  <a:pt x="843660" y="342646"/>
                </a:lnTo>
                <a:lnTo>
                  <a:pt x="782827" y="264541"/>
                </a:lnTo>
                <a:lnTo>
                  <a:pt x="780668" y="261747"/>
                </a:lnTo>
                <a:lnTo>
                  <a:pt x="776604" y="261239"/>
                </a:lnTo>
                <a:close/>
              </a:path>
              <a:path w="843914" h="358139">
                <a:moveTo>
                  <a:pt x="831088" y="331724"/>
                </a:moveTo>
                <a:lnTo>
                  <a:pt x="820349" y="333318"/>
                </a:lnTo>
                <a:lnTo>
                  <a:pt x="827023" y="341884"/>
                </a:lnTo>
                <a:lnTo>
                  <a:pt x="831088" y="331724"/>
                </a:lnTo>
                <a:close/>
              </a:path>
              <a:path w="843914" h="358139">
                <a:moveTo>
                  <a:pt x="833438" y="331724"/>
                </a:moveTo>
                <a:lnTo>
                  <a:pt x="831088" y="331724"/>
                </a:lnTo>
                <a:lnTo>
                  <a:pt x="827023" y="341884"/>
                </a:lnTo>
                <a:lnTo>
                  <a:pt x="830499" y="341884"/>
                </a:lnTo>
                <a:lnTo>
                  <a:pt x="834389" y="332105"/>
                </a:lnTo>
                <a:lnTo>
                  <a:pt x="833438" y="331724"/>
                </a:lnTo>
                <a:close/>
              </a:path>
              <a:path w="843914" h="358139">
                <a:moveTo>
                  <a:pt x="4825" y="0"/>
                </a:moveTo>
                <a:lnTo>
                  <a:pt x="0" y="11684"/>
                </a:lnTo>
                <a:lnTo>
                  <a:pt x="807857" y="335173"/>
                </a:lnTo>
                <a:lnTo>
                  <a:pt x="820349" y="333318"/>
                </a:lnTo>
                <a:lnTo>
                  <a:pt x="812610" y="323385"/>
                </a:lnTo>
                <a:lnTo>
                  <a:pt x="4825" y="0"/>
                </a:lnTo>
                <a:close/>
              </a:path>
              <a:path w="843914" h="358139">
                <a:moveTo>
                  <a:pt x="812610" y="323385"/>
                </a:moveTo>
                <a:lnTo>
                  <a:pt x="820349" y="333318"/>
                </a:lnTo>
                <a:lnTo>
                  <a:pt x="831088" y="331724"/>
                </a:lnTo>
                <a:lnTo>
                  <a:pt x="833438" y="331724"/>
                </a:lnTo>
                <a:lnTo>
                  <a:pt x="812610" y="323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24959" y="2612898"/>
            <a:ext cx="262890" cy="339090"/>
          </a:xfrm>
          <a:custGeom>
            <a:avLst/>
            <a:gdLst/>
            <a:ahLst/>
            <a:cxnLst/>
            <a:rect l="l" t="t" r="r" b="b"/>
            <a:pathLst>
              <a:path w="262889" h="339089">
                <a:moveTo>
                  <a:pt x="172465" y="288543"/>
                </a:moveTo>
                <a:lnTo>
                  <a:pt x="168782" y="290067"/>
                </a:lnTo>
                <a:lnTo>
                  <a:pt x="167386" y="293369"/>
                </a:lnTo>
                <a:lnTo>
                  <a:pt x="166115" y="296672"/>
                </a:lnTo>
                <a:lnTo>
                  <a:pt x="167639" y="300354"/>
                </a:lnTo>
                <a:lnTo>
                  <a:pt x="170941" y="301625"/>
                </a:lnTo>
                <a:lnTo>
                  <a:pt x="262636" y="339089"/>
                </a:lnTo>
                <a:lnTo>
                  <a:pt x="261856" y="332993"/>
                </a:lnTo>
                <a:lnTo>
                  <a:pt x="249936" y="332993"/>
                </a:lnTo>
                <a:lnTo>
                  <a:pt x="235588" y="314315"/>
                </a:lnTo>
                <a:lnTo>
                  <a:pt x="175767" y="289940"/>
                </a:lnTo>
                <a:lnTo>
                  <a:pt x="172465" y="288543"/>
                </a:lnTo>
                <a:close/>
              </a:path>
              <a:path w="262889" h="339089">
                <a:moveTo>
                  <a:pt x="235588" y="314315"/>
                </a:moveTo>
                <a:lnTo>
                  <a:pt x="249936" y="332993"/>
                </a:lnTo>
                <a:lnTo>
                  <a:pt x="253883" y="329946"/>
                </a:lnTo>
                <a:lnTo>
                  <a:pt x="248665" y="329946"/>
                </a:lnTo>
                <a:lnTo>
                  <a:pt x="247278" y="319078"/>
                </a:lnTo>
                <a:lnTo>
                  <a:pt x="235588" y="314315"/>
                </a:lnTo>
                <a:close/>
              </a:path>
              <a:path w="262889" h="339089">
                <a:moveTo>
                  <a:pt x="246506" y="234823"/>
                </a:moveTo>
                <a:lnTo>
                  <a:pt x="242950" y="235330"/>
                </a:lnTo>
                <a:lnTo>
                  <a:pt x="239522" y="235712"/>
                </a:lnTo>
                <a:lnTo>
                  <a:pt x="237109" y="238887"/>
                </a:lnTo>
                <a:lnTo>
                  <a:pt x="237489" y="242442"/>
                </a:lnTo>
                <a:lnTo>
                  <a:pt x="245691" y="306658"/>
                </a:lnTo>
                <a:lnTo>
                  <a:pt x="259968" y="325247"/>
                </a:lnTo>
                <a:lnTo>
                  <a:pt x="249936" y="332993"/>
                </a:lnTo>
                <a:lnTo>
                  <a:pt x="261856" y="332993"/>
                </a:lnTo>
                <a:lnTo>
                  <a:pt x="250062" y="240791"/>
                </a:lnTo>
                <a:lnTo>
                  <a:pt x="249681" y="237362"/>
                </a:lnTo>
                <a:lnTo>
                  <a:pt x="246506" y="234823"/>
                </a:lnTo>
                <a:close/>
              </a:path>
              <a:path w="262889" h="339089">
                <a:moveTo>
                  <a:pt x="247278" y="319078"/>
                </a:moveTo>
                <a:lnTo>
                  <a:pt x="248665" y="329946"/>
                </a:lnTo>
                <a:lnTo>
                  <a:pt x="257428" y="323214"/>
                </a:lnTo>
                <a:lnTo>
                  <a:pt x="247278" y="319078"/>
                </a:lnTo>
                <a:close/>
              </a:path>
              <a:path w="262889" h="339089">
                <a:moveTo>
                  <a:pt x="245691" y="306658"/>
                </a:moveTo>
                <a:lnTo>
                  <a:pt x="247278" y="319078"/>
                </a:lnTo>
                <a:lnTo>
                  <a:pt x="257428" y="323214"/>
                </a:lnTo>
                <a:lnTo>
                  <a:pt x="248665" y="329946"/>
                </a:lnTo>
                <a:lnTo>
                  <a:pt x="253883" y="329946"/>
                </a:lnTo>
                <a:lnTo>
                  <a:pt x="259968" y="325247"/>
                </a:lnTo>
                <a:lnTo>
                  <a:pt x="245691" y="306658"/>
                </a:lnTo>
                <a:close/>
              </a:path>
              <a:path w="262889" h="339089">
                <a:moveTo>
                  <a:pt x="10160" y="0"/>
                </a:moveTo>
                <a:lnTo>
                  <a:pt x="0" y="7619"/>
                </a:lnTo>
                <a:lnTo>
                  <a:pt x="235588" y="314315"/>
                </a:lnTo>
                <a:lnTo>
                  <a:pt x="247278" y="319078"/>
                </a:lnTo>
                <a:lnTo>
                  <a:pt x="245691" y="306658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86096" y="2244598"/>
            <a:ext cx="277495" cy="864869"/>
          </a:xfrm>
          <a:custGeom>
            <a:avLst/>
            <a:gdLst/>
            <a:ahLst/>
            <a:cxnLst/>
            <a:rect l="l" t="t" r="r" b="b"/>
            <a:pathLst>
              <a:path w="277495" h="864869">
                <a:moveTo>
                  <a:pt x="8889" y="759840"/>
                </a:moveTo>
                <a:lnTo>
                  <a:pt x="5461" y="760602"/>
                </a:lnTo>
                <a:lnTo>
                  <a:pt x="2031" y="761491"/>
                </a:lnTo>
                <a:lnTo>
                  <a:pt x="0" y="765048"/>
                </a:lnTo>
                <a:lnTo>
                  <a:pt x="888" y="768350"/>
                </a:lnTo>
                <a:lnTo>
                  <a:pt x="25526" y="864362"/>
                </a:lnTo>
                <a:lnTo>
                  <a:pt x="36364" y="853948"/>
                </a:lnTo>
                <a:lnTo>
                  <a:pt x="35051" y="853948"/>
                </a:lnTo>
                <a:lnTo>
                  <a:pt x="22860" y="850518"/>
                </a:lnTo>
                <a:lnTo>
                  <a:pt x="29313" y="827830"/>
                </a:lnTo>
                <a:lnTo>
                  <a:pt x="13173" y="765048"/>
                </a:lnTo>
                <a:lnTo>
                  <a:pt x="12318" y="761873"/>
                </a:lnTo>
                <a:lnTo>
                  <a:pt x="8889" y="759840"/>
                </a:lnTo>
                <a:close/>
              </a:path>
              <a:path w="277495" h="864869">
                <a:moveTo>
                  <a:pt x="29313" y="827830"/>
                </a:moveTo>
                <a:lnTo>
                  <a:pt x="22860" y="850518"/>
                </a:lnTo>
                <a:lnTo>
                  <a:pt x="35051" y="853948"/>
                </a:lnTo>
                <a:lnTo>
                  <a:pt x="35991" y="850646"/>
                </a:lnTo>
                <a:lnTo>
                  <a:pt x="35178" y="850646"/>
                </a:lnTo>
                <a:lnTo>
                  <a:pt x="24511" y="847725"/>
                </a:lnTo>
                <a:lnTo>
                  <a:pt x="32461" y="840075"/>
                </a:lnTo>
                <a:lnTo>
                  <a:pt x="29313" y="827830"/>
                </a:lnTo>
                <a:close/>
              </a:path>
              <a:path w="277495" h="864869">
                <a:moveTo>
                  <a:pt x="90677" y="784098"/>
                </a:moveTo>
                <a:lnTo>
                  <a:pt x="88137" y="786511"/>
                </a:lnTo>
                <a:lnTo>
                  <a:pt x="41462" y="831416"/>
                </a:lnTo>
                <a:lnTo>
                  <a:pt x="35051" y="853948"/>
                </a:lnTo>
                <a:lnTo>
                  <a:pt x="36364" y="853948"/>
                </a:lnTo>
                <a:lnTo>
                  <a:pt x="97027" y="795654"/>
                </a:lnTo>
                <a:lnTo>
                  <a:pt x="99440" y="793241"/>
                </a:lnTo>
                <a:lnTo>
                  <a:pt x="99567" y="789304"/>
                </a:lnTo>
                <a:lnTo>
                  <a:pt x="94741" y="784225"/>
                </a:lnTo>
                <a:lnTo>
                  <a:pt x="90677" y="784098"/>
                </a:lnTo>
                <a:close/>
              </a:path>
              <a:path w="277495" h="864869">
                <a:moveTo>
                  <a:pt x="32461" y="840075"/>
                </a:moveTo>
                <a:lnTo>
                  <a:pt x="24511" y="847725"/>
                </a:lnTo>
                <a:lnTo>
                  <a:pt x="35178" y="850646"/>
                </a:lnTo>
                <a:lnTo>
                  <a:pt x="32461" y="840075"/>
                </a:lnTo>
                <a:close/>
              </a:path>
              <a:path w="277495" h="864869">
                <a:moveTo>
                  <a:pt x="41462" y="831416"/>
                </a:moveTo>
                <a:lnTo>
                  <a:pt x="32461" y="840075"/>
                </a:lnTo>
                <a:lnTo>
                  <a:pt x="35178" y="850646"/>
                </a:lnTo>
                <a:lnTo>
                  <a:pt x="35991" y="850646"/>
                </a:lnTo>
                <a:lnTo>
                  <a:pt x="41462" y="831416"/>
                </a:lnTo>
                <a:close/>
              </a:path>
              <a:path w="277495" h="864869">
                <a:moveTo>
                  <a:pt x="264794" y="0"/>
                </a:moveTo>
                <a:lnTo>
                  <a:pt x="29313" y="827830"/>
                </a:lnTo>
                <a:lnTo>
                  <a:pt x="32461" y="840075"/>
                </a:lnTo>
                <a:lnTo>
                  <a:pt x="41462" y="831416"/>
                </a:lnTo>
                <a:lnTo>
                  <a:pt x="276987" y="3555"/>
                </a:lnTo>
                <a:lnTo>
                  <a:pt x="264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39864" y="1838198"/>
            <a:ext cx="653415" cy="307975"/>
          </a:xfrm>
          <a:custGeom>
            <a:avLst/>
            <a:gdLst/>
            <a:ahLst/>
            <a:cxnLst/>
            <a:rect l="l" t="t" r="r" b="b"/>
            <a:pathLst>
              <a:path w="653415" h="307975">
                <a:moveTo>
                  <a:pt x="617800" y="287994"/>
                </a:moveTo>
                <a:lnTo>
                  <a:pt x="549909" y="295275"/>
                </a:lnTo>
                <a:lnTo>
                  <a:pt x="547369" y="298450"/>
                </a:lnTo>
                <a:lnTo>
                  <a:pt x="548131" y="305435"/>
                </a:lnTo>
                <a:lnTo>
                  <a:pt x="551306" y="307975"/>
                </a:lnTo>
                <a:lnTo>
                  <a:pt x="647427" y="297561"/>
                </a:lnTo>
                <a:lnTo>
                  <a:pt x="639190" y="297561"/>
                </a:lnTo>
                <a:lnTo>
                  <a:pt x="617800" y="287994"/>
                </a:lnTo>
                <a:close/>
              </a:path>
              <a:path w="653415" h="307975">
                <a:moveTo>
                  <a:pt x="630289" y="286654"/>
                </a:moveTo>
                <a:lnTo>
                  <a:pt x="617800" y="287994"/>
                </a:lnTo>
                <a:lnTo>
                  <a:pt x="639190" y="297561"/>
                </a:lnTo>
                <a:lnTo>
                  <a:pt x="640106" y="295528"/>
                </a:lnTo>
                <a:lnTo>
                  <a:pt x="636651" y="295528"/>
                </a:lnTo>
                <a:lnTo>
                  <a:pt x="630289" y="286654"/>
                </a:lnTo>
                <a:close/>
              </a:path>
              <a:path w="653415" h="307975">
                <a:moveTo>
                  <a:pt x="589533" y="212851"/>
                </a:moveTo>
                <a:lnTo>
                  <a:pt x="586739" y="214884"/>
                </a:lnTo>
                <a:lnTo>
                  <a:pt x="583818" y="217042"/>
                </a:lnTo>
                <a:lnTo>
                  <a:pt x="583183" y="220979"/>
                </a:lnTo>
                <a:lnTo>
                  <a:pt x="585215" y="223774"/>
                </a:lnTo>
                <a:lnTo>
                  <a:pt x="622943" y="276406"/>
                </a:lnTo>
                <a:lnTo>
                  <a:pt x="644397" y="286003"/>
                </a:lnTo>
                <a:lnTo>
                  <a:pt x="639190" y="297561"/>
                </a:lnTo>
                <a:lnTo>
                  <a:pt x="647427" y="297561"/>
                </a:lnTo>
                <a:lnTo>
                  <a:pt x="653287" y="296925"/>
                </a:lnTo>
                <a:lnTo>
                  <a:pt x="595502" y="216407"/>
                </a:lnTo>
                <a:lnTo>
                  <a:pt x="593470" y="213613"/>
                </a:lnTo>
                <a:lnTo>
                  <a:pt x="589533" y="212851"/>
                </a:lnTo>
                <a:close/>
              </a:path>
              <a:path w="653415" h="307975">
                <a:moveTo>
                  <a:pt x="641095" y="285496"/>
                </a:moveTo>
                <a:lnTo>
                  <a:pt x="630289" y="286654"/>
                </a:lnTo>
                <a:lnTo>
                  <a:pt x="636651" y="295528"/>
                </a:lnTo>
                <a:lnTo>
                  <a:pt x="641095" y="285496"/>
                </a:lnTo>
                <a:close/>
              </a:path>
              <a:path w="653415" h="307975">
                <a:moveTo>
                  <a:pt x="643262" y="285496"/>
                </a:moveTo>
                <a:lnTo>
                  <a:pt x="641095" y="285496"/>
                </a:lnTo>
                <a:lnTo>
                  <a:pt x="636651" y="295528"/>
                </a:lnTo>
                <a:lnTo>
                  <a:pt x="640106" y="295528"/>
                </a:lnTo>
                <a:lnTo>
                  <a:pt x="644397" y="286003"/>
                </a:lnTo>
                <a:lnTo>
                  <a:pt x="643262" y="285496"/>
                </a:lnTo>
                <a:close/>
              </a:path>
              <a:path w="653415" h="307975">
                <a:moveTo>
                  <a:pt x="5079" y="0"/>
                </a:moveTo>
                <a:lnTo>
                  <a:pt x="0" y="11684"/>
                </a:lnTo>
                <a:lnTo>
                  <a:pt x="617800" y="287994"/>
                </a:lnTo>
                <a:lnTo>
                  <a:pt x="630289" y="286654"/>
                </a:lnTo>
                <a:lnTo>
                  <a:pt x="622943" y="276406"/>
                </a:lnTo>
                <a:lnTo>
                  <a:pt x="5079" y="0"/>
                </a:lnTo>
                <a:close/>
              </a:path>
              <a:path w="653415" h="307975">
                <a:moveTo>
                  <a:pt x="622943" y="276406"/>
                </a:moveTo>
                <a:lnTo>
                  <a:pt x="630289" y="286654"/>
                </a:lnTo>
                <a:lnTo>
                  <a:pt x="641095" y="285496"/>
                </a:lnTo>
                <a:lnTo>
                  <a:pt x="643262" y="285496"/>
                </a:lnTo>
                <a:lnTo>
                  <a:pt x="622943" y="276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894319" y="1479296"/>
            <a:ext cx="318135" cy="241300"/>
          </a:xfrm>
          <a:custGeom>
            <a:avLst/>
            <a:gdLst/>
            <a:ahLst/>
            <a:cxnLst/>
            <a:rect l="l" t="t" r="r" b="b"/>
            <a:pathLst>
              <a:path w="318134" h="241300">
                <a:moveTo>
                  <a:pt x="43433" y="145161"/>
                </a:moveTo>
                <a:lnTo>
                  <a:pt x="39750" y="146684"/>
                </a:lnTo>
                <a:lnTo>
                  <a:pt x="0" y="241300"/>
                </a:lnTo>
                <a:lnTo>
                  <a:pt x="21631" y="238759"/>
                </a:lnTo>
                <a:lnTo>
                  <a:pt x="13843" y="238759"/>
                </a:lnTo>
                <a:lnTo>
                  <a:pt x="6223" y="228726"/>
                </a:lnTo>
                <a:lnTo>
                  <a:pt x="24926" y="214650"/>
                </a:lnTo>
                <a:lnTo>
                  <a:pt x="50037" y="154812"/>
                </a:lnTo>
                <a:lnTo>
                  <a:pt x="51434" y="151637"/>
                </a:lnTo>
                <a:lnTo>
                  <a:pt x="49910" y="147954"/>
                </a:lnTo>
                <a:lnTo>
                  <a:pt x="46608" y="146557"/>
                </a:lnTo>
                <a:lnTo>
                  <a:pt x="43433" y="145161"/>
                </a:lnTo>
                <a:close/>
              </a:path>
              <a:path w="318134" h="241300">
                <a:moveTo>
                  <a:pt x="24926" y="214650"/>
                </a:moveTo>
                <a:lnTo>
                  <a:pt x="6223" y="228726"/>
                </a:lnTo>
                <a:lnTo>
                  <a:pt x="13843" y="238759"/>
                </a:lnTo>
                <a:lnTo>
                  <a:pt x="17219" y="236219"/>
                </a:lnTo>
                <a:lnTo>
                  <a:pt x="15875" y="236219"/>
                </a:lnTo>
                <a:lnTo>
                  <a:pt x="9271" y="227456"/>
                </a:lnTo>
                <a:lnTo>
                  <a:pt x="20085" y="226187"/>
                </a:lnTo>
                <a:lnTo>
                  <a:pt x="24926" y="214650"/>
                </a:lnTo>
                <a:close/>
              </a:path>
              <a:path w="318134" h="241300">
                <a:moveTo>
                  <a:pt x="100456" y="216788"/>
                </a:moveTo>
                <a:lnTo>
                  <a:pt x="96900" y="217169"/>
                </a:lnTo>
                <a:lnTo>
                  <a:pt x="32494" y="224730"/>
                </a:lnTo>
                <a:lnTo>
                  <a:pt x="13843" y="238759"/>
                </a:lnTo>
                <a:lnTo>
                  <a:pt x="21631" y="238759"/>
                </a:lnTo>
                <a:lnTo>
                  <a:pt x="101853" y="229362"/>
                </a:lnTo>
                <a:lnTo>
                  <a:pt x="104394" y="226187"/>
                </a:lnTo>
                <a:lnTo>
                  <a:pt x="104012" y="222757"/>
                </a:lnTo>
                <a:lnTo>
                  <a:pt x="103504" y="219201"/>
                </a:lnTo>
                <a:lnTo>
                  <a:pt x="100456" y="216788"/>
                </a:lnTo>
                <a:close/>
              </a:path>
              <a:path w="318134" h="241300">
                <a:moveTo>
                  <a:pt x="20085" y="226187"/>
                </a:moveTo>
                <a:lnTo>
                  <a:pt x="9271" y="227456"/>
                </a:lnTo>
                <a:lnTo>
                  <a:pt x="15875" y="236219"/>
                </a:lnTo>
                <a:lnTo>
                  <a:pt x="20085" y="226187"/>
                </a:lnTo>
                <a:close/>
              </a:path>
              <a:path w="318134" h="241300">
                <a:moveTo>
                  <a:pt x="32494" y="224730"/>
                </a:moveTo>
                <a:lnTo>
                  <a:pt x="20085" y="226187"/>
                </a:lnTo>
                <a:lnTo>
                  <a:pt x="15875" y="236219"/>
                </a:lnTo>
                <a:lnTo>
                  <a:pt x="17219" y="236219"/>
                </a:lnTo>
                <a:lnTo>
                  <a:pt x="32494" y="224730"/>
                </a:lnTo>
                <a:close/>
              </a:path>
              <a:path w="318134" h="241300">
                <a:moveTo>
                  <a:pt x="310133" y="0"/>
                </a:moveTo>
                <a:lnTo>
                  <a:pt x="24926" y="214650"/>
                </a:lnTo>
                <a:lnTo>
                  <a:pt x="20085" y="226187"/>
                </a:lnTo>
                <a:lnTo>
                  <a:pt x="32494" y="224730"/>
                </a:lnTo>
                <a:lnTo>
                  <a:pt x="317753" y="10159"/>
                </a:lnTo>
                <a:lnTo>
                  <a:pt x="310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394703" y="2390013"/>
            <a:ext cx="262255" cy="528955"/>
          </a:xfrm>
          <a:custGeom>
            <a:avLst/>
            <a:gdLst/>
            <a:ahLst/>
            <a:cxnLst/>
            <a:rect l="l" t="t" r="r" b="b"/>
            <a:pathLst>
              <a:path w="262254" h="528955">
                <a:moveTo>
                  <a:pt x="9525" y="422528"/>
                </a:moveTo>
                <a:lnTo>
                  <a:pt x="6096" y="422910"/>
                </a:lnTo>
                <a:lnTo>
                  <a:pt x="2540" y="423163"/>
                </a:lnTo>
                <a:lnTo>
                  <a:pt x="0" y="426212"/>
                </a:lnTo>
                <a:lnTo>
                  <a:pt x="254" y="429767"/>
                </a:lnTo>
                <a:lnTo>
                  <a:pt x="9144" y="528447"/>
                </a:lnTo>
                <a:lnTo>
                  <a:pt x="21659" y="519811"/>
                </a:lnTo>
                <a:lnTo>
                  <a:pt x="20193" y="519811"/>
                </a:lnTo>
                <a:lnTo>
                  <a:pt x="8762" y="514350"/>
                </a:lnTo>
                <a:lnTo>
                  <a:pt x="18732" y="493121"/>
                </a:lnTo>
                <a:lnTo>
                  <a:pt x="12954" y="428625"/>
                </a:lnTo>
                <a:lnTo>
                  <a:pt x="12700" y="425196"/>
                </a:lnTo>
                <a:lnTo>
                  <a:pt x="9525" y="422528"/>
                </a:lnTo>
                <a:close/>
              </a:path>
              <a:path w="262254" h="528955">
                <a:moveTo>
                  <a:pt x="18732" y="493121"/>
                </a:moveTo>
                <a:lnTo>
                  <a:pt x="8762" y="514350"/>
                </a:lnTo>
                <a:lnTo>
                  <a:pt x="20193" y="519811"/>
                </a:lnTo>
                <a:lnTo>
                  <a:pt x="21743" y="516509"/>
                </a:lnTo>
                <a:lnTo>
                  <a:pt x="20828" y="516509"/>
                </a:lnTo>
                <a:lnTo>
                  <a:pt x="10922" y="511810"/>
                </a:lnTo>
                <a:lnTo>
                  <a:pt x="19855" y="505656"/>
                </a:lnTo>
                <a:lnTo>
                  <a:pt x="18732" y="493121"/>
                </a:lnTo>
                <a:close/>
              </a:path>
              <a:path w="262254" h="528955">
                <a:moveTo>
                  <a:pt x="86360" y="459739"/>
                </a:moveTo>
                <a:lnTo>
                  <a:pt x="83566" y="461772"/>
                </a:lnTo>
                <a:lnTo>
                  <a:pt x="30176" y="498547"/>
                </a:lnTo>
                <a:lnTo>
                  <a:pt x="20193" y="519811"/>
                </a:lnTo>
                <a:lnTo>
                  <a:pt x="21659" y="519811"/>
                </a:lnTo>
                <a:lnTo>
                  <a:pt x="90678" y="472186"/>
                </a:lnTo>
                <a:lnTo>
                  <a:pt x="93599" y="470281"/>
                </a:lnTo>
                <a:lnTo>
                  <a:pt x="94361" y="466216"/>
                </a:lnTo>
                <a:lnTo>
                  <a:pt x="92329" y="463423"/>
                </a:lnTo>
                <a:lnTo>
                  <a:pt x="90297" y="460501"/>
                </a:lnTo>
                <a:lnTo>
                  <a:pt x="86360" y="459739"/>
                </a:lnTo>
                <a:close/>
              </a:path>
              <a:path w="262254" h="528955">
                <a:moveTo>
                  <a:pt x="19855" y="505656"/>
                </a:moveTo>
                <a:lnTo>
                  <a:pt x="10922" y="511810"/>
                </a:lnTo>
                <a:lnTo>
                  <a:pt x="20828" y="516509"/>
                </a:lnTo>
                <a:lnTo>
                  <a:pt x="19855" y="505656"/>
                </a:lnTo>
                <a:close/>
              </a:path>
              <a:path w="262254" h="528955">
                <a:moveTo>
                  <a:pt x="30176" y="498547"/>
                </a:moveTo>
                <a:lnTo>
                  <a:pt x="19855" y="505656"/>
                </a:lnTo>
                <a:lnTo>
                  <a:pt x="20828" y="516509"/>
                </a:lnTo>
                <a:lnTo>
                  <a:pt x="21743" y="516509"/>
                </a:lnTo>
                <a:lnTo>
                  <a:pt x="30176" y="498547"/>
                </a:lnTo>
                <a:close/>
              </a:path>
              <a:path w="262254" h="528955">
                <a:moveTo>
                  <a:pt x="250317" y="0"/>
                </a:moveTo>
                <a:lnTo>
                  <a:pt x="18732" y="493121"/>
                </a:lnTo>
                <a:lnTo>
                  <a:pt x="19855" y="505656"/>
                </a:lnTo>
                <a:lnTo>
                  <a:pt x="30176" y="498547"/>
                </a:lnTo>
                <a:lnTo>
                  <a:pt x="261747" y="5334"/>
                </a:lnTo>
                <a:lnTo>
                  <a:pt x="250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49567" y="2812542"/>
            <a:ext cx="663575" cy="443230"/>
          </a:xfrm>
          <a:custGeom>
            <a:avLst/>
            <a:gdLst/>
            <a:ahLst/>
            <a:cxnLst/>
            <a:rect l="l" t="t" r="r" b="b"/>
            <a:pathLst>
              <a:path w="663575" h="443229">
                <a:moveTo>
                  <a:pt x="49149" y="349377"/>
                </a:moveTo>
                <a:lnTo>
                  <a:pt x="45339" y="350647"/>
                </a:lnTo>
                <a:lnTo>
                  <a:pt x="43687" y="353822"/>
                </a:lnTo>
                <a:lnTo>
                  <a:pt x="0" y="442722"/>
                </a:lnTo>
                <a:lnTo>
                  <a:pt x="28580" y="441071"/>
                </a:lnTo>
                <a:lnTo>
                  <a:pt x="13970" y="441071"/>
                </a:lnTo>
                <a:lnTo>
                  <a:pt x="6985" y="430530"/>
                </a:lnTo>
                <a:lnTo>
                  <a:pt x="26422" y="417642"/>
                </a:lnTo>
                <a:lnTo>
                  <a:pt x="55117" y="359410"/>
                </a:lnTo>
                <a:lnTo>
                  <a:pt x="56641" y="356235"/>
                </a:lnTo>
                <a:lnTo>
                  <a:pt x="55372" y="352425"/>
                </a:lnTo>
                <a:lnTo>
                  <a:pt x="52197" y="350900"/>
                </a:lnTo>
                <a:lnTo>
                  <a:pt x="49149" y="349377"/>
                </a:lnTo>
                <a:close/>
              </a:path>
              <a:path w="663575" h="443229">
                <a:moveTo>
                  <a:pt x="26422" y="417642"/>
                </a:moveTo>
                <a:lnTo>
                  <a:pt x="6985" y="430530"/>
                </a:lnTo>
                <a:lnTo>
                  <a:pt x="13970" y="441071"/>
                </a:lnTo>
                <a:lnTo>
                  <a:pt x="17802" y="438531"/>
                </a:lnTo>
                <a:lnTo>
                  <a:pt x="16129" y="438531"/>
                </a:lnTo>
                <a:lnTo>
                  <a:pt x="10160" y="429387"/>
                </a:lnTo>
                <a:lnTo>
                  <a:pt x="20933" y="428780"/>
                </a:lnTo>
                <a:lnTo>
                  <a:pt x="26422" y="417642"/>
                </a:lnTo>
                <a:close/>
              </a:path>
              <a:path w="663575" h="443229">
                <a:moveTo>
                  <a:pt x="101727" y="424180"/>
                </a:moveTo>
                <a:lnTo>
                  <a:pt x="98171" y="424434"/>
                </a:lnTo>
                <a:lnTo>
                  <a:pt x="33590" y="428068"/>
                </a:lnTo>
                <a:lnTo>
                  <a:pt x="13970" y="441071"/>
                </a:lnTo>
                <a:lnTo>
                  <a:pt x="28580" y="441071"/>
                </a:lnTo>
                <a:lnTo>
                  <a:pt x="98933" y="437007"/>
                </a:lnTo>
                <a:lnTo>
                  <a:pt x="102362" y="436880"/>
                </a:lnTo>
                <a:lnTo>
                  <a:pt x="105029" y="433832"/>
                </a:lnTo>
                <a:lnTo>
                  <a:pt x="104902" y="430403"/>
                </a:lnTo>
                <a:lnTo>
                  <a:pt x="104648" y="426847"/>
                </a:lnTo>
                <a:lnTo>
                  <a:pt x="101727" y="424180"/>
                </a:lnTo>
                <a:close/>
              </a:path>
              <a:path w="663575" h="443229">
                <a:moveTo>
                  <a:pt x="20933" y="428780"/>
                </a:moveTo>
                <a:lnTo>
                  <a:pt x="10160" y="429387"/>
                </a:lnTo>
                <a:lnTo>
                  <a:pt x="16129" y="438531"/>
                </a:lnTo>
                <a:lnTo>
                  <a:pt x="20933" y="428780"/>
                </a:lnTo>
                <a:close/>
              </a:path>
              <a:path w="663575" h="443229">
                <a:moveTo>
                  <a:pt x="33590" y="428068"/>
                </a:moveTo>
                <a:lnTo>
                  <a:pt x="20933" y="428780"/>
                </a:lnTo>
                <a:lnTo>
                  <a:pt x="16129" y="438531"/>
                </a:lnTo>
                <a:lnTo>
                  <a:pt x="17802" y="438531"/>
                </a:lnTo>
                <a:lnTo>
                  <a:pt x="33590" y="428068"/>
                </a:lnTo>
                <a:close/>
              </a:path>
              <a:path w="663575" h="443229">
                <a:moveTo>
                  <a:pt x="656336" y="0"/>
                </a:moveTo>
                <a:lnTo>
                  <a:pt x="26422" y="417642"/>
                </a:lnTo>
                <a:lnTo>
                  <a:pt x="20933" y="428780"/>
                </a:lnTo>
                <a:lnTo>
                  <a:pt x="33590" y="428068"/>
                </a:lnTo>
                <a:lnTo>
                  <a:pt x="663448" y="10668"/>
                </a:lnTo>
                <a:lnTo>
                  <a:pt x="656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39333" y="2713608"/>
            <a:ext cx="330200" cy="464184"/>
          </a:xfrm>
          <a:custGeom>
            <a:avLst/>
            <a:gdLst/>
            <a:ahLst/>
            <a:cxnLst/>
            <a:rect l="l" t="t" r="r" b="b"/>
            <a:pathLst>
              <a:path w="330200" h="464185">
                <a:moveTo>
                  <a:pt x="241807" y="409828"/>
                </a:moveTo>
                <a:lnTo>
                  <a:pt x="237997" y="411225"/>
                </a:lnTo>
                <a:lnTo>
                  <a:pt x="236600" y="414400"/>
                </a:lnTo>
                <a:lnTo>
                  <a:pt x="235076" y="417575"/>
                </a:lnTo>
                <a:lnTo>
                  <a:pt x="236474" y="421386"/>
                </a:lnTo>
                <a:lnTo>
                  <a:pt x="239649" y="422782"/>
                </a:lnTo>
                <a:lnTo>
                  <a:pt x="329818" y="463930"/>
                </a:lnTo>
                <a:lnTo>
                  <a:pt x="329249" y="457326"/>
                </a:lnTo>
                <a:lnTo>
                  <a:pt x="317372" y="457326"/>
                </a:lnTo>
                <a:lnTo>
                  <a:pt x="303839" y="438139"/>
                </a:lnTo>
                <a:lnTo>
                  <a:pt x="244982" y="411225"/>
                </a:lnTo>
                <a:lnTo>
                  <a:pt x="241807" y="409828"/>
                </a:lnTo>
                <a:close/>
              </a:path>
              <a:path w="330200" h="464185">
                <a:moveTo>
                  <a:pt x="303839" y="438139"/>
                </a:moveTo>
                <a:lnTo>
                  <a:pt x="317372" y="457326"/>
                </a:lnTo>
                <a:lnTo>
                  <a:pt x="321861" y="454151"/>
                </a:lnTo>
                <a:lnTo>
                  <a:pt x="316229" y="454151"/>
                </a:lnTo>
                <a:lnTo>
                  <a:pt x="315295" y="443378"/>
                </a:lnTo>
                <a:lnTo>
                  <a:pt x="303839" y="438139"/>
                </a:lnTo>
                <a:close/>
              </a:path>
              <a:path w="330200" h="464185">
                <a:moveTo>
                  <a:pt x="317880" y="359155"/>
                </a:moveTo>
                <a:lnTo>
                  <a:pt x="314451" y="359410"/>
                </a:lnTo>
                <a:lnTo>
                  <a:pt x="310895" y="359790"/>
                </a:lnTo>
                <a:lnTo>
                  <a:pt x="308355" y="362838"/>
                </a:lnTo>
                <a:lnTo>
                  <a:pt x="308609" y="366267"/>
                </a:lnTo>
                <a:lnTo>
                  <a:pt x="314195" y="430691"/>
                </a:lnTo>
                <a:lnTo>
                  <a:pt x="327787" y="449961"/>
                </a:lnTo>
                <a:lnTo>
                  <a:pt x="317372" y="457326"/>
                </a:lnTo>
                <a:lnTo>
                  <a:pt x="329249" y="457326"/>
                </a:lnTo>
                <a:lnTo>
                  <a:pt x="321309" y="365251"/>
                </a:lnTo>
                <a:lnTo>
                  <a:pt x="321055" y="361695"/>
                </a:lnTo>
                <a:lnTo>
                  <a:pt x="317880" y="359155"/>
                </a:lnTo>
                <a:close/>
              </a:path>
              <a:path w="330200" h="464185">
                <a:moveTo>
                  <a:pt x="315295" y="443378"/>
                </a:moveTo>
                <a:lnTo>
                  <a:pt x="316229" y="454151"/>
                </a:lnTo>
                <a:lnTo>
                  <a:pt x="325246" y="447928"/>
                </a:lnTo>
                <a:lnTo>
                  <a:pt x="315295" y="443378"/>
                </a:lnTo>
                <a:close/>
              </a:path>
              <a:path w="330200" h="464185">
                <a:moveTo>
                  <a:pt x="314195" y="430691"/>
                </a:moveTo>
                <a:lnTo>
                  <a:pt x="315295" y="443378"/>
                </a:lnTo>
                <a:lnTo>
                  <a:pt x="325246" y="447928"/>
                </a:lnTo>
                <a:lnTo>
                  <a:pt x="316229" y="454151"/>
                </a:lnTo>
                <a:lnTo>
                  <a:pt x="321861" y="454151"/>
                </a:lnTo>
                <a:lnTo>
                  <a:pt x="327787" y="449961"/>
                </a:lnTo>
                <a:lnTo>
                  <a:pt x="314195" y="430691"/>
                </a:lnTo>
                <a:close/>
              </a:path>
              <a:path w="330200" h="464185">
                <a:moveTo>
                  <a:pt x="10413" y="0"/>
                </a:moveTo>
                <a:lnTo>
                  <a:pt x="0" y="7365"/>
                </a:lnTo>
                <a:lnTo>
                  <a:pt x="303839" y="438139"/>
                </a:lnTo>
                <a:lnTo>
                  <a:pt x="315295" y="443378"/>
                </a:lnTo>
                <a:lnTo>
                  <a:pt x="314195" y="430691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313932" y="3204972"/>
            <a:ext cx="910590" cy="289560"/>
          </a:xfrm>
          <a:custGeom>
            <a:avLst/>
            <a:gdLst/>
            <a:ahLst/>
            <a:cxnLst/>
            <a:rect l="l" t="t" r="r" b="b"/>
            <a:pathLst>
              <a:path w="910590" h="289560">
                <a:moveTo>
                  <a:pt x="75183" y="189611"/>
                </a:moveTo>
                <a:lnTo>
                  <a:pt x="71119" y="189737"/>
                </a:lnTo>
                <a:lnTo>
                  <a:pt x="68706" y="192277"/>
                </a:lnTo>
                <a:lnTo>
                  <a:pt x="0" y="263651"/>
                </a:lnTo>
                <a:lnTo>
                  <a:pt x="96012" y="288289"/>
                </a:lnTo>
                <a:lnTo>
                  <a:pt x="99313" y="289178"/>
                </a:lnTo>
                <a:lnTo>
                  <a:pt x="102869" y="287147"/>
                </a:lnTo>
                <a:lnTo>
                  <a:pt x="103631" y="283717"/>
                </a:lnTo>
                <a:lnTo>
                  <a:pt x="104520" y="280415"/>
                </a:lnTo>
                <a:lnTo>
                  <a:pt x="102488" y="276860"/>
                </a:lnTo>
                <a:lnTo>
                  <a:pt x="99059" y="276098"/>
                </a:lnTo>
                <a:lnTo>
                  <a:pt x="61074" y="266318"/>
                </a:lnTo>
                <a:lnTo>
                  <a:pt x="13842" y="266318"/>
                </a:lnTo>
                <a:lnTo>
                  <a:pt x="10413" y="254126"/>
                </a:lnTo>
                <a:lnTo>
                  <a:pt x="32918" y="247745"/>
                </a:lnTo>
                <a:lnTo>
                  <a:pt x="77850" y="201040"/>
                </a:lnTo>
                <a:lnTo>
                  <a:pt x="80263" y="198500"/>
                </a:lnTo>
                <a:lnTo>
                  <a:pt x="80263" y="194563"/>
                </a:lnTo>
                <a:lnTo>
                  <a:pt x="77723" y="192150"/>
                </a:lnTo>
                <a:lnTo>
                  <a:pt x="75183" y="189611"/>
                </a:lnTo>
                <a:close/>
              </a:path>
              <a:path w="910590" h="289560">
                <a:moveTo>
                  <a:pt x="32918" y="247745"/>
                </a:moveTo>
                <a:lnTo>
                  <a:pt x="10413" y="254126"/>
                </a:lnTo>
                <a:lnTo>
                  <a:pt x="13842" y="266318"/>
                </a:lnTo>
                <a:lnTo>
                  <a:pt x="19665" y="264667"/>
                </a:lnTo>
                <a:lnTo>
                  <a:pt x="16637" y="264667"/>
                </a:lnTo>
                <a:lnTo>
                  <a:pt x="13715" y="254126"/>
                </a:lnTo>
                <a:lnTo>
                  <a:pt x="26778" y="254126"/>
                </a:lnTo>
                <a:lnTo>
                  <a:pt x="32918" y="247745"/>
                </a:lnTo>
                <a:close/>
              </a:path>
              <a:path w="910590" h="289560">
                <a:moveTo>
                  <a:pt x="36319" y="259945"/>
                </a:moveTo>
                <a:lnTo>
                  <a:pt x="13842" y="266318"/>
                </a:lnTo>
                <a:lnTo>
                  <a:pt x="61074" y="266318"/>
                </a:lnTo>
                <a:lnTo>
                  <a:pt x="36319" y="259945"/>
                </a:lnTo>
                <a:close/>
              </a:path>
              <a:path w="910590" h="289560">
                <a:moveTo>
                  <a:pt x="13715" y="254126"/>
                </a:moveTo>
                <a:lnTo>
                  <a:pt x="16637" y="264667"/>
                </a:lnTo>
                <a:lnTo>
                  <a:pt x="24185" y="256822"/>
                </a:lnTo>
                <a:lnTo>
                  <a:pt x="13715" y="254126"/>
                </a:lnTo>
                <a:close/>
              </a:path>
              <a:path w="910590" h="289560">
                <a:moveTo>
                  <a:pt x="24185" y="256822"/>
                </a:moveTo>
                <a:lnTo>
                  <a:pt x="16637" y="264667"/>
                </a:lnTo>
                <a:lnTo>
                  <a:pt x="19665" y="264667"/>
                </a:lnTo>
                <a:lnTo>
                  <a:pt x="36319" y="259945"/>
                </a:lnTo>
                <a:lnTo>
                  <a:pt x="24185" y="256822"/>
                </a:lnTo>
                <a:close/>
              </a:path>
              <a:path w="910590" h="289560">
                <a:moveTo>
                  <a:pt x="906525" y="0"/>
                </a:moveTo>
                <a:lnTo>
                  <a:pt x="32918" y="247745"/>
                </a:lnTo>
                <a:lnTo>
                  <a:pt x="24185" y="256822"/>
                </a:lnTo>
                <a:lnTo>
                  <a:pt x="36319" y="259945"/>
                </a:lnTo>
                <a:lnTo>
                  <a:pt x="910082" y="12191"/>
                </a:lnTo>
                <a:lnTo>
                  <a:pt x="906525" y="0"/>
                </a:lnTo>
                <a:close/>
              </a:path>
              <a:path w="910590" h="289560">
                <a:moveTo>
                  <a:pt x="26778" y="254126"/>
                </a:moveTo>
                <a:lnTo>
                  <a:pt x="13715" y="254126"/>
                </a:lnTo>
                <a:lnTo>
                  <a:pt x="24185" y="256822"/>
                </a:lnTo>
                <a:lnTo>
                  <a:pt x="26778" y="254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953633" y="3401567"/>
            <a:ext cx="102235" cy="348615"/>
          </a:xfrm>
          <a:custGeom>
            <a:avLst/>
            <a:gdLst/>
            <a:ahLst/>
            <a:cxnLst/>
            <a:rect l="l" t="t" r="r" b="b"/>
            <a:pathLst>
              <a:path w="102235" h="348614">
                <a:moveTo>
                  <a:pt x="41161" y="24804"/>
                </a:moveTo>
                <a:lnTo>
                  <a:pt x="36555" y="36631"/>
                </a:lnTo>
                <a:lnTo>
                  <a:pt x="85851" y="348488"/>
                </a:lnTo>
                <a:lnTo>
                  <a:pt x="98297" y="346456"/>
                </a:lnTo>
                <a:lnTo>
                  <a:pt x="49111" y="34546"/>
                </a:lnTo>
                <a:lnTo>
                  <a:pt x="41161" y="24804"/>
                </a:lnTo>
                <a:close/>
              </a:path>
              <a:path w="102235" h="348614">
                <a:moveTo>
                  <a:pt x="37211" y="0"/>
                </a:moveTo>
                <a:lnTo>
                  <a:pt x="1269" y="92329"/>
                </a:lnTo>
                <a:lnTo>
                  <a:pt x="0" y="95631"/>
                </a:lnTo>
                <a:lnTo>
                  <a:pt x="1524" y="99314"/>
                </a:lnTo>
                <a:lnTo>
                  <a:pt x="8127" y="101854"/>
                </a:lnTo>
                <a:lnTo>
                  <a:pt x="11811" y="100203"/>
                </a:lnTo>
                <a:lnTo>
                  <a:pt x="13080" y="96901"/>
                </a:lnTo>
                <a:lnTo>
                  <a:pt x="36555" y="36631"/>
                </a:lnTo>
                <a:lnTo>
                  <a:pt x="32892" y="13462"/>
                </a:lnTo>
                <a:lnTo>
                  <a:pt x="45465" y="11430"/>
                </a:lnTo>
                <a:lnTo>
                  <a:pt x="46541" y="11430"/>
                </a:lnTo>
                <a:lnTo>
                  <a:pt x="37211" y="0"/>
                </a:lnTo>
                <a:close/>
              </a:path>
              <a:path w="102235" h="348614">
                <a:moveTo>
                  <a:pt x="46541" y="11430"/>
                </a:moveTo>
                <a:lnTo>
                  <a:pt x="45465" y="11430"/>
                </a:lnTo>
                <a:lnTo>
                  <a:pt x="49111" y="34546"/>
                </a:lnTo>
                <a:lnTo>
                  <a:pt x="90042" y="84709"/>
                </a:lnTo>
                <a:lnTo>
                  <a:pt x="92201" y="87503"/>
                </a:lnTo>
                <a:lnTo>
                  <a:pt x="96265" y="87884"/>
                </a:lnTo>
                <a:lnTo>
                  <a:pt x="101726" y="83439"/>
                </a:lnTo>
                <a:lnTo>
                  <a:pt x="102107" y="79502"/>
                </a:lnTo>
                <a:lnTo>
                  <a:pt x="46541" y="11430"/>
                </a:lnTo>
                <a:close/>
              </a:path>
              <a:path w="102235" h="348614">
                <a:moveTo>
                  <a:pt x="45465" y="11430"/>
                </a:moveTo>
                <a:lnTo>
                  <a:pt x="32892" y="13462"/>
                </a:lnTo>
                <a:lnTo>
                  <a:pt x="36555" y="36631"/>
                </a:lnTo>
                <a:lnTo>
                  <a:pt x="41161" y="24804"/>
                </a:lnTo>
                <a:lnTo>
                  <a:pt x="34289" y="16383"/>
                </a:lnTo>
                <a:lnTo>
                  <a:pt x="45084" y="14732"/>
                </a:lnTo>
                <a:lnTo>
                  <a:pt x="45986" y="14732"/>
                </a:lnTo>
                <a:lnTo>
                  <a:pt x="45465" y="11430"/>
                </a:lnTo>
                <a:close/>
              </a:path>
              <a:path w="102235" h="348614">
                <a:moveTo>
                  <a:pt x="45986" y="14732"/>
                </a:moveTo>
                <a:lnTo>
                  <a:pt x="45084" y="14732"/>
                </a:lnTo>
                <a:lnTo>
                  <a:pt x="41161" y="24804"/>
                </a:lnTo>
                <a:lnTo>
                  <a:pt x="49111" y="34546"/>
                </a:lnTo>
                <a:lnTo>
                  <a:pt x="45986" y="14732"/>
                </a:lnTo>
                <a:close/>
              </a:path>
              <a:path w="102235" h="348614">
                <a:moveTo>
                  <a:pt x="45084" y="14732"/>
                </a:moveTo>
                <a:lnTo>
                  <a:pt x="34289" y="16383"/>
                </a:lnTo>
                <a:lnTo>
                  <a:pt x="41161" y="24804"/>
                </a:lnTo>
                <a:lnTo>
                  <a:pt x="45084" y="14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23432" y="3479672"/>
            <a:ext cx="765175" cy="363855"/>
          </a:xfrm>
          <a:custGeom>
            <a:avLst/>
            <a:gdLst/>
            <a:ahLst/>
            <a:cxnLst/>
            <a:rect l="l" t="t" r="r" b="b"/>
            <a:pathLst>
              <a:path w="765175" h="363854">
                <a:moveTo>
                  <a:pt x="35376" y="19482"/>
                </a:moveTo>
                <a:lnTo>
                  <a:pt x="22942" y="20742"/>
                </a:lnTo>
                <a:lnTo>
                  <a:pt x="30288" y="31148"/>
                </a:lnTo>
                <a:lnTo>
                  <a:pt x="759333" y="363474"/>
                </a:lnTo>
                <a:lnTo>
                  <a:pt x="764666" y="352044"/>
                </a:lnTo>
                <a:lnTo>
                  <a:pt x="35376" y="19482"/>
                </a:lnTo>
                <a:close/>
              </a:path>
              <a:path w="765175" h="363854">
                <a:moveTo>
                  <a:pt x="102107" y="0"/>
                </a:moveTo>
                <a:lnTo>
                  <a:pt x="0" y="10287"/>
                </a:lnTo>
                <a:lnTo>
                  <a:pt x="57150" y="91186"/>
                </a:lnTo>
                <a:lnTo>
                  <a:pt x="59181" y="94106"/>
                </a:lnTo>
                <a:lnTo>
                  <a:pt x="63118" y="94741"/>
                </a:lnTo>
                <a:lnTo>
                  <a:pt x="66039" y="92710"/>
                </a:lnTo>
                <a:lnTo>
                  <a:pt x="68833" y="90677"/>
                </a:lnTo>
                <a:lnTo>
                  <a:pt x="69595" y="86740"/>
                </a:lnTo>
                <a:lnTo>
                  <a:pt x="67563" y="83947"/>
                </a:lnTo>
                <a:lnTo>
                  <a:pt x="30288" y="31148"/>
                </a:lnTo>
                <a:lnTo>
                  <a:pt x="8762" y="21336"/>
                </a:lnTo>
                <a:lnTo>
                  <a:pt x="14096" y="9778"/>
                </a:lnTo>
                <a:lnTo>
                  <a:pt x="105714" y="9778"/>
                </a:lnTo>
                <a:lnTo>
                  <a:pt x="105917" y="9525"/>
                </a:lnTo>
                <a:lnTo>
                  <a:pt x="105155" y="2539"/>
                </a:lnTo>
                <a:lnTo>
                  <a:pt x="102107" y="0"/>
                </a:lnTo>
                <a:close/>
              </a:path>
              <a:path w="765175" h="363854">
                <a:moveTo>
                  <a:pt x="14096" y="9778"/>
                </a:moveTo>
                <a:lnTo>
                  <a:pt x="8762" y="21336"/>
                </a:lnTo>
                <a:lnTo>
                  <a:pt x="30288" y="31148"/>
                </a:lnTo>
                <a:lnTo>
                  <a:pt x="23720" y="21843"/>
                </a:lnTo>
                <a:lnTo>
                  <a:pt x="12064" y="21843"/>
                </a:lnTo>
                <a:lnTo>
                  <a:pt x="16637" y="11811"/>
                </a:lnTo>
                <a:lnTo>
                  <a:pt x="18553" y="11811"/>
                </a:lnTo>
                <a:lnTo>
                  <a:pt x="14096" y="9778"/>
                </a:lnTo>
                <a:close/>
              </a:path>
              <a:path w="765175" h="363854">
                <a:moveTo>
                  <a:pt x="16637" y="11811"/>
                </a:moveTo>
                <a:lnTo>
                  <a:pt x="12064" y="21843"/>
                </a:lnTo>
                <a:lnTo>
                  <a:pt x="22942" y="20742"/>
                </a:lnTo>
                <a:lnTo>
                  <a:pt x="16637" y="11811"/>
                </a:lnTo>
                <a:close/>
              </a:path>
              <a:path w="765175" h="363854">
                <a:moveTo>
                  <a:pt x="22942" y="20742"/>
                </a:moveTo>
                <a:lnTo>
                  <a:pt x="12064" y="21843"/>
                </a:lnTo>
                <a:lnTo>
                  <a:pt x="23720" y="21843"/>
                </a:lnTo>
                <a:lnTo>
                  <a:pt x="22942" y="20742"/>
                </a:lnTo>
                <a:close/>
              </a:path>
              <a:path w="765175" h="363854">
                <a:moveTo>
                  <a:pt x="18553" y="11811"/>
                </a:moveTo>
                <a:lnTo>
                  <a:pt x="16637" y="11811"/>
                </a:lnTo>
                <a:lnTo>
                  <a:pt x="22942" y="20742"/>
                </a:lnTo>
                <a:lnTo>
                  <a:pt x="35376" y="19482"/>
                </a:lnTo>
                <a:lnTo>
                  <a:pt x="18553" y="11811"/>
                </a:lnTo>
                <a:close/>
              </a:path>
              <a:path w="765175" h="363854">
                <a:moveTo>
                  <a:pt x="105714" y="9778"/>
                </a:moveTo>
                <a:lnTo>
                  <a:pt x="14096" y="9778"/>
                </a:lnTo>
                <a:lnTo>
                  <a:pt x="35376" y="19482"/>
                </a:lnTo>
                <a:lnTo>
                  <a:pt x="99821" y="12953"/>
                </a:lnTo>
                <a:lnTo>
                  <a:pt x="103377" y="12700"/>
                </a:lnTo>
                <a:lnTo>
                  <a:pt x="105714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mrobson</dc:creator>
  <dc:title>Slide 1</dc:title>
  <dcterms:created xsi:type="dcterms:W3CDTF">2019-04-10T16:39:42Z</dcterms:created>
  <dcterms:modified xsi:type="dcterms:W3CDTF">2019-04-10T16:39:42Z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2019-04-10T00:00:00Z</vt:filetime>
  </property>
</Properties>
</file>