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sldIdLst>
    <p:sldId id="582" r:id="rId2"/>
    <p:sldId id="1114" r:id="rId3"/>
    <p:sldId id="1117" r:id="rId4"/>
    <p:sldId id="1087" r:id="rId5"/>
    <p:sldId id="1093" r:id="rId6"/>
    <p:sldId id="1094" r:id="rId7"/>
    <p:sldId id="1095" r:id="rId8"/>
    <p:sldId id="1097" r:id="rId9"/>
    <p:sldId id="1096" r:id="rId10"/>
    <p:sldId id="1098" r:id="rId11"/>
    <p:sldId id="1099" r:id="rId12"/>
    <p:sldId id="1100" r:id="rId13"/>
    <p:sldId id="1092" r:id="rId14"/>
    <p:sldId id="1106" r:id="rId15"/>
    <p:sldId id="1107" r:id="rId16"/>
    <p:sldId id="1108" r:id="rId17"/>
    <p:sldId id="1121" r:id="rId18"/>
    <p:sldId id="1122" r:id="rId19"/>
    <p:sldId id="1123" r:id="rId20"/>
    <p:sldId id="1103" r:id="rId21"/>
    <p:sldId id="1104" r:id="rId22"/>
    <p:sldId id="1105" r:id="rId23"/>
    <p:sldId id="1091" r:id="rId24"/>
    <p:sldId id="1088" r:id="rId25"/>
    <p:sldId id="1120" r:id="rId26"/>
    <p:sldId id="1118" r:id="rId27"/>
    <p:sldId id="1119" r:id="rId2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1pPr>
    <a:lvl2pPr marL="4572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2pPr>
    <a:lvl3pPr marL="9144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3pPr>
    <a:lvl4pPr marL="13716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4pPr>
    <a:lvl5pPr marL="18288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qehs0820\Dropbox\MPI%202012%20working%20files\Maja\Graphs%20launch%20&amp;%20brief\THE%20LAUNCH\Final%20Brief%20graphs_adjusted%20to%20Launch%20presentation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ook2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56290736320849"/>
          <c:y val="3.08053173744493E-2"/>
          <c:w val="0.646513573197118"/>
          <c:h val="0.84795000102793905"/>
        </c:manualLayout>
      </c:layout>
      <c:barChart>
        <c:barDir val="col"/>
        <c:grouping val="clustered"/>
        <c:varyColors val="0"/>
        <c:ser>
          <c:idx val="9"/>
          <c:order val="0"/>
          <c:tx>
            <c:strRef>
              <c:f>Sheet7!$AR$6</c:f>
              <c:strCache>
                <c:ptCount val="1"/>
                <c:pt idx="0">
                  <c:v>Assets</c:v>
                </c:pt>
              </c:strCache>
            </c:strRef>
          </c:tx>
          <c:spPr>
            <a:solidFill>
              <a:srgbClr val="DCE5D9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Sheet7!$C$341:$C$365</c:f>
              <c:strCache>
                <c:ptCount val="6"/>
                <c:pt idx="0">
                  <c:v>North Central</c:v>
                </c:pt>
                <c:pt idx="1">
                  <c:v>North East</c:v>
                </c:pt>
                <c:pt idx="2">
                  <c:v>North West</c:v>
                </c:pt>
                <c:pt idx="3">
                  <c:v>South East</c:v>
                </c:pt>
                <c:pt idx="4">
                  <c:v>South South</c:v>
                </c:pt>
                <c:pt idx="5">
                  <c:v>South West</c:v>
                </c:pt>
              </c:strCache>
            </c:strRef>
          </c:cat>
          <c:val>
            <c:numRef>
              <c:f>Sheet7!$AR$341:$AR$365</c:f>
              <c:numCache>
                <c:formatCode>0.0</c:formatCode>
                <c:ptCount val="6"/>
                <c:pt idx="0">
                  <c:v>-0.66791080000000103</c:v>
                </c:pt>
                <c:pt idx="1">
                  <c:v>-0.52386169999999999</c:v>
                </c:pt>
                <c:pt idx="2">
                  <c:v>-0.55648039999999899</c:v>
                </c:pt>
                <c:pt idx="3">
                  <c:v>-0.53430769999999905</c:v>
                </c:pt>
                <c:pt idx="4">
                  <c:v>-1.4657309999999979</c:v>
                </c:pt>
                <c:pt idx="5">
                  <c:v>-1.328676</c:v>
                </c:pt>
              </c:numCache>
            </c:numRef>
          </c:val>
        </c:ser>
        <c:ser>
          <c:idx val="8"/>
          <c:order val="1"/>
          <c:tx>
            <c:strRef>
              <c:f>Sheet7!$AO$6</c:f>
              <c:strCache>
                <c:ptCount val="1"/>
                <c:pt idx="0">
                  <c:v>Cooking Fuel</c:v>
                </c:pt>
              </c:strCache>
            </c:strRef>
          </c:tx>
          <c:spPr>
            <a:solidFill>
              <a:srgbClr val="BFCCBC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Sheet7!$C$341:$C$365</c:f>
              <c:strCache>
                <c:ptCount val="6"/>
                <c:pt idx="0">
                  <c:v>North Central</c:v>
                </c:pt>
                <c:pt idx="1">
                  <c:v>North East</c:v>
                </c:pt>
                <c:pt idx="2">
                  <c:v>North West</c:v>
                </c:pt>
                <c:pt idx="3">
                  <c:v>South East</c:v>
                </c:pt>
                <c:pt idx="4">
                  <c:v>South South</c:v>
                </c:pt>
                <c:pt idx="5">
                  <c:v>South West</c:v>
                </c:pt>
              </c:strCache>
            </c:strRef>
          </c:cat>
          <c:val>
            <c:numRef>
              <c:f>Sheet7!$AO$341:$AO$365</c:f>
              <c:numCache>
                <c:formatCode>0.0</c:formatCode>
                <c:ptCount val="6"/>
                <c:pt idx="0">
                  <c:v>-0.76645200000000002</c:v>
                </c:pt>
                <c:pt idx="1">
                  <c:v>0.59347229999999895</c:v>
                </c:pt>
                <c:pt idx="2">
                  <c:v>-0.40871580000000002</c:v>
                </c:pt>
                <c:pt idx="3">
                  <c:v>0.39537920000000099</c:v>
                </c:pt>
                <c:pt idx="4">
                  <c:v>-2.401983</c:v>
                </c:pt>
                <c:pt idx="5">
                  <c:v>0.37896619999999998</c:v>
                </c:pt>
              </c:numCache>
            </c:numRef>
          </c:val>
        </c:ser>
        <c:ser>
          <c:idx val="7"/>
          <c:order val="2"/>
          <c:tx>
            <c:strRef>
              <c:f>Sheet7!$AL$6</c:f>
              <c:strCache>
                <c:ptCount val="1"/>
                <c:pt idx="0">
                  <c:v>Flooring</c:v>
                </c:pt>
              </c:strCache>
            </c:strRef>
          </c:tx>
          <c:spPr>
            <a:solidFill>
              <a:srgbClr val="97AE95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Sheet7!$C$341:$C$365</c:f>
              <c:strCache>
                <c:ptCount val="6"/>
                <c:pt idx="0">
                  <c:v>North Central</c:v>
                </c:pt>
                <c:pt idx="1">
                  <c:v>North East</c:v>
                </c:pt>
                <c:pt idx="2">
                  <c:v>North West</c:v>
                </c:pt>
                <c:pt idx="3">
                  <c:v>South East</c:v>
                </c:pt>
                <c:pt idx="4">
                  <c:v>South South</c:v>
                </c:pt>
                <c:pt idx="5">
                  <c:v>South West</c:v>
                </c:pt>
              </c:strCache>
            </c:strRef>
          </c:cat>
          <c:val>
            <c:numRef>
              <c:f>Sheet7!$AL$341:$AL$365</c:f>
              <c:numCache>
                <c:formatCode>0.0</c:formatCode>
                <c:ptCount val="6"/>
                <c:pt idx="0">
                  <c:v>1.276993</c:v>
                </c:pt>
                <c:pt idx="1">
                  <c:v>1.443789</c:v>
                </c:pt>
                <c:pt idx="2">
                  <c:v>2.7229130000000001</c:v>
                </c:pt>
                <c:pt idx="3">
                  <c:v>-0.1876322</c:v>
                </c:pt>
                <c:pt idx="4">
                  <c:v>-0.81662369999999995</c:v>
                </c:pt>
                <c:pt idx="5">
                  <c:v>-1.16688E-2</c:v>
                </c:pt>
              </c:numCache>
            </c:numRef>
          </c:val>
        </c:ser>
        <c:ser>
          <c:idx val="6"/>
          <c:order val="3"/>
          <c:tx>
            <c:strRef>
              <c:f>Sheet7!$AI$6</c:f>
              <c:strCache>
                <c:ptCount val="1"/>
                <c:pt idx="0">
                  <c:v>Safe Drinking Water</c:v>
                </c:pt>
              </c:strCache>
            </c:strRef>
          </c:tx>
          <c:spPr>
            <a:solidFill>
              <a:srgbClr val="758E71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Sheet7!$C$341:$C$365</c:f>
              <c:strCache>
                <c:ptCount val="6"/>
                <c:pt idx="0">
                  <c:v>North Central</c:v>
                </c:pt>
                <c:pt idx="1">
                  <c:v>North East</c:v>
                </c:pt>
                <c:pt idx="2">
                  <c:v>North West</c:v>
                </c:pt>
                <c:pt idx="3">
                  <c:v>South East</c:v>
                </c:pt>
                <c:pt idx="4">
                  <c:v>South South</c:v>
                </c:pt>
                <c:pt idx="5">
                  <c:v>South West</c:v>
                </c:pt>
              </c:strCache>
            </c:strRef>
          </c:cat>
          <c:val>
            <c:numRef>
              <c:f>Sheet7!$AI$341:$AI$365</c:f>
              <c:numCache>
                <c:formatCode>0.0</c:formatCode>
                <c:ptCount val="6"/>
                <c:pt idx="0">
                  <c:v>-2.7584309999999999</c:v>
                </c:pt>
                <c:pt idx="1">
                  <c:v>-1.3033570000000001</c:v>
                </c:pt>
                <c:pt idx="2">
                  <c:v>-2.7802229999999999</c:v>
                </c:pt>
                <c:pt idx="3">
                  <c:v>8.3798600000000098E-2</c:v>
                </c:pt>
                <c:pt idx="4">
                  <c:v>-2.496235999999997</c:v>
                </c:pt>
                <c:pt idx="5">
                  <c:v>-1.292249</c:v>
                </c:pt>
              </c:numCache>
            </c:numRef>
          </c:val>
        </c:ser>
        <c:ser>
          <c:idx val="5"/>
          <c:order val="4"/>
          <c:tx>
            <c:strRef>
              <c:f>Sheet7!$AF$6</c:f>
              <c:strCache>
                <c:ptCount val="1"/>
                <c:pt idx="0">
                  <c:v>Improved Sanitation</c:v>
                </c:pt>
              </c:strCache>
            </c:strRef>
          </c:tx>
          <c:spPr>
            <a:solidFill>
              <a:srgbClr val="54794B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Sheet7!$C$341:$C$365</c:f>
              <c:strCache>
                <c:ptCount val="6"/>
                <c:pt idx="0">
                  <c:v>North Central</c:v>
                </c:pt>
                <c:pt idx="1">
                  <c:v>North East</c:v>
                </c:pt>
                <c:pt idx="2">
                  <c:v>North West</c:v>
                </c:pt>
                <c:pt idx="3">
                  <c:v>South East</c:v>
                </c:pt>
                <c:pt idx="4">
                  <c:v>South South</c:v>
                </c:pt>
                <c:pt idx="5">
                  <c:v>South West</c:v>
                </c:pt>
              </c:strCache>
            </c:strRef>
          </c:cat>
          <c:val>
            <c:numRef>
              <c:f>Sheet7!$AF$341:$AF$365</c:f>
              <c:numCache>
                <c:formatCode>0.0</c:formatCode>
                <c:ptCount val="6"/>
                <c:pt idx="0">
                  <c:v>-2.6448230000000001</c:v>
                </c:pt>
                <c:pt idx="1">
                  <c:v>-3.4520959999999961</c:v>
                </c:pt>
                <c:pt idx="2">
                  <c:v>-7.3955539999999926</c:v>
                </c:pt>
                <c:pt idx="3">
                  <c:v>-0.85541080000000003</c:v>
                </c:pt>
                <c:pt idx="4">
                  <c:v>-3.1908820000000002</c:v>
                </c:pt>
                <c:pt idx="5">
                  <c:v>-0.90518920000000003</c:v>
                </c:pt>
              </c:numCache>
            </c:numRef>
          </c:val>
        </c:ser>
        <c:ser>
          <c:idx val="4"/>
          <c:order val="5"/>
          <c:tx>
            <c:strRef>
              <c:f>Sheet7!$AC$6</c:f>
              <c:strCache>
                <c:ptCount val="1"/>
                <c:pt idx="0">
                  <c:v>Electricity</c:v>
                </c:pt>
              </c:strCache>
            </c:strRef>
          </c:tx>
          <c:spPr>
            <a:solidFill>
              <a:srgbClr val="33452C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Sheet7!$C$341:$C$365</c:f>
              <c:strCache>
                <c:ptCount val="6"/>
                <c:pt idx="0">
                  <c:v>North Central</c:v>
                </c:pt>
                <c:pt idx="1">
                  <c:v>North East</c:v>
                </c:pt>
                <c:pt idx="2">
                  <c:v>North West</c:v>
                </c:pt>
                <c:pt idx="3">
                  <c:v>South East</c:v>
                </c:pt>
                <c:pt idx="4">
                  <c:v>South South</c:v>
                </c:pt>
                <c:pt idx="5">
                  <c:v>South West</c:v>
                </c:pt>
              </c:strCache>
            </c:strRef>
          </c:cat>
          <c:val>
            <c:numRef>
              <c:f>Sheet7!$AC$341:$AC$365</c:f>
              <c:numCache>
                <c:formatCode>0.0</c:formatCode>
                <c:ptCount val="6"/>
                <c:pt idx="0">
                  <c:v>2.1929180000000001</c:v>
                </c:pt>
                <c:pt idx="1">
                  <c:v>1.81176</c:v>
                </c:pt>
                <c:pt idx="2">
                  <c:v>0.96970830000000097</c:v>
                </c:pt>
                <c:pt idx="3">
                  <c:v>-0.55236319999999905</c:v>
                </c:pt>
                <c:pt idx="4">
                  <c:v>-1.7556799999999979</c:v>
                </c:pt>
                <c:pt idx="5">
                  <c:v>0.74949900000000103</c:v>
                </c:pt>
              </c:numCache>
            </c:numRef>
          </c:val>
        </c:ser>
        <c:ser>
          <c:idx val="3"/>
          <c:order val="6"/>
          <c:tx>
            <c:strRef>
              <c:f>Sheet7!$Z$6</c:f>
              <c:strCache>
                <c:ptCount val="1"/>
                <c:pt idx="0">
                  <c:v>Nutrition</c:v>
                </c:pt>
              </c:strCache>
            </c:strRef>
          </c:tx>
          <c:spPr>
            <a:solidFill>
              <a:srgbClr val="642624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Sheet7!$C$341:$C$365</c:f>
              <c:strCache>
                <c:ptCount val="6"/>
                <c:pt idx="0">
                  <c:v>North Central</c:v>
                </c:pt>
                <c:pt idx="1">
                  <c:v>North East</c:v>
                </c:pt>
                <c:pt idx="2">
                  <c:v>North West</c:v>
                </c:pt>
                <c:pt idx="3">
                  <c:v>South East</c:v>
                </c:pt>
                <c:pt idx="4">
                  <c:v>South South</c:v>
                </c:pt>
                <c:pt idx="5">
                  <c:v>South West</c:v>
                </c:pt>
              </c:strCache>
            </c:strRef>
          </c:cat>
          <c:val>
            <c:numRef>
              <c:f>Sheet7!$Z$341:$Z$365</c:f>
              <c:numCache>
                <c:formatCode>0.0</c:formatCode>
                <c:ptCount val="6"/>
                <c:pt idx="0">
                  <c:v>0.76980170000000103</c:v>
                </c:pt>
                <c:pt idx="1">
                  <c:v>0.76017920000000105</c:v>
                </c:pt>
                <c:pt idx="2">
                  <c:v>-0.35008699999999998</c:v>
                </c:pt>
                <c:pt idx="3">
                  <c:v>1.7832400000000002E-2</c:v>
                </c:pt>
                <c:pt idx="4">
                  <c:v>-1.173935</c:v>
                </c:pt>
                <c:pt idx="5">
                  <c:v>-0.73692639999999998</c:v>
                </c:pt>
              </c:numCache>
            </c:numRef>
          </c:val>
        </c:ser>
        <c:ser>
          <c:idx val="2"/>
          <c:order val="7"/>
          <c:tx>
            <c:strRef>
              <c:f>Sheet7!$W$6</c:f>
              <c:strCache>
                <c:ptCount val="1"/>
                <c:pt idx="0">
                  <c:v>Child Mortality</c:v>
                </c:pt>
              </c:strCache>
            </c:strRef>
          </c:tx>
          <c:spPr>
            <a:solidFill>
              <a:srgbClr val="B6664F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Sheet7!$C$341:$C$365</c:f>
              <c:strCache>
                <c:ptCount val="6"/>
                <c:pt idx="0">
                  <c:v>North Central</c:v>
                </c:pt>
                <c:pt idx="1">
                  <c:v>North East</c:v>
                </c:pt>
                <c:pt idx="2">
                  <c:v>North West</c:v>
                </c:pt>
                <c:pt idx="3">
                  <c:v>South East</c:v>
                </c:pt>
                <c:pt idx="4">
                  <c:v>South South</c:v>
                </c:pt>
                <c:pt idx="5">
                  <c:v>South West</c:v>
                </c:pt>
              </c:strCache>
            </c:strRef>
          </c:cat>
          <c:val>
            <c:numRef>
              <c:f>Sheet7!$W$341:$W$365</c:f>
              <c:numCache>
                <c:formatCode>0.0</c:formatCode>
                <c:ptCount val="6"/>
                <c:pt idx="0">
                  <c:v>-1.2274579999999999</c:v>
                </c:pt>
                <c:pt idx="1">
                  <c:v>-0.62338640000000001</c:v>
                </c:pt>
                <c:pt idx="2">
                  <c:v>-1.0422359999999999</c:v>
                </c:pt>
                <c:pt idx="3">
                  <c:v>0.1071896</c:v>
                </c:pt>
                <c:pt idx="4">
                  <c:v>-1.1053949999999979</c:v>
                </c:pt>
                <c:pt idx="5">
                  <c:v>-0.35792810000000103</c:v>
                </c:pt>
              </c:numCache>
            </c:numRef>
          </c:val>
        </c:ser>
        <c:ser>
          <c:idx val="0"/>
          <c:order val="8"/>
          <c:tx>
            <c:strRef>
              <c:f>Sheet7!$Q$6</c:f>
              <c:strCache>
                <c:ptCount val="1"/>
                <c:pt idx="0">
                  <c:v>Years of Schooling</c:v>
                </c:pt>
              </c:strCache>
            </c:strRef>
          </c:tx>
          <c:spPr>
            <a:solidFill>
              <a:srgbClr val="F5EDD7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Sheet7!$C$341:$C$365</c:f>
              <c:strCache>
                <c:ptCount val="6"/>
                <c:pt idx="0">
                  <c:v>North Central</c:v>
                </c:pt>
                <c:pt idx="1">
                  <c:v>North East</c:v>
                </c:pt>
                <c:pt idx="2">
                  <c:v>North West</c:v>
                </c:pt>
                <c:pt idx="3">
                  <c:v>South East</c:v>
                </c:pt>
                <c:pt idx="4">
                  <c:v>South South</c:v>
                </c:pt>
                <c:pt idx="5">
                  <c:v>South West</c:v>
                </c:pt>
              </c:strCache>
            </c:strRef>
          </c:cat>
          <c:val>
            <c:numRef>
              <c:f>Sheet7!$Q$341:$Q$365</c:f>
              <c:numCache>
                <c:formatCode>0.0</c:formatCode>
                <c:ptCount val="6"/>
                <c:pt idx="0">
                  <c:v>0.50075049999999999</c:v>
                </c:pt>
                <c:pt idx="1">
                  <c:v>0.71293799999999996</c:v>
                </c:pt>
                <c:pt idx="2">
                  <c:v>-8.6396799999999996E-2</c:v>
                </c:pt>
                <c:pt idx="3">
                  <c:v>-2.78308000000001E-2</c:v>
                </c:pt>
                <c:pt idx="4">
                  <c:v>-5.82856E-2</c:v>
                </c:pt>
                <c:pt idx="5">
                  <c:v>0.19279489999999999</c:v>
                </c:pt>
              </c:numCache>
            </c:numRef>
          </c:val>
        </c:ser>
        <c:ser>
          <c:idx val="1"/>
          <c:order val="9"/>
          <c:tx>
            <c:strRef>
              <c:f>Sheet7!$T$6</c:f>
              <c:strCache>
                <c:ptCount val="1"/>
                <c:pt idx="0">
                  <c:v>School Attendance</c:v>
                </c:pt>
              </c:strCache>
            </c:strRef>
          </c:tx>
          <c:spPr>
            <a:solidFill>
              <a:srgbClr val="E3C17D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Sheet7!$C$341:$C$365</c:f>
              <c:strCache>
                <c:ptCount val="6"/>
                <c:pt idx="0">
                  <c:v>North Central</c:v>
                </c:pt>
                <c:pt idx="1">
                  <c:v>North East</c:v>
                </c:pt>
                <c:pt idx="2">
                  <c:v>North West</c:v>
                </c:pt>
                <c:pt idx="3">
                  <c:v>South East</c:v>
                </c:pt>
                <c:pt idx="4">
                  <c:v>South South</c:v>
                </c:pt>
                <c:pt idx="5">
                  <c:v>South West</c:v>
                </c:pt>
              </c:strCache>
            </c:strRef>
          </c:cat>
          <c:val>
            <c:numRef>
              <c:f>Sheet7!$T$341:$T$365</c:f>
              <c:numCache>
                <c:formatCode>0.0</c:formatCode>
                <c:ptCount val="6"/>
                <c:pt idx="0">
                  <c:v>0.83671150000000005</c:v>
                </c:pt>
                <c:pt idx="1">
                  <c:v>0.70890960000000103</c:v>
                </c:pt>
                <c:pt idx="2">
                  <c:v>-9.6855200000000002E-2</c:v>
                </c:pt>
                <c:pt idx="3">
                  <c:v>-4.3889200000000003E-2</c:v>
                </c:pt>
                <c:pt idx="4">
                  <c:v>-0.94195139999999999</c:v>
                </c:pt>
                <c:pt idx="5">
                  <c:v>0.17887169999999999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056768"/>
        <c:axId val="25058304"/>
      </c:barChart>
      <c:catAx>
        <c:axId val="25056768"/>
        <c:scaling>
          <c:orientation val="minMax"/>
        </c:scaling>
        <c:delete val="0"/>
        <c:axPos val="b"/>
        <c:majorGridlines/>
        <c:majorTickMark val="out"/>
        <c:minorTickMark val="out"/>
        <c:tickLblPos val="low"/>
        <c:txPr>
          <a:bodyPr/>
          <a:lstStyle/>
          <a:p>
            <a:pPr>
              <a:defRPr sz="2000" b="0">
                <a:latin typeface="Garamond" pitchFamily="18" charset="0"/>
              </a:defRPr>
            </a:pPr>
            <a:endParaRPr lang="en-US"/>
          </a:p>
        </c:txPr>
        <c:crossAx val="25058304"/>
        <c:crosses val="autoZero"/>
        <c:auto val="1"/>
        <c:lblAlgn val="ctr"/>
        <c:lblOffset val="100"/>
        <c:noMultiLvlLbl val="0"/>
      </c:catAx>
      <c:valAx>
        <c:axId val="25058304"/>
        <c:scaling>
          <c:orientation val="minMax"/>
          <c:max val="3"/>
        </c:scaling>
        <c:delete val="0"/>
        <c:axPos val="l"/>
        <c:title>
          <c:tx>
            <c:rich>
              <a:bodyPr rot="-5400000" vert="horz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Garamond" pitchFamily="18" charset="0"/>
                    <a:ea typeface="+mn-ea"/>
                    <a:cs typeface="+mn-cs"/>
                  </a:defRPr>
                </a:pPr>
                <a:r>
                  <a:rPr lang="en-GB" sz="1800" b="0" dirty="0">
                    <a:latin typeface="Garamond" pitchFamily="18" charset="0"/>
                  </a:rPr>
                  <a:t>Annualized</a:t>
                </a:r>
                <a:r>
                  <a:rPr lang="en-GB" sz="1800" b="0" baseline="0" dirty="0">
                    <a:latin typeface="Garamond" pitchFamily="18" charset="0"/>
                  </a:rPr>
                  <a:t> Absolute Change </a:t>
                </a:r>
                <a:r>
                  <a:rPr lang="en-GB" sz="1800" b="0" i="0" baseline="0" dirty="0" smtClean="0">
                    <a:latin typeface="Garamond" pitchFamily="18" charset="0"/>
                  </a:rPr>
                  <a:t>in </a:t>
                </a:r>
                <a:r>
                  <a:rPr lang="en-GB" sz="1800" b="0" i="0" baseline="0" dirty="0">
                    <a:latin typeface="Garamond" pitchFamily="18" charset="0"/>
                  </a:rPr>
                  <a:t>the Percentage Who is Poor and Deprived in...</a:t>
                </a:r>
              </a:p>
            </c:rich>
          </c:tx>
          <c:layout>
            <c:manualLayout>
              <c:xMode val="edge"/>
              <c:yMode val="edge"/>
              <c:x val="1.06738285284141E-2"/>
              <c:y val="0.120147033287353"/>
            </c:manualLayout>
          </c:layout>
          <c:overlay val="0"/>
        </c:title>
        <c:numFmt formatCode="0.0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Garamond" pitchFamily="18" charset="0"/>
              </a:defRPr>
            </a:pPr>
            <a:endParaRPr lang="en-US"/>
          </a:p>
        </c:txPr>
        <c:crossAx val="25056768"/>
        <c:crosses val="autoZero"/>
        <c:crossBetween val="between"/>
        <c:majorUnit val="1"/>
        <c:minorUnit val="0.2"/>
      </c:valAx>
      <c:spPr>
        <a:ln>
          <a:solidFill>
            <a:srgbClr val="660000"/>
          </a:solidFill>
        </a:ln>
      </c:spPr>
    </c:plotArea>
    <c:legend>
      <c:legendPos val="r"/>
      <c:layout>
        <c:manualLayout>
          <c:xMode val="edge"/>
          <c:yMode val="edge"/>
          <c:x val="0.81350747255511902"/>
          <c:y val="8.1110800717886997E-2"/>
          <c:w val="0.18649251651287899"/>
          <c:h val="0.80118848731931203"/>
        </c:manualLayout>
      </c:layout>
      <c:overlay val="0"/>
      <c:txPr>
        <a:bodyPr/>
        <a:lstStyle/>
        <a:p>
          <a:pPr>
            <a:defRPr sz="1600" b="0">
              <a:latin typeface="Garamond" pitchFamily="18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Sheet1!$A$8</c:f>
              <c:strCache>
                <c:ptCount val="1"/>
                <c:pt idx="0">
                  <c:v>Poor &amp; Deprived</c:v>
                </c:pt>
              </c:strCache>
            </c:strRef>
          </c:tx>
          <c:spPr>
            <a:solidFill>
              <a:srgbClr val="5C0000"/>
            </a:solidFill>
          </c:spPr>
          <c:invertIfNegative val="0"/>
          <c:cat>
            <c:strRef>
              <c:f>Sheet1!$B$6:$K$6</c:f>
              <c:strCache>
                <c:ptCount val="10"/>
                <c:pt idx="0">
                  <c:v>Schooling</c:v>
                </c:pt>
                <c:pt idx="1">
                  <c:v>Attendance</c:v>
                </c:pt>
                <c:pt idx="2">
                  <c:v>Child Mortality</c:v>
                </c:pt>
                <c:pt idx="3">
                  <c:v>Nutrition</c:v>
                </c:pt>
                <c:pt idx="4">
                  <c:v>Electricity</c:v>
                </c:pt>
                <c:pt idx="5">
                  <c:v>Toilet</c:v>
                </c:pt>
                <c:pt idx="6">
                  <c:v>Water</c:v>
                </c:pt>
                <c:pt idx="7">
                  <c:v>Floor</c:v>
                </c:pt>
                <c:pt idx="8">
                  <c:v>Cooking fuel</c:v>
                </c:pt>
                <c:pt idx="9">
                  <c:v>Assets</c:v>
                </c:pt>
              </c:strCache>
            </c:strRef>
          </c:cat>
          <c:val>
            <c:numRef>
              <c:f>Sheet1!$B$8:$K$8</c:f>
              <c:numCache>
                <c:formatCode>0%</c:formatCode>
                <c:ptCount val="10"/>
                <c:pt idx="0">
                  <c:v>0.23726630000000001</c:v>
                </c:pt>
                <c:pt idx="1">
                  <c:v>8.9801000000000006E-2</c:v>
                </c:pt>
                <c:pt idx="2">
                  <c:v>0.2382484</c:v>
                </c:pt>
                <c:pt idx="3">
                  <c:v>0.3657164</c:v>
                </c:pt>
                <c:pt idx="4">
                  <c:v>0.38836910000000002</c:v>
                </c:pt>
                <c:pt idx="5">
                  <c:v>0.4824505</c:v>
                </c:pt>
                <c:pt idx="6">
                  <c:v>2.4559899999999999E-2</c:v>
                </c:pt>
                <c:pt idx="7">
                  <c:v>0.5410007</c:v>
                </c:pt>
                <c:pt idx="8">
                  <c:v>0.5671138</c:v>
                </c:pt>
                <c:pt idx="9">
                  <c:v>0.45343299999999997</c:v>
                </c:pt>
              </c:numCache>
            </c:numRef>
          </c:val>
        </c:ser>
        <c:ser>
          <c:idx val="1"/>
          <c:order val="1"/>
          <c:tx>
            <c:strRef>
              <c:f>Sheet1!$A$9</c:f>
              <c:strCache>
                <c:ptCount val="1"/>
                <c:pt idx="0">
                  <c:v>Just Deprived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</c:spPr>
          <c:invertIfNegative val="0"/>
          <c:cat>
            <c:strRef>
              <c:f>Sheet1!$B$6:$K$6</c:f>
              <c:strCache>
                <c:ptCount val="10"/>
                <c:pt idx="0">
                  <c:v>Schooling</c:v>
                </c:pt>
                <c:pt idx="1">
                  <c:v>Attendance</c:v>
                </c:pt>
                <c:pt idx="2">
                  <c:v>Child Mortality</c:v>
                </c:pt>
                <c:pt idx="3">
                  <c:v>Nutrition</c:v>
                </c:pt>
                <c:pt idx="4">
                  <c:v>Electricity</c:v>
                </c:pt>
                <c:pt idx="5">
                  <c:v>Toilet</c:v>
                </c:pt>
                <c:pt idx="6">
                  <c:v>Water</c:v>
                </c:pt>
                <c:pt idx="7">
                  <c:v>Floor</c:v>
                </c:pt>
                <c:pt idx="8">
                  <c:v>Cooking fuel</c:v>
                </c:pt>
                <c:pt idx="9">
                  <c:v>Assets</c:v>
                </c:pt>
              </c:strCache>
            </c:strRef>
          </c:cat>
          <c:val>
            <c:numRef>
              <c:f>Sheet1!$B$9:$K$9</c:f>
              <c:numCache>
                <c:formatCode>0%</c:formatCode>
                <c:ptCount val="10"/>
                <c:pt idx="0">
                  <c:v>1.1491199999999979E-2</c:v>
                </c:pt>
                <c:pt idx="1">
                  <c:v>9.0586E-3</c:v>
                </c:pt>
                <c:pt idx="2">
                  <c:v>1.0544500000000012E-2</c:v>
                </c:pt>
                <c:pt idx="3">
                  <c:v>3.5777200000000009E-2</c:v>
                </c:pt>
                <c:pt idx="4">
                  <c:v>0.12869489999999995</c:v>
                </c:pt>
                <c:pt idx="5">
                  <c:v>0.22105529999999995</c:v>
                </c:pt>
                <c:pt idx="6">
                  <c:v>5.7549999999999997E-3</c:v>
                </c:pt>
                <c:pt idx="7">
                  <c:v>0.25551800000000002</c:v>
                </c:pt>
                <c:pt idx="8">
                  <c:v>0.34407069999999995</c:v>
                </c:pt>
                <c:pt idx="9">
                  <c:v>0.15837600000000007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"/>
        <c:overlap val="100"/>
        <c:axId val="25388544"/>
        <c:axId val="25390080"/>
      </c:barChart>
      <c:catAx>
        <c:axId val="25388544"/>
        <c:scaling>
          <c:orientation val="maxMin"/>
        </c:scaling>
        <c:delete val="0"/>
        <c:axPos val="l"/>
        <c:majorGridlines/>
        <c:minorGridlines/>
        <c:majorTickMark val="out"/>
        <c:minorTickMark val="none"/>
        <c:tickLblPos val="nextTo"/>
        <c:crossAx val="25390080"/>
        <c:crosses val="autoZero"/>
        <c:auto val="1"/>
        <c:lblAlgn val="ctr"/>
        <c:lblOffset val="100"/>
        <c:noMultiLvlLbl val="0"/>
      </c:catAx>
      <c:valAx>
        <c:axId val="25390080"/>
        <c:scaling>
          <c:orientation val="minMax"/>
        </c:scaling>
        <c:delete val="0"/>
        <c:axPos val="t"/>
        <c:majorGridlines/>
        <c:minorGridlines/>
        <c:numFmt formatCode="0%" sourceLinked="1"/>
        <c:majorTickMark val="out"/>
        <c:minorTickMark val="none"/>
        <c:tickLblPos val="nextTo"/>
        <c:crossAx val="2538854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spPr>
    <a:noFill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1896253533802265E-2"/>
          <c:y val="7.4548702245552628E-2"/>
          <c:w val="0.67872697527158876"/>
          <c:h val="0.67323964712744244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Sheet2!$C$1</c:f>
              <c:strCache>
                <c:ptCount val="1"/>
                <c:pt idx="0">
                  <c:v>Current Multidimensional Poverty Headcount (k=1/3)</c:v>
                </c:pt>
              </c:strCache>
            </c:strRef>
          </c:tx>
          <c:spPr>
            <a:solidFill>
              <a:srgbClr val="700000"/>
            </a:solidFill>
          </c:spPr>
          <c:invertIfNegative val="0"/>
          <c:dLbls>
            <c:txPr>
              <a:bodyPr/>
              <a:lstStyle/>
              <a:p>
                <a:pPr>
                  <a:defRPr sz="105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Sheet2!$A$2:$A$17</c:f>
              <c:strCache>
                <c:ptCount val="16"/>
                <c:pt idx="0">
                  <c:v>CAR</c:v>
                </c:pt>
                <c:pt idx="1">
                  <c:v>Liberia</c:v>
                </c:pt>
                <c:pt idx="2">
                  <c:v>Niger</c:v>
                </c:pt>
                <c:pt idx="3">
                  <c:v>Burundi</c:v>
                </c:pt>
                <c:pt idx="4">
                  <c:v>Chad</c:v>
                </c:pt>
                <c:pt idx="5">
                  <c:v>Mali</c:v>
                </c:pt>
                <c:pt idx="6">
                  <c:v>Comoros</c:v>
                </c:pt>
                <c:pt idx="7">
                  <c:v>Guinea</c:v>
                </c:pt>
                <c:pt idx="8">
                  <c:v>Somalia</c:v>
                </c:pt>
                <c:pt idx="9">
                  <c:v>Benin</c:v>
                </c:pt>
                <c:pt idx="10">
                  <c:v>Togo</c:v>
                </c:pt>
                <c:pt idx="11">
                  <c:v>Angola</c:v>
                </c:pt>
                <c:pt idx="12">
                  <c:v>Haiti</c:v>
                </c:pt>
                <c:pt idx="13">
                  <c:v>Gambia</c:v>
                </c:pt>
                <c:pt idx="14">
                  <c:v>Bangladesh</c:v>
                </c:pt>
                <c:pt idx="15">
                  <c:v>Zambia</c:v>
                </c:pt>
              </c:strCache>
            </c:strRef>
          </c:cat>
          <c:val>
            <c:numRef>
              <c:f>Sheet2!$C$2:$C$17</c:f>
              <c:numCache>
                <c:formatCode>0%</c:formatCode>
                <c:ptCount val="16"/>
                <c:pt idx="0">
                  <c:v>0.86413580000000001</c:v>
                </c:pt>
                <c:pt idx="1">
                  <c:v>0.83905470000000004</c:v>
                </c:pt>
                <c:pt idx="2">
                  <c:v>0.92419070000000003</c:v>
                </c:pt>
                <c:pt idx="3">
                  <c:v>0.8450491</c:v>
                </c:pt>
                <c:pt idx="4">
                  <c:v>0.62898180000000004</c:v>
                </c:pt>
                <c:pt idx="5">
                  <c:v>0.86607089999999998</c:v>
                </c:pt>
                <c:pt idx="6">
                  <c:v>0.73934549999999999</c:v>
                </c:pt>
                <c:pt idx="7">
                  <c:v>0.82501400000000003</c:v>
                </c:pt>
                <c:pt idx="8">
                  <c:v>0.81158750000000002</c:v>
                </c:pt>
                <c:pt idx="9">
                  <c:v>0.71823380000000003</c:v>
                </c:pt>
                <c:pt idx="10">
                  <c:v>0.54250310000000002</c:v>
                </c:pt>
                <c:pt idx="11">
                  <c:v>0.7735419</c:v>
                </c:pt>
                <c:pt idx="12">
                  <c:v>0.56446649999999998</c:v>
                </c:pt>
                <c:pt idx="13">
                  <c:v>0.60416630000000004</c:v>
                </c:pt>
                <c:pt idx="14">
                  <c:v>0.5782098</c:v>
                </c:pt>
                <c:pt idx="15">
                  <c:v>0.64160139999999999</c:v>
                </c:pt>
              </c:numCache>
            </c:numRef>
          </c:val>
        </c:ser>
        <c:ser>
          <c:idx val="0"/>
          <c:order val="1"/>
          <c:tx>
            <c:strRef>
              <c:f>Sheet2!$B$1</c:f>
              <c:strCache>
                <c:ptCount val="1"/>
                <c:pt idx="0">
                  <c:v>Population deprived in more than one indicator but less than 33% of the total number of indicators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</c:spPr>
          <c:invertIfNegative val="0"/>
          <c:cat>
            <c:strRef>
              <c:f>Sheet2!$A$2:$A$17</c:f>
              <c:strCache>
                <c:ptCount val="16"/>
                <c:pt idx="0">
                  <c:v>CAR</c:v>
                </c:pt>
                <c:pt idx="1">
                  <c:v>Liberia</c:v>
                </c:pt>
                <c:pt idx="2">
                  <c:v>Niger</c:v>
                </c:pt>
                <c:pt idx="3">
                  <c:v>Burundi</c:v>
                </c:pt>
                <c:pt idx="4">
                  <c:v>Chad</c:v>
                </c:pt>
                <c:pt idx="5">
                  <c:v>Mali</c:v>
                </c:pt>
                <c:pt idx="6">
                  <c:v>Comoros</c:v>
                </c:pt>
                <c:pt idx="7">
                  <c:v>Guinea</c:v>
                </c:pt>
                <c:pt idx="8">
                  <c:v>Somalia</c:v>
                </c:pt>
                <c:pt idx="9">
                  <c:v>Benin</c:v>
                </c:pt>
                <c:pt idx="10">
                  <c:v>Togo</c:v>
                </c:pt>
                <c:pt idx="11">
                  <c:v>Angola</c:v>
                </c:pt>
                <c:pt idx="12">
                  <c:v>Haiti</c:v>
                </c:pt>
                <c:pt idx="13">
                  <c:v>Gambia</c:v>
                </c:pt>
                <c:pt idx="14">
                  <c:v>Bangladesh</c:v>
                </c:pt>
                <c:pt idx="15">
                  <c:v>Zambia</c:v>
                </c:pt>
              </c:strCache>
            </c:strRef>
          </c:cat>
          <c:val>
            <c:numRef>
              <c:f>Sheet2!$B$2:$B$17</c:f>
              <c:numCache>
                <c:formatCode>0%</c:formatCode>
                <c:ptCount val="16"/>
                <c:pt idx="0">
                  <c:v>0.13161389999999995</c:v>
                </c:pt>
                <c:pt idx="1">
                  <c:v>0.15444799999999992</c:v>
                </c:pt>
                <c:pt idx="2">
                  <c:v>6.3835599999999992E-2</c:v>
                </c:pt>
                <c:pt idx="3">
                  <c:v>0.14211700000000005</c:v>
                </c:pt>
                <c:pt idx="4">
                  <c:v>0.35771789999999992</c:v>
                </c:pt>
                <c:pt idx="5">
                  <c:v>0.11951230000000002</c:v>
                </c:pt>
                <c:pt idx="6">
                  <c:v>0.24178759999999999</c:v>
                </c:pt>
                <c:pt idx="7">
                  <c:v>0.15238069999999992</c:v>
                </c:pt>
                <c:pt idx="8">
                  <c:v>0.15229349999999997</c:v>
                </c:pt>
                <c:pt idx="9">
                  <c:v>0.24330770000000002</c:v>
                </c:pt>
                <c:pt idx="10">
                  <c:v>0.41281639999999997</c:v>
                </c:pt>
                <c:pt idx="11">
                  <c:v>0.17834269999999997</c:v>
                </c:pt>
                <c:pt idx="12">
                  <c:v>0.36874720000000005</c:v>
                </c:pt>
                <c:pt idx="13">
                  <c:v>0.31769269999999994</c:v>
                </c:pt>
                <c:pt idx="14">
                  <c:v>0.33960389999999996</c:v>
                </c:pt>
                <c:pt idx="15">
                  <c:v>0.2657969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8"/>
        <c:overlap val="100"/>
        <c:axId val="76349440"/>
        <c:axId val="76350976"/>
      </c:barChart>
      <c:scatterChart>
        <c:scatterStyle val="lineMarker"/>
        <c:varyColors val="0"/>
        <c:ser>
          <c:idx val="2"/>
          <c:order val="2"/>
          <c:tx>
            <c:strRef>
              <c:f>Sheet2!$D$1</c:f>
              <c:strCache>
                <c:ptCount val="1"/>
                <c:pt idx="0">
                  <c:v>Multidimensional Headcount Union Approach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FFC000"/>
              </a:solidFill>
              <a:ln>
                <a:solidFill>
                  <a:srgbClr val="FF0000"/>
                </a:solidFill>
              </a:ln>
            </c:spPr>
          </c:marker>
          <c:dLbls>
            <c:txPr>
              <a:bodyPr rot="2700000"/>
              <a:lstStyle/>
              <a:p>
                <a:pPr>
                  <a:defRPr sz="2000" b="1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strRef>
              <c:f>Sheet2!$A$2:$A$17</c:f>
              <c:strCache>
                <c:ptCount val="16"/>
                <c:pt idx="0">
                  <c:v>CAR</c:v>
                </c:pt>
                <c:pt idx="1">
                  <c:v>Liberia</c:v>
                </c:pt>
                <c:pt idx="2">
                  <c:v>Niger</c:v>
                </c:pt>
                <c:pt idx="3">
                  <c:v>Burundi</c:v>
                </c:pt>
                <c:pt idx="4">
                  <c:v>Chad</c:v>
                </c:pt>
                <c:pt idx="5">
                  <c:v>Mali</c:v>
                </c:pt>
                <c:pt idx="6">
                  <c:v>Comoros</c:v>
                </c:pt>
                <c:pt idx="7">
                  <c:v>Guinea</c:v>
                </c:pt>
                <c:pt idx="8">
                  <c:v>Somalia</c:v>
                </c:pt>
                <c:pt idx="9">
                  <c:v>Benin</c:v>
                </c:pt>
                <c:pt idx="10">
                  <c:v>Togo</c:v>
                </c:pt>
                <c:pt idx="11">
                  <c:v>Angola</c:v>
                </c:pt>
                <c:pt idx="12">
                  <c:v>Haiti</c:v>
                </c:pt>
                <c:pt idx="13">
                  <c:v>Gambia</c:v>
                </c:pt>
                <c:pt idx="14">
                  <c:v>Bangladesh</c:v>
                </c:pt>
                <c:pt idx="15">
                  <c:v>Zambia</c:v>
                </c:pt>
              </c:strCache>
            </c:strRef>
          </c:xVal>
          <c:yVal>
            <c:numRef>
              <c:f>Sheet2!$D$2:$D$17</c:f>
              <c:numCache>
                <c:formatCode>0%</c:formatCode>
                <c:ptCount val="16"/>
                <c:pt idx="0">
                  <c:v>0.99574969999999996</c:v>
                </c:pt>
                <c:pt idx="1">
                  <c:v>0.99350269999999996</c:v>
                </c:pt>
                <c:pt idx="2">
                  <c:v>0.98802630000000002</c:v>
                </c:pt>
                <c:pt idx="3">
                  <c:v>0.98716610000000005</c:v>
                </c:pt>
                <c:pt idx="4">
                  <c:v>0.98669969999999996</c:v>
                </c:pt>
                <c:pt idx="5">
                  <c:v>0.98558319999999999</c:v>
                </c:pt>
                <c:pt idx="6">
                  <c:v>0.98113309999999998</c:v>
                </c:pt>
                <c:pt idx="7">
                  <c:v>0.97739469999999995</c:v>
                </c:pt>
                <c:pt idx="8">
                  <c:v>0.96388099999999999</c:v>
                </c:pt>
                <c:pt idx="9">
                  <c:v>0.96154150000000005</c:v>
                </c:pt>
                <c:pt idx="10">
                  <c:v>0.95531949999999999</c:v>
                </c:pt>
                <c:pt idx="11">
                  <c:v>0.95188459999999997</c:v>
                </c:pt>
                <c:pt idx="12">
                  <c:v>0.93321370000000003</c:v>
                </c:pt>
                <c:pt idx="13">
                  <c:v>0.92185899999999998</c:v>
                </c:pt>
                <c:pt idx="14">
                  <c:v>0.91781369999999995</c:v>
                </c:pt>
                <c:pt idx="15">
                  <c:v>0.90739829999999999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349440"/>
        <c:axId val="76350976"/>
      </c:scatterChart>
      <c:catAx>
        <c:axId val="76349440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76350976"/>
        <c:crosses val="autoZero"/>
        <c:auto val="1"/>
        <c:lblAlgn val="ctr"/>
        <c:lblOffset val="100"/>
        <c:noMultiLvlLbl val="0"/>
      </c:catAx>
      <c:valAx>
        <c:axId val="76350976"/>
        <c:scaling>
          <c:orientation val="minMax"/>
          <c:max val="1"/>
          <c:min val="0.5"/>
        </c:scaling>
        <c:delete val="0"/>
        <c:axPos val="l"/>
        <c:majorGridlines/>
        <c:minorGridlines/>
        <c:numFmt formatCode="0%" sourceLinked="1"/>
        <c:majorTickMark val="out"/>
        <c:minorTickMark val="none"/>
        <c:tickLblPos val="nextTo"/>
        <c:crossAx val="7634944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7578125380067402"/>
          <c:y val="4.3046307160161886E-4"/>
          <c:w val="0.22087088889673545"/>
          <c:h val="0.97517895750901984"/>
        </c:manualLayout>
      </c:layout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>
          <a:latin typeface="Garamond" pitchFamily="18" charset="0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5713" y="719138"/>
            <a:ext cx="4803775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731339" y="4560241"/>
            <a:ext cx="5852522" cy="4321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76" tIns="46238" rIns="92476" bIns="462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81850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no header for the second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57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mtClean="0">
                <a:latin typeface="Arial" pitchFamily="34" charset="0"/>
              </a:rPr>
              <a:t>Updated graph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 seems to me that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Klasen’s</a:t>
            </a:r>
            <a:r>
              <a:rPr lang="en-US" baseline="0" dirty="0" smtClean="0"/>
              <a:t> criticisms had to do with the “depth” of deprivation in electricity. Since you are using an ordinal variable depth is irrelevant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64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479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 seems to me that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Klasen’s</a:t>
            </a:r>
            <a:r>
              <a:rPr lang="en-US" baseline="0" dirty="0" smtClean="0"/>
              <a:t> criticisms had to do with the “depth” of deprivation in electricity. Since you are using an ordinal variable depth is irrelevant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64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Times New Roman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AR" dirty="0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064F26-7D0B-4BC6-91FB-F6605EC486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Times New Roman" pitchFamily="18" charset="0"/>
              </a:defRPr>
            </a:lvl1pPr>
            <a:lvl2pPr>
              <a:defRPr>
                <a:latin typeface="Times New Roman" pitchFamily="18" charset="0"/>
              </a:defRPr>
            </a:lvl2pPr>
            <a:lvl3pPr>
              <a:defRPr>
                <a:latin typeface="Times New Roman" pitchFamily="18" charset="0"/>
              </a:defRPr>
            </a:lvl3pPr>
            <a:lvl4pPr>
              <a:defRPr>
                <a:latin typeface="Times New Roman" pitchFamily="18" charset="0"/>
              </a:defRPr>
            </a:lvl4pPr>
            <a:lvl5pPr>
              <a:defRPr>
                <a:latin typeface="Times New Roman" pitchFamily="18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5AB77-3167-4A11-917A-2C8BE5CAA2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Times New Roman" pitchFamily="18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Times New Roman" pitchFamily="18" charset="0"/>
              </a:defRPr>
            </a:lvl1pPr>
            <a:lvl2pPr>
              <a:defRPr>
                <a:latin typeface="Times New Roman" pitchFamily="18" charset="0"/>
              </a:defRPr>
            </a:lvl2pPr>
            <a:lvl3pPr>
              <a:defRPr>
                <a:latin typeface="Times New Roman" pitchFamily="18" charset="0"/>
              </a:defRPr>
            </a:lvl3pPr>
            <a:lvl4pPr>
              <a:defRPr>
                <a:latin typeface="Times New Roman" pitchFamily="18" charset="0"/>
              </a:defRPr>
            </a:lvl4pPr>
            <a:lvl5pPr>
              <a:defRPr>
                <a:latin typeface="Times New Roman" pitchFamily="18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C80C3-6922-4AFC-BCCD-15BFADBEA8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</a:defRPr>
            </a:lvl1pPr>
            <a:lvl2pPr>
              <a:defRPr>
                <a:latin typeface="Times New Roman" pitchFamily="18" charset="0"/>
              </a:defRPr>
            </a:lvl2pPr>
            <a:lvl3pPr>
              <a:defRPr>
                <a:latin typeface="Times New Roman" pitchFamily="18" charset="0"/>
              </a:defRPr>
            </a:lvl3pPr>
            <a:lvl4pPr>
              <a:defRPr>
                <a:latin typeface="Times New Roman" pitchFamily="18" charset="0"/>
              </a:defRPr>
            </a:lvl4pPr>
            <a:lvl5pPr>
              <a:defRPr>
                <a:latin typeface="Times New Roman" pitchFamily="18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66731-0AA8-4E5C-B764-34BF1C2E7A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Times New Roman" pitchFamily="18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Times New Roman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39A38-554F-472D-8532-708E4A0F32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itchFamily="18" charset="0"/>
              </a:defRPr>
            </a:lvl1pPr>
            <a:lvl2pPr>
              <a:defRPr sz="2400">
                <a:latin typeface="Times New Roman" pitchFamily="18" charset="0"/>
              </a:defRPr>
            </a:lvl2pPr>
            <a:lvl3pPr>
              <a:defRPr sz="2000">
                <a:latin typeface="Times New Roman" pitchFamily="18" charset="0"/>
              </a:defRPr>
            </a:lvl3pPr>
            <a:lvl4pPr>
              <a:defRPr sz="1800">
                <a:latin typeface="Times New Roman" pitchFamily="18" charset="0"/>
              </a:defRPr>
            </a:lvl4pPr>
            <a:lvl5pPr>
              <a:defRPr sz="1800">
                <a:latin typeface="Times New Roman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itchFamily="18" charset="0"/>
              </a:defRPr>
            </a:lvl1pPr>
            <a:lvl2pPr>
              <a:defRPr sz="2400">
                <a:latin typeface="Times New Roman" pitchFamily="18" charset="0"/>
              </a:defRPr>
            </a:lvl2pPr>
            <a:lvl3pPr>
              <a:defRPr sz="2000">
                <a:latin typeface="Times New Roman" pitchFamily="18" charset="0"/>
              </a:defRPr>
            </a:lvl3pPr>
            <a:lvl4pPr>
              <a:defRPr sz="1800">
                <a:latin typeface="Times New Roman" pitchFamily="18" charset="0"/>
              </a:defRPr>
            </a:lvl4pPr>
            <a:lvl5pPr>
              <a:defRPr sz="1800">
                <a:latin typeface="Times New Roman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3569F-3633-40E0-BB86-F92B6B5E3D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 pitchFamily="18" charset="0"/>
              </a:defRPr>
            </a:lvl1pPr>
            <a:lvl2pPr>
              <a:defRPr sz="2000">
                <a:latin typeface="Times New Roman" pitchFamily="18" charset="0"/>
              </a:defRPr>
            </a:lvl2pPr>
            <a:lvl3pPr>
              <a:defRPr sz="1800">
                <a:latin typeface="Times New Roman" pitchFamily="18" charset="0"/>
              </a:defRPr>
            </a:lvl3pPr>
            <a:lvl4pPr>
              <a:defRPr sz="1600">
                <a:latin typeface="Times New Roman" pitchFamily="18" charset="0"/>
              </a:defRPr>
            </a:lvl4pPr>
            <a:lvl5pPr>
              <a:defRPr sz="1600">
                <a:latin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 pitchFamily="18" charset="0"/>
              </a:defRPr>
            </a:lvl1pPr>
            <a:lvl2pPr>
              <a:defRPr sz="2000">
                <a:latin typeface="Times New Roman" pitchFamily="18" charset="0"/>
              </a:defRPr>
            </a:lvl2pPr>
            <a:lvl3pPr>
              <a:defRPr sz="1800">
                <a:latin typeface="Times New Roman" pitchFamily="18" charset="0"/>
              </a:defRPr>
            </a:lvl3pPr>
            <a:lvl4pPr>
              <a:defRPr sz="1600">
                <a:latin typeface="Times New Roman" pitchFamily="18" charset="0"/>
              </a:defRPr>
            </a:lvl4pPr>
            <a:lvl5pPr>
              <a:defRPr sz="1600">
                <a:latin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7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D0177-0766-4D94-975C-8EAEDE02D9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115F9-13A8-43F4-A088-C240EBA599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D7D0E-F803-41DB-B06B-E04BE91E0E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Times New Roman" pitchFamily="18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itchFamily="18" charset="0"/>
              </a:defRPr>
            </a:lvl1pPr>
            <a:lvl2pPr>
              <a:defRPr sz="2800">
                <a:latin typeface="Times New Roman" pitchFamily="18" charset="0"/>
              </a:defRPr>
            </a:lvl2pPr>
            <a:lvl3pPr>
              <a:defRPr sz="2400">
                <a:latin typeface="Times New Roman" pitchFamily="18" charset="0"/>
              </a:defRPr>
            </a:lvl3pPr>
            <a:lvl4pPr>
              <a:defRPr sz="2000">
                <a:latin typeface="Times New Roman" pitchFamily="18" charset="0"/>
              </a:defRPr>
            </a:lvl4pPr>
            <a:lvl5pPr>
              <a:defRPr sz="2000">
                <a:latin typeface="Times New Roman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E7AE2-CB3E-4CA0-A884-B57DB1F3A1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Times New Roman" pitchFamily="18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imes New Roman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dirty="0">
              <a:sym typeface="Lucida Grande" charset="0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00A1EF-9580-4005-B854-B485AAC3F4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28038" y="6467475"/>
            <a:ext cx="258762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78787"/>
                </a:solidFill>
                <a:latin typeface="Times New Roman" pitchFamily="18" charset="0"/>
                <a:ea typeface="ヒラギノ角ゴ ProN W3" charset="0"/>
                <a:cs typeface="Times New Roman" pitchFamily="18" charset="0"/>
                <a:sym typeface="Arial" charset="0"/>
              </a:defRPr>
            </a:lvl1pPr>
          </a:lstStyle>
          <a:p>
            <a:pPr>
              <a:defRPr/>
            </a:pPr>
            <a:fld id="{2E5B53E6-AE73-44EF-949E-9E81DC9B44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Lucida Grande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342900" indent="-342900" algn="l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Lucida Grande"/>
        </a:defRPr>
      </a:lvl1pPr>
      <a:lvl2pPr marL="742950" indent="-285750" algn="l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Lucida Grande"/>
        </a:defRPr>
      </a:lvl2pPr>
      <a:lvl3pPr marL="1143000" indent="-2286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Lucida Grande"/>
        </a:defRPr>
      </a:lvl3pPr>
      <a:lvl4pPr marL="16002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Lucida Grande"/>
        </a:defRPr>
      </a:lvl4pPr>
      <a:lvl5pPr marL="20574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Lucida Grande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/>
          </p:cNvSpPr>
          <p:nvPr/>
        </p:nvSpPr>
        <p:spPr bwMode="auto">
          <a:xfrm>
            <a:off x="468313" y="2276475"/>
            <a:ext cx="77851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/>
          <a:lstStyle/>
          <a:p>
            <a:pPr marL="304800" indent="-304800" algn="ctr">
              <a:spcBef>
                <a:spcPts val="600"/>
              </a:spcBef>
            </a:pPr>
            <a:r>
              <a:rPr lang="en-GB" sz="3100" b="1" dirty="0" smtClean="0">
                <a:solidFill>
                  <a:srgbClr val="760000"/>
                </a:solidFill>
                <a:latin typeface="Times New Roman" pitchFamily="18" charset="0"/>
                <a:cs typeface="Times New Roman Bold" pitchFamily="18" charset="0"/>
                <a:sym typeface="Times New Roman Bold" pitchFamily="18" charset="0"/>
              </a:rPr>
              <a:t>Scrutinising the MPI: </a:t>
            </a:r>
          </a:p>
          <a:p>
            <a:pPr marL="304800" indent="-304800" algn="ctr">
              <a:spcBef>
                <a:spcPts val="600"/>
              </a:spcBef>
            </a:pPr>
            <a:r>
              <a:rPr lang="en-GB" sz="3100" b="1" dirty="0" smtClean="0">
                <a:solidFill>
                  <a:srgbClr val="760000"/>
                </a:solidFill>
                <a:latin typeface="Times New Roman" pitchFamily="18" charset="0"/>
                <a:cs typeface="Times New Roman Bold" pitchFamily="18" charset="0"/>
                <a:sym typeface="Times New Roman Bold" pitchFamily="18" charset="0"/>
              </a:rPr>
              <a:t>Brief reflections on Dotter and </a:t>
            </a:r>
            <a:r>
              <a:rPr lang="en-GB" sz="3100" b="1" dirty="0" err="1" smtClean="0">
                <a:solidFill>
                  <a:srgbClr val="760000"/>
                </a:solidFill>
                <a:latin typeface="Times New Roman" pitchFamily="18" charset="0"/>
                <a:cs typeface="Times New Roman Bold" pitchFamily="18" charset="0"/>
                <a:sym typeface="Times New Roman Bold" pitchFamily="18" charset="0"/>
              </a:rPr>
              <a:t>Klasen’s</a:t>
            </a:r>
            <a:r>
              <a:rPr lang="en-GB" sz="3100" b="1" dirty="0" smtClean="0">
                <a:solidFill>
                  <a:srgbClr val="760000"/>
                </a:solidFill>
                <a:latin typeface="Times New Roman" pitchFamily="18" charset="0"/>
                <a:cs typeface="Times New Roman Bold" pitchFamily="18" charset="0"/>
                <a:sym typeface="Times New Roman Bold" pitchFamily="18" charset="0"/>
              </a:rPr>
              <a:t> proposals</a:t>
            </a:r>
          </a:p>
          <a:p>
            <a:pPr marL="304800" indent="-304800" algn="ctr">
              <a:spcBef>
                <a:spcPts val="600"/>
              </a:spcBef>
            </a:pPr>
            <a:endParaRPr lang="en-US" sz="700" dirty="0" smtClean="0">
              <a:latin typeface="Times New Roman" pitchFamily="18" charset="0"/>
              <a:cs typeface="Times New Roman Bold" pitchFamily="18" charset="0"/>
              <a:sym typeface="Times New Roman Bold" pitchFamily="18" charset="0"/>
            </a:endParaRPr>
          </a:p>
          <a:p>
            <a:pPr marL="304800" indent="-304800" algn="ctr">
              <a:spcBef>
                <a:spcPts val="600"/>
              </a:spcBef>
            </a:pPr>
            <a:endParaRPr lang="en-US" sz="700" dirty="0" smtClean="0">
              <a:latin typeface="Times New Roman" pitchFamily="18" charset="0"/>
              <a:cs typeface="Times New Roman Bold" pitchFamily="18" charset="0"/>
              <a:sym typeface="Times New Roman Bold" pitchFamily="18" charset="0"/>
            </a:endParaRPr>
          </a:p>
          <a:p>
            <a:pPr marL="304800" indent="-304800" algn="ctr">
              <a:spcBef>
                <a:spcPts val="600"/>
              </a:spcBef>
            </a:pPr>
            <a:endParaRPr lang="en-US" sz="700" dirty="0">
              <a:latin typeface="Times New Roman" pitchFamily="18" charset="0"/>
              <a:cs typeface="Times New Roman Bold" pitchFamily="18" charset="0"/>
              <a:sym typeface="Times New Roman Bold" pitchFamily="18" charset="0"/>
            </a:endParaRPr>
          </a:p>
          <a:p>
            <a:pPr marL="304800" indent="-304800" algn="ctr"/>
            <a:r>
              <a:rPr lang="en-US" sz="2400" dirty="0" smtClean="0">
                <a:latin typeface="Times New Roman" pitchFamily="18" charset="0"/>
                <a:cs typeface="Times New Roman Bold" pitchFamily="18" charset="0"/>
                <a:sym typeface="Times New Roman Bold" pitchFamily="18" charset="0"/>
              </a:rPr>
              <a:t>Sabina </a:t>
            </a:r>
            <a:r>
              <a:rPr lang="en-US" sz="2400" dirty="0">
                <a:latin typeface="Times New Roman" pitchFamily="18" charset="0"/>
                <a:cs typeface="Times New Roman Bold" pitchFamily="18" charset="0"/>
                <a:sym typeface="Times New Roman Bold" pitchFamily="18" charset="0"/>
              </a:rPr>
              <a:t>Alkire </a:t>
            </a:r>
            <a:r>
              <a:rPr lang="en-US" sz="2400" dirty="0" smtClean="0">
                <a:latin typeface="Times New Roman" pitchFamily="18" charset="0"/>
                <a:cs typeface="Times New Roman Bold" pitchFamily="18" charset="0"/>
                <a:sym typeface="Times New Roman Bold" pitchFamily="18" charset="0"/>
              </a:rPr>
              <a:t>and OPHI colleagues </a:t>
            </a:r>
            <a:endParaRPr lang="en-US" sz="2400" dirty="0">
              <a:latin typeface="Times New Roman" pitchFamily="18" charset="0"/>
              <a:cs typeface="Times New Roman Bold" pitchFamily="18" charset="0"/>
              <a:sym typeface="Times New Roman Bold" pitchFamily="18" charset="0"/>
            </a:endParaRPr>
          </a:p>
          <a:p>
            <a:pPr marL="304800" indent="-304800" algn="ctr"/>
            <a:r>
              <a:rPr lang="en-US" sz="2400" dirty="0" smtClean="0">
                <a:latin typeface="Times New Roman" pitchFamily="18" charset="0"/>
                <a:cs typeface="Times New Roman Bold" pitchFamily="18" charset="0"/>
                <a:sym typeface="Times New Roman Bold" pitchFamily="18" charset="0"/>
              </a:rPr>
              <a:t>4 March 2013</a:t>
            </a:r>
          </a:p>
          <a:p>
            <a:pPr marL="304800" indent="-304800" algn="ctr"/>
            <a:endParaRPr lang="en-US" sz="2400" dirty="0">
              <a:latin typeface="Times New Roman" pitchFamily="18" charset="0"/>
              <a:cs typeface="Times New Roman Bold" pitchFamily="18" charset="0"/>
              <a:sym typeface="Times New Roman Bold" pitchFamily="18" charset="0"/>
            </a:endParaRPr>
          </a:p>
          <a:p>
            <a:pPr marL="304800" indent="-304800" algn="ctr"/>
            <a:r>
              <a:rPr lang="en-US" sz="2400" i="1" dirty="0" smtClean="0">
                <a:latin typeface="Times New Roman" pitchFamily="18" charset="0"/>
                <a:cs typeface="Times New Roman Bold" pitchFamily="18" charset="0"/>
                <a:sym typeface="Times New Roman Bold" pitchFamily="18" charset="0"/>
              </a:rPr>
              <a:t>A background paper is available upon request</a:t>
            </a:r>
            <a:endParaRPr lang="en-US" sz="2400" i="1" dirty="0">
              <a:latin typeface="Times New Roman" pitchFamily="18" charset="0"/>
              <a:cs typeface="Times New Roman Bold" pitchFamily="18" charset="0"/>
              <a:sym typeface="Times New Roman Bold" pitchFamily="18" charset="0"/>
            </a:endParaRPr>
          </a:p>
          <a:p>
            <a:pPr marL="304800" indent="-304800" algn="ctr">
              <a:spcBef>
                <a:spcPts val="1075"/>
              </a:spcBef>
            </a:pPr>
            <a:endParaRPr lang="en-US" sz="1400" dirty="0">
              <a:solidFill>
                <a:srgbClr val="800000"/>
              </a:solidFill>
              <a:latin typeface="Times New Roman" pitchFamily="18" charset="0"/>
              <a:cs typeface="Times New Roman Bold" pitchFamily="18" charset="0"/>
              <a:sym typeface="Times New Roman Bold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0" y="-27384"/>
            <a:ext cx="91440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3600" b="1" dirty="0">
                <a:solidFill>
                  <a:srgbClr val="760000"/>
                </a:solidFill>
                <a:latin typeface="Garamond" pitchFamily="18" charset="0"/>
              </a:rPr>
              <a:t>E</a:t>
            </a:r>
            <a:r>
              <a:rPr lang="en-GB" sz="3600" b="1" dirty="0" smtClean="0">
                <a:solidFill>
                  <a:srgbClr val="760000"/>
                </a:solidFill>
                <a:latin typeface="Garamond" pitchFamily="18" charset="0"/>
              </a:rPr>
              <a:t>3c. Drop sanitation? </a:t>
            </a:r>
            <a:r>
              <a:rPr lang="en-GB" sz="3600" dirty="0" smtClean="0">
                <a:solidFill>
                  <a:srgbClr val="760000"/>
                </a:solidFill>
                <a:latin typeface="Garamond" pitchFamily="18" charset="0"/>
              </a:rPr>
              <a:t>(no)</a:t>
            </a:r>
            <a:r>
              <a:rPr lang="en-GB" sz="3600" b="1" dirty="0">
                <a:solidFill>
                  <a:srgbClr val="760000"/>
                </a:solidFill>
                <a:latin typeface="Garamond" pitchFamily="18" charset="0"/>
              </a:rPr>
              <a:t>	</a:t>
            </a:r>
            <a:endParaRPr lang="en-US" sz="3600" b="1" dirty="0" smtClean="0">
              <a:latin typeface="Garamond" pitchFamily="18" charset="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 bwMode="auto">
          <a:xfrm>
            <a:off x="468312" y="1135286"/>
            <a:ext cx="835216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GB" sz="2400" b="1" dirty="0" smtClean="0">
                <a:solidFill>
                  <a:srgbClr val="990000"/>
                </a:solidFill>
                <a:latin typeface="Garamond" pitchFamily="18" charset="0"/>
              </a:rPr>
              <a:t>Sanitation</a:t>
            </a:r>
          </a:p>
          <a:p>
            <a:r>
              <a:rPr lang="en-US" sz="2400" dirty="0" smtClean="0">
                <a:latin typeface="Garamond" pitchFamily="18" charset="0"/>
              </a:rPr>
              <a:t>“1.1 </a:t>
            </a:r>
            <a:r>
              <a:rPr lang="en-US" sz="2400" dirty="0">
                <a:latin typeface="Garamond" pitchFamily="18" charset="0"/>
              </a:rPr>
              <a:t>billion people – </a:t>
            </a:r>
            <a:r>
              <a:rPr lang="en-US" sz="2400" dirty="0" smtClean="0">
                <a:latin typeface="Garamond" pitchFamily="18" charset="0"/>
              </a:rPr>
              <a:t>15% of </a:t>
            </a:r>
            <a:r>
              <a:rPr lang="en-US" sz="2400" dirty="0">
                <a:latin typeface="Garamond" pitchFamily="18" charset="0"/>
              </a:rPr>
              <a:t>the world’s </a:t>
            </a:r>
            <a:r>
              <a:rPr lang="en-US" sz="2400" dirty="0" smtClean="0">
                <a:latin typeface="Garamond" pitchFamily="18" charset="0"/>
              </a:rPr>
              <a:t>population” </a:t>
            </a:r>
            <a:r>
              <a:rPr lang="en-US" sz="2400" dirty="0">
                <a:latin typeface="Garamond" pitchFamily="18" charset="0"/>
              </a:rPr>
              <a:t>– still resort to </a:t>
            </a:r>
            <a:r>
              <a:rPr lang="en-US" sz="2400" dirty="0" smtClean="0">
                <a:latin typeface="Garamond" pitchFamily="18" charset="0"/>
              </a:rPr>
              <a:t>open defecation.  </a:t>
            </a:r>
            <a:r>
              <a:rPr lang="en-US" sz="1600" dirty="0">
                <a:latin typeface="Garamond" pitchFamily="18" charset="0"/>
              </a:rPr>
              <a:t/>
            </a:r>
            <a:br>
              <a:rPr lang="en-US" sz="1600" dirty="0">
                <a:latin typeface="Garamond" pitchFamily="18" charset="0"/>
              </a:rPr>
            </a:br>
            <a:r>
              <a:rPr lang="en-GB" sz="1600" i="1" dirty="0" smtClean="0">
                <a:latin typeface="Garamond" pitchFamily="18" charset="0"/>
              </a:rPr>
              <a:t>The </a:t>
            </a:r>
            <a:r>
              <a:rPr lang="en-GB" sz="1600" i="1" dirty="0">
                <a:latin typeface="Garamond" pitchFamily="18" charset="0"/>
              </a:rPr>
              <a:t>Report on Progress on Drinking Water and Sanitation 2012 Update</a:t>
            </a:r>
            <a:r>
              <a:rPr lang="en-GB" sz="1600" dirty="0">
                <a:latin typeface="Garamond" pitchFamily="18" charset="0"/>
              </a:rPr>
              <a:t> </a:t>
            </a:r>
            <a:r>
              <a:rPr lang="en-GB" sz="1600" dirty="0" smtClean="0">
                <a:latin typeface="Garamond" pitchFamily="18" charset="0"/>
              </a:rPr>
              <a:t>UNICEF </a:t>
            </a:r>
            <a:r>
              <a:rPr lang="en-GB" sz="1600" dirty="0">
                <a:latin typeface="Garamond" pitchFamily="18" charset="0"/>
              </a:rPr>
              <a:t>&amp; WHO</a:t>
            </a:r>
            <a:r>
              <a:rPr lang="en-GB" sz="1600" dirty="0" smtClean="0">
                <a:latin typeface="Garamond" pitchFamily="18" charset="0"/>
              </a:rPr>
              <a:t>,</a:t>
            </a:r>
            <a:r>
              <a:rPr lang="en-US" sz="1600" dirty="0" smtClean="0">
                <a:latin typeface="Garamond" pitchFamily="18" charset="0"/>
              </a:rPr>
              <a:t> p 19</a:t>
            </a:r>
          </a:p>
          <a:p>
            <a:r>
              <a:rPr lang="en-US" sz="2400" dirty="0" smtClean="0">
                <a:latin typeface="Garamond" pitchFamily="18" charset="0"/>
              </a:rPr>
              <a:t>“far </a:t>
            </a:r>
            <a:r>
              <a:rPr lang="en-US" sz="2400" dirty="0">
                <a:latin typeface="Garamond" pitchFamily="18" charset="0"/>
              </a:rPr>
              <a:t>more countries have sanitation coverage of less than </a:t>
            </a:r>
            <a:r>
              <a:rPr lang="en-US" sz="2400" dirty="0" smtClean="0">
                <a:latin typeface="Garamond" pitchFamily="18" charset="0"/>
              </a:rPr>
              <a:t>50% </a:t>
            </a:r>
            <a:r>
              <a:rPr lang="en-US" sz="2400" dirty="0">
                <a:latin typeface="Garamond" pitchFamily="18" charset="0"/>
              </a:rPr>
              <a:t>than water coverage of less than </a:t>
            </a:r>
            <a:r>
              <a:rPr lang="en-US" sz="2400" dirty="0" smtClean="0">
                <a:latin typeface="Garamond" pitchFamily="18" charset="0"/>
              </a:rPr>
              <a:t>50%” </a:t>
            </a:r>
            <a:r>
              <a:rPr lang="en-US" sz="1600" dirty="0" smtClean="0">
                <a:latin typeface="Garamond" pitchFamily="18" charset="0"/>
              </a:rPr>
              <a:t>(</a:t>
            </a:r>
            <a:r>
              <a:rPr lang="en-US" sz="1600" i="1" dirty="0" smtClean="0">
                <a:latin typeface="Garamond" pitchFamily="18" charset="0"/>
              </a:rPr>
              <a:t>Ibid, </a:t>
            </a:r>
            <a:r>
              <a:rPr lang="en-US" sz="1600" dirty="0" smtClean="0">
                <a:latin typeface="Garamond" pitchFamily="18" charset="0"/>
              </a:rPr>
              <a:t>p 18</a:t>
            </a:r>
            <a:r>
              <a:rPr lang="en-US" sz="1600" i="1" dirty="0" smtClean="0">
                <a:latin typeface="Garamond" pitchFamily="18" charset="0"/>
              </a:rPr>
              <a:t>)</a:t>
            </a:r>
          </a:p>
          <a:p>
            <a:r>
              <a:rPr lang="en-GB" sz="2400" dirty="0" smtClean="0">
                <a:latin typeface="Garamond" pitchFamily="18" charset="0"/>
              </a:rPr>
              <a:t>Dropping sanitation will lead to visible falls in the MPI</a:t>
            </a:r>
          </a:p>
          <a:p>
            <a:r>
              <a:rPr lang="en-GB" sz="2400" dirty="0" smtClean="0">
                <a:latin typeface="Garamond" pitchFamily="18" charset="0"/>
              </a:rPr>
              <a:t>Perhaps it should be retained. 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Char char="§"/>
            </a:pPr>
            <a:endParaRPr lang="en-GB" sz="2000" dirty="0" smtClean="0">
              <a:latin typeface="Garamond" pitchFamily="18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Char char="§"/>
            </a:pPr>
            <a:endParaRPr lang="en-GB" sz="2400" dirty="0" smtClean="0">
              <a:latin typeface="Garamond" pitchFamily="18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GB" sz="2000" dirty="0">
              <a:latin typeface="Garamond" pitchFamily="18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603B051-1A12-417E-BEAE-5A86812DA5A7}" type="slidenum">
              <a:rPr lang="en-US">
                <a:ea typeface="ヒラギノ角ゴ ProN W3"/>
                <a:sym typeface="Arial" pitchFamily="34" charset="0"/>
              </a:rPr>
              <a:pPr/>
              <a:t>10</a:t>
            </a:fld>
            <a:endParaRPr lang="en-US">
              <a:ea typeface="ヒラギノ角ゴ ProN W3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1730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0" y="-27384"/>
            <a:ext cx="91440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3600" b="1" dirty="0">
                <a:solidFill>
                  <a:srgbClr val="760000"/>
                </a:solidFill>
                <a:latin typeface="Garamond" pitchFamily="18" charset="0"/>
              </a:rPr>
              <a:t>E</a:t>
            </a:r>
            <a:r>
              <a:rPr lang="en-GB" sz="3600" b="1" dirty="0" smtClean="0">
                <a:solidFill>
                  <a:srgbClr val="760000"/>
                </a:solidFill>
                <a:latin typeface="Garamond" pitchFamily="18" charset="0"/>
              </a:rPr>
              <a:t>4</a:t>
            </a:r>
            <a:r>
              <a:rPr lang="en-GB" sz="3600" b="1" dirty="0">
                <a:solidFill>
                  <a:srgbClr val="760000"/>
                </a:solidFill>
                <a:latin typeface="Garamond" pitchFamily="18" charset="0"/>
              </a:rPr>
              <a:t>. </a:t>
            </a:r>
            <a:r>
              <a:rPr lang="en-GB" sz="3600" b="1" dirty="0" smtClean="0">
                <a:solidFill>
                  <a:srgbClr val="760000"/>
                </a:solidFill>
                <a:latin typeface="Garamond" pitchFamily="18" charset="0"/>
              </a:rPr>
              <a:t>Shorten school attendance by 2 years</a:t>
            </a:r>
            <a:r>
              <a:rPr lang="en-GB" sz="3600" dirty="0" smtClean="0">
                <a:solidFill>
                  <a:srgbClr val="760000"/>
                </a:solidFill>
                <a:latin typeface="Garamond" pitchFamily="18" charset="0"/>
              </a:rPr>
              <a:t> </a:t>
            </a:r>
            <a:br>
              <a:rPr lang="en-GB" sz="3600" dirty="0" smtClean="0">
                <a:solidFill>
                  <a:srgbClr val="760000"/>
                </a:solidFill>
                <a:latin typeface="Garamond" pitchFamily="18" charset="0"/>
              </a:rPr>
            </a:br>
            <a:r>
              <a:rPr lang="en-GB" sz="3200" dirty="0" smtClean="0">
                <a:solidFill>
                  <a:srgbClr val="760000"/>
                </a:solidFill>
                <a:latin typeface="Garamond" pitchFamily="18" charset="0"/>
              </a:rPr>
              <a:t>(kids often start late, so increase starting age)</a:t>
            </a:r>
            <a:r>
              <a:rPr lang="en-GB" sz="3600" b="1" dirty="0">
                <a:solidFill>
                  <a:srgbClr val="760000"/>
                </a:solidFill>
                <a:latin typeface="Garamond" pitchFamily="18" charset="0"/>
              </a:rPr>
              <a:t>	</a:t>
            </a:r>
            <a:endParaRPr lang="en-US" sz="3600" b="1" dirty="0" smtClean="0">
              <a:latin typeface="Garamond" pitchFamily="18" charset="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 bwMode="auto">
          <a:xfrm>
            <a:off x="468312" y="1135286"/>
            <a:ext cx="835216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b="1" u="sng" dirty="0" smtClean="0">
                <a:latin typeface="Garamond" pitchFamily="18" charset="0"/>
              </a:rPr>
              <a:t>Poor</a:t>
            </a:r>
            <a:r>
              <a:rPr lang="en-US" sz="2400" b="1" dirty="0" smtClean="0">
                <a:latin typeface="Garamond" pitchFamily="18" charset="0"/>
              </a:rPr>
              <a:t> children tend to start school later and drop out earlier. The proposed change will overlook such differences. </a:t>
            </a:r>
            <a:r>
              <a:rPr lang="en-US" sz="1800" dirty="0" smtClean="0">
                <a:latin typeface="Garamond" pitchFamily="18" charset="0"/>
              </a:rPr>
              <a:t>2012 EFA</a:t>
            </a:r>
            <a:r>
              <a:rPr lang="en-US" sz="2400" dirty="0" smtClean="0">
                <a:latin typeface="Garamond" pitchFamily="18" charset="0"/>
              </a:rPr>
              <a:t/>
            </a:r>
            <a:br>
              <a:rPr lang="en-US" sz="2400" dirty="0" smtClean="0">
                <a:latin typeface="Garamond" pitchFamily="18" charset="0"/>
              </a:rPr>
            </a:br>
            <a:endParaRPr lang="en-US" sz="1100" dirty="0" smtClean="0">
              <a:latin typeface="Garamond" pitchFamily="18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>
                <a:latin typeface="Garamond" pitchFamily="18" charset="0"/>
              </a:rPr>
              <a:t>In Guatemala, “</a:t>
            </a:r>
            <a:r>
              <a:rPr lang="en-US" sz="2400" b="1" dirty="0">
                <a:latin typeface="Garamond" pitchFamily="18" charset="0"/>
              </a:rPr>
              <a:t>indigenous girls from extremely </a:t>
            </a:r>
            <a:r>
              <a:rPr lang="en-US" sz="2400" b="1" u="sng" dirty="0">
                <a:latin typeface="Garamond" pitchFamily="18" charset="0"/>
              </a:rPr>
              <a:t>poor</a:t>
            </a:r>
            <a:r>
              <a:rPr lang="en-US" sz="2400" b="1" dirty="0">
                <a:latin typeface="Garamond" pitchFamily="18" charset="0"/>
              </a:rPr>
              <a:t> </a:t>
            </a:r>
            <a:r>
              <a:rPr lang="en-US" sz="2400" dirty="0">
                <a:latin typeface="Garamond" pitchFamily="18" charset="0"/>
              </a:rPr>
              <a:t>households </a:t>
            </a:r>
            <a:r>
              <a:rPr lang="en-US" sz="2400" b="1" dirty="0">
                <a:latin typeface="Garamond" pitchFamily="18" charset="0"/>
              </a:rPr>
              <a:t>enroll</a:t>
            </a:r>
            <a:r>
              <a:rPr lang="en-US" sz="2400" dirty="0">
                <a:latin typeface="Garamond" pitchFamily="18" charset="0"/>
              </a:rPr>
              <a:t> in school </a:t>
            </a:r>
            <a:r>
              <a:rPr lang="en-US" sz="2400" b="1" dirty="0">
                <a:latin typeface="Garamond" pitchFamily="18" charset="0"/>
              </a:rPr>
              <a:t>1.2 years later </a:t>
            </a:r>
            <a:r>
              <a:rPr lang="en-US" sz="2400" dirty="0">
                <a:latin typeface="Garamond" pitchFamily="18" charset="0"/>
              </a:rPr>
              <a:t>than indigenous girls from </a:t>
            </a:r>
            <a:r>
              <a:rPr lang="en-US" sz="2400" u="sng" dirty="0">
                <a:latin typeface="Garamond" pitchFamily="18" charset="0"/>
              </a:rPr>
              <a:t>non-poor</a:t>
            </a:r>
            <a:r>
              <a:rPr lang="en-US" sz="2400" dirty="0">
                <a:latin typeface="Garamond" pitchFamily="18" charset="0"/>
              </a:rPr>
              <a:t> households… and are </a:t>
            </a:r>
            <a:r>
              <a:rPr lang="en-US" sz="2400" b="1" dirty="0">
                <a:latin typeface="Garamond" pitchFamily="18" charset="0"/>
              </a:rPr>
              <a:t>far more likely to drop out</a:t>
            </a:r>
            <a:r>
              <a:rPr lang="en-US" sz="2400" dirty="0" smtClean="0">
                <a:latin typeface="Garamond" pitchFamily="18" charset="0"/>
              </a:rPr>
              <a:t>.”  </a:t>
            </a:r>
            <a:r>
              <a:rPr lang="en-US" sz="2000" dirty="0">
                <a:latin typeface="Garamond" pitchFamily="18" charset="0"/>
              </a:rPr>
              <a:t>(2010 EFA </a:t>
            </a:r>
            <a:r>
              <a:rPr lang="en-US" sz="2000" i="1" dirty="0">
                <a:latin typeface="Garamond" pitchFamily="18" charset="0"/>
              </a:rPr>
              <a:t>Report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 p 170)</a:t>
            </a:r>
            <a:endParaRPr lang="en-GB" sz="2000" dirty="0">
              <a:latin typeface="Garamond" pitchFamily="18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 smtClean="0">
                <a:latin typeface="Garamond" pitchFamily="18" charset="0"/>
              </a:rPr>
              <a:t/>
            </a:r>
            <a:br>
              <a:rPr lang="en-US" sz="2000" dirty="0" smtClean="0">
                <a:latin typeface="Garamond" pitchFamily="18" charset="0"/>
              </a:rPr>
            </a:br>
            <a:endParaRPr lang="en-US" sz="1200" dirty="0" smtClean="0">
              <a:latin typeface="Garamond" pitchFamily="18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Garamond" pitchFamily="18" charset="0"/>
              </a:rPr>
              <a:t>In [the poorest regions of] </a:t>
            </a:r>
            <a:r>
              <a:rPr lang="en-US" sz="2400" dirty="0">
                <a:latin typeface="Garamond" pitchFamily="18" charset="0"/>
              </a:rPr>
              <a:t>Nigeria</a:t>
            </a:r>
            <a:r>
              <a:rPr lang="en-US" sz="2400" dirty="0" smtClean="0">
                <a:latin typeface="Garamond" pitchFamily="18" charset="0"/>
              </a:rPr>
              <a:t>, Hausa </a:t>
            </a:r>
            <a:r>
              <a:rPr lang="en-US" sz="2400" b="1" dirty="0">
                <a:latin typeface="Garamond" pitchFamily="18" charset="0"/>
              </a:rPr>
              <a:t>girls</a:t>
            </a:r>
            <a:r>
              <a:rPr lang="en-US" sz="2400" dirty="0">
                <a:latin typeface="Garamond" pitchFamily="18" charset="0"/>
              </a:rPr>
              <a:t> who go to school tend to start late</a:t>
            </a:r>
            <a:r>
              <a:rPr lang="en-US" sz="2400" dirty="0" smtClean="0">
                <a:latin typeface="Garamond" pitchFamily="18" charset="0"/>
              </a:rPr>
              <a:t>... </a:t>
            </a:r>
            <a:r>
              <a:rPr lang="en-US" sz="2400" dirty="0">
                <a:latin typeface="Garamond" pitchFamily="18" charset="0"/>
              </a:rPr>
              <a:t>To compound the problem, </a:t>
            </a:r>
            <a:r>
              <a:rPr lang="en-US" sz="2400" b="1" dirty="0">
                <a:latin typeface="Garamond" pitchFamily="18" charset="0"/>
              </a:rPr>
              <a:t>marriage at 14 or even younger </a:t>
            </a:r>
            <a:r>
              <a:rPr lang="en-US" sz="2400" dirty="0">
                <a:latin typeface="Garamond" pitchFamily="18" charset="0"/>
              </a:rPr>
              <a:t>is common and typically signals the end of </a:t>
            </a:r>
            <a:r>
              <a:rPr lang="en-US" sz="2400" dirty="0" smtClean="0">
                <a:latin typeface="Garamond" pitchFamily="18" charset="0"/>
              </a:rPr>
              <a:t>education’. </a:t>
            </a:r>
            <a:r>
              <a:rPr lang="en-US" sz="1800" dirty="0" smtClean="0">
                <a:latin typeface="Garamond" pitchFamily="18" charset="0"/>
              </a:rPr>
              <a:t>(</a:t>
            </a:r>
            <a:r>
              <a:rPr lang="en-US" sz="1800" dirty="0">
                <a:latin typeface="Garamond" pitchFamily="18" charset="0"/>
              </a:rPr>
              <a:t>2010 EFA </a:t>
            </a:r>
            <a:r>
              <a:rPr lang="en-US" sz="1800" i="1" dirty="0" smtClean="0">
                <a:latin typeface="Garamond" pitchFamily="18" charset="0"/>
              </a:rPr>
              <a:t>Report </a:t>
            </a:r>
            <a:r>
              <a:rPr lang="en-US" sz="1800" dirty="0" smtClean="0">
                <a:latin typeface="Garamond" pitchFamily="18" charset="0"/>
              </a:rPr>
              <a:t>p.167)</a:t>
            </a:r>
            <a:r>
              <a:rPr lang="en-US" sz="2400" dirty="0" smtClean="0">
                <a:latin typeface="Garamond" pitchFamily="18" charset="0"/>
              </a:rPr>
              <a:t/>
            </a:r>
            <a:br>
              <a:rPr lang="en-US" sz="2400" dirty="0" smtClean="0">
                <a:latin typeface="Garamond" pitchFamily="18" charset="0"/>
              </a:rPr>
            </a:br>
            <a:endParaRPr lang="en-US" sz="1600" dirty="0" smtClean="0">
              <a:latin typeface="Garamond" pitchFamily="18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603B051-1A12-417E-BEAE-5A86812DA5A7}" type="slidenum">
              <a:rPr lang="en-US">
                <a:ea typeface="ヒラギノ角ゴ ProN W3"/>
                <a:sym typeface="Arial" pitchFamily="34" charset="0"/>
              </a:rPr>
              <a:pPr/>
              <a:t>11</a:t>
            </a:fld>
            <a:endParaRPr lang="en-US">
              <a:ea typeface="ヒラギノ角ゴ ProN W3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348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0" y="-27384"/>
            <a:ext cx="91440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3200" b="1" dirty="0">
                <a:solidFill>
                  <a:srgbClr val="760000"/>
                </a:solidFill>
                <a:latin typeface="Garamond" pitchFamily="18" charset="0"/>
              </a:rPr>
              <a:t>E</a:t>
            </a:r>
            <a:r>
              <a:rPr lang="en-GB" sz="3200" b="1" dirty="0" smtClean="0">
                <a:solidFill>
                  <a:srgbClr val="760000"/>
                </a:solidFill>
                <a:latin typeface="Garamond" pitchFamily="18" charset="0"/>
              </a:rPr>
              <a:t>5. Restrict Child mortality to Children under 5</a:t>
            </a:r>
            <a:r>
              <a:rPr lang="en-GB" sz="3600" b="1" dirty="0">
                <a:solidFill>
                  <a:srgbClr val="760000"/>
                </a:solidFill>
                <a:latin typeface="Garamond" pitchFamily="18" charset="0"/>
              </a:rPr>
              <a:t>	</a:t>
            </a:r>
            <a:endParaRPr lang="en-US" sz="3600" b="1" dirty="0" smtClean="0">
              <a:latin typeface="Garamond" pitchFamily="18" charset="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 bwMode="auto">
          <a:xfrm>
            <a:off x="468312" y="1135286"/>
            <a:ext cx="835216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b="1" dirty="0" smtClean="0">
                <a:latin typeface="Garamond" pitchFamily="18" charset="0"/>
              </a:rPr>
              <a:t>Normatively</a:t>
            </a:r>
            <a:r>
              <a:rPr lang="en-US" sz="2400" dirty="0" smtClean="0">
                <a:latin typeface="Garamond" pitchFamily="18" charset="0"/>
              </a:rPr>
              <a:t>, the death of a six-year-old is also a devastating experience of total health </a:t>
            </a:r>
            <a:r>
              <a:rPr lang="en-US" sz="2400" dirty="0" err="1" smtClean="0">
                <a:latin typeface="Garamond" pitchFamily="18" charset="0"/>
              </a:rPr>
              <a:t>functionings</a:t>
            </a:r>
            <a:r>
              <a:rPr lang="en-US" sz="2400" dirty="0" smtClean="0">
                <a:latin typeface="Garamond" pitchFamily="18" charset="0"/>
              </a:rPr>
              <a:t> failure. </a:t>
            </a:r>
            <a:br>
              <a:rPr lang="en-US" sz="2400" dirty="0" smtClean="0">
                <a:latin typeface="Garamond" pitchFamily="18" charset="0"/>
              </a:rPr>
            </a:br>
            <a:endParaRPr lang="en-US" sz="2400" dirty="0" smtClean="0">
              <a:latin typeface="Garamond" pitchFamily="18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b="1" dirty="0" smtClean="0">
                <a:latin typeface="Garamond" pitchFamily="18" charset="0"/>
              </a:rPr>
              <a:t>Empirically, </a:t>
            </a:r>
            <a:r>
              <a:rPr lang="en-US" sz="2400" dirty="0" smtClean="0">
                <a:latin typeface="Garamond" pitchFamily="18" charset="0"/>
              </a:rPr>
              <a:t>This proposal was implemented in 2010 for HDRO Advisors using DHS, and does not affect country rankings. </a:t>
            </a:r>
            <a:br>
              <a:rPr lang="en-US" sz="2400" dirty="0" smtClean="0">
                <a:latin typeface="Garamond" pitchFamily="18" charset="0"/>
              </a:rPr>
            </a:br>
            <a:endParaRPr lang="en-US" sz="2400" dirty="0" smtClean="0">
              <a:latin typeface="Garamond" pitchFamily="18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b="1" dirty="0" smtClean="0">
                <a:latin typeface="Garamond" pitchFamily="18" charset="0"/>
              </a:rPr>
              <a:t>Our proposal, </a:t>
            </a:r>
            <a:r>
              <a:rPr lang="en-US" sz="2400" dirty="0" smtClean="0">
                <a:latin typeface="Garamond" pitchFamily="18" charset="0"/>
              </a:rPr>
              <a:t>Where possible, only </a:t>
            </a:r>
            <a:r>
              <a:rPr lang="en-US" sz="2400" b="1" dirty="0" smtClean="0">
                <a:latin typeface="Garamond" pitchFamily="18" charset="0"/>
              </a:rPr>
              <a:t>use information about any child deaths that occurred in the past 5 years</a:t>
            </a:r>
            <a:r>
              <a:rPr lang="en-US" sz="2400" dirty="0" smtClean="0">
                <a:latin typeface="Garamond" pitchFamily="18" charset="0"/>
              </a:rPr>
              <a:t>. This will reduce any large lag effect.  Note: only possible in DHS, not MICS. </a:t>
            </a:r>
            <a:r>
              <a:rPr lang="en-US" sz="2000" dirty="0" smtClean="0">
                <a:latin typeface="Garamond" pitchFamily="18" charset="0"/>
              </a:rPr>
              <a:t/>
            </a:r>
            <a:br>
              <a:rPr lang="en-US" sz="2000" dirty="0" smtClean="0">
                <a:latin typeface="Garamond" pitchFamily="18" charset="0"/>
              </a:rPr>
            </a:br>
            <a:endParaRPr lang="en-US" sz="2000" dirty="0" smtClean="0">
              <a:latin typeface="Garamond" pitchFamily="18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603B051-1A12-417E-BEAE-5A86812DA5A7}" type="slidenum">
              <a:rPr lang="en-US">
                <a:ea typeface="ヒラギノ角ゴ ProN W3"/>
                <a:sym typeface="Arial" pitchFamily="34" charset="0"/>
              </a:rPr>
              <a:pPr/>
              <a:t>12</a:t>
            </a:fld>
            <a:endParaRPr lang="en-US">
              <a:ea typeface="ヒラギノ角ゴ ProN W3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177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0" y="274638"/>
            <a:ext cx="91440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4000" dirty="0">
                <a:solidFill>
                  <a:srgbClr val="760000"/>
                </a:solidFill>
              </a:rPr>
              <a:t>C</a:t>
            </a:r>
            <a:r>
              <a:rPr lang="en-GB" sz="4000" dirty="0" smtClean="0">
                <a:solidFill>
                  <a:srgbClr val="760000"/>
                </a:solidFill>
              </a:rPr>
              <a:t>1. Union </a:t>
            </a:r>
            <a:r>
              <a:rPr lang="en-GB" sz="4000" dirty="0">
                <a:solidFill>
                  <a:srgbClr val="760000"/>
                </a:solidFill>
              </a:rPr>
              <a:t>vs. intermediate poverty </a:t>
            </a:r>
            <a:r>
              <a:rPr lang="en-GB" sz="4000" dirty="0" err="1">
                <a:solidFill>
                  <a:srgbClr val="760000"/>
                </a:solidFill>
              </a:rPr>
              <a:t>cutoff</a:t>
            </a:r>
            <a:r>
              <a:rPr lang="en-GB" sz="4000" dirty="0">
                <a:solidFill>
                  <a:srgbClr val="760000"/>
                </a:solidFill>
              </a:rPr>
              <a:t>	</a:t>
            </a:r>
            <a:endParaRPr lang="en-US" sz="4000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 bwMode="auto">
          <a:xfrm>
            <a:off x="468312" y="1351310"/>
            <a:ext cx="835216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b="1" dirty="0" smtClean="0">
                <a:latin typeface="Garamond" pitchFamily="18" charset="0"/>
              </a:rPr>
              <a:t>Union has been implemented before, and </a:t>
            </a:r>
            <a:r>
              <a:rPr lang="en-US" sz="2400" b="1" dirty="0" err="1" smtClean="0">
                <a:latin typeface="Garamond" pitchFamily="18" charset="0"/>
              </a:rPr>
              <a:t>criticised</a:t>
            </a:r>
            <a:r>
              <a:rPr lang="en-US" sz="2400" b="1" dirty="0" smtClean="0">
                <a:latin typeface="Garamond" pitchFamily="18" charset="0"/>
              </a:rPr>
              <a:t> as inaccurate </a:t>
            </a:r>
            <a:r>
              <a:rPr lang="en-US" sz="2400" dirty="0" smtClean="0">
                <a:latin typeface="Garamond" pitchFamily="18" charset="0"/>
              </a:rPr>
              <a:t>(Mack and </a:t>
            </a:r>
            <a:r>
              <a:rPr lang="en-US" sz="2400" dirty="0" err="1" smtClean="0">
                <a:latin typeface="Garamond" pitchFamily="18" charset="0"/>
              </a:rPr>
              <a:t>Lansley</a:t>
            </a:r>
            <a:r>
              <a:rPr lang="en-US" sz="2400" dirty="0" smtClean="0">
                <a:latin typeface="Garamond" pitchFamily="18" charset="0"/>
              </a:rPr>
              <a:t> 1985</a:t>
            </a:r>
            <a:r>
              <a:rPr lang="en-US" sz="2400" dirty="0">
                <a:latin typeface="Garamond" pitchFamily="18" charset="0"/>
              </a:rPr>
              <a:t>, </a:t>
            </a:r>
            <a:r>
              <a:rPr lang="en-US" sz="2400" dirty="0" smtClean="0">
                <a:latin typeface="Garamond" pitchFamily="18" charset="0"/>
              </a:rPr>
              <a:t>even Townsend)</a:t>
            </a:r>
            <a:br>
              <a:rPr lang="en-US" sz="2400" dirty="0" smtClean="0">
                <a:latin typeface="Garamond" pitchFamily="18" charset="0"/>
              </a:rPr>
            </a:br>
            <a:endParaRPr lang="en-US" sz="2400" dirty="0" smtClean="0">
              <a:latin typeface="Garamond" pitchFamily="18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Char char="§"/>
            </a:pPr>
            <a:endParaRPr lang="en-GB" sz="1600" dirty="0" smtClean="0">
              <a:latin typeface="Garamond" pitchFamily="18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b="1" dirty="0" smtClean="0">
                <a:latin typeface="Garamond" pitchFamily="18" charset="0"/>
              </a:rPr>
              <a:t>MPI cutoff ‘cleans’ data of imperfect indicators </a:t>
            </a:r>
            <a:r>
              <a:rPr lang="en-US" sz="2400" dirty="0" smtClean="0">
                <a:latin typeface="Garamond" pitchFamily="18" charset="0"/>
              </a:rPr>
              <a:t>and spurious deprivations, to identify acute multidimensional poverty</a:t>
            </a:r>
            <a:r>
              <a:rPr lang="en-US" sz="2400" b="1" dirty="0" smtClean="0">
                <a:latin typeface="Garamond" pitchFamily="18" charset="0"/>
              </a:rPr>
              <a:t>.</a:t>
            </a:r>
            <a:br>
              <a:rPr lang="en-US" sz="2400" b="1" dirty="0" smtClean="0">
                <a:latin typeface="Garamond" pitchFamily="18" charset="0"/>
              </a:rPr>
            </a:br>
            <a:endParaRPr lang="en-US" sz="2400" b="1" dirty="0" smtClean="0">
              <a:latin typeface="Garamond" pitchFamily="18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Char char="§"/>
            </a:pPr>
            <a:endParaRPr lang="en-US" sz="1600" b="1" dirty="0" smtClean="0">
              <a:latin typeface="Garamond" pitchFamily="18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b="1" dirty="0" smtClean="0">
                <a:latin typeface="Garamond" pitchFamily="18" charset="0"/>
              </a:rPr>
              <a:t>Permits diversity </a:t>
            </a:r>
            <a:r>
              <a:rPr lang="en-US" sz="2400" dirty="0" smtClean="0">
                <a:latin typeface="Garamond" pitchFamily="18" charset="0"/>
              </a:rPr>
              <a:t>– e.g. for indigenous groups, climactic variations, personal preferences. 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603B051-1A12-417E-BEAE-5A86812DA5A7}" type="slidenum">
              <a:rPr lang="en-US">
                <a:ea typeface="ヒラギノ角ゴ ProN W3"/>
                <a:sym typeface="Arial" pitchFamily="34" charset="0"/>
              </a:rPr>
              <a:pPr/>
              <a:t>13</a:t>
            </a:fld>
            <a:endParaRPr lang="en-US">
              <a:ea typeface="ヒラギノ角ゴ ProN W3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932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0" y="274638"/>
            <a:ext cx="91440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4000" dirty="0">
                <a:solidFill>
                  <a:srgbClr val="760000"/>
                </a:solidFill>
              </a:rPr>
              <a:t>C</a:t>
            </a:r>
            <a:r>
              <a:rPr lang="en-GB" sz="4000" dirty="0" smtClean="0">
                <a:solidFill>
                  <a:srgbClr val="760000"/>
                </a:solidFill>
              </a:rPr>
              <a:t>1. Union </a:t>
            </a:r>
            <a:r>
              <a:rPr lang="en-GB" sz="4000" dirty="0">
                <a:solidFill>
                  <a:srgbClr val="760000"/>
                </a:solidFill>
              </a:rPr>
              <a:t>vs. intermediate poverty </a:t>
            </a:r>
            <a:r>
              <a:rPr lang="en-GB" sz="4000" dirty="0" err="1">
                <a:solidFill>
                  <a:srgbClr val="760000"/>
                </a:solidFill>
              </a:rPr>
              <a:t>cutoff</a:t>
            </a:r>
            <a:r>
              <a:rPr lang="en-GB" sz="4000" dirty="0">
                <a:solidFill>
                  <a:srgbClr val="760000"/>
                </a:solidFill>
              </a:rPr>
              <a:t>	</a:t>
            </a:r>
            <a:endParaRPr lang="en-US" sz="4000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 bwMode="auto">
          <a:xfrm>
            <a:off x="540320" y="1124744"/>
            <a:ext cx="8352160" cy="366186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spcBef>
                <a:spcPts val="0"/>
              </a:spcBef>
              <a:buNone/>
            </a:pPr>
            <a:r>
              <a:rPr lang="en-US" sz="2400" b="1" dirty="0" smtClean="0">
                <a:latin typeface="Garamond" pitchFamily="18" charset="0"/>
              </a:rPr>
              <a:t>Union </a:t>
            </a:r>
            <a:r>
              <a:rPr lang="en-US" sz="2400" b="1" dirty="0" err="1" smtClean="0">
                <a:latin typeface="Garamond" pitchFamily="18" charset="0"/>
              </a:rPr>
              <a:t>vs</a:t>
            </a:r>
            <a:r>
              <a:rPr lang="en-US" sz="2400" b="1" dirty="0" smtClean="0">
                <a:latin typeface="Garamond" pitchFamily="18" charset="0"/>
              </a:rPr>
              <a:t> intersection approach two examples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endParaRPr lang="en-GB" sz="2000" dirty="0">
              <a:latin typeface="Garamond" pitchFamily="18" charset="0"/>
            </a:endParaRPr>
          </a:p>
          <a:p>
            <a:pPr marL="457200" lvl="1" indent="0" eaLnBrk="1" hangingPunct="1">
              <a:spcBef>
                <a:spcPts val="0"/>
              </a:spcBef>
              <a:buNone/>
            </a:pPr>
            <a:endParaRPr lang="en-US" sz="2400" dirty="0" smtClean="0">
              <a:latin typeface="Garamond" pitchFamily="18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00046" y="5675387"/>
            <a:ext cx="258762" cy="254000"/>
          </a:xfrm>
          <a:noFill/>
        </p:spPr>
        <p:txBody>
          <a:bodyPr/>
          <a:lstStyle/>
          <a:p>
            <a:fld id="{D603B051-1A12-417E-BEAE-5A86812DA5A7}" type="slidenum">
              <a:rPr lang="en-US">
                <a:ea typeface="ヒラギノ角ゴ ProN W3"/>
                <a:sym typeface="Arial" pitchFamily="34" charset="0"/>
              </a:rPr>
              <a:pPr/>
              <a:t>14</a:t>
            </a:fld>
            <a:endParaRPr lang="en-US">
              <a:ea typeface="ヒラギノ角ゴ ProN W3"/>
              <a:sym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827984" y="1773216"/>
            <a:ext cx="3600000" cy="3600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899992" y="1845224"/>
            <a:ext cx="3240000" cy="3240000"/>
          </a:xfrm>
          <a:prstGeom prst="ellipse">
            <a:avLst/>
          </a:prstGeom>
          <a:solidFill>
            <a:schemeClr val="bg2">
              <a:lumMod val="50000"/>
              <a:alpha val="27843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aramond" pitchFamily="18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656376" y="2601208"/>
            <a:ext cx="2700000" cy="2700000"/>
          </a:xfrm>
          <a:prstGeom prst="ellipse">
            <a:avLst/>
          </a:prstGeom>
          <a:solidFill>
            <a:srgbClr val="990000">
              <a:alpha val="27843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 smtClean="0">
                <a:solidFill>
                  <a:srgbClr val="5C0000"/>
                </a:solidFill>
                <a:latin typeface="Garamond" pitchFamily="18" charset="0"/>
                <a:ea typeface="ヒラギノ角ゴ ProN W3" charset="0"/>
                <a:cs typeface="ヒラギノ角ゴ ProN W3" charset="0"/>
                <a:sym typeface="Gill Sans" charset="0"/>
              </a:rPr>
              <a:t>MPI Poor Population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rgbClr val="5C0000"/>
                </a:solidFill>
                <a:effectLst/>
                <a:latin typeface="Garamond" pitchFamily="18" charset="0"/>
                <a:ea typeface="ヒラギノ角ゴ ProN W3" charset="0"/>
                <a:cs typeface="ヒラギノ角ゴ ProN W3" charset="0"/>
                <a:sym typeface="Gill Sans" charset="0"/>
              </a:rPr>
              <a:t>58%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944" y="4798893"/>
            <a:ext cx="1781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800" i="1" dirty="0">
                <a:latin typeface="Garamond" pitchFamily="18" charset="0"/>
              </a:rPr>
              <a:t>Bangladesh </a:t>
            </a:r>
            <a:endParaRPr lang="en-GB" sz="1800" i="1" dirty="0" smtClean="0">
              <a:latin typeface="Garamond" pitchFamily="18" charset="0"/>
            </a:endParaRPr>
          </a:p>
          <a:p>
            <a:pPr algn="ctr"/>
            <a:r>
              <a:rPr lang="en-GB" sz="1800" i="1" dirty="0" smtClean="0">
                <a:latin typeface="Garamond" pitchFamily="18" charset="0"/>
              </a:rPr>
              <a:t>DHS 2007</a:t>
            </a:r>
            <a:endParaRPr lang="en-GB" sz="1800" i="1" dirty="0"/>
          </a:p>
        </p:txBody>
      </p:sp>
      <p:sp>
        <p:nvSpPr>
          <p:cNvPr id="6" name="Rectangle 5"/>
          <p:cNvSpPr/>
          <p:nvPr/>
        </p:nvSpPr>
        <p:spPr>
          <a:xfrm>
            <a:off x="1115836" y="2026959"/>
            <a:ext cx="2808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b="1" dirty="0">
                <a:latin typeface="Garamond" pitchFamily="18" charset="0"/>
              </a:rPr>
              <a:t>Population deprived in floor dirt/sand/dung: 80%</a:t>
            </a:r>
            <a:endParaRPr lang="en-GB" sz="1600" b="1" dirty="0">
              <a:latin typeface="Garamond" pitchFamily="18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547468" y="1772816"/>
            <a:ext cx="3600000" cy="3600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004048" y="2569659"/>
            <a:ext cx="1512000" cy="1548000"/>
          </a:xfrm>
          <a:prstGeom prst="ellipse">
            <a:avLst/>
          </a:prstGeom>
          <a:solidFill>
            <a:schemeClr val="bg2">
              <a:lumMod val="50000"/>
              <a:alpha val="27843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aramond" pitchFamily="18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724128" y="3247265"/>
            <a:ext cx="828000" cy="900000"/>
          </a:xfrm>
          <a:prstGeom prst="ellipse">
            <a:avLst/>
          </a:prstGeom>
          <a:solidFill>
            <a:srgbClr val="990000">
              <a:alpha val="27843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rgbClr val="5C0000"/>
              </a:solidFill>
              <a:effectLst/>
              <a:latin typeface="Garamond" pitchFamily="18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47468" y="2276872"/>
            <a:ext cx="35705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tx1"/>
                </a:solidFill>
                <a:latin typeface="Garamond" pitchFamily="18" charset="0"/>
              </a:rPr>
              <a:t>People living </a:t>
            </a:r>
            <a:r>
              <a:rPr lang="en-GB" sz="1600" b="1" dirty="0">
                <a:solidFill>
                  <a:schemeClr val="tx1"/>
                </a:solidFill>
                <a:latin typeface="Garamond" pitchFamily="18" charset="0"/>
              </a:rPr>
              <a:t>in </a:t>
            </a:r>
            <a:r>
              <a:rPr lang="en-GB" sz="1600" b="1" dirty="0" err="1">
                <a:solidFill>
                  <a:schemeClr val="tx1"/>
                </a:solidFill>
                <a:latin typeface="Garamond" pitchFamily="18" charset="0"/>
              </a:rPr>
              <a:t>hh</a:t>
            </a:r>
            <a:r>
              <a:rPr lang="en-GB" sz="1600" b="1" dirty="0">
                <a:solidFill>
                  <a:schemeClr val="tx1"/>
                </a:solidFill>
                <a:latin typeface="Garamond" pitchFamily="18" charset="0"/>
              </a:rPr>
              <a:t> where a child is not attending a recognised </a:t>
            </a:r>
            <a:r>
              <a:rPr lang="en-GB" sz="1600" b="1" dirty="0" smtClean="0">
                <a:solidFill>
                  <a:schemeClr val="tx1"/>
                </a:solidFill>
                <a:latin typeface="Garamond" pitchFamily="18" charset="0"/>
              </a:rPr>
              <a:t>school:18%</a:t>
            </a:r>
            <a:endParaRPr lang="en-GB" sz="1600" b="1" dirty="0">
              <a:solidFill>
                <a:schemeClr val="tx1"/>
              </a:solidFill>
              <a:latin typeface="Garamond" pitchFamily="18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60048" y="4717387"/>
            <a:ext cx="23580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800" i="1" dirty="0">
                <a:latin typeface="Garamond" pitchFamily="18" charset="0"/>
              </a:rPr>
              <a:t>Syrian Arab Republic (MICS 2006) </a:t>
            </a:r>
            <a:endParaRPr lang="en-GB" sz="1800" i="1" dirty="0"/>
          </a:p>
        </p:txBody>
      </p:sp>
      <p:sp>
        <p:nvSpPr>
          <p:cNvPr id="9" name="Rectangle 8"/>
          <p:cNvSpPr/>
          <p:nvPr/>
        </p:nvSpPr>
        <p:spPr>
          <a:xfrm>
            <a:off x="6120088" y="3535297"/>
            <a:ext cx="1764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5C0000"/>
                </a:solidFill>
                <a:latin typeface="Garamond" pitchFamily="18" charset="0"/>
                <a:ea typeface="ヒラギノ角ゴ ProN W3" charset="0"/>
                <a:cs typeface="ヒラギノ角ゴ ProN W3" charset="0"/>
                <a:sym typeface="Gill Sans" charset="0"/>
              </a:rPr>
              <a:t>MPI Poor </a:t>
            </a:r>
            <a:r>
              <a:rPr lang="en-GB" sz="1600" b="1" dirty="0" smtClean="0">
                <a:solidFill>
                  <a:srgbClr val="5C0000"/>
                </a:solidFill>
                <a:latin typeface="Garamond" pitchFamily="18" charset="0"/>
                <a:ea typeface="ヒラギノ角ゴ ProN W3" charset="0"/>
                <a:cs typeface="ヒラギノ角ゴ ProN W3" charset="0"/>
                <a:sym typeface="Gill Sans" charset="0"/>
              </a:rPr>
              <a:t>Population 5.5%</a:t>
            </a:r>
            <a:endParaRPr lang="en-GB" sz="1600" b="1" dirty="0">
              <a:solidFill>
                <a:srgbClr val="5C0000"/>
              </a:solidFill>
              <a:latin typeface="Garamond" pitchFamily="18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36096" y="1511206"/>
            <a:ext cx="27539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050" b="1" dirty="0" smtClean="0">
                <a:solidFill>
                  <a:srgbClr val="5C0000"/>
                </a:solidFill>
                <a:latin typeface="Garamond" pitchFamily="18" charset="0"/>
                <a:ea typeface="ヒラギノ角ゴ ProN W3" charset="0"/>
                <a:cs typeface="ヒラギノ角ゴ ProN W3" charset="0"/>
                <a:sym typeface="Gill Sans" charset="0"/>
              </a:rPr>
              <a:t>CH Attendance:4.4%</a:t>
            </a:r>
            <a:endParaRPr lang="en-GB" sz="1050" b="1" dirty="0">
              <a:solidFill>
                <a:srgbClr val="5C0000"/>
              </a:solidFill>
              <a:latin typeface="Garamond" pitchFamily="18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1710360" y="1556792"/>
            <a:ext cx="27539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050" b="1" dirty="0" smtClean="0">
                <a:solidFill>
                  <a:srgbClr val="5C0000"/>
                </a:solidFill>
                <a:latin typeface="Garamond" pitchFamily="18" charset="0"/>
                <a:ea typeface="ヒラギノ角ゴ ProN W3" charset="0"/>
                <a:cs typeface="ヒラギノ角ゴ ProN W3" charset="0"/>
                <a:sym typeface="Gill Sans" charset="0"/>
              </a:rPr>
              <a:t>CH Floor: 54.1%</a:t>
            </a:r>
            <a:endParaRPr lang="en-GB" sz="1050" b="1" dirty="0">
              <a:solidFill>
                <a:srgbClr val="5C0000"/>
              </a:solidFill>
              <a:latin typeface="Garamond" pitchFamily="18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561945"/>
            <a:ext cx="914400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1"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en-GB" sz="2000" dirty="0">
                <a:latin typeface="Garamond" pitchFamily="18" charset="0"/>
              </a:rPr>
              <a:t>In Bangladesh (DHS 2007) 80% of people have a dirt/sand/dung floor, but only 58% are MPI poor.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en-GB" sz="2000" dirty="0">
                <a:latin typeface="Garamond" pitchFamily="18" charset="0"/>
              </a:rPr>
              <a:t>In Syrian Arab Republic (MICS 2006) 18% of people live in </a:t>
            </a:r>
            <a:r>
              <a:rPr lang="en-GB" sz="2000" dirty="0" err="1">
                <a:latin typeface="Garamond" pitchFamily="18" charset="0"/>
              </a:rPr>
              <a:t>hh</a:t>
            </a:r>
            <a:r>
              <a:rPr lang="en-GB" sz="2000" dirty="0">
                <a:latin typeface="Garamond" pitchFamily="18" charset="0"/>
              </a:rPr>
              <a:t> where a child is not attending a recognised school. Only 5.5% are MPI poor.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396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0" y="274638"/>
            <a:ext cx="91440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4000" dirty="0">
                <a:solidFill>
                  <a:srgbClr val="760000"/>
                </a:solidFill>
              </a:rPr>
              <a:t>C</a:t>
            </a:r>
            <a:r>
              <a:rPr lang="en-GB" sz="4000" dirty="0" smtClean="0">
                <a:solidFill>
                  <a:srgbClr val="760000"/>
                </a:solidFill>
              </a:rPr>
              <a:t>1. Union </a:t>
            </a:r>
            <a:r>
              <a:rPr lang="en-GB" sz="4000" dirty="0">
                <a:solidFill>
                  <a:srgbClr val="760000"/>
                </a:solidFill>
              </a:rPr>
              <a:t>vs. intermediate poverty </a:t>
            </a:r>
            <a:r>
              <a:rPr lang="en-GB" sz="4000" dirty="0" err="1">
                <a:solidFill>
                  <a:srgbClr val="760000"/>
                </a:solidFill>
              </a:rPr>
              <a:t>cutoff</a:t>
            </a:r>
            <a:r>
              <a:rPr lang="en-GB" sz="4000" dirty="0">
                <a:solidFill>
                  <a:srgbClr val="760000"/>
                </a:solidFill>
              </a:rPr>
              <a:t>	</a:t>
            </a:r>
            <a:endParaRPr lang="en-US" sz="4000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 bwMode="auto">
          <a:xfrm>
            <a:off x="971600" y="1268760"/>
            <a:ext cx="7704856" cy="4309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b="1" dirty="0" smtClean="0">
                <a:latin typeface="Garamond" pitchFamily="18" charset="0"/>
              </a:rPr>
              <a:t>Censored </a:t>
            </a:r>
            <a:r>
              <a:rPr lang="en-US" sz="2400" b="1" dirty="0" err="1" smtClean="0">
                <a:latin typeface="Garamond" pitchFamily="18" charset="0"/>
              </a:rPr>
              <a:t>vs</a:t>
            </a:r>
            <a:r>
              <a:rPr lang="en-US" sz="2400" b="1" dirty="0" smtClean="0">
                <a:latin typeface="Garamond" pitchFamily="18" charset="0"/>
              </a:rPr>
              <a:t> Raw Headcounts case of Bangladesh 2007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endParaRPr lang="en-GB" sz="2000" dirty="0">
              <a:latin typeface="Garamond" pitchFamily="18" charset="0"/>
            </a:endParaRPr>
          </a:p>
          <a:p>
            <a:pPr marL="457200" lvl="1" indent="0" eaLnBrk="1" hangingPunct="1">
              <a:spcBef>
                <a:spcPts val="0"/>
              </a:spcBef>
              <a:buNone/>
            </a:pPr>
            <a:endParaRPr lang="en-US" sz="2400" dirty="0" smtClean="0">
              <a:latin typeface="Garamond" pitchFamily="18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603B051-1A12-417E-BEAE-5A86812DA5A7}" type="slidenum">
              <a:rPr lang="en-US">
                <a:ea typeface="ヒラギノ角ゴ ProN W3"/>
                <a:sym typeface="Arial" pitchFamily="34" charset="0"/>
              </a:rPr>
              <a:pPr/>
              <a:t>15</a:t>
            </a:fld>
            <a:endParaRPr lang="en-US">
              <a:ea typeface="ヒラギノ角ゴ ProN W3"/>
              <a:sym typeface="Arial" pitchFamily="34" charset="0"/>
            </a:endParaRPr>
          </a:p>
        </p:txBody>
      </p:sp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4139078"/>
              </p:ext>
            </p:extLst>
          </p:nvPr>
        </p:nvGraphicFramePr>
        <p:xfrm>
          <a:off x="1619672" y="1988840"/>
          <a:ext cx="6405563" cy="4010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4716016" y="4653136"/>
            <a:ext cx="3672408" cy="864096"/>
          </a:xfrm>
          <a:prstGeom prst="rect">
            <a:avLst/>
          </a:prstGeom>
          <a:solidFill>
            <a:srgbClr val="EDC293">
              <a:alpha val="16863"/>
            </a:srgbClr>
          </a:solid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Population </a:t>
            </a: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deprived</a:t>
            </a:r>
            <a:r>
              <a:rPr kumimoji="0" lang="en-GB" sz="1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but </a:t>
            </a: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not poor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0024" y="2204864"/>
            <a:ext cx="1781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i="1" dirty="0">
                <a:latin typeface="Garamond" pitchFamily="18" charset="0"/>
              </a:rPr>
              <a:t>Bangladesh </a:t>
            </a:r>
            <a:endParaRPr lang="en-GB" sz="1800" i="1" dirty="0" smtClean="0">
              <a:latin typeface="Garamond" pitchFamily="18" charset="0"/>
            </a:endParaRPr>
          </a:p>
          <a:p>
            <a:r>
              <a:rPr lang="en-GB" sz="1800" i="1" dirty="0" smtClean="0">
                <a:latin typeface="Garamond" pitchFamily="18" charset="0"/>
              </a:rPr>
              <a:t>DHS 2007</a:t>
            </a:r>
            <a:endParaRPr lang="en-GB" sz="1800" i="1" dirty="0"/>
          </a:p>
        </p:txBody>
      </p:sp>
    </p:spTree>
    <p:extLst>
      <p:ext uri="{BB962C8B-B14F-4D97-AF65-F5344CB8AC3E}">
        <p14:creationId xmlns:p14="http://schemas.microsoft.com/office/powerpoint/2010/main" val="2258384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0" y="274638"/>
            <a:ext cx="91440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4000" dirty="0">
                <a:solidFill>
                  <a:srgbClr val="760000"/>
                </a:solidFill>
              </a:rPr>
              <a:t>C</a:t>
            </a:r>
            <a:r>
              <a:rPr lang="en-GB" sz="4000" dirty="0" smtClean="0">
                <a:solidFill>
                  <a:srgbClr val="760000"/>
                </a:solidFill>
              </a:rPr>
              <a:t>1. Union </a:t>
            </a:r>
            <a:r>
              <a:rPr lang="en-GB" sz="4000" dirty="0">
                <a:solidFill>
                  <a:srgbClr val="760000"/>
                </a:solidFill>
              </a:rPr>
              <a:t>vs. intermediate poverty </a:t>
            </a:r>
            <a:r>
              <a:rPr lang="en-GB" sz="4000" dirty="0" err="1" smtClean="0">
                <a:solidFill>
                  <a:srgbClr val="760000"/>
                </a:solidFill>
              </a:rPr>
              <a:t>cutoff</a:t>
            </a:r>
            <a:r>
              <a:rPr lang="en-GB" sz="4000" dirty="0" smtClean="0">
                <a:solidFill>
                  <a:srgbClr val="760000"/>
                </a:solidFill>
              </a:rPr>
              <a:t/>
            </a:r>
            <a:br>
              <a:rPr lang="en-GB" sz="4000" dirty="0" smtClean="0">
                <a:solidFill>
                  <a:srgbClr val="760000"/>
                </a:solidFill>
              </a:rPr>
            </a:br>
            <a:r>
              <a:rPr lang="en-GB" sz="2800" dirty="0" smtClean="0">
                <a:solidFill>
                  <a:srgbClr val="760000"/>
                </a:solidFill>
              </a:rPr>
              <a:t>Example: 16 African Countries</a:t>
            </a:r>
            <a:r>
              <a:rPr lang="en-GB" sz="4000" dirty="0">
                <a:solidFill>
                  <a:srgbClr val="760000"/>
                </a:solidFill>
              </a:rPr>
              <a:t>	</a:t>
            </a:r>
            <a:endParaRPr lang="en-US" sz="4000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 bwMode="auto">
          <a:xfrm>
            <a:off x="468312" y="1628800"/>
            <a:ext cx="8352160" cy="394989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 smtClean="0">
                <a:latin typeface="Garamond" pitchFamily="18" charset="0"/>
              </a:rPr>
              <a:t>Countries’ high headcount ratios using union (politically possible?)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3452718"/>
              </p:ext>
            </p:extLst>
          </p:nvPr>
        </p:nvGraphicFramePr>
        <p:xfrm>
          <a:off x="-2232" y="2099568"/>
          <a:ext cx="9146232" cy="4725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33291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107504" y="274638"/>
            <a:ext cx="9036496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3600" dirty="0" smtClean="0">
                <a:solidFill>
                  <a:srgbClr val="760000"/>
                </a:solidFill>
              </a:rPr>
              <a:t>C</a:t>
            </a:r>
            <a:r>
              <a:rPr lang="en-GB" sz="3600" dirty="0">
                <a:solidFill>
                  <a:srgbClr val="760000"/>
                </a:solidFill>
              </a:rPr>
              <a:t>2</a:t>
            </a:r>
            <a:r>
              <a:rPr lang="en-GB" sz="3600" dirty="0" smtClean="0">
                <a:solidFill>
                  <a:srgbClr val="760000"/>
                </a:solidFill>
              </a:rPr>
              <a:t>. </a:t>
            </a:r>
            <a:r>
              <a:rPr lang="en-GB" sz="3600" dirty="0">
                <a:solidFill>
                  <a:srgbClr val="760000"/>
                </a:solidFill>
              </a:rPr>
              <a:t>On reporting H and </a:t>
            </a:r>
            <a:r>
              <a:rPr lang="en-GB" sz="3600" i="1" dirty="0">
                <a:solidFill>
                  <a:srgbClr val="760000"/>
                </a:solidFill>
              </a:rPr>
              <a:t>not</a:t>
            </a:r>
            <a:r>
              <a:rPr lang="en-GB" sz="3600" dirty="0">
                <a:solidFill>
                  <a:srgbClr val="760000"/>
                </a:solidFill>
              </a:rPr>
              <a:t> MPI nor Intensity</a:t>
            </a:r>
            <a:r>
              <a:rPr lang="en-GB" sz="3200" dirty="0">
                <a:solidFill>
                  <a:srgbClr val="760000"/>
                </a:solidFill>
              </a:rPr>
              <a:t>	</a:t>
            </a:r>
            <a:endParaRPr lang="en-US" sz="3200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 bwMode="auto">
          <a:xfrm>
            <a:off x="324296" y="908720"/>
            <a:ext cx="835216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 smtClean="0">
                <a:latin typeface="Garamond" pitchFamily="18" charset="0"/>
              </a:rPr>
              <a:t>We</a:t>
            </a:r>
            <a:r>
              <a:rPr lang="en-US" sz="2400" b="1" dirty="0" smtClean="0">
                <a:latin typeface="Garamond" pitchFamily="18" charset="0"/>
              </a:rPr>
              <a:t> </a:t>
            </a:r>
            <a:r>
              <a:rPr lang="en-US" sz="2400" dirty="0" smtClean="0">
                <a:latin typeface="Garamond" pitchFamily="18" charset="0"/>
              </a:rPr>
              <a:t>propose retaining MPI, H and A</a:t>
            </a:r>
            <a:br>
              <a:rPr lang="en-US" sz="2400" dirty="0" smtClean="0">
                <a:latin typeface="Garamond" pitchFamily="18" charset="0"/>
              </a:rPr>
            </a:br>
            <a:endParaRPr lang="en-US" sz="1200" dirty="0" smtClean="0">
              <a:latin typeface="Garamond" pitchFamily="18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Garamond" pitchFamily="18" charset="0"/>
              </a:rPr>
              <a:t>UNICEF’s global child poverty headcount was roundly </a:t>
            </a:r>
            <a:r>
              <a:rPr lang="en-US" sz="2400" dirty="0" err="1" smtClean="0">
                <a:latin typeface="Garamond" pitchFamily="18" charset="0"/>
              </a:rPr>
              <a:t>criticised</a:t>
            </a:r>
            <a:r>
              <a:rPr lang="en-US" sz="2400" dirty="0" smtClean="0">
                <a:latin typeface="Garamond" pitchFamily="18" charset="0"/>
              </a:rPr>
              <a:t> for </a:t>
            </a:r>
            <a:r>
              <a:rPr lang="en-US" sz="2400" i="1" dirty="0" smtClean="0">
                <a:latin typeface="Garamond" pitchFamily="18" charset="0"/>
              </a:rPr>
              <a:t>overlooking</a:t>
            </a:r>
            <a:r>
              <a:rPr lang="en-US" sz="2400" dirty="0" smtClean="0">
                <a:latin typeface="Garamond" pitchFamily="18" charset="0"/>
              </a:rPr>
              <a:t> intensity </a:t>
            </a:r>
            <a:r>
              <a:rPr lang="en-US" sz="2000" dirty="0" smtClean="0">
                <a:latin typeface="Garamond" pitchFamily="18" charset="0"/>
              </a:rPr>
              <a:t>(</a:t>
            </a:r>
            <a:r>
              <a:rPr lang="en-US" sz="2000" dirty="0" err="1">
                <a:latin typeface="Garamond" pitchFamily="18" charset="0"/>
              </a:rPr>
              <a:t>Delamonica</a:t>
            </a:r>
            <a:r>
              <a:rPr lang="en-US" sz="2000" dirty="0">
                <a:latin typeface="Garamond" pitchFamily="18" charset="0"/>
              </a:rPr>
              <a:t> and </a:t>
            </a:r>
            <a:r>
              <a:rPr lang="en-US" sz="2000" dirty="0" err="1">
                <a:latin typeface="Garamond" pitchFamily="18" charset="0"/>
              </a:rPr>
              <a:t>Minujin</a:t>
            </a:r>
            <a:r>
              <a:rPr lang="en-US" sz="2000" dirty="0">
                <a:latin typeface="Garamond" pitchFamily="18" charset="0"/>
              </a:rPr>
              <a:t>, </a:t>
            </a:r>
            <a:r>
              <a:rPr lang="en-US" sz="2000" dirty="0" smtClean="0">
                <a:latin typeface="Garamond" pitchFamily="18" charset="0"/>
              </a:rPr>
              <a:t>2007)</a:t>
            </a:r>
            <a:br>
              <a:rPr lang="en-US" sz="2000" dirty="0" smtClean="0">
                <a:latin typeface="Garamond" pitchFamily="18" charset="0"/>
              </a:rPr>
            </a:br>
            <a:endParaRPr lang="en-US" sz="1400" dirty="0" smtClean="0">
              <a:latin typeface="Garamond" pitchFamily="18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b="1" dirty="0" smtClean="0">
                <a:latin typeface="Garamond" pitchFamily="18" charset="0"/>
              </a:rPr>
              <a:t>H </a:t>
            </a:r>
            <a:r>
              <a:rPr lang="en-US" sz="2400" dirty="0" smtClean="0">
                <a:latin typeface="Garamond" pitchFamily="18" charset="0"/>
              </a:rPr>
              <a:t>lacks dimensional monotonicity altogether. </a:t>
            </a:r>
            <a:br>
              <a:rPr lang="en-US" sz="2400" dirty="0" smtClean="0">
                <a:latin typeface="Garamond" pitchFamily="18" charset="0"/>
              </a:rPr>
            </a:br>
            <a:endParaRPr lang="en-US" sz="1600" b="1" dirty="0" smtClean="0">
              <a:latin typeface="Garamond" pitchFamily="18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Garamond" pitchFamily="18" charset="0"/>
              </a:rPr>
              <a:t>MPI </a:t>
            </a:r>
            <a:r>
              <a:rPr lang="en-GB" sz="2400" dirty="0" smtClean="0">
                <a:latin typeface="Garamond" pitchFamily="18" charset="0"/>
              </a:rPr>
              <a:t>provides a political incentive to reach the poorest. </a:t>
            </a:r>
            <a:r>
              <a:rPr lang="en-GB" sz="2400" dirty="0">
                <a:latin typeface="Garamond" pitchFamily="18" charset="0"/>
              </a:rPr>
              <a:t> </a:t>
            </a:r>
            <a:r>
              <a:rPr lang="en-GB" sz="2400" dirty="0" smtClean="0">
                <a:latin typeface="Garamond" pitchFamily="18" charset="0"/>
              </a:rPr>
              <a:t/>
            </a:r>
            <a:br>
              <a:rPr lang="en-GB" sz="2400" dirty="0" smtClean="0">
                <a:latin typeface="Garamond" pitchFamily="18" charset="0"/>
              </a:rPr>
            </a:br>
            <a:endParaRPr lang="en-GB" sz="1400" dirty="0" smtClean="0">
              <a:latin typeface="Garamond" pitchFamily="18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en-GB" sz="2400" dirty="0" smtClean="0">
                <a:latin typeface="Garamond" pitchFamily="18" charset="0"/>
              </a:rPr>
              <a:t>Change in intensity is particularly relevant in poor countries, and in MPI ‘superstars’ (Bangladesh)</a:t>
            </a:r>
            <a:br>
              <a:rPr lang="en-GB" sz="2400" dirty="0" smtClean="0">
                <a:latin typeface="Garamond" pitchFamily="18" charset="0"/>
              </a:rPr>
            </a:br>
            <a:r>
              <a:rPr lang="en-GB" sz="2400" dirty="0" smtClean="0">
                <a:latin typeface="Garamond" pitchFamily="18" charset="0"/>
              </a:rPr>
              <a:t>                                   </a:t>
            </a:r>
            <a:r>
              <a:rPr lang="en-GB" sz="2000" dirty="0" smtClean="0">
                <a:latin typeface="Garamond" pitchFamily="18" charset="0"/>
              </a:rPr>
              <a:t>(Alkire and Roche forthcoming 18 March 2013)  </a:t>
            </a:r>
            <a:br>
              <a:rPr lang="en-GB" sz="2000" dirty="0" smtClean="0">
                <a:latin typeface="Garamond" pitchFamily="18" charset="0"/>
              </a:rPr>
            </a:br>
            <a:endParaRPr lang="en-GB" sz="2000" dirty="0" smtClean="0">
              <a:latin typeface="Garamond" pitchFamily="18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 smtClean="0">
                <a:latin typeface="Garamond" pitchFamily="18" charset="0"/>
              </a:rPr>
              <a:t/>
            </a:r>
            <a:br>
              <a:rPr lang="en-US" sz="2400" dirty="0" smtClean="0">
                <a:latin typeface="Garamond" pitchFamily="18" charset="0"/>
              </a:rPr>
            </a:br>
            <a:endParaRPr lang="en-US" sz="2000" dirty="0" smtClean="0">
              <a:latin typeface="Garamond" pitchFamily="18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603B051-1A12-417E-BEAE-5A86812DA5A7}" type="slidenum">
              <a:rPr lang="en-US">
                <a:ea typeface="ヒラギノ角ゴ ProN W3"/>
                <a:sym typeface="Arial" pitchFamily="34" charset="0"/>
              </a:rPr>
              <a:pPr/>
              <a:t>17</a:t>
            </a:fld>
            <a:endParaRPr lang="en-US">
              <a:ea typeface="ヒラギノ角ゴ ProN W3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8384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107504" y="260648"/>
            <a:ext cx="9036496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3600" dirty="0" smtClean="0">
                <a:solidFill>
                  <a:srgbClr val="760000"/>
                </a:solidFill>
              </a:rPr>
              <a:t>C</a:t>
            </a:r>
            <a:r>
              <a:rPr lang="en-GB" sz="3600" dirty="0">
                <a:solidFill>
                  <a:srgbClr val="760000"/>
                </a:solidFill>
              </a:rPr>
              <a:t>2</a:t>
            </a:r>
            <a:r>
              <a:rPr lang="en-GB" sz="3600" dirty="0" smtClean="0">
                <a:solidFill>
                  <a:srgbClr val="760000"/>
                </a:solidFill>
              </a:rPr>
              <a:t>. Political incentive to reach the poorest. </a:t>
            </a:r>
            <a:r>
              <a:rPr lang="en-GB" sz="3200" dirty="0">
                <a:solidFill>
                  <a:srgbClr val="760000"/>
                </a:solidFill>
              </a:rPr>
              <a:t>	</a:t>
            </a:r>
            <a:endParaRPr lang="en-US" sz="3200" dirty="0" smtClean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827584" y="1484784"/>
            <a:ext cx="0" cy="345638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827584" y="4941168"/>
            <a:ext cx="338437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5148064" y="1484784"/>
            <a:ext cx="0" cy="345638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5148064" y="4941168"/>
            <a:ext cx="338437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5148064" y="2061168"/>
            <a:ext cx="2880000" cy="2880000"/>
          </a:xfrm>
          <a:prstGeom prst="rect">
            <a:avLst/>
          </a:prstGeom>
          <a:solidFill>
            <a:srgbClr val="1D491E">
              <a:alpha val="8500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47664" y="980728"/>
            <a:ext cx="26837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latin typeface="Garamond" pitchFamily="18" charset="0"/>
              </a:rPr>
              <a:t>Ethiopia 2000-05 </a:t>
            </a:r>
            <a:endParaRPr lang="en-GB" sz="2800" dirty="0"/>
          </a:p>
        </p:txBody>
      </p:sp>
      <p:sp>
        <p:nvSpPr>
          <p:cNvPr id="14" name="Rectangle 13"/>
          <p:cNvSpPr/>
          <p:nvPr/>
        </p:nvSpPr>
        <p:spPr>
          <a:xfrm>
            <a:off x="5980442" y="980728"/>
            <a:ext cx="22499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latin typeface="Garamond" pitchFamily="18" charset="0"/>
              </a:rPr>
              <a:t>Nigeria 2003-8</a:t>
            </a:r>
            <a:endParaRPr lang="en-GB" sz="2800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5148064" y="2060848"/>
            <a:ext cx="2448056" cy="2880000"/>
          </a:xfrm>
          <a:prstGeom prst="rect">
            <a:avLst/>
          </a:prstGeom>
          <a:solidFill>
            <a:srgbClr val="7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7584" y="2060848"/>
            <a:ext cx="2880000" cy="2880000"/>
          </a:xfrm>
          <a:prstGeom prst="rect">
            <a:avLst/>
          </a:prstGeom>
          <a:solidFill>
            <a:srgbClr val="1D491E">
              <a:alpha val="8600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801163" y="2420568"/>
            <a:ext cx="2484384" cy="2520280"/>
          </a:xfrm>
          <a:prstGeom prst="rect">
            <a:avLst/>
          </a:prstGeom>
          <a:solidFill>
            <a:srgbClr val="7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59832" y="494116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 smtClean="0">
                <a:latin typeface="Garamond" pitchFamily="18" charset="0"/>
              </a:rPr>
              <a:t>H</a:t>
            </a:r>
            <a:endParaRPr lang="en-GB" sz="1200" b="1" dirty="0">
              <a:latin typeface="Garamond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5813" y="1994083"/>
            <a:ext cx="643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 smtClean="0">
                <a:latin typeface="Garamond" pitchFamily="18" charset="0"/>
              </a:rPr>
              <a:t>A</a:t>
            </a:r>
            <a:endParaRPr lang="en-GB" sz="2800" b="1" dirty="0">
              <a:latin typeface="Garamond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96120" y="1772816"/>
            <a:ext cx="1224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/>
              <a:t>M0(year1)</a:t>
            </a:r>
            <a:endParaRPr lang="en-GB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563888" y="1772816"/>
            <a:ext cx="1224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M0(year1)</a:t>
            </a:r>
            <a:endParaRPr lang="en-GB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699792" y="2204864"/>
            <a:ext cx="1224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M0(year2)</a:t>
            </a:r>
            <a:endParaRPr lang="en-GB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876256" y="2143889"/>
            <a:ext cx="1224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M0(year2)</a:t>
            </a:r>
            <a:endParaRPr lang="en-GB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5264621"/>
            <a:ext cx="9144000" cy="16927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Garamond" pitchFamily="18" charset="0"/>
              </a:rPr>
              <a:t>In </a:t>
            </a:r>
            <a:r>
              <a:rPr lang="en-GB" sz="2800" dirty="0" smtClean="0">
                <a:latin typeface="Garamond" pitchFamily="18" charset="0"/>
              </a:rPr>
              <a:t>5 </a:t>
            </a:r>
            <a:r>
              <a:rPr lang="en-GB" sz="2800" dirty="0">
                <a:latin typeface="Garamond" pitchFamily="18" charset="0"/>
              </a:rPr>
              <a:t>years, Ethiopia reduced </a:t>
            </a:r>
            <a:r>
              <a:rPr lang="en-GB" sz="2800" b="1" dirty="0">
                <a:latin typeface="Garamond" pitchFamily="18" charset="0"/>
              </a:rPr>
              <a:t>H</a:t>
            </a:r>
            <a:r>
              <a:rPr lang="en-GB" sz="2800" dirty="0">
                <a:latin typeface="Garamond" pitchFamily="18" charset="0"/>
              </a:rPr>
              <a:t> by 5%; Nigeria, by 9%. </a:t>
            </a:r>
            <a:br>
              <a:rPr lang="en-GB" sz="2800" dirty="0">
                <a:latin typeface="Garamond" pitchFamily="18" charset="0"/>
              </a:rPr>
            </a:br>
            <a:r>
              <a:rPr lang="en-GB" sz="2800" dirty="0">
                <a:latin typeface="Garamond" pitchFamily="18" charset="0"/>
              </a:rPr>
              <a:t>Ethiopia reduced intensity</a:t>
            </a:r>
            <a:r>
              <a:rPr lang="en-GB" sz="2800" b="1" dirty="0">
                <a:latin typeface="Garamond" pitchFamily="18" charset="0"/>
              </a:rPr>
              <a:t> A</a:t>
            </a:r>
            <a:r>
              <a:rPr lang="en-GB" sz="2800" dirty="0">
                <a:latin typeface="Garamond" pitchFamily="18" charset="0"/>
              </a:rPr>
              <a:t> by 5%, Nigeria’s was unchanged.</a:t>
            </a:r>
            <a:br>
              <a:rPr lang="en-GB" sz="2800" dirty="0">
                <a:latin typeface="Garamond" pitchFamily="18" charset="0"/>
              </a:rPr>
            </a:br>
            <a:r>
              <a:rPr lang="en-GB" sz="2800" dirty="0" smtClean="0">
                <a:latin typeface="Garamond" pitchFamily="18" charset="0"/>
              </a:rPr>
              <a:t>Ethiopia reduced MPI more. </a:t>
            </a:r>
            <a:r>
              <a:rPr lang="en-GB" sz="2800" b="1" dirty="0" smtClean="0">
                <a:latin typeface="Garamond" pitchFamily="18" charset="0"/>
              </a:rPr>
              <a:t>H</a:t>
            </a:r>
            <a:r>
              <a:rPr lang="en-GB" sz="2800" dirty="0" smtClean="0">
                <a:latin typeface="Garamond" pitchFamily="18" charset="0"/>
              </a:rPr>
              <a:t> would overlook this. </a:t>
            </a:r>
            <a:endParaRPr lang="en-GB" sz="2800" dirty="0">
              <a:latin typeface="Garamond" pitchFamily="18" charset="0"/>
            </a:endParaRPr>
          </a:p>
          <a:p>
            <a:endParaRPr lang="en-GB" sz="2000" i="1" dirty="0"/>
          </a:p>
        </p:txBody>
      </p:sp>
      <p:sp>
        <p:nvSpPr>
          <p:cNvPr id="9" name="Line Callout 1 (Border and Accent Bar) 8"/>
          <p:cNvSpPr/>
          <p:nvPr/>
        </p:nvSpPr>
        <p:spPr bwMode="auto">
          <a:xfrm>
            <a:off x="8243542" y="4149080"/>
            <a:ext cx="720946" cy="432048"/>
          </a:xfrm>
          <a:prstGeom prst="accentBorderCallout1">
            <a:avLst>
              <a:gd name="adj1" fmla="val 18750"/>
              <a:gd name="adj2" fmla="val -8333"/>
              <a:gd name="adj3" fmla="val 173384"/>
              <a:gd name="adj4" fmla="val -48825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9%</a:t>
            </a:r>
          </a:p>
        </p:txBody>
      </p:sp>
      <p:cxnSp>
        <p:nvCxnSpPr>
          <p:cNvPr id="28" name="Straight Arrow Connector 27"/>
          <p:cNvCxnSpPr>
            <a:stCxn id="12" idx="3"/>
          </p:cNvCxnSpPr>
          <p:nvPr/>
        </p:nvCxnSpPr>
        <p:spPr bwMode="auto">
          <a:xfrm flipH="1">
            <a:off x="7668344" y="3501168"/>
            <a:ext cx="35972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H="1" flipV="1">
            <a:off x="7668344" y="2852936"/>
            <a:ext cx="360040" cy="32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7596120" y="4077072"/>
            <a:ext cx="43226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Line Callout 1 (Border and Accent Bar) 31"/>
          <p:cNvSpPr/>
          <p:nvPr/>
        </p:nvSpPr>
        <p:spPr bwMode="auto">
          <a:xfrm>
            <a:off x="3995503" y="4149080"/>
            <a:ext cx="720946" cy="432048"/>
          </a:xfrm>
          <a:prstGeom prst="accentBorderCallout1">
            <a:avLst>
              <a:gd name="adj1" fmla="val 18750"/>
              <a:gd name="adj2" fmla="val -8333"/>
              <a:gd name="adj3" fmla="val 173384"/>
              <a:gd name="adj4" fmla="val -48825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5%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 flipH="1">
            <a:off x="3311968" y="2852936"/>
            <a:ext cx="39593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flipH="1">
            <a:off x="3311968" y="3501008"/>
            <a:ext cx="395936" cy="1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H="1" flipV="1">
            <a:off x="3311968" y="4076752"/>
            <a:ext cx="395936" cy="32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Line Callout 1 (Border and Accent Bar) 36"/>
          <p:cNvSpPr/>
          <p:nvPr/>
        </p:nvSpPr>
        <p:spPr bwMode="auto">
          <a:xfrm>
            <a:off x="1187191" y="1503948"/>
            <a:ext cx="720946" cy="432048"/>
          </a:xfrm>
          <a:prstGeom prst="accentBorderCallout1">
            <a:avLst>
              <a:gd name="adj1" fmla="val 18750"/>
              <a:gd name="adj2" fmla="val -8333"/>
              <a:gd name="adj3" fmla="val 147291"/>
              <a:gd name="adj4" fmla="val -50562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5%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1547664" y="2060848"/>
            <a:ext cx="0" cy="3600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339752" y="2060848"/>
            <a:ext cx="0" cy="3600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3131840" y="2060848"/>
            <a:ext cx="0" cy="2825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Left Arrow 7"/>
          <p:cNvSpPr/>
          <p:nvPr/>
        </p:nvSpPr>
        <p:spPr bwMode="auto">
          <a:xfrm rot="7248477">
            <a:off x="1373336" y="2574396"/>
            <a:ext cx="725101" cy="329442"/>
          </a:xfrm>
          <a:prstGeom prst="lef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5616" y="3068960"/>
            <a:ext cx="19446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F5DCC1"/>
                </a:solidFill>
                <a:latin typeface="Garamond" pitchFamily="18" charset="0"/>
              </a:rPr>
              <a:t>Reduction in Intensity of those who </a:t>
            </a:r>
            <a:r>
              <a:rPr lang="en-GB" sz="2000" b="1" u="sng" dirty="0" smtClean="0">
                <a:solidFill>
                  <a:srgbClr val="F5DCC1"/>
                </a:solidFill>
                <a:latin typeface="Garamond" pitchFamily="18" charset="0"/>
              </a:rPr>
              <a:t>remain</a:t>
            </a:r>
            <a:r>
              <a:rPr lang="en-GB" sz="2000" b="1" dirty="0" smtClean="0">
                <a:solidFill>
                  <a:srgbClr val="F5DCC1"/>
                </a:solidFill>
                <a:latin typeface="Garamond" pitchFamily="18" charset="0"/>
              </a:rPr>
              <a:t> poor. </a:t>
            </a:r>
            <a:endParaRPr lang="en-GB" sz="2000" b="1" dirty="0">
              <a:solidFill>
                <a:srgbClr val="F5DCC1"/>
              </a:solidFill>
              <a:latin typeface="Garamond" pitchFamily="18" charset="0"/>
            </a:endParaRPr>
          </a:p>
        </p:txBody>
      </p:sp>
      <p:sp>
        <p:nvSpPr>
          <p:cNvPr id="39" name="Left Arrow 38"/>
          <p:cNvSpPr/>
          <p:nvPr/>
        </p:nvSpPr>
        <p:spPr bwMode="auto">
          <a:xfrm rot="7248477">
            <a:off x="5970890" y="2199629"/>
            <a:ext cx="701284" cy="370512"/>
          </a:xfrm>
          <a:prstGeom prst="lef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48064" y="2780928"/>
            <a:ext cx="2304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F5DCC1"/>
                </a:solidFill>
                <a:latin typeface="Garamond" pitchFamily="18" charset="0"/>
              </a:rPr>
              <a:t>Intensity of poverty is unchanged. </a:t>
            </a:r>
            <a:endParaRPr lang="en-GB" sz="2000" b="1" dirty="0">
              <a:solidFill>
                <a:srgbClr val="F5DCC1"/>
              </a:solidFill>
              <a:latin typeface="Garamond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64288" y="490109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 smtClean="0">
                <a:latin typeface="Garamond" pitchFamily="18" charset="0"/>
              </a:rPr>
              <a:t>H</a:t>
            </a:r>
            <a:endParaRPr lang="en-GB" sz="1200" b="1" dirty="0">
              <a:latin typeface="Garamond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04666" y="1988840"/>
            <a:ext cx="643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 smtClean="0">
                <a:latin typeface="Garamond" pitchFamily="18" charset="0"/>
              </a:rPr>
              <a:t>A</a:t>
            </a:r>
            <a:endParaRPr lang="en-GB" sz="2800" b="1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2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60806-8D5E-4595-973D-EEB4B998C3A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3" name="5 Rectángulo"/>
          <p:cNvSpPr>
            <a:spLocks noChangeArrowheads="1"/>
          </p:cNvSpPr>
          <p:nvPr/>
        </p:nvSpPr>
        <p:spPr bwMode="auto">
          <a:xfrm>
            <a:off x="323528" y="46365"/>
            <a:ext cx="8568952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solidFill>
                  <a:schemeClr val="tx1"/>
                </a:solidFill>
                <a:latin typeface="Garamond" pitchFamily="18" charset="0"/>
              </a:rPr>
              <a:t>Reductions by H (beige) and A (rose)</a:t>
            </a:r>
            <a:endParaRPr lang="es-AR" sz="3600" dirty="0" smtClean="0">
              <a:solidFill>
                <a:schemeClr val="tx1"/>
              </a:solidFill>
              <a:latin typeface="Garamond" pitchFamily="18" charset="0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36512" y="692696"/>
            <a:ext cx="9289032" cy="6287516"/>
            <a:chOff x="-36512" y="692696"/>
            <a:chExt cx="9289032" cy="6287516"/>
          </a:xfrm>
        </p:grpSpPr>
        <p:grpSp>
          <p:nvGrpSpPr>
            <p:cNvPr id="5" name="Group 4"/>
            <p:cNvGrpSpPr/>
            <p:nvPr/>
          </p:nvGrpSpPr>
          <p:grpSpPr>
            <a:xfrm>
              <a:off x="-36512" y="692696"/>
              <a:ext cx="9289032" cy="6287516"/>
              <a:chOff x="-36512" y="692696"/>
              <a:chExt cx="9289032" cy="6287516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-36512" y="692696"/>
                <a:ext cx="9289032" cy="6165304"/>
                <a:chOff x="35496" y="803523"/>
                <a:chExt cx="8944946" cy="5865837"/>
              </a:xfrm>
            </p:grpSpPr>
            <p:pic>
              <p:nvPicPr>
                <p:cNvPr id="1157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5496" y="803523"/>
                  <a:ext cx="8944946" cy="58658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15717" name="Picture 5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74711" t="6412" r="15114" b="17103"/>
                <a:stretch>
                  <a:fillRect/>
                </a:stretch>
              </p:blipFill>
              <p:spPr bwMode="auto">
                <a:xfrm>
                  <a:off x="6588224" y="1196752"/>
                  <a:ext cx="905683" cy="44644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0" name="Picture 5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75483" t="2898" r="15114" b="93569"/>
                <a:stretch>
                  <a:fillRect/>
                </a:stretch>
              </p:blipFill>
              <p:spPr bwMode="auto">
                <a:xfrm>
                  <a:off x="5580112" y="980728"/>
                  <a:ext cx="876803" cy="2160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11" name="TextBox 10"/>
                <p:cNvSpPr txBox="1"/>
                <p:nvPr/>
              </p:nvSpPr>
              <p:spPr>
                <a:xfrm>
                  <a:off x="4211960" y="5399638"/>
                  <a:ext cx="4667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VE" sz="1100" b="1" dirty="0" smtClean="0"/>
                    <a:t>79%</a:t>
                  </a:r>
                  <a:endParaRPr lang="es-VE" sz="1100" b="1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4716016" y="5183614"/>
                  <a:ext cx="4667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VE" sz="1100" b="1" dirty="0" smtClean="0"/>
                    <a:t>68%</a:t>
                  </a:r>
                  <a:endParaRPr lang="es-VE" sz="1100" b="1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195936" y="4963869"/>
                  <a:ext cx="523598" cy="2928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VE" sz="1400" b="1" dirty="0" smtClean="0"/>
                    <a:t>67%</a:t>
                  </a:r>
                  <a:endParaRPr lang="es-VE" sz="1400" b="1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4609261" y="4797152"/>
                  <a:ext cx="4667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VE" sz="1100" b="1" dirty="0" smtClean="0"/>
                    <a:t>79%</a:t>
                  </a:r>
                  <a:endParaRPr lang="es-VE" sz="1100" b="1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475656" y="5399638"/>
                  <a:ext cx="4667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VE" sz="1100" b="1" dirty="0" smtClean="0">
                      <a:solidFill>
                        <a:schemeClr val="bg1"/>
                      </a:solidFill>
                    </a:rPr>
                    <a:t>21%</a:t>
                  </a:r>
                  <a:endParaRPr lang="es-VE" sz="11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835696" y="5183614"/>
                  <a:ext cx="4667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VE" sz="1100" b="1" dirty="0" smtClean="0">
                      <a:solidFill>
                        <a:schemeClr val="bg1"/>
                      </a:solidFill>
                    </a:rPr>
                    <a:t>32%</a:t>
                  </a:r>
                  <a:endParaRPr lang="es-VE" sz="11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838353" y="4963869"/>
                  <a:ext cx="523598" cy="2928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VE" sz="1400" b="1" dirty="0" smtClean="0">
                      <a:solidFill>
                        <a:schemeClr val="bg1"/>
                      </a:solidFill>
                    </a:rPr>
                    <a:t>33%</a:t>
                  </a:r>
                  <a:endParaRPr lang="es-VE" sz="1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411760" y="4797152"/>
                  <a:ext cx="4667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VE" sz="1100" b="1" dirty="0" smtClean="0">
                      <a:solidFill>
                        <a:schemeClr val="bg1"/>
                      </a:solidFill>
                    </a:rPr>
                    <a:t>21%</a:t>
                  </a:r>
                  <a:endParaRPr lang="es-VE" sz="11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860032" y="4581128"/>
                  <a:ext cx="4667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VE" sz="1100" b="1" dirty="0" smtClean="0"/>
                    <a:t>71%</a:t>
                  </a:r>
                  <a:endParaRPr lang="es-VE" sz="1100" b="1" dirty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5113317" y="4365104"/>
                  <a:ext cx="4667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VE" sz="1100" b="1" dirty="0" smtClean="0"/>
                    <a:t>74%</a:t>
                  </a:r>
                  <a:endParaRPr lang="es-VE" sz="1100" b="1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4860032" y="4175502"/>
                  <a:ext cx="4667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VE" sz="1100" b="1" dirty="0" smtClean="0"/>
                    <a:t>85%</a:t>
                  </a:r>
                  <a:endParaRPr lang="es-VE" sz="1100" b="1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5076056" y="3959478"/>
                  <a:ext cx="4667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VE" sz="1100" b="1" dirty="0" smtClean="0"/>
                    <a:t>78%</a:t>
                  </a:r>
                  <a:endParaRPr lang="es-VE" sz="1100" b="1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5796136" y="3762618"/>
                  <a:ext cx="4667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VE" sz="1100" b="1" dirty="0" smtClean="0"/>
                    <a:t>37%</a:t>
                  </a:r>
                  <a:endParaRPr lang="es-VE" sz="1100" b="1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796136" y="3546594"/>
                  <a:ext cx="4667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VE" sz="1100" b="1" dirty="0" smtClean="0"/>
                    <a:t>45%</a:t>
                  </a:r>
                  <a:endParaRPr lang="es-VE" sz="1100" b="1" dirty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5364088" y="3356992"/>
                  <a:ext cx="4667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VE" sz="1100" b="1" dirty="0" smtClean="0"/>
                    <a:t>83%</a:t>
                  </a:r>
                  <a:endParaRPr lang="es-VE" sz="1100" b="1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5364088" y="3140968"/>
                  <a:ext cx="4667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VE" sz="1100" b="1" dirty="0" smtClean="0"/>
                    <a:t>94%</a:t>
                  </a:r>
                  <a:endParaRPr lang="es-VE" sz="1100" b="1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508104" y="2951366"/>
                  <a:ext cx="4667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VE" sz="1100" b="1" dirty="0" smtClean="0"/>
                    <a:t>83%</a:t>
                  </a:r>
                  <a:endParaRPr lang="es-VE" sz="1100" b="1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868144" y="2735342"/>
                  <a:ext cx="4667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VE" sz="1100" b="1" dirty="0" smtClean="0"/>
                    <a:t>60%</a:t>
                  </a:r>
                  <a:endParaRPr lang="es-VE" sz="1100" b="1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5796136" y="2545740"/>
                  <a:ext cx="4667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VE" sz="1100" b="1" dirty="0" smtClean="0"/>
                    <a:t>79%</a:t>
                  </a:r>
                  <a:endParaRPr lang="es-VE" sz="1100" b="1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5724128" y="2329716"/>
                  <a:ext cx="4667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VE" sz="1100" b="1" dirty="0" smtClean="0"/>
                    <a:t>88%</a:t>
                  </a:r>
                  <a:endParaRPr lang="es-VE" sz="1100" b="1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5868144" y="2132856"/>
                  <a:ext cx="4667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VE" sz="1100" b="1" dirty="0" smtClean="0"/>
                    <a:t>86%</a:t>
                  </a:r>
                  <a:endParaRPr lang="es-VE" sz="1100" b="1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6156176" y="1943254"/>
                  <a:ext cx="4667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VE" sz="1100" b="1" dirty="0" smtClean="0"/>
                    <a:t>90%</a:t>
                  </a:r>
                  <a:endParaRPr lang="es-VE" sz="1100" b="1" dirty="0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6337454" y="1727230"/>
                  <a:ext cx="4667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VE" sz="1100" b="1" dirty="0" smtClean="0"/>
                    <a:t>16%</a:t>
                  </a:r>
                  <a:endParaRPr lang="es-VE" sz="1100" b="1" dirty="0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6084168" y="1511206"/>
                  <a:ext cx="4667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VE" sz="1100" b="1" dirty="0" smtClean="0"/>
                    <a:t>95%</a:t>
                  </a:r>
                  <a:endParaRPr lang="es-VE" sz="1100" b="1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6620959" y="908720"/>
                  <a:ext cx="54534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VE" sz="1100" b="1" dirty="0" smtClean="0"/>
                    <a:t>107%</a:t>
                  </a:r>
                  <a:endParaRPr lang="es-VE" sz="1100" b="1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2627784" y="4581128"/>
                  <a:ext cx="4667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VE" sz="1100" b="1" dirty="0" smtClean="0">
                      <a:solidFill>
                        <a:schemeClr val="bg1"/>
                      </a:solidFill>
                    </a:rPr>
                    <a:t>29%</a:t>
                  </a:r>
                  <a:endParaRPr lang="es-VE" sz="11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241109" y="4365104"/>
                  <a:ext cx="4667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VE" sz="1100" b="1" dirty="0" smtClean="0">
                      <a:solidFill>
                        <a:schemeClr val="bg1"/>
                      </a:solidFill>
                    </a:rPr>
                    <a:t>26%</a:t>
                  </a:r>
                  <a:endParaRPr lang="es-VE" sz="11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3059832" y="4175502"/>
                  <a:ext cx="4667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VE" sz="1100" b="1" dirty="0" smtClean="0">
                      <a:solidFill>
                        <a:schemeClr val="bg1"/>
                      </a:solidFill>
                    </a:rPr>
                    <a:t>15%</a:t>
                  </a:r>
                  <a:endParaRPr lang="es-VE" sz="11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673157" y="3959478"/>
                  <a:ext cx="4667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VE" sz="1100" b="1" dirty="0" smtClean="0">
                      <a:solidFill>
                        <a:schemeClr val="bg1"/>
                      </a:solidFill>
                    </a:rPr>
                    <a:t>22%</a:t>
                  </a:r>
                  <a:endParaRPr lang="es-VE" sz="11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4283968" y="3743454"/>
                  <a:ext cx="4667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VE" sz="1100" b="1" dirty="0" smtClean="0">
                      <a:solidFill>
                        <a:schemeClr val="bg1"/>
                      </a:solidFill>
                    </a:rPr>
                    <a:t>63%</a:t>
                  </a:r>
                  <a:endParaRPr lang="es-VE" sz="11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283968" y="3573016"/>
                  <a:ext cx="4667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VE" sz="1100" b="1" dirty="0" smtClean="0">
                      <a:solidFill>
                        <a:schemeClr val="bg1"/>
                      </a:solidFill>
                    </a:rPr>
                    <a:t>55%</a:t>
                  </a:r>
                  <a:endParaRPr lang="es-VE" sz="11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4177213" y="3356992"/>
                  <a:ext cx="4667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VE" sz="1100" b="1" dirty="0" smtClean="0">
                      <a:solidFill>
                        <a:schemeClr val="bg1"/>
                      </a:solidFill>
                    </a:rPr>
                    <a:t>17%</a:t>
                  </a:r>
                  <a:endParaRPr lang="es-VE" sz="11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4221451" y="3140968"/>
                  <a:ext cx="38824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VE" sz="1100" b="1" dirty="0" smtClean="0">
                      <a:solidFill>
                        <a:schemeClr val="bg1"/>
                      </a:solidFill>
                    </a:rPr>
                    <a:t>6%</a:t>
                  </a:r>
                  <a:endParaRPr lang="es-VE" sz="11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4572000" y="2951366"/>
                  <a:ext cx="4667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VE" sz="1100" b="1" dirty="0" smtClean="0">
                      <a:solidFill>
                        <a:schemeClr val="bg1"/>
                      </a:solidFill>
                    </a:rPr>
                    <a:t>17%</a:t>
                  </a:r>
                  <a:endParaRPr lang="es-VE" sz="11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5076056" y="2735342"/>
                  <a:ext cx="4667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VE" sz="1100" b="1" dirty="0" smtClean="0">
                      <a:solidFill>
                        <a:schemeClr val="bg1"/>
                      </a:solidFill>
                    </a:rPr>
                    <a:t>40%</a:t>
                  </a:r>
                  <a:endParaRPr lang="es-VE" sz="11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932040" y="2519318"/>
                  <a:ext cx="4667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VE" sz="1100" b="1" dirty="0" smtClean="0">
                      <a:solidFill>
                        <a:schemeClr val="bg1"/>
                      </a:solidFill>
                    </a:rPr>
                    <a:t>21%</a:t>
                  </a:r>
                  <a:endParaRPr lang="es-VE" sz="11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5011527" y="2348880"/>
                  <a:ext cx="4667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VE" sz="1100" b="1" dirty="0" smtClean="0">
                      <a:solidFill>
                        <a:schemeClr val="bg1"/>
                      </a:solidFill>
                    </a:rPr>
                    <a:t>12%</a:t>
                  </a:r>
                  <a:endParaRPr lang="es-VE" sz="11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5185325" y="2132856"/>
                  <a:ext cx="4667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VE" sz="1100" b="1" dirty="0" smtClean="0">
                      <a:solidFill>
                        <a:schemeClr val="bg1"/>
                      </a:solidFill>
                    </a:rPr>
                    <a:t>14%</a:t>
                  </a:r>
                  <a:endParaRPr lang="es-VE" sz="11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5761389" y="1943254"/>
                  <a:ext cx="4667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VE" sz="1100" b="1" dirty="0" smtClean="0">
                      <a:solidFill>
                        <a:schemeClr val="bg1"/>
                      </a:solidFill>
                    </a:rPr>
                    <a:t>10%</a:t>
                  </a:r>
                  <a:endParaRPr lang="es-VE" sz="11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5905405" y="1727230"/>
                  <a:ext cx="4667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VE" sz="1100" b="1" dirty="0" smtClean="0">
                      <a:solidFill>
                        <a:schemeClr val="bg1"/>
                      </a:solidFill>
                    </a:rPr>
                    <a:t>16%</a:t>
                  </a:r>
                  <a:endParaRPr lang="es-VE" sz="11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" name="TextBox 1"/>
              <p:cNvSpPr txBox="1"/>
              <p:nvPr/>
            </p:nvSpPr>
            <p:spPr>
              <a:xfrm>
                <a:off x="6804364" y="980728"/>
                <a:ext cx="1292662" cy="599948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GB" sz="3600" dirty="0" smtClean="0">
                    <a:solidFill>
                      <a:schemeClr val="bg1">
                        <a:lumMod val="65000"/>
                      </a:schemeClr>
                    </a:solidFill>
                    <a:latin typeface="Garamond" pitchFamily="18" charset="0"/>
                  </a:rPr>
                  <a:t>Embargoed</a:t>
                </a:r>
                <a:endParaRPr lang="en-GB" sz="3600" dirty="0">
                  <a:solidFill>
                    <a:schemeClr val="bg1">
                      <a:lumMod val="65000"/>
                    </a:schemeClr>
                  </a:solidFill>
                  <a:latin typeface="Garamond" pitchFamily="18" charset="0"/>
                </a:endParaRPr>
              </a:p>
              <a:p>
                <a:endParaRPr lang="en-GB" sz="3600" dirty="0">
                  <a:solidFill>
                    <a:schemeClr val="bg1">
                      <a:lumMod val="65000"/>
                    </a:schemeClr>
                  </a:solidFill>
                  <a:latin typeface="Garamond" pitchFamily="18" charset="0"/>
                </a:endParaRPr>
              </a:p>
            </p:txBody>
          </p:sp>
        </p:grpSp>
        <p:sp>
          <p:nvSpPr>
            <p:cNvPr id="3" name="Left Arrow 2"/>
            <p:cNvSpPr/>
            <p:nvPr/>
          </p:nvSpPr>
          <p:spPr bwMode="auto">
            <a:xfrm>
              <a:off x="5294881" y="4797152"/>
              <a:ext cx="3021535" cy="860298"/>
            </a:xfrm>
            <a:prstGeom prst="leftArrow">
              <a:avLst/>
            </a:prstGeom>
            <a:solidFill>
              <a:srgbClr val="77933C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2800" b="0" i="0" u="none" strike="noStrike" cap="none" normalizeH="0" baseline="0" dirty="0" smtClean="0">
                  <a:ln>
                    <a:noFill/>
                  </a:ln>
                  <a:solidFill>
                    <a:srgbClr val="FFFFB7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Bangladesh</a:t>
              </a:r>
              <a:endParaRPr kumimoji="0" lang="en-GB" sz="4200" b="0" i="0" u="none" strike="noStrike" cap="none" normalizeH="0" baseline="0" dirty="0" smtClean="0">
                <a:ln>
                  <a:noFill/>
                </a:ln>
                <a:solidFill>
                  <a:srgbClr val="FFFFB7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7491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dirty="0" smtClean="0">
                <a:solidFill>
                  <a:srgbClr val="760000"/>
                </a:solidFill>
              </a:rPr>
              <a:t>Proposals by Dotter and Klasen 2013</a:t>
            </a:r>
            <a:endParaRPr lang="en-US" sz="4000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 bwMode="auto">
          <a:xfrm>
            <a:off x="323528" y="908720"/>
            <a:ext cx="8640960" cy="525658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0"/>
              </a:spcBef>
              <a:buNone/>
            </a:pPr>
            <a:endParaRPr lang="en-GB" sz="700" b="1" dirty="0">
              <a:latin typeface="Garamond" pitchFamily="18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GB" sz="2000" b="1" dirty="0" smtClean="0">
                <a:latin typeface="Garamond" pitchFamily="18" charset="0"/>
              </a:rPr>
              <a:t>Empirical </a:t>
            </a:r>
            <a:r>
              <a:rPr lang="en-GB" sz="2000" b="1" dirty="0">
                <a:latin typeface="Garamond" pitchFamily="18" charset="0"/>
              </a:rPr>
              <a:t>Issues</a:t>
            </a:r>
            <a:r>
              <a:rPr lang="en-GB" sz="2000" dirty="0">
                <a:latin typeface="Garamond" pitchFamily="18" charset="0"/>
              </a:rPr>
              <a:t>	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GB" sz="2000" dirty="0">
                <a:latin typeface="Garamond" pitchFamily="18" charset="0"/>
              </a:rPr>
              <a:t>1. Dropping the use of the World Health Survey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GB" sz="2000" dirty="0">
                <a:latin typeface="Garamond" pitchFamily="18" charset="0"/>
              </a:rPr>
              <a:t>2. Dynamics exhibited by the MPI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GB" sz="2000" dirty="0">
                <a:latin typeface="Garamond" pitchFamily="18" charset="0"/>
              </a:rPr>
              <a:t>3. Dropping access to electricity, cooking fuel and sanitation 	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GB" sz="2000" dirty="0">
                <a:latin typeface="Garamond" pitchFamily="18" charset="0"/>
              </a:rPr>
              <a:t>4. </a:t>
            </a:r>
            <a:r>
              <a:rPr lang="en-GB" sz="2000" dirty="0" smtClean="0">
                <a:latin typeface="Garamond" pitchFamily="18" charset="0"/>
              </a:rPr>
              <a:t>Shortening </a:t>
            </a:r>
            <a:r>
              <a:rPr lang="en-GB" sz="2000" dirty="0">
                <a:latin typeface="Garamond" pitchFamily="18" charset="0"/>
              </a:rPr>
              <a:t>the attendance to school window by two </a:t>
            </a:r>
            <a:r>
              <a:rPr lang="en-GB" sz="2000" dirty="0" smtClean="0">
                <a:latin typeface="Garamond" pitchFamily="18" charset="0"/>
              </a:rPr>
              <a:t>years</a:t>
            </a:r>
            <a:r>
              <a:rPr lang="en-GB" sz="2000" dirty="0">
                <a:latin typeface="Garamond" pitchFamily="18" charset="0"/>
              </a:rPr>
              <a:t>	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GB" sz="2000" dirty="0">
                <a:latin typeface="Garamond" pitchFamily="18" charset="0"/>
              </a:rPr>
              <a:t>5. R</a:t>
            </a:r>
            <a:r>
              <a:rPr lang="en-GB" sz="2000" dirty="0" smtClean="0">
                <a:latin typeface="Garamond" pitchFamily="18" charset="0"/>
              </a:rPr>
              <a:t>estricting </a:t>
            </a:r>
            <a:r>
              <a:rPr lang="en-GB" sz="2000" dirty="0">
                <a:latin typeface="Garamond" pitchFamily="18" charset="0"/>
              </a:rPr>
              <a:t>the indicator of </a:t>
            </a:r>
            <a:r>
              <a:rPr lang="en-GB" sz="2000" dirty="0" smtClean="0">
                <a:latin typeface="Garamond" pitchFamily="18" charset="0"/>
              </a:rPr>
              <a:t>mortality to children under 5 </a:t>
            </a:r>
            <a:r>
              <a:rPr lang="en-GB" sz="2000" dirty="0">
                <a:latin typeface="Garamond" pitchFamily="18" charset="0"/>
              </a:rPr>
              <a:t>years of </a:t>
            </a:r>
            <a:r>
              <a:rPr lang="en-GB" sz="2000" dirty="0" smtClean="0">
                <a:latin typeface="Garamond" pitchFamily="18" charset="0"/>
              </a:rPr>
              <a:t>age</a:t>
            </a:r>
            <a:endParaRPr lang="en-GB" sz="2000" dirty="0">
              <a:latin typeface="Garamond" pitchFamily="18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GB" sz="2000" dirty="0">
                <a:latin typeface="Garamond" pitchFamily="18" charset="0"/>
              </a:rPr>
              <a:t>6. M</a:t>
            </a:r>
            <a:r>
              <a:rPr lang="en-GB" sz="2000" dirty="0" smtClean="0">
                <a:latin typeface="Garamond" pitchFamily="18" charset="0"/>
              </a:rPr>
              <a:t>odifying </a:t>
            </a:r>
            <a:r>
              <a:rPr lang="en-GB" sz="2000" dirty="0">
                <a:latin typeface="Garamond" pitchFamily="18" charset="0"/>
              </a:rPr>
              <a:t>the nutritional </a:t>
            </a:r>
            <a:r>
              <a:rPr lang="en-GB" sz="2000" dirty="0" smtClean="0">
                <a:latin typeface="Garamond" pitchFamily="18" charset="0"/>
              </a:rPr>
              <a:t>indicator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GB" sz="2000" dirty="0" smtClean="0">
                <a:latin typeface="Garamond" pitchFamily="18" charset="0"/>
              </a:rPr>
              <a:t>7. On adjusting some indicators for </a:t>
            </a:r>
            <a:r>
              <a:rPr lang="en-GB" sz="2000" dirty="0" err="1" smtClean="0">
                <a:latin typeface="Garamond" pitchFamily="18" charset="0"/>
              </a:rPr>
              <a:t>hh</a:t>
            </a:r>
            <a:r>
              <a:rPr lang="en-GB" sz="2000" dirty="0" smtClean="0">
                <a:latin typeface="Garamond" pitchFamily="18" charset="0"/>
              </a:rPr>
              <a:t> size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GB" sz="2000" dirty="0" smtClean="0">
                <a:latin typeface="Garamond" pitchFamily="18" charset="0"/>
              </a:rPr>
              <a:t>8. A ‘hybrid’ approach?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GB" sz="2000" dirty="0" smtClean="0">
                <a:latin typeface="Garamond" pitchFamily="18" charset="0"/>
              </a:rPr>
              <a:t>9. On severe multidimensional poverty</a:t>
            </a:r>
          </a:p>
          <a:p>
            <a:pPr eaLnBrk="1" hangingPunct="1">
              <a:spcBef>
                <a:spcPts val="0"/>
              </a:spcBef>
              <a:buNone/>
            </a:pPr>
            <a:endParaRPr lang="en-GB" sz="1050" b="1" dirty="0" smtClean="0">
              <a:latin typeface="Garamond" pitchFamily="18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GB" sz="2000" b="1" dirty="0" smtClean="0">
                <a:latin typeface="Garamond" pitchFamily="18" charset="0"/>
              </a:rPr>
              <a:t>Conceptual </a:t>
            </a:r>
            <a:r>
              <a:rPr lang="en-GB" sz="2000" b="1" dirty="0">
                <a:latin typeface="Garamond" pitchFamily="18" charset="0"/>
              </a:rPr>
              <a:t>Issues</a:t>
            </a:r>
            <a:r>
              <a:rPr lang="en-GB" sz="2000" dirty="0">
                <a:latin typeface="Garamond" pitchFamily="18" charset="0"/>
              </a:rPr>
              <a:t>	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GB" sz="2000" dirty="0">
                <a:latin typeface="Garamond" pitchFamily="18" charset="0"/>
              </a:rPr>
              <a:t>1. Union vs. intermediate poverty </a:t>
            </a:r>
            <a:r>
              <a:rPr lang="en-GB" sz="2000" dirty="0" err="1">
                <a:latin typeface="Garamond" pitchFamily="18" charset="0"/>
              </a:rPr>
              <a:t>cutoff</a:t>
            </a:r>
            <a:r>
              <a:rPr lang="en-GB" sz="2000" dirty="0">
                <a:latin typeface="Garamond" pitchFamily="18" charset="0"/>
              </a:rPr>
              <a:t> 	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GB" sz="2000" dirty="0" smtClean="0">
                <a:latin typeface="Garamond" pitchFamily="18" charset="0"/>
              </a:rPr>
              <a:t>2. </a:t>
            </a:r>
            <a:r>
              <a:rPr lang="en-GB" sz="2000" dirty="0">
                <a:latin typeface="Garamond" pitchFamily="18" charset="0"/>
              </a:rPr>
              <a:t>On reporting H and not MPI nor Intensity	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GB" sz="2000" dirty="0">
                <a:latin typeface="Garamond" pitchFamily="18" charset="0"/>
              </a:rPr>
              <a:t>3</a:t>
            </a:r>
            <a:r>
              <a:rPr lang="en-GB" sz="2000" dirty="0" smtClean="0">
                <a:latin typeface="Garamond" pitchFamily="18" charset="0"/>
              </a:rPr>
              <a:t>. </a:t>
            </a:r>
            <a:r>
              <a:rPr lang="en-GB" sz="2000" dirty="0">
                <a:latin typeface="Garamond" pitchFamily="18" charset="0"/>
              </a:rPr>
              <a:t>On reporting inequality in the spread of deprivations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GB" sz="2000" dirty="0" smtClean="0">
                <a:latin typeface="Garamond" pitchFamily="18" charset="0"/>
              </a:rPr>
              <a:t>4</a:t>
            </a:r>
            <a:r>
              <a:rPr lang="en-GB" sz="2000" dirty="0">
                <a:latin typeface="Garamond" pitchFamily="18" charset="0"/>
              </a:rPr>
              <a:t>. On using a weakly-relative approach to deprivation </a:t>
            </a:r>
            <a:r>
              <a:rPr lang="en-GB" sz="2000" dirty="0" err="1">
                <a:latin typeface="Garamond" pitchFamily="18" charset="0"/>
              </a:rPr>
              <a:t>cutoffs</a:t>
            </a:r>
            <a:endParaRPr lang="en-GB" sz="2000" dirty="0">
              <a:latin typeface="Garamond" pitchFamily="18" charset="0"/>
            </a:endParaRPr>
          </a:p>
          <a:p>
            <a:pPr eaLnBrk="1" hangingPunct="1">
              <a:spcBef>
                <a:spcPts val="0"/>
              </a:spcBef>
              <a:buNone/>
            </a:pPr>
            <a:endParaRPr lang="en-GB" sz="2000" dirty="0" smtClean="0">
              <a:latin typeface="Garamond" pitchFamily="18" charset="0"/>
            </a:endParaRPr>
          </a:p>
          <a:p>
            <a:pPr eaLnBrk="1" hangingPunct="1">
              <a:spcBef>
                <a:spcPts val="0"/>
              </a:spcBef>
              <a:buNone/>
            </a:pPr>
            <a:endParaRPr lang="en-US" sz="2000" dirty="0" smtClean="0">
              <a:latin typeface="Garamond" pitchFamily="18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603B051-1A12-417E-BEAE-5A86812DA5A7}" type="slidenum">
              <a:rPr lang="en-US">
                <a:ea typeface="ヒラギノ角ゴ ProN W3"/>
                <a:sym typeface="Arial" pitchFamily="34" charset="0"/>
              </a:rPr>
              <a:pPr/>
              <a:t>2</a:t>
            </a:fld>
            <a:endParaRPr lang="en-US">
              <a:ea typeface="ヒラギノ角ゴ ProN W3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908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107504" y="274638"/>
            <a:ext cx="9036496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3600" dirty="0" smtClean="0">
                <a:solidFill>
                  <a:srgbClr val="760000"/>
                </a:solidFill>
              </a:rPr>
              <a:t>C</a:t>
            </a:r>
            <a:r>
              <a:rPr lang="en-GB" sz="3600" dirty="0">
                <a:solidFill>
                  <a:srgbClr val="760000"/>
                </a:solidFill>
              </a:rPr>
              <a:t>3</a:t>
            </a:r>
            <a:r>
              <a:rPr lang="en-GB" sz="3600" dirty="0" smtClean="0">
                <a:solidFill>
                  <a:srgbClr val="760000"/>
                </a:solidFill>
              </a:rPr>
              <a:t>. </a:t>
            </a:r>
            <a:r>
              <a:rPr lang="en-GB" sz="3600" dirty="0">
                <a:solidFill>
                  <a:srgbClr val="760000"/>
                </a:solidFill>
              </a:rPr>
              <a:t>R</a:t>
            </a:r>
            <a:r>
              <a:rPr lang="en-GB" sz="3600" dirty="0" smtClean="0">
                <a:solidFill>
                  <a:srgbClr val="760000"/>
                </a:solidFill>
              </a:rPr>
              <a:t>eporting </a:t>
            </a:r>
            <a:r>
              <a:rPr lang="en-GB" sz="3600" dirty="0">
                <a:solidFill>
                  <a:srgbClr val="760000"/>
                </a:solidFill>
              </a:rPr>
              <a:t>inequality in </a:t>
            </a:r>
            <a:r>
              <a:rPr lang="en-GB" sz="3600" dirty="0" smtClean="0">
                <a:solidFill>
                  <a:srgbClr val="760000"/>
                </a:solidFill>
              </a:rPr>
              <a:t>intensity</a:t>
            </a:r>
            <a:r>
              <a:rPr lang="en-GB" sz="3200" dirty="0">
                <a:solidFill>
                  <a:srgbClr val="760000"/>
                </a:solidFill>
              </a:rPr>
              <a:t>	</a:t>
            </a:r>
            <a:endParaRPr lang="en-US" sz="3200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 bwMode="auto">
          <a:xfrm>
            <a:off x="324296" y="908720"/>
            <a:ext cx="835216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Garamond" pitchFamily="18" charset="0"/>
              </a:rPr>
              <a:t>We</a:t>
            </a:r>
            <a:r>
              <a:rPr lang="en-US" sz="2400" b="1" dirty="0" smtClean="0">
                <a:latin typeface="Garamond" pitchFamily="18" charset="0"/>
              </a:rPr>
              <a:t> </a:t>
            </a:r>
            <a:r>
              <a:rPr lang="en-US" sz="2400" dirty="0" smtClean="0">
                <a:latin typeface="Garamond" pitchFamily="18" charset="0"/>
              </a:rPr>
              <a:t>will</a:t>
            </a:r>
            <a:r>
              <a:rPr lang="en-US" sz="2400" b="1" dirty="0" smtClean="0">
                <a:latin typeface="Garamond" pitchFamily="18" charset="0"/>
              </a:rPr>
              <a:t> </a:t>
            </a:r>
            <a:r>
              <a:rPr lang="en-US" sz="2400" dirty="0" smtClean="0">
                <a:latin typeface="Garamond" pitchFamily="18" charset="0"/>
              </a:rPr>
              <a:t>propose reporting an inequality indicator alongside MPI, H, and A </a:t>
            </a:r>
            <a:r>
              <a:rPr lang="en-US" sz="1800" dirty="0" smtClean="0">
                <a:latin typeface="Garamond" pitchFamily="18" charset="0"/>
              </a:rPr>
              <a:t>(Alkire and Foster, forthcoming)</a:t>
            </a:r>
            <a:r>
              <a:rPr lang="en-US" sz="2400" dirty="0" smtClean="0">
                <a:latin typeface="Garamond" pitchFamily="18" charset="0"/>
              </a:rPr>
              <a:t/>
            </a:r>
            <a:br>
              <a:rPr lang="en-US" sz="2400" dirty="0" smtClean="0">
                <a:latin typeface="Garamond" pitchFamily="18" charset="0"/>
              </a:rPr>
            </a:br>
            <a:endParaRPr lang="en-US" sz="2000" dirty="0" smtClean="0">
              <a:latin typeface="Garamond" pitchFamily="18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Garamond" pitchFamily="18" charset="0"/>
              </a:rPr>
              <a:t>If that measure were to reflect </a:t>
            </a:r>
            <a:r>
              <a:rPr lang="en-US" sz="2400" i="1" u="sng" dirty="0" smtClean="0">
                <a:latin typeface="Garamond" pitchFamily="18" charset="0"/>
              </a:rPr>
              <a:t>absolute</a:t>
            </a:r>
            <a:r>
              <a:rPr lang="en-US" sz="2400" u="sng" dirty="0" smtClean="0">
                <a:latin typeface="Garamond" pitchFamily="18" charset="0"/>
              </a:rPr>
              <a:t> inequality </a:t>
            </a:r>
            <a:r>
              <a:rPr lang="en-US" sz="2400" dirty="0" smtClean="0">
                <a:latin typeface="Garamond" pitchFamily="18" charset="0"/>
              </a:rPr>
              <a:t>and to satisfy key principles for policy relevance  </a:t>
            </a:r>
            <a:r>
              <a:rPr lang="en-US" sz="1800" dirty="0" smtClean="0">
                <a:latin typeface="Garamond" pitchFamily="18" charset="0"/>
              </a:rPr>
              <a:t>(Alkire and Seth, 2013)</a:t>
            </a:r>
            <a:r>
              <a:rPr lang="en-US" sz="2400" dirty="0" smtClean="0">
                <a:latin typeface="Garamond" pitchFamily="18" charset="0"/>
              </a:rPr>
              <a:t>:</a:t>
            </a:r>
          </a:p>
          <a:p>
            <a:pPr lvl="1">
              <a:spcBef>
                <a:spcPts val="0"/>
              </a:spcBef>
            </a:pPr>
            <a:r>
              <a:rPr lang="en-GB" sz="2000" dirty="0">
                <a:latin typeface="Garamond" pitchFamily="18" charset="0"/>
              </a:rPr>
              <a:t>Additive Decomposability</a:t>
            </a:r>
          </a:p>
          <a:p>
            <a:pPr lvl="1">
              <a:spcBef>
                <a:spcPts val="0"/>
              </a:spcBef>
            </a:pPr>
            <a:r>
              <a:rPr lang="en-GB" sz="2000" dirty="0">
                <a:latin typeface="Garamond" pitchFamily="18" charset="0"/>
              </a:rPr>
              <a:t>P</a:t>
            </a:r>
            <a:r>
              <a:rPr lang="en-GB" sz="2000" dirty="0" smtClean="0">
                <a:latin typeface="Garamond" pitchFamily="18" charset="0"/>
              </a:rPr>
              <a:t>opulation </a:t>
            </a:r>
            <a:r>
              <a:rPr lang="en-GB" sz="2000" dirty="0">
                <a:latin typeface="Garamond" pitchFamily="18" charset="0"/>
              </a:rPr>
              <a:t>share weighted </a:t>
            </a:r>
            <a:r>
              <a:rPr lang="en-GB" sz="2000" dirty="0" smtClean="0">
                <a:latin typeface="Garamond" pitchFamily="18" charset="0"/>
              </a:rPr>
              <a:t>decomposability </a:t>
            </a:r>
            <a:endParaRPr lang="en-GB" sz="2000" dirty="0">
              <a:latin typeface="Garamond" pitchFamily="18" charset="0"/>
            </a:endParaRPr>
          </a:p>
          <a:p>
            <a:pPr lvl="1">
              <a:spcBef>
                <a:spcPts val="0"/>
              </a:spcBef>
            </a:pPr>
            <a:r>
              <a:rPr lang="en-GB" sz="2000" dirty="0" smtClean="0">
                <a:latin typeface="Garamond" pitchFamily="18" charset="0"/>
              </a:rPr>
              <a:t>Permutation </a:t>
            </a:r>
            <a:r>
              <a:rPr lang="en-GB" sz="2000" dirty="0">
                <a:latin typeface="Garamond" pitchFamily="18" charset="0"/>
              </a:rPr>
              <a:t>invariance</a:t>
            </a:r>
          </a:p>
          <a:p>
            <a:pPr lvl="1">
              <a:spcBef>
                <a:spcPts val="0"/>
              </a:spcBef>
            </a:pPr>
            <a:r>
              <a:rPr lang="en-GB" sz="2000" dirty="0">
                <a:latin typeface="Garamond" pitchFamily="18" charset="0"/>
              </a:rPr>
              <a:t>Zero inequality when everybody has same deprivation score</a:t>
            </a:r>
          </a:p>
          <a:p>
            <a:pPr lvl="1">
              <a:spcBef>
                <a:spcPts val="0"/>
              </a:spcBef>
            </a:pPr>
            <a:r>
              <a:rPr lang="en-GB" sz="2000" dirty="0">
                <a:latin typeface="Garamond" pitchFamily="18" charset="0"/>
              </a:rPr>
              <a:t>Increase in inequality due to regressive </a:t>
            </a:r>
            <a:r>
              <a:rPr lang="en-GB" sz="2000" u="sng" dirty="0">
                <a:latin typeface="Garamond" pitchFamily="18" charset="0"/>
              </a:rPr>
              <a:t>transfer</a:t>
            </a:r>
            <a:r>
              <a:rPr lang="en-GB" sz="2000" dirty="0">
                <a:latin typeface="Garamond" pitchFamily="18" charset="0"/>
              </a:rPr>
              <a:t> (Dalton</a:t>
            </a:r>
            <a:r>
              <a:rPr lang="en-GB" sz="2000" dirty="0" smtClean="0">
                <a:latin typeface="Garamond" pitchFamily="18" charset="0"/>
              </a:rPr>
              <a:t>)</a:t>
            </a:r>
          </a:p>
          <a:p>
            <a:pPr lvl="1">
              <a:spcBef>
                <a:spcPts val="0"/>
              </a:spcBef>
            </a:pPr>
            <a:endParaRPr lang="en-GB" sz="2000" dirty="0" smtClean="0">
              <a:latin typeface="Garamond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400" dirty="0" smtClean="0">
                <a:latin typeface="Garamond" pitchFamily="18" charset="0"/>
              </a:rPr>
              <a:t>Then </a:t>
            </a:r>
            <a:r>
              <a:rPr lang="en-GB" sz="2400" i="1" dirty="0" smtClean="0">
                <a:latin typeface="Garamond" pitchFamily="18" charset="0"/>
              </a:rPr>
              <a:t>exactly one</a:t>
            </a:r>
            <a:r>
              <a:rPr lang="en-GB" sz="2400" dirty="0" smtClean="0">
                <a:latin typeface="Garamond" pitchFamily="18" charset="0"/>
              </a:rPr>
              <a:t> inequality measure can be used:  </a:t>
            </a:r>
            <a:r>
              <a:rPr lang="en-GB" sz="2400" b="1" i="1" dirty="0" smtClean="0">
                <a:latin typeface="Garamond" pitchFamily="18" charset="0"/>
              </a:rPr>
              <a:t>Variance</a:t>
            </a:r>
            <a:r>
              <a:rPr lang="en-GB" sz="2400" dirty="0" smtClean="0">
                <a:latin typeface="Garamond" pitchFamily="18" charset="0"/>
              </a:rPr>
              <a:t> </a:t>
            </a:r>
            <a:br>
              <a:rPr lang="en-GB" sz="2400" dirty="0" smtClean="0">
                <a:latin typeface="Garamond" pitchFamily="18" charset="0"/>
              </a:rPr>
            </a:br>
            <a:r>
              <a:rPr lang="en-GB" sz="2400" dirty="0" smtClean="0">
                <a:latin typeface="Garamond" pitchFamily="18" charset="0"/>
              </a:rPr>
              <a:t>	</a:t>
            </a:r>
            <a:r>
              <a:rPr lang="en-GB" sz="1800" dirty="0" smtClean="0">
                <a:latin typeface="Garamond" pitchFamily="18" charset="0"/>
              </a:rPr>
              <a:t>(proof in </a:t>
            </a:r>
            <a:r>
              <a:rPr lang="en-GB" sz="1800" dirty="0" err="1" smtClean="0">
                <a:latin typeface="Garamond" pitchFamily="18" charset="0"/>
              </a:rPr>
              <a:t>Chakravarty</a:t>
            </a:r>
            <a:r>
              <a:rPr lang="en-GB" sz="1800" dirty="0" smtClean="0">
                <a:latin typeface="Garamond" pitchFamily="18" charset="0"/>
              </a:rPr>
              <a:t> 2001, discussion in Alkire and Seth 2013)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 smtClean="0">
                <a:latin typeface="Garamond" pitchFamily="18" charset="0"/>
              </a:rPr>
              <a:t>               Other measures can be used if other properties are desired. </a:t>
            </a:r>
            <a:endParaRPr lang="en-GB" sz="2400" dirty="0" smtClean="0">
              <a:latin typeface="Garamond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Garamond" pitchFamily="18" charset="0"/>
              </a:rPr>
              <a:t>	</a:t>
            </a:r>
            <a:r>
              <a:rPr lang="en-GB" sz="2000" dirty="0" smtClean="0">
                <a:latin typeface="Garamond" pitchFamily="18" charset="0"/>
              </a:rPr>
              <a:t>	</a:t>
            </a:r>
            <a:r>
              <a:rPr lang="en-GB" sz="2400" dirty="0" smtClean="0">
                <a:latin typeface="Garamond" pitchFamily="18" charset="0"/>
              </a:rPr>
              <a:t/>
            </a:r>
            <a:br>
              <a:rPr lang="en-GB" sz="2400" dirty="0" smtClean="0">
                <a:latin typeface="Garamond" pitchFamily="18" charset="0"/>
              </a:rPr>
            </a:br>
            <a:endParaRPr lang="en-GB" sz="2400" b="1" dirty="0" smtClean="0">
              <a:latin typeface="Garamond" pitchFamily="18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603B051-1A12-417E-BEAE-5A86812DA5A7}" type="slidenum">
              <a:rPr lang="en-US">
                <a:ea typeface="ヒラギノ角ゴ ProN W3"/>
                <a:sym typeface="Arial" pitchFamily="34" charset="0"/>
              </a:rPr>
              <a:pPr/>
              <a:t>20</a:t>
            </a:fld>
            <a:endParaRPr lang="en-US">
              <a:ea typeface="ヒラギノ角ゴ ProN W3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621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>
                <a:solidFill>
                  <a:srgbClr val="990000"/>
                </a:solidFill>
                <a:latin typeface="Garamond" pitchFamily="18" charset="0"/>
              </a:rPr>
              <a:t>MPI Inequality Measure 2014</a:t>
            </a:r>
            <a:endParaRPr lang="en-GB" sz="4000" dirty="0">
              <a:solidFill>
                <a:srgbClr val="990000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329642" cy="4525963"/>
          </a:xfrm>
        </p:spPr>
        <p:txBody>
          <a:bodyPr/>
          <a:lstStyle/>
          <a:p>
            <a:pPr>
              <a:buNone/>
            </a:pPr>
            <a:r>
              <a:rPr lang="en-GB" sz="2200" dirty="0" smtClean="0">
                <a:latin typeface="Garamond" pitchFamily="18" charset="0"/>
              </a:rPr>
              <a:t>The measure reflects inequality among the deprivation scores of the poor  (or of the society - </a:t>
            </a:r>
            <a:r>
              <a:rPr lang="en-GB" sz="2200" dirty="0" smtClean="0">
                <a:solidFill>
                  <a:srgbClr val="C00000"/>
                </a:solidFill>
                <a:latin typeface="Garamond" pitchFamily="18" charset="0"/>
              </a:rPr>
              <a:t>/n</a:t>
            </a:r>
            <a:r>
              <a:rPr lang="en-GB" sz="2200" dirty="0" smtClean="0">
                <a:latin typeface="Garamond" pitchFamily="18" charset="0"/>
              </a:rPr>
              <a:t>)</a:t>
            </a:r>
          </a:p>
          <a:p>
            <a:pPr algn="ctr">
              <a:buNone/>
            </a:pPr>
            <a:r>
              <a:rPr lang="en-GB" sz="2200" dirty="0"/>
              <a:t>V(c) = </a:t>
            </a:r>
            <a:r>
              <a:rPr lang="en-GB" sz="2200" dirty="0">
                <a:latin typeface="Symbol" pitchFamily="18" charset="2"/>
              </a:rPr>
              <a:t>S</a:t>
            </a:r>
            <a:r>
              <a:rPr lang="en-GB" sz="2200" baseline="-25000" dirty="0"/>
              <a:t>i</a:t>
            </a:r>
            <a:r>
              <a:rPr lang="en-GB" sz="2200" dirty="0"/>
              <a:t> (c</a:t>
            </a:r>
            <a:r>
              <a:rPr lang="en-GB" sz="2200" baseline="-25000" dirty="0"/>
              <a:t>i</a:t>
            </a:r>
            <a:r>
              <a:rPr lang="en-GB" sz="2200" dirty="0"/>
              <a:t> – </a:t>
            </a:r>
            <a:r>
              <a:rPr lang="en-GB" sz="2200" dirty="0">
                <a:latin typeface="Symbol" pitchFamily="18" charset="2"/>
              </a:rPr>
              <a:t>m</a:t>
            </a:r>
            <a:r>
              <a:rPr lang="en-GB" sz="2200" dirty="0"/>
              <a:t>(c</a:t>
            </a:r>
            <a:r>
              <a:rPr lang="en-GB" sz="2200" dirty="0" smtClean="0"/>
              <a:t>))</a:t>
            </a:r>
            <a:r>
              <a:rPr lang="en-GB" sz="2200" baseline="30000" dirty="0" smtClean="0"/>
              <a:t>2</a:t>
            </a:r>
            <a:r>
              <a:rPr lang="en-GB" sz="2200" dirty="0" smtClean="0"/>
              <a:t>/q</a:t>
            </a:r>
            <a:endParaRPr lang="en-GB" sz="2200" dirty="0"/>
          </a:p>
          <a:p>
            <a:pPr>
              <a:buNone/>
            </a:pPr>
            <a:r>
              <a:rPr lang="en-GB" sz="2200" dirty="0" smtClean="0">
                <a:latin typeface="Garamond" pitchFamily="18" charset="0"/>
              </a:rPr>
              <a:t>where, </a:t>
            </a:r>
            <a:r>
              <a:rPr lang="en-GB" sz="2200" dirty="0"/>
              <a:t>V(c) </a:t>
            </a:r>
            <a:r>
              <a:rPr lang="en-GB" sz="2200" dirty="0" smtClean="0">
                <a:latin typeface="Garamond" pitchFamily="18" charset="0"/>
              </a:rPr>
              <a:t>the variance of the deprivation scores </a:t>
            </a:r>
            <a:r>
              <a:rPr lang="en-GB" sz="2200" dirty="0" smtClean="0"/>
              <a:t>c</a:t>
            </a:r>
            <a:r>
              <a:rPr lang="en-GB" sz="2200" dirty="0" smtClean="0">
                <a:latin typeface="Garamond" pitchFamily="18" charset="0"/>
              </a:rPr>
              <a:t>, </a:t>
            </a:r>
            <a:r>
              <a:rPr lang="en-GB" sz="2200" dirty="0">
                <a:latin typeface="Symbol" pitchFamily="18" charset="2"/>
              </a:rPr>
              <a:t>m</a:t>
            </a:r>
            <a:r>
              <a:rPr lang="en-GB" sz="2200" dirty="0"/>
              <a:t>(c)</a:t>
            </a:r>
            <a:r>
              <a:rPr lang="en-GB" sz="2200" dirty="0" smtClean="0">
                <a:latin typeface="Garamond" pitchFamily="18" charset="0"/>
              </a:rPr>
              <a:t>) is the mean of elements in </a:t>
            </a:r>
            <a:r>
              <a:rPr lang="en-GB" sz="2200" dirty="0"/>
              <a:t>c</a:t>
            </a:r>
            <a:r>
              <a:rPr lang="en-GB" sz="2200" dirty="0" smtClean="0">
                <a:latin typeface="Garamond" pitchFamily="18" charset="0"/>
              </a:rPr>
              <a:t>, and </a:t>
            </a:r>
            <a:r>
              <a:rPr lang="en-GB" sz="2200" dirty="0"/>
              <a:t>q</a:t>
            </a:r>
            <a:r>
              <a:rPr lang="en-GB" sz="2200" dirty="0" smtClean="0">
                <a:latin typeface="Garamond" pitchFamily="18" charset="0"/>
              </a:rPr>
              <a:t> is the number of poor* people. </a:t>
            </a:r>
          </a:p>
          <a:p>
            <a:pPr>
              <a:buNone/>
            </a:pPr>
            <a:endParaRPr lang="en-GB" sz="1050" dirty="0">
              <a:latin typeface="Garamond" pitchFamily="18" charset="0"/>
            </a:endParaRPr>
          </a:p>
          <a:p>
            <a:pPr>
              <a:buNone/>
            </a:pPr>
            <a:r>
              <a:rPr lang="en-GB" sz="2400" b="1" dirty="0" smtClean="0">
                <a:solidFill>
                  <a:srgbClr val="990000"/>
                </a:solidFill>
                <a:latin typeface="Garamond" pitchFamily="18" charset="0"/>
              </a:rPr>
              <a:t>Simply put, if </a:t>
            </a:r>
            <a:r>
              <a:rPr lang="en-GB" sz="2400" b="1" u="sng" dirty="0" smtClean="0">
                <a:solidFill>
                  <a:srgbClr val="990000"/>
                </a:solidFill>
                <a:latin typeface="Garamond" pitchFamily="18" charset="0"/>
              </a:rPr>
              <a:t>all</a:t>
            </a:r>
            <a:r>
              <a:rPr lang="en-GB" sz="2400" b="1" dirty="0" smtClean="0">
                <a:solidFill>
                  <a:srgbClr val="990000"/>
                </a:solidFill>
                <a:latin typeface="Garamond" pitchFamily="18" charset="0"/>
              </a:rPr>
              <a:t> poor people are deprived in half the dimensions, this is </a:t>
            </a:r>
            <a:r>
              <a:rPr lang="en-GB" sz="2400" b="1" u="sng" dirty="0" smtClean="0">
                <a:solidFill>
                  <a:srgbClr val="990000"/>
                </a:solidFill>
                <a:latin typeface="Garamond" pitchFamily="18" charset="0"/>
              </a:rPr>
              <a:t>more equal </a:t>
            </a:r>
            <a:r>
              <a:rPr lang="en-GB" sz="2400" b="1" dirty="0" smtClean="0">
                <a:solidFill>
                  <a:srgbClr val="990000"/>
                </a:solidFill>
                <a:latin typeface="Garamond" pitchFamily="18" charset="0"/>
              </a:rPr>
              <a:t>than if half are deprived in two-thirds and half in one-third of dimensions. </a:t>
            </a:r>
            <a:endParaRPr lang="en-GB" sz="2400" b="1" dirty="0" smtClean="0">
              <a:latin typeface="Garamond" pitchFamily="18" charset="0"/>
            </a:endParaRPr>
          </a:p>
          <a:p>
            <a:pPr>
              <a:buNone/>
            </a:pPr>
            <a:endParaRPr lang="en-GB" sz="2000" dirty="0" smtClean="0">
              <a:latin typeface="Garamond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400" dirty="0" smtClean="0">
                <a:latin typeface="Garamond" pitchFamily="18" charset="0"/>
              </a:rPr>
              <a:t>Alkire </a:t>
            </a:r>
            <a:r>
              <a:rPr lang="en-GB" sz="2400" dirty="0">
                <a:latin typeface="Garamond" pitchFamily="18" charset="0"/>
              </a:rPr>
              <a:t>and Seth (2013) provide examples of this measure and its insights as well as different options that could be reported. </a:t>
            </a:r>
            <a:endParaRPr lang="en-GB" sz="2400" dirty="0" smtClean="0">
              <a:latin typeface="Garamond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2400" b="1" dirty="0">
              <a:latin typeface="Garamond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 smtClean="0">
                <a:latin typeface="Garamond" pitchFamily="18" charset="0"/>
              </a:rPr>
              <a:t>			* could also be whole population</a:t>
            </a:r>
            <a:endParaRPr lang="en-GB" sz="1800" dirty="0"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66731-0AA8-4E5C-B764-34BF1C2E7A5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154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 smtClean="0">
                <a:solidFill>
                  <a:srgbClr val="990000"/>
                </a:solidFill>
                <a:latin typeface="Garamond" pitchFamily="18" charset="0"/>
              </a:rPr>
              <a:t>Example: Inequality among the poor in India over time by caste</a:t>
            </a:r>
            <a:endParaRPr lang="en-GB" sz="3600" b="1" dirty="0">
              <a:solidFill>
                <a:srgbClr val="990000"/>
              </a:solidFill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66731-0AA8-4E5C-B764-34BF1C2E7A5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866626"/>
              </p:ext>
            </p:extLst>
          </p:nvPr>
        </p:nvGraphicFramePr>
        <p:xfrm>
          <a:off x="142844" y="1500174"/>
          <a:ext cx="5643602" cy="4013924"/>
        </p:xfrm>
        <a:graphic>
          <a:graphicData uri="http://schemas.openxmlformats.org/drawingml/2006/table">
            <a:tbl>
              <a:tblPr/>
              <a:tblGrid>
                <a:gridCol w="857256"/>
                <a:gridCol w="974835"/>
                <a:gridCol w="826791"/>
                <a:gridCol w="1122879"/>
                <a:gridCol w="142163"/>
                <a:gridCol w="719546"/>
                <a:gridCol w="1000132"/>
              </a:tblGrid>
              <a:tr h="69302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i="0" u="sng" strike="noStrik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1998/9</a:t>
                      </a:r>
                      <a:endParaRPr lang="en-GB" sz="1800" b="1" i="0" u="sng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Intensity (A)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Inequality </a:t>
                      </a:r>
                      <a:r>
                        <a:rPr lang="en-GB" sz="1800" b="1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(across poor</a:t>
                      </a: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Within </a:t>
                      </a: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Between </a:t>
                      </a: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6769"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caste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 dirty="0" err="1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A_caste</a:t>
                      </a:r>
                      <a:endParaRPr lang="en-GB" sz="400" b="0" i="0" u="none" strike="noStrike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poor_shr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 dirty="0" err="1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var_depr_caste_p</a:t>
                      </a:r>
                      <a:endParaRPr lang="en-GB" sz="400" b="0" i="0" u="none" strike="noStrike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 dirty="0" err="1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within_group_p</a:t>
                      </a:r>
                      <a:endParaRPr lang="en-GB" sz="400" b="0" i="0" u="none" strike="noStrike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 dirty="0" err="1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between_group_A</a:t>
                      </a:r>
                      <a:endParaRPr lang="en-GB" sz="400" b="0" i="0" u="none" strike="noStrike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2717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57.0%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717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55.0%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717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OBC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52.1%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33.3%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717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General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50.6%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17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India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52.9%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100%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2.49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2.44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0.05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717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i="0" u="sng" strike="noStrik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2005/6</a:t>
                      </a:r>
                      <a:endParaRPr lang="en-GB" sz="1800" b="1" i="0" u="sng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7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56.3%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12.9%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2.86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7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52.6%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22.9%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2.44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7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OBC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50.8%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42.1%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7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General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49.7%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22.0%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775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India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51.7%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100%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2.39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84168" y="1456687"/>
            <a:ext cx="30598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Garamond" pitchFamily="18" charset="0"/>
              </a:rPr>
              <a:t>Inequality across all the poor declines </a:t>
            </a:r>
            <a:r>
              <a:rPr lang="en-GB" sz="2000" i="1" dirty="0" smtClean="0">
                <a:latin typeface="Garamond" pitchFamily="18" charset="0"/>
              </a:rPr>
              <a:t>gr</a:t>
            </a:r>
            <a:r>
              <a:rPr lang="en-GB" sz="2000" b="1" dirty="0" smtClean="0">
                <a:latin typeface="Garamond" pitchFamily="18" charset="0"/>
              </a:rPr>
              <a:t> </a:t>
            </a:r>
          </a:p>
          <a:p>
            <a:endParaRPr lang="en-GB" sz="2000" b="1" dirty="0" smtClean="0">
              <a:latin typeface="Garamond" pitchFamily="18" charset="0"/>
            </a:endParaRPr>
          </a:p>
          <a:p>
            <a:r>
              <a:rPr lang="en-GB" sz="2000" b="1" dirty="0" smtClean="0">
                <a:latin typeface="Garamond" pitchFamily="18" charset="0"/>
              </a:rPr>
              <a:t>Inequality between caste groups (intensity) declines  </a:t>
            </a:r>
            <a:r>
              <a:rPr lang="en-GB" sz="2000" i="1" dirty="0" smtClean="0">
                <a:latin typeface="Garamond" pitchFamily="18" charset="0"/>
              </a:rPr>
              <a:t>blue</a:t>
            </a:r>
            <a:endParaRPr lang="en-GB" sz="2000" b="1" dirty="0" smtClean="0">
              <a:latin typeface="Garamond" pitchFamily="18" charset="0"/>
            </a:endParaRPr>
          </a:p>
          <a:p>
            <a:endParaRPr lang="en-GB" sz="2000" b="1" dirty="0">
              <a:latin typeface="Garamond" pitchFamily="18" charset="0"/>
            </a:endParaRPr>
          </a:p>
          <a:p>
            <a:r>
              <a:rPr lang="en-GB" sz="2000" b="1" dirty="0" smtClean="0">
                <a:latin typeface="Garamond" pitchFamily="18" charset="0"/>
              </a:rPr>
              <a:t>Inequality in poorest caste (ST) </a:t>
            </a:r>
            <a:r>
              <a:rPr lang="en-GB" sz="2000" b="1" u="sng" dirty="0" smtClean="0">
                <a:latin typeface="Garamond" pitchFamily="18" charset="0"/>
              </a:rPr>
              <a:t>increases </a:t>
            </a:r>
            <a:r>
              <a:rPr lang="en-GB" sz="2000" b="1" dirty="0" smtClean="0">
                <a:latin typeface="Garamond" pitchFamily="18" charset="0"/>
              </a:rPr>
              <a:t>– some are being left behind. </a:t>
            </a:r>
            <a:r>
              <a:rPr lang="en-GB" sz="2000" i="1" dirty="0" smtClean="0">
                <a:latin typeface="Garamond" pitchFamily="18" charset="0"/>
              </a:rPr>
              <a:t>red</a:t>
            </a:r>
            <a:endParaRPr lang="en-GB" sz="2000" b="1" dirty="0" smtClean="0">
              <a:latin typeface="Garamond" pitchFamily="18" charset="0"/>
            </a:endParaRPr>
          </a:p>
          <a:p>
            <a:endParaRPr lang="en-GB" sz="2000" b="1" dirty="0">
              <a:latin typeface="Garamond" pitchFamily="18" charset="0"/>
            </a:endParaRPr>
          </a:p>
          <a:p>
            <a:r>
              <a:rPr lang="en-GB" sz="2000" b="1" dirty="0" smtClean="0">
                <a:latin typeface="Garamond" pitchFamily="18" charset="0"/>
              </a:rPr>
              <a:t>Inequality in SC declines, as does poverty – a good sign.  </a:t>
            </a:r>
            <a:r>
              <a:rPr lang="en-GB" sz="2000" i="1" dirty="0" smtClean="0">
                <a:latin typeface="Garamond" pitchFamily="18" charset="0"/>
              </a:rPr>
              <a:t>yellow</a:t>
            </a:r>
            <a:endParaRPr lang="en-GB" sz="2000" b="1" dirty="0">
              <a:latin typeface="Garamond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00298" y="5786454"/>
            <a:ext cx="5572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FF0000"/>
                </a:solidFill>
                <a:latin typeface="Garamond" pitchFamily="18" charset="0"/>
              </a:rPr>
              <a:t>To consider inequality across MPIs, need to consider inequality across the censored deprivation vector</a:t>
            </a:r>
            <a:endParaRPr lang="en-GB" sz="2000" dirty="0">
              <a:solidFill>
                <a:srgbClr val="FF0000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751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107504" y="274638"/>
            <a:ext cx="9036496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3200" dirty="0">
                <a:solidFill>
                  <a:srgbClr val="760000"/>
                </a:solidFill>
              </a:rPr>
              <a:t>C</a:t>
            </a:r>
            <a:r>
              <a:rPr lang="en-GB" sz="3200" dirty="0" smtClean="0">
                <a:solidFill>
                  <a:srgbClr val="760000"/>
                </a:solidFill>
              </a:rPr>
              <a:t>4</a:t>
            </a:r>
            <a:r>
              <a:rPr lang="en-GB" sz="3200" dirty="0">
                <a:solidFill>
                  <a:srgbClr val="760000"/>
                </a:solidFill>
              </a:rPr>
              <a:t>. </a:t>
            </a:r>
            <a:r>
              <a:rPr lang="en-GB" sz="3200" dirty="0" smtClean="0">
                <a:solidFill>
                  <a:srgbClr val="760000"/>
                </a:solidFill>
              </a:rPr>
              <a:t>A </a:t>
            </a:r>
            <a:r>
              <a:rPr lang="en-GB" sz="3200" dirty="0">
                <a:solidFill>
                  <a:srgbClr val="760000"/>
                </a:solidFill>
              </a:rPr>
              <a:t>weakly-relative approach </a:t>
            </a:r>
            <a:r>
              <a:rPr lang="en-GB" sz="3200" dirty="0" smtClean="0">
                <a:solidFill>
                  <a:srgbClr val="760000"/>
                </a:solidFill>
              </a:rPr>
              <a:t>to </a:t>
            </a:r>
            <a:r>
              <a:rPr lang="en-GB" sz="3200" dirty="0">
                <a:solidFill>
                  <a:srgbClr val="760000"/>
                </a:solidFill>
              </a:rPr>
              <a:t>deprivation </a:t>
            </a:r>
            <a:r>
              <a:rPr lang="en-GB" sz="3200" dirty="0" err="1">
                <a:solidFill>
                  <a:srgbClr val="760000"/>
                </a:solidFill>
              </a:rPr>
              <a:t>cutoffs</a:t>
            </a:r>
            <a:r>
              <a:rPr lang="en-GB" sz="3200" dirty="0">
                <a:solidFill>
                  <a:srgbClr val="760000"/>
                </a:solidFill>
              </a:rPr>
              <a:t> </a:t>
            </a:r>
            <a:r>
              <a:rPr lang="en-GB" sz="2800" dirty="0">
                <a:solidFill>
                  <a:srgbClr val="760000"/>
                </a:solidFill>
              </a:rPr>
              <a:t>	</a:t>
            </a:r>
            <a:endParaRPr lang="en-US" sz="2800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 bwMode="auto">
          <a:xfrm>
            <a:off x="324296" y="1279302"/>
            <a:ext cx="835216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 smtClean="0">
                <a:latin typeface="Garamond"/>
                <a:cs typeface="Garamond"/>
              </a:rPr>
              <a:t>Like </a:t>
            </a:r>
            <a:r>
              <a:rPr lang="en-US" sz="2400" dirty="0" err="1" smtClean="0">
                <a:latin typeface="Garamond"/>
                <a:cs typeface="Garamond"/>
              </a:rPr>
              <a:t>Ravallion</a:t>
            </a:r>
            <a:r>
              <a:rPr lang="en-US" sz="2400" dirty="0" smtClean="0">
                <a:latin typeface="Garamond"/>
                <a:cs typeface="Garamond"/>
              </a:rPr>
              <a:t>, we think this is </a:t>
            </a:r>
            <a:r>
              <a:rPr lang="en-US" sz="2400" b="1" dirty="0" smtClean="0">
                <a:latin typeface="Garamond"/>
                <a:cs typeface="Garamond"/>
              </a:rPr>
              <a:t>interesting</a:t>
            </a:r>
            <a:r>
              <a:rPr lang="en-US" sz="2400" dirty="0" smtClean="0">
                <a:latin typeface="Garamond"/>
                <a:cs typeface="Garamond"/>
              </a:rPr>
              <a:t> but not ready for policy.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200" dirty="0" smtClean="0">
                <a:latin typeface="Garamond"/>
                <a:cs typeface="Garamond"/>
              </a:rPr>
              <a:t/>
            </a:r>
            <a:br>
              <a:rPr lang="en-US" sz="1200" dirty="0" smtClean="0">
                <a:latin typeface="Garamond"/>
                <a:cs typeface="Garamond"/>
              </a:rPr>
            </a:br>
            <a:r>
              <a:rPr lang="en-US" sz="1200" dirty="0" smtClean="0">
                <a:latin typeface="Garamond"/>
                <a:cs typeface="Garamond"/>
              </a:rPr>
              <a:t/>
            </a:r>
            <a:br>
              <a:rPr lang="en-US" sz="1200" dirty="0" smtClean="0">
                <a:latin typeface="Garamond"/>
                <a:cs typeface="Garamond"/>
              </a:rPr>
            </a:br>
            <a:endParaRPr lang="en-US" sz="1200" dirty="0" smtClean="0">
              <a:latin typeface="Garamond"/>
              <a:cs typeface="Garamond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Garamond"/>
                <a:cs typeface="Garamond"/>
              </a:rPr>
              <a:t>Cross-country MPI comparisons: </a:t>
            </a:r>
            <a:r>
              <a:rPr lang="en-US" sz="2400" b="1" dirty="0" smtClean="0">
                <a:latin typeface="Garamond"/>
                <a:cs typeface="Garamond"/>
              </a:rPr>
              <a:t>complex</a:t>
            </a:r>
            <a:br>
              <a:rPr lang="en-US" sz="2400" b="1" dirty="0" smtClean="0">
                <a:latin typeface="Garamond"/>
                <a:cs typeface="Garamond"/>
              </a:rPr>
            </a:br>
            <a:endParaRPr lang="en-US" sz="2400" dirty="0">
              <a:latin typeface="Garamond"/>
              <a:cs typeface="Garamond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Garamond"/>
                <a:cs typeface="Garamond"/>
              </a:rPr>
              <a:t>MPI across time: </a:t>
            </a:r>
            <a:r>
              <a:rPr lang="en-US" sz="2400" b="1" dirty="0" smtClean="0">
                <a:latin typeface="Garamond"/>
                <a:cs typeface="Garamond"/>
              </a:rPr>
              <a:t>complex</a:t>
            </a:r>
            <a:br>
              <a:rPr lang="en-US" sz="2400" b="1" dirty="0" smtClean="0">
                <a:latin typeface="Garamond"/>
                <a:cs typeface="Garamond"/>
              </a:rPr>
            </a:br>
            <a:endParaRPr lang="en-US" sz="2000" dirty="0">
              <a:latin typeface="Garamond"/>
              <a:cs typeface="Garamond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Garamond"/>
                <a:cs typeface="Garamond"/>
              </a:rPr>
              <a:t>“</a:t>
            </a:r>
            <a:r>
              <a:rPr lang="en-US" sz="2400" dirty="0">
                <a:latin typeface="Garamond"/>
                <a:cs typeface="Garamond"/>
              </a:rPr>
              <a:t>An absolute approach in the space of capabilities translates as a relative approach in the space of commodities” </a:t>
            </a:r>
            <a:r>
              <a:rPr lang="en-US" sz="2400" dirty="0" err="1">
                <a:latin typeface="Garamond"/>
                <a:cs typeface="Garamond"/>
              </a:rPr>
              <a:t>Ravallion</a:t>
            </a:r>
            <a:r>
              <a:rPr lang="en-US" sz="2400" dirty="0">
                <a:latin typeface="Garamond"/>
                <a:cs typeface="Garamond"/>
              </a:rPr>
              <a:t> and Chen (2011) citing </a:t>
            </a:r>
            <a:r>
              <a:rPr lang="en-US" sz="2400" dirty="0" err="1">
                <a:latin typeface="Garamond"/>
                <a:cs typeface="Garamond"/>
              </a:rPr>
              <a:t>Sen</a:t>
            </a:r>
            <a:r>
              <a:rPr lang="en-US" sz="2400" dirty="0">
                <a:latin typeface="Garamond"/>
                <a:cs typeface="Garamond"/>
              </a:rPr>
              <a:t> (1983) </a:t>
            </a:r>
            <a:endParaRPr lang="en-US" sz="2400" dirty="0" smtClean="0">
              <a:latin typeface="Garamond"/>
              <a:cs typeface="Garamond"/>
            </a:endParaRPr>
          </a:p>
          <a:p>
            <a:pPr lvl="1"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Garamond"/>
                <a:cs typeface="Garamond"/>
              </a:rPr>
              <a:t>The MPI gets a bit closer to capturing underlying </a:t>
            </a:r>
            <a:r>
              <a:rPr lang="en-US" sz="2400" b="1" dirty="0" smtClean="0">
                <a:latin typeface="Garamond"/>
                <a:cs typeface="Garamond"/>
              </a:rPr>
              <a:t>capabilities</a:t>
            </a:r>
            <a:r>
              <a:rPr lang="en-US" sz="2000" dirty="0" smtClean="0">
                <a:latin typeface="Garamond"/>
                <a:cs typeface="Garamond"/>
              </a:rPr>
              <a:t/>
            </a:r>
            <a:br>
              <a:rPr lang="en-US" sz="2000" dirty="0" smtClean="0">
                <a:latin typeface="Garamond"/>
                <a:cs typeface="Garamond"/>
              </a:rPr>
            </a:br>
            <a:r>
              <a:rPr lang="en-US" sz="2000" dirty="0" smtClean="0">
                <a:latin typeface="Garamond"/>
                <a:cs typeface="Garamond"/>
              </a:rPr>
              <a:t> 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Garamond"/>
                <a:cs typeface="Garamond"/>
              </a:rPr>
              <a:t>Weakly relative requires </a:t>
            </a:r>
            <a:r>
              <a:rPr lang="en-US" sz="2400" b="1" dirty="0" smtClean="0">
                <a:latin typeface="Garamond"/>
                <a:cs typeface="Garamond"/>
              </a:rPr>
              <a:t>cardinal data – </a:t>
            </a:r>
            <a:r>
              <a:rPr lang="en-US" sz="2400" dirty="0" smtClean="0">
                <a:latin typeface="Garamond"/>
                <a:cs typeface="Garamond"/>
              </a:rPr>
              <a:t>how adapt? </a:t>
            </a:r>
            <a:br>
              <a:rPr lang="en-US" sz="2400" dirty="0" smtClean="0">
                <a:latin typeface="Garamond"/>
                <a:cs typeface="Garamond"/>
              </a:rPr>
            </a:br>
            <a:r>
              <a:rPr lang="en-US" sz="2400" dirty="0" smtClean="0">
                <a:latin typeface="Garamond"/>
                <a:cs typeface="Garamond"/>
              </a:rPr>
              <a:t/>
            </a:r>
            <a:br>
              <a:rPr lang="en-US" sz="2400" dirty="0" smtClean="0">
                <a:latin typeface="Garamond"/>
                <a:cs typeface="Garamond"/>
              </a:rPr>
            </a:br>
            <a:r>
              <a:rPr lang="en-US" sz="2400" dirty="0" smtClean="0">
                <a:latin typeface="Garamond"/>
                <a:cs typeface="Garamond"/>
              </a:rPr>
              <a:t/>
            </a:r>
            <a:br>
              <a:rPr lang="en-US" sz="2400" dirty="0" smtClean="0">
                <a:latin typeface="Garamond"/>
                <a:cs typeface="Garamond"/>
              </a:rPr>
            </a:br>
            <a:r>
              <a:rPr lang="en-GB" sz="2000" dirty="0" smtClean="0">
                <a:latin typeface="Garamond"/>
                <a:cs typeface="Garamond"/>
              </a:rPr>
              <a:t/>
            </a:r>
            <a:br>
              <a:rPr lang="en-GB" sz="2000" dirty="0" smtClean="0">
                <a:latin typeface="Garamond"/>
                <a:cs typeface="Garamond"/>
              </a:rPr>
            </a:br>
            <a:endParaRPr lang="en-GB" sz="2000" dirty="0" smtClean="0">
              <a:latin typeface="Garamond"/>
              <a:cs typeface="Garamond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 smtClean="0">
                <a:latin typeface="Garamond"/>
                <a:cs typeface="Garamond"/>
              </a:rPr>
              <a:t/>
            </a:r>
            <a:br>
              <a:rPr lang="en-US" sz="2400" dirty="0" smtClean="0">
                <a:latin typeface="Garamond"/>
                <a:cs typeface="Garamond"/>
              </a:rPr>
            </a:br>
            <a:endParaRPr lang="en-US" sz="2000" dirty="0" smtClean="0">
              <a:latin typeface="Garamond"/>
              <a:cs typeface="Garamond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603B051-1A12-417E-BEAE-5A86812DA5A7}" type="slidenum">
              <a:rPr lang="en-US">
                <a:ea typeface="ヒラギノ角ゴ ProN W3"/>
                <a:sym typeface="Arial" pitchFamily="34" charset="0"/>
              </a:rPr>
              <a:pPr/>
              <a:t>23</a:t>
            </a:fld>
            <a:endParaRPr lang="en-US">
              <a:ea typeface="ヒラギノ角ゴ ProN W3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177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dirty="0" smtClean="0">
                <a:solidFill>
                  <a:srgbClr val="760000"/>
                </a:solidFill>
              </a:rPr>
              <a:t>Our proposals:</a:t>
            </a:r>
            <a:endParaRPr lang="en-US" sz="4000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 bwMode="auto">
          <a:xfrm>
            <a:off x="395536" y="1268760"/>
            <a:ext cx="8389967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eaLnBrk="1" hangingPunct="1">
              <a:spcBef>
                <a:spcPts val="0"/>
              </a:spcBef>
              <a:buAutoNum type="arabicPeriod"/>
            </a:pPr>
            <a:r>
              <a:rPr lang="en-GB" sz="2800" dirty="0" smtClean="0">
                <a:latin typeface="Garamond" pitchFamily="18" charset="0"/>
              </a:rPr>
              <a:t>Drop the </a:t>
            </a:r>
            <a:r>
              <a:rPr lang="en-GB" sz="2800" b="1" dirty="0">
                <a:latin typeface="Garamond" pitchFamily="18" charset="0"/>
              </a:rPr>
              <a:t>World Health Survey </a:t>
            </a:r>
            <a:r>
              <a:rPr lang="en-GB" sz="2800" dirty="0" smtClean="0">
                <a:latin typeface="Garamond" pitchFamily="18" charset="0"/>
              </a:rPr>
              <a:t/>
            </a:r>
            <a:br>
              <a:rPr lang="en-GB" sz="2800" dirty="0" smtClean="0">
                <a:latin typeface="Garamond" pitchFamily="18" charset="0"/>
              </a:rPr>
            </a:br>
            <a:r>
              <a:rPr lang="en-GB" sz="2800" dirty="0">
                <a:latin typeface="Garamond" pitchFamily="18" charset="0"/>
              </a:rPr>
              <a:t>	</a:t>
            </a:r>
            <a:endParaRPr lang="en-GB" sz="2800" dirty="0" smtClean="0">
              <a:latin typeface="Garamond" pitchFamily="18" charset="0"/>
            </a:endParaRPr>
          </a:p>
          <a:p>
            <a:pPr marL="457200" indent="-457200" eaLnBrk="1" hangingPunct="1">
              <a:spcBef>
                <a:spcPts val="0"/>
              </a:spcBef>
              <a:buAutoNum type="arabicPeriod"/>
            </a:pPr>
            <a:r>
              <a:rPr lang="en-GB" sz="2800" dirty="0" smtClean="0">
                <a:latin typeface="Garamond" pitchFamily="18" charset="0"/>
              </a:rPr>
              <a:t>Restrict </a:t>
            </a:r>
            <a:r>
              <a:rPr lang="en-GB" sz="2800" b="1" dirty="0" smtClean="0">
                <a:latin typeface="Garamond" pitchFamily="18" charset="0"/>
              </a:rPr>
              <a:t>Child mortality </a:t>
            </a:r>
            <a:r>
              <a:rPr lang="en-GB" sz="2800" dirty="0" smtClean="0">
                <a:latin typeface="Garamond" pitchFamily="18" charset="0"/>
              </a:rPr>
              <a:t>to deaths in last 5 years</a:t>
            </a:r>
            <a:br>
              <a:rPr lang="en-GB" sz="2800" dirty="0" smtClean="0">
                <a:latin typeface="Garamond" pitchFamily="18" charset="0"/>
              </a:rPr>
            </a:br>
            <a:endParaRPr lang="en-GB" sz="2800" dirty="0" smtClean="0">
              <a:latin typeface="Garamond" pitchFamily="18" charset="0"/>
            </a:endParaRPr>
          </a:p>
          <a:p>
            <a:pPr marL="457200" indent="-457200" eaLnBrk="1" hangingPunct="1">
              <a:spcBef>
                <a:spcPts val="0"/>
              </a:spcBef>
              <a:buAutoNum type="arabicPeriod"/>
            </a:pPr>
            <a:r>
              <a:rPr lang="en-GB" sz="2800" dirty="0" smtClean="0">
                <a:latin typeface="Garamond" pitchFamily="18" charset="0"/>
              </a:rPr>
              <a:t>Consider </a:t>
            </a:r>
            <a:r>
              <a:rPr lang="en-GB" sz="2800" b="1" dirty="0" smtClean="0">
                <a:latin typeface="Garamond" pitchFamily="18" charset="0"/>
              </a:rPr>
              <a:t>Child Stunting </a:t>
            </a:r>
            <a:r>
              <a:rPr lang="en-GB" sz="2800" dirty="0" smtClean="0">
                <a:latin typeface="Garamond" pitchFamily="18" charset="0"/>
              </a:rPr>
              <a:t>– good arguments either way. </a:t>
            </a:r>
            <a:br>
              <a:rPr lang="en-GB" sz="2800" dirty="0" smtClean="0">
                <a:latin typeface="Garamond" pitchFamily="18" charset="0"/>
              </a:rPr>
            </a:br>
            <a:endParaRPr lang="en-GB" sz="2800" dirty="0" smtClean="0">
              <a:latin typeface="Garamond" pitchFamily="18" charset="0"/>
            </a:endParaRPr>
          </a:p>
          <a:p>
            <a:pPr marL="457200" indent="-457200" eaLnBrk="1" hangingPunct="1">
              <a:spcBef>
                <a:spcPts val="0"/>
              </a:spcBef>
              <a:buAutoNum type="arabicPeriod"/>
            </a:pPr>
            <a:r>
              <a:rPr lang="en-GB" sz="2800" dirty="0" smtClean="0">
                <a:latin typeface="Garamond" pitchFamily="18" charset="0"/>
              </a:rPr>
              <a:t>Add </a:t>
            </a:r>
            <a:r>
              <a:rPr lang="en-GB" sz="2800" b="1" dirty="0" smtClean="0">
                <a:latin typeface="Garamond" pitchFamily="18" charset="0"/>
              </a:rPr>
              <a:t>Inequality across the MPI </a:t>
            </a:r>
            <a:r>
              <a:rPr lang="en-GB" sz="2800" dirty="0" smtClean="0">
                <a:latin typeface="Garamond" pitchFamily="18" charset="0"/>
              </a:rPr>
              <a:t>Poor to Tables</a:t>
            </a:r>
            <a:endParaRPr lang="en-GB" sz="2800" dirty="0">
              <a:latin typeface="Garamond" pitchFamily="18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GB" sz="2000" dirty="0">
                <a:latin typeface="Garamond" pitchFamily="18" charset="0"/>
              </a:rPr>
              <a:t>	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GB" sz="2000" b="1" dirty="0" smtClean="0">
                <a:latin typeface="Garamond" pitchFamily="18" charset="0"/>
              </a:rPr>
              <a:t/>
            </a:r>
            <a:br>
              <a:rPr lang="en-GB" sz="2000" b="1" dirty="0" smtClean="0">
                <a:latin typeface="Garamond" pitchFamily="18" charset="0"/>
              </a:rPr>
            </a:br>
            <a:endParaRPr lang="en-GB" sz="2000" b="1" dirty="0" smtClean="0">
              <a:latin typeface="Garamond" pitchFamily="18" charset="0"/>
            </a:endParaRPr>
          </a:p>
          <a:p>
            <a:pPr eaLnBrk="1" hangingPunct="1">
              <a:spcBef>
                <a:spcPts val="0"/>
              </a:spcBef>
              <a:buNone/>
            </a:pPr>
            <a:endParaRPr lang="en-GB" sz="2000" dirty="0" smtClean="0">
              <a:latin typeface="Garamond" pitchFamily="18" charset="0"/>
            </a:endParaRPr>
          </a:p>
          <a:p>
            <a:pPr eaLnBrk="1" hangingPunct="1">
              <a:spcBef>
                <a:spcPts val="0"/>
              </a:spcBef>
              <a:buNone/>
            </a:pPr>
            <a:endParaRPr lang="en-US" sz="2000" dirty="0" smtClean="0">
              <a:latin typeface="Garamond" pitchFamily="18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603B051-1A12-417E-BEAE-5A86812DA5A7}" type="slidenum">
              <a:rPr lang="en-US">
                <a:ea typeface="ヒラギノ角ゴ ProN W3"/>
                <a:sym typeface="Arial" pitchFamily="34" charset="0"/>
              </a:rPr>
              <a:pPr/>
              <a:t>24</a:t>
            </a:fld>
            <a:endParaRPr lang="en-US">
              <a:ea typeface="ヒラギノ角ゴ ProN W3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859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0" y="-27384"/>
            <a:ext cx="91440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3200" b="1" dirty="0">
                <a:solidFill>
                  <a:srgbClr val="760000"/>
                </a:solidFill>
                <a:latin typeface="Garamond" pitchFamily="18" charset="0"/>
              </a:rPr>
              <a:t>E</a:t>
            </a:r>
            <a:r>
              <a:rPr lang="en-GB" sz="3200" b="1" dirty="0" smtClean="0">
                <a:solidFill>
                  <a:srgbClr val="760000"/>
                </a:solidFill>
                <a:latin typeface="Garamond" pitchFamily="18" charset="0"/>
              </a:rPr>
              <a:t>6. Drop adult Body Mass I</a:t>
            </a:r>
            <a:r>
              <a:rPr lang="en-GB" sz="3600" b="1" dirty="0" smtClean="0">
                <a:solidFill>
                  <a:srgbClr val="760000"/>
                </a:solidFill>
                <a:latin typeface="Garamond" pitchFamily="18" charset="0"/>
              </a:rPr>
              <a:t>ndex</a:t>
            </a:r>
            <a:endParaRPr lang="en-US" sz="3600" b="1" dirty="0" smtClean="0">
              <a:latin typeface="Garamond" pitchFamily="18" charset="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 bwMode="auto">
          <a:xfrm>
            <a:off x="251520" y="1135286"/>
            <a:ext cx="8784976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b="1" dirty="0" smtClean="0">
                <a:latin typeface="Garamond" pitchFamily="18" charset="0"/>
              </a:rPr>
              <a:t>Normatively</a:t>
            </a:r>
            <a:r>
              <a:rPr lang="en-US" sz="2400" dirty="0" smtClean="0">
                <a:latin typeface="Garamond" pitchFamily="18" charset="0"/>
              </a:rPr>
              <a:t>, adult </a:t>
            </a:r>
            <a:r>
              <a:rPr lang="en-US" sz="2400" dirty="0" err="1" smtClean="0">
                <a:latin typeface="Garamond" pitchFamily="18" charset="0"/>
              </a:rPr>
              <a:t>undernutrition</a:t>
            </a:r>
            <a:r>
              <a:rPr lang="en-US" sz="2400" dirty="0" smtClean="0">
                <a:latin typeface="Garamond" pitchFamily="18" charset="0"/>
              </a:rPr>
              <a:t> data matters, and exists in DHS surveys. It is imperfect, not reflecting micronutrients, but vital. </a:t>
            </a:r>
            <a:br>
              <a:rPr lang="en-US" sz="2400" dirty="0" smtClean="0">
                <a:latin typeface="Garamond" pitchFamily="18" charset="0"/>
              </a:rPr>
            </a:br>
            <a:endParaRPr lang="en-US" sz="2400" dirty="0" smtClean="0">
              <a:latin typeface="Garamond" pitchFamily="18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b="1" dirty="0" smtClean="0">
                <a:latin typeface="Garamond" pitchFamily="18" charset="0"/>
              </a:rPr>
              <a:t>Empirically</a:t>
            </a:r>
            <a:r>
              <a:rPr lang="en-US" sz="2400" dirty="0" smtClean="0">
                <a:latin typeface="Garamond" pitchFamily="18" charset="0"/>
              </a:rPr>
              <a:t>, the BMI cutoff debate D&amp;K mention pertains to </a:t>
            </a:r>
            <a:r>
              <a:rPr lang="en-US" sz="2400" i="1" dirty="0" smtClean="0">
                <a:latin typeface="Garamond" pitchFamily="18" charset="0"/>
              </a:rPr>
              <a:t>obesity</a:t>
            </a:r>
            <a:r>
              <a:rPr lang="en-US" sz="2400" dirty="0" smtClean="0">
                <a:latin typeface="Garamond" pitchFamily="18" charset="0"/>
              </a:rPr>
              <a:t>, not to </a:t>
            </a:r>
            <a:r>
              <a:rPr lang="en-US" sz="2400" i="1" dirty="0" smtClean="0">
                <a:latin typeface="Garamond" pitchFamily="18" charset="0"/>
              </a:rPr>
              <a:t>low BMI</a:t>
            </a:r>
            <a:r>
              <a:rPr lang="en-US" sz="2400" dirty="0" smtClean="0">
                <a:latin typeface="Garamond" pitchFamily="18" charset="0"/>
              </a:rPr>
              <a:t>.  </a:t>
            </a:r>
            <a:br>
              <a:rPr lang="en-US" sz="2400" dirty="0" smtClean="0">
                <a:latin typeface="Garamond" pitchFamily="18" charset="0"/>
              </a:rPr>
            </a:br>
            <a:endParaRPr lang="en-US" sz="2400" dirty="0" smtClean="0">
              <a:latin typeface="Garamond" pitchFamily="18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b="1" dirty="0" smtClean="0">
                <a:latin typeface="Garamond" pitchFamily="18" charset="0"/>
              </a:rPr>
              <a:t>Empirically, </a:t>
            </a:r>
            <a:r>
              <a:rPr lang="en-US" sz="2400" dirty="0" smtClean="0">
                <a:latin typeface="Garamond" pitchFamily="18" charset="0"/>
              </a:rPr>
              <a:t>dropping the adult malnutrition indicator, increases the proportion of households with ‘non-applicable’ population, because any households without children are automatically non-deprived in nutrition. 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Char char="§"/>
            </a:pPr>
            <a:endParaRPr lang="en-US" sz="2400" dirty="0">
              <a:latin typeface="Garamond" pitchFamily="18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 smtClean="0">
                <a:latin typeface="Garamond" pitchFamily="18" charset="0"/>
              </a:rPr>
              <a:t>(we suggest retaining BMI)</a:t>
            </a:r>
            <a:r>
              <a:rPr lang="en-US" sz="2000" dirty="0" smtClean="0">
                <a:latin typeface="Garamond" pitchFamily="18" charset="0"/>
              </a:rPr>
              <a:t/>
            </a:r>
            <a:br>
              <a:rPr lang="en-US" sz="2000" dirty="0" smtClean="0">
                <a:latin typeface="Garamond" pitchFamily="18" charset="0"/>
              </a:rPr>
            </a:br>
            <a:endParaRPr lang="en-US" sz="2000" dirty="0" smtClean="0">
              <a:latin typeface="Garamond" pitchFamily="18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603B051-1A12-417E-BEAE-5A86812DA5A7}" type="slidenum">
              <a:rPr lang="en-US">
                <a:ea typeface="ヒラギノ角ゴ ProN W3"/>
                <a:sym typeface="Arial" pitchFamily="34" charset="0"/>
              </a:rPr>
              <a:pPr/>
              <a:t>25</a:t>
            </a:fld>
            <a:endParaRPr lang="en-US">
              <a:ea typeface="ヒラギノ角ゴ ProN W3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490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0" y="-27384"/>
            <a:ext cx="91440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3600" b="1" dirty="0" smtClean="0">
                <a:solidFill>
                  <a:srgbClr val="760000"/>
                </a:solidFill>
                <a:latin typeface="Garamond" pitchFamily="18" charset="0"/>
              </a:rPr>
              <a:t>E7. Adjusting certain indicators by </a:t>
            </a:r>
            <a:r>
              <a:rPr lang="en-GB" sz="3600" b="1" dirty="0" err="1" smtClean="0">
                <a:solidFill>
                  <a:srgbClr val="760000"/>
                </a:solidFill>
                <a:latin typeface="Garamond" pitchFamily="18" charset="0"/>
              </a:rPr>
              <a:t>hh</a:t>
            </a:r>
            <a:r>
              <a:rPr lang="en-GB" sz="3600" b="1" dirty="0" smtClean="0">
                <a:solidFill>
                  <a:srgbClr val="760000"/>
                </a:solidFill>
                <a:latin typeface="Garamond" pitchFamily="18" charset="0"/>
              </a:rPr>
              <a:t> size? </a:t>
            </a:r>
            <a:r>
              <a:rPr lang="en-GB" sz="3600" dirty="0" smtClean="0">
                <a:solidFill>
                  <a:srgbClr val="760000"/>
                </a:solidFill>
                <a:latin typeface="Garamond" pitchFamily="18" charset="0"/>
              </a:rPr>
              <a:t>(worth exploring academically further)</a:t>
            </a:r>
            <a:r>
              <a:rPr lang="en-GB" sz="3600" b="1" dirty="0">
                <a:solidFill>
                  <a:srgbClr val="760000"/>
                </a:solidFill>
                <a:latin typeface="Garamond" pitchFamily="18" charset="0"/>
              </a:rPr>
              <a:t>	</a:t>
            </a:r>
            <a:endParaRPr lang="en-US" sz="3600" b="1" dirty="0" smtClean="0">
              <a:latin typeface="Garamond" pitchFamily="18" charset="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 bwMode="auto">
          <a:xfrm>
            <a:off x="468312" y="1484784"/>
            <a:ext cx="8352160" cy="417646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ts val="0"/>
              </a:spcBef>
            </a:pPr>
            <a:r>
              <a:rPr lang="en-GB" sz="2800" dirty="0" smtClean="0">
                <a:latin typeface="Garamond" pitchFamily="18" charset="0"/>
              </a:rPr>
              <a:t>Years of education: The current distinction refers to the qualitative different case of a proximate literate from an isolate literate.</a:t>
            </a:r>
          </a:p>
          <a:p>
            <a:pPr marL="0" indent="0" eaLnBrk="1" hangingPunct="1">
              <a:spcBef>
                <a:spcPts val="0"/>
              </a:spcBef>
            </a:pPr>
            <a:endParaRPr lang="en-GB" sz="2800" dirty="0" smtClean="0">
              <a:latin typeface="Garamond" pitchFamily="18" charset="0"/>
            </a:endParaRPr>
          </a:p>
          <a:p>
            <a:pPr marL="0" indent="0" eaLnBrk="1" hangingPunct="1">
              <a:spcBef>
                <a:spcPts val="0"/>
              </a:spcBef>
            </a:pPr>
            <a:r>
              <a:rPr lang="en-GB" sz="2800" dirty="0" smtClean="0">
                <a:latin typeface="Garamond" pitchFamily="18" charset="0"/>
              </a:rPr>
              <a:t>From a human rights perspective, a child death, a malnourished person, or a child not attending school is worthy of consideration itself, even if other household members are not similarly deprived: would need careful justification to ignore these in large households. 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603B051-1A12-417E-BEAE-5A86812DA5A7}" type="slidenum">
              <a:rPr lang="en-US">
                <a:ea typeface="ヒラギノ角ゴ ProN W3"/>
                <a:sym typeface="Arial" pitchFamily="34" charset="0"/>
              </a:rPr>
              <a:pPr/>
              <a:t>26</a:t>
            </a:fld>
            <a:endParaRPr lang="en-US">
              <a:ea typeface="ヒラギノ角ゴ ProN W3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335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760000"/>
                </a:solidFill>
                <a:latin typeface="Garamond" pitchFamily="18" charset="0"/>
              </a:rPr>
              <a:t>E8. A hybrid approach? </a:t>
            </a:r>
            <a:r>
              <a:rPr lang="en-GB" dirty="0" smtClean="0">
                <a:solidFill>
                  <a:srgbClr val="760000"/>
                </a:solidFill>
                <a:latin typeface="Garamond" pitchFamily="18" charset="0"/>
              </a:rPr>
              <a:t>(no)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GB" dirty="0" smtClean="0">
                <a:latin typeface="Garamond" pitchFamily="18" charset="0"/>
              </a:rPr>
              <a:t>It prevents break-down by indicator.</a:t>
            </a:r>
          </a:p>
          <a:p>
            <a:pPr>
              <a:buNone/>
            </a:pPr>
            <a:endParaRPr lang="en-GB" dirty="0" smtClean="0">
              <a:latin typeface="Garamond" pitchFamily="18" charset="0"/>
            </a:endParaRPr>
          </a:p>
          <a:p>
            <a:r>
              <a:rPr lang="en-US" dirty="0" smtClean="0">
                <a:latin typeface="Garamond" pitchFamily="18" charset="0"/>
              </a:rPr>
              <a:t>We are unsure whether the ‘bias’ is actual. Children and women are vulnerable groups and may be actually poorer. </a:t>
            </a:r>
            <a:br>
              <a:rPr lang="en-US" dirty="0" smtClean="0">
                <a:latin typeface="Garamond" pitchFamily="18" charset="0"/>
              </a:rPr>
            </a:br>
            <a:endParaRPr lang="en-US" dirty="0" smtClean="0">
              <a:latin typeface="Garamond" pitchFamily="18" charset="0"/>
            </a:endParaRPr>
          </a:p>
          <a:p>
            <a:r>
              <a:rPr lang="en-US" dirty="0" smtClean="0">
                <a:latin typeface="Garamond" pitchFamily="18" charset="0"/>
              </a:rPr>
              <a:t>Comparative work has shown </a:t>
            </a:r>
            <a:r>
              <a:rPr lang="en-US" dirty="0" err="1" smtClean="0">
                <a:latin typeface="Garamond" pitchFamily="18" charset="0"/>
              </a:rPr>
              <a:t>hh</a:t>
            </a:r>
            <a:r>
              <a:rPr lang="en-US" dirty="0" smtClean="0">
                <a:latin typeface="Garamond" pitchFamily="18" charset="0"/>
              </a:rPr>
              <a:t> size consistently matters </a:t>
            </a:r>
            <a:r>
              <a:rPr lang="en-US" u="sng" dirty="0" smtClean="0">
                <a:latin typeface="Garamond" pitchFamily="18" charset="0"/>
              </a:rPr>
              <a:t>less</a:t>
            </a:r>
            <a:r>
              <a:rPr lang="en-US" dirty="0" smtClean="0">
                <a:latin typeface="Garamond" pitchFamily="18" charset="0"/>
              </a:rPr>
              <a:t> for MPI than for income. </a:t>
            </a:r>
            <a:endParaRPr lang="en-GB" dirty="0" smtClean="0">
              <a:latin typeface="Garamond" pitchFamily="18" charset="0"/>
            </a:endParaRPr>
          </a:p>
          <a:p>
            <a:endParaRPr lang="en-GB" dirty="0"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66731-0AA8-4E5C-B764-34BF1C2E7A5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3373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dirty="0" smtClean="0">
                <a:solidFill>
                  <a:srgbClr val="760000"/>
                </a:solidFill>
              </a:rPr>
              <a:t>Proposals by Dotter and Klasen 2013</a:t>
            </a:r>
            <a:endParaRPr lang="en-US" sz="4000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 bwMode="auto">
          <a:xfrm>
            <a:off x="323528" y="908720"/>
            <a:ext cx="8640960" cy="525658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0"/>
              </a:spcBef>
              <a:buNone/>
            </a:pPr>
            <a:endParaRPr lang="en-GB" sz="700" b="1" dirty="0">
              <a:latin typeface="Garamond" pitchFamily="18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GB" sz="2000" b="1" dirty="0" smtClean="0">
                <a:latin typeface="Garamond" pitchFamily="18" charset="0"/>
              </a:rPr>
              <a:t>Empirical </a:t>
            </a:r>
            <a:r>
              <a:rPr lang="en-GB" sz="2000" b="1" dirty="0">
                <a:latin typeface="Garamond" pitchFamily="18" charset="0"/>
              </a:rPr>
              <a:t>Issues</a:t>
            </a:r>
            <a:r>
              <a:rPr lang="en-GB" sz="2000" dirty="0">
                <a:latin typeface="Garamond" pitchFamily="18" charset="0"/>
              </a:rPr>
              <a:t>	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GB" sz="2000" dirty="0">
                <a:latin typeface="Garamond" pitchFamily="18" charset="0"/>
              </a:rPr>
              <a:t>1. Dropping the use of the World Health Survey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GB" sz="2000" dirty="0">
                <a:latin typeface="Garamond" pitchFamily="18" charset="0"/>
              </a:rPr>
              <a:t>2. Dynamics exhibited by the MPI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GB" sz="2000" b="1" dirty="0">
                <a:latin typeface="Garamond" pitchFamily="18" charset="0"/>
              </a:rPr>
              <a:t>3. Dropping access to electricity, cooking fuel and sanitation 	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GB" sz="2000" b="1" dirty="0">
                <a:latin typeface="Garamond" pitchFamily="18" charset="0"/>
              </a:rPr>
              <a:t>4. </a:t>
            </a:r>
            <a:r>
              <a:rPr lang="en-GB" sz="2000" b="1" dirty="0" smtClean="0">
                <a:latin typeface="Garamond" pitchFamily="18" charset="0"/>
              </a:rPr>
              <a:t>Shortening </a:t>
            </a:r>
            <a:r>
              <a:rPr lang="en-GB" sz="2000" b="1" dirty="0">
                <a:latin typeface="Garamond" pitchFamily="18" charset="0"/>
              </a:rPr>
              <a:t>the attendance to school window by two </a:t>
            </a:r>
            <a:r>
              <a:rPr lang="en-GB" sz="2000" b="1" dirty="0" smtClean="0">
                <a:latin typeface="Garamond" pitchFamily="18" charset="0"/>
              </a:rPr>
              <a:t>years</a:t>
            </a:r>
            <a:r>
              <a:rPr lang="en-GB" sz="2000" b="1" dirty="0">
                <a:latin typeface="Garamond" pitchFamily="18" charset="0"/>
              </a:rPr>
              <a:t>	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GB" sz="2000" b="1" dirty="0">
                <a:latin typeface="Garamond" pitchFamily="18" charset="0"/>
              </a:rPr>
              <a:t>5. R</a:t>
            </a:r>
            <a:r>
              <a:rPr lang="en-GB" sz="2000" b="1" dirty="0" smtClean="0">
                <a:latin typeface="Garamond" pitchFamily="18" charset="0"/>
              </a:rPr>
              <a:t>estricting </a:t>
            </a:r>
            <a:r>
              <a:rPr lang="en-GB" sz="2000" b="1" dirty="0">
                <a:latin typeface="Garamond" pitchFamily="18" charset="0"/>
              </a:rPr>
              <a:t>the indicator of </a:t>
            </a:r>
            <a:r>
              <a:rPr lang="en-GB" sz="2000" b="1" dirty="0" smtClean="0">
                <a:latin typeface="Garamond" pitchFamily="18" charset="0"/>
              </a:rPr>
              <a:t>mortality to children under 5 </a:t>
            </a:r>
            <a:r>
              <a:rPr lang="en-GB" sz="2000" b="1" dirty="0">
                <a:latin typeface="Garamond" pitchFamily="18" charset="0"/>
              </a:rPr>
              <a:t>years of </a:t>
            </a:r>
            <a:r>
              <a:rPr lang="en-GB" sz="2000" b="1" dirty="0" smtClean="0">
                <a:latin typeface="Garamond" pitchFamily="18" charset="0"/>
              </a:rPr>
              <a:t>age</a:t>
            </a:r>
            <a:endParaRPr lang="en-GB" sz="2000" b="1" dirty="0">
              <a:latin typeface="Garamond" pitchFamily="18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GB" sz="2000" dirty="0">
                <a:latin typeface="Garamond" pitchFamily="18" charset="0"/>
              </a:rPr>
              <a:t>6. M</a:t>
            </a:r>
            <a:r>
              <a:rPr lang="en-GB" sz="2000" dirty="0" smtClean="0">
                <a:latin typeface="Garamond" pitchFamily="18" charset="0"/>
              </a:rPr>
              <a:t>odifying </a:t>
            </a:r>
            <a:r>
              <a:rPr lang="en-GB" sz="2000" dirty="0">
                <a:latin typeface="Garamond" pitchFamily="18" charset="0"/>
              </a:rPr>
              <a:t>the nutritional </a:t>
            </a:r>
            <a:r>
              <a:rPr lang="en-GB" sz="2000" dirty="0" smtClean="0">
                <a:latin typeface="Garamond" pitchFamily="18" charset="0"/>
              </a:rPr>
              <a:t>indicator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GB" sz="2000" dirty="0" smtClean="0">
                <a:latin typeface="Garamond" pitchFamily="18" charset="0"/>
              </a:rPr>
              <a:t>7. On adjusting some indicators for </a:t>
            </a:r>
            <a:r>
              <a:rPr lang="en-GB" sz="2000" dirty="0" err="1" smtClean="0">
                <a:latin typeface="Garamond" pitchFamily="18" charset="0"/>
              </a:rPr>
              <a:t>hh</a:t>
            </a:r>
            <a:r>
              <a:rPr lang="en-GB" sz="2000" dirty="0" smtClean="0">
                <a:latin typeface="Garamond" pitchFamily="18" charset="0"/>
              </a:rPr>
              <a:t> size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GB" sz="2000" dirty="0" smtClean="0">
                <a:latin typeface="Garamond" pitchFamily="18" charset="0"/>
              </a:rPr>
              <a:t>8. A ‘hybrid’ approach?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GB" sz="2000" dirty="0" smtClean="0">
                <a:latin typeface="Garamond" pitchFamily="18" charset="0"/>
              </a:rPr>
              <a:t>9. On severe multidimensional poverty</a:t>
            </a:r>
          </a:p>
          <a:p>
            <a:pPr eaLnBrk="1" hangingPunct="1">
              <a:spcBef>
                <a:spcPts val="0"/>
              </a:spcBef>
              <a:buNone/>
            </a:pPr>
            <a:endParaRPr lang="en-GB" sz="1050" b="1" dirty="0" smtClean="0">
              <a:latin typeface="Garamond" pitchFamily="18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GB" sz="2000" b="1" dirty="0" smtClean="0">
                <a:latin typeface="Garamond" pitchFamily="18" charset="0"/>
              </a:rPr>
              <a:t>Conceptual </a:t>
            </a:r>
            <a:r>
              <a:rPr lang="en-GB" sz="2000" b="1" dirty="0">
                <a:latin typeface="Garamond" pitchFamily="18" charset="0"/>
              </a:rPr>
              <a:t>Issues</a:t>
            </a:r>
            <a:r>
              <a:rPr lang="en-GB" sz="2000" dirty="0">
                <a:latin typeface="Garamond" pitchFamily="18" charset="0"/>
              </a:rPr>
              <a:t>	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GB" sz="2000" b="1" dirty="0">
                <a:latin typeface="Garamond" pitchFamily="18" charset="0"/>
              </a:rPr>
              <a:t>1. Union vs. intermediate poverty </a:t>
            </a:r>
            <a:r>
              <a:rPr lang="en-GB" sz="2000" b="1" dirty="0" err="1">
                <a:latin typeface="Garamond" pitchFamily="18" charset="0"/>
              </a:rPr>
              <a:t>cutoff</a:t>
            </a:r>
            <a:r>
              <a:rPr lang="en-GB" sz="2000" b="1" dirty="0">
                <a:latin typeface="Garamond" pitchFamily="18" charset="0"/>
              </a:rPr>
              <a:t> 	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GB" sz="2000" b="1" dirty="0">
                <a:latin typeface="Garamond" pitchFamily="18" charset="0"/>
              </a:rPr>
              <a:t>2. On reporting H and not MPI nor Intensity	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GB" sz="2000" b="1" dirty="0">
                <a:latin typeface="Garamond" pitchFamily="18" charset="0"/>
              </a:rPr>
              <a:t>3. On reporting inequality in the spread of </a:t>
            </a:r>
            <a:r>
              <a:rPr lang="en-GB" sz="2000" b="1" dirty="0" smtClean="0">
                <a:latin typeface="Garamond" pitchFamily="18" charset="0"/>
              </a:rPr>
              <a:t>deprivations</a:t>
            </a:r>
            <a:r>
              <a:rPr lang="en-GB" sz="2000" b="1" dirty="0">
                <a:latin typeface="Garamond" pitchFamily="18" charset="0"/>
              </a:rPr>
              <a:t>	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GB" sz="2000" dirty="0">
                <a:latin typeface="Garamond" pitchFamily="18" charset="0"/>
              </a:rPr>
              <a:t>4. On using a weakly-relative approach to deprivation </a:t>
            </a:r>
            <a:r>
              <a:rPr lang="en-GB" sz="2000" dirty="0" err="1">
                <a:latin typeface="Garamond" pitchFamily="18" charset="0"/>
              </a:rPr>
              <a:t>cutoffs</a:t>
            </a:r>
            <a:endParaRPr lang="en-GB" sz="2000" dirty="0">
              <a:latin typeface="Garamond" pitchFamily="18" charset="0"/>
            </a:endParaRPr>
          </a:p>
          <a:p>
            <a:pPr eaLnBrk="1" hangingPunct="1">
              <a:spcBef>
                <a:spcPts val="0"/>
              </a:spcBef>
              <a:buNone/>
            </a:pPr>
            <a:endParaRPr lang="en-GB" sz="2000" dirty="0" smtClean="0">
              <a:latin typeface="Garamond" pitchFamily="18" charset="0"/>
            </a:endParaRPr>
          </a:p>
          <a:p>
            <a:pPr eaLnBrk="1" hangingPunct="1">
              <a:spcBef>
                <a:spcPts val="0"/>
              </a:spcBef>
              <a:buNone/>
            </a:pPr>
            <a:endParaRPr lang="en-US" sz="2000" dirty="0" smtClean="0">
              <a:latin typeface="Garamond" pitchFamily="18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603B051-1A12-417E-BEAE-5A86812DA5A7}" type="slidenum">
              <a:rPr lang="en-US">
                <a:ea typeface="ヒラギノ角ゴ ProN W3"/>
                <a:sym typeface="Arial" pitchFamily="34" charset="0"/>
              </a:rPr>
              <a:pPr/>
              <a:t>3</a:t>
            </a:fld>
            <a:endParaRPr lang="en-US">
              <a:ea typeface="ヒラギノ角ゴ ProN W3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755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0" y="-27384"/>
            <a:ext cx="91440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4000" dirty="0" smtClean="0">
                <a:solidFill>
                  <a:srgbClr val="760000"/>
                </a:solidFill>
              </a:rPr>
              <a:t>E1</a:t>
            </a:r>
            <a:r>
              <a:rPr lang="en-GB" sz="4000" dirty="0">
                <a:solidFill>
                  <a:srgbClr val="760000"/>
                </a:solidFill>
              </a:rPr>
              <a:t>. Dropping </a:t>
            </a:r>
            <a:r>
              <a:rPr lang="en-GB" sz="4000" dirty="0" smtClean="0">
                <a:solidFill>
                  <a:srgbClr val="760000"/>
                </a:solidFill>
              </a:rPr>
              <a:t>the </a:t>
            </a:r>
            <a:r>
              <a:rPr lang="en-GB" sz="4000" dirty="0">
                <a:solidFill>
                  <a:srgbClr val="760000"/>
                </a:solidFill>
              </a:rPr>
              <a:t>World Health </a:t>
            </a:r>
            <a:r>
              <a:rPr lang="en-GB" sz="4000" dirty="0" smtClean="0">
                <a:solidFill>
                  <a:srgbClr val="760000"/>
                </a:solidFill>
              </a:rPr>
              <a:t>Survey</a:t>
            </a:r>
            <a:br>
              <a:rPr lang="en-GB" sz="4000" dirty="0" smtClean="0">
                <a:solidFill>
                  <a:srgbClr val="760000"/>
                </a:solidFill>
              </a:rPr>
            </a:br>
            <a:r>
              <a:rPr lang="en-GB" sz="2400" dirty="0" smtClean="0">
                <a:solidFill>
                  <a:srgbClr val="760000"/>
                </a:solidFill>
              </a:rPr>
              <a:t>Using only DHS and MICS surveys</a:t>
            </a:r>
            <a:r>
              <a:rPr lang="en-GB" sz="4000" dirty="0" smtClean="0">
                <a:solidFill>
                  <a:srgbClr val="760000"/>
                </a:solidFill>
              </a:rPr>
              <a:t> </a:t>
            </a:r>
            <a:r>
              <a:rPr lang="en-GB" sz="4000" dirty="0">
                <a:solidFill>
                  <a:srgbClr val="760000"/>
                </a:solidFill>
              </a:rPr>
              <a:t>	</a:t>
            </a:r>
            <a:endParaRPr lang="en-US" sz="4000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 bwMode="auto">
          <a:xfrm>
            <a:off x="468312" y="1135286"/>
            <a:ext cx="835216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GB" sz="2400" b="1" dirty="0" smtClean="0">
                <a:solidFill>
                  <a:srgbClr val="990000"/>
                </a:solidFill>
                <a:latin typeface="Garamond" pitchFamily="18" charset="0"/>
              </a:rPr>
              <a:t>Yes!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en-GB" sz="2400" dirty="0" smtClean="0">
                <a:latin typeface="Garamond" pitchFamily="18" charset="0"/>
              </a:rPr>
              <a:t>Data are not good quality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en-GB" sz="2400" dirty="0" smtClean="0">
                <a:latin typeface="Garamond" pitchFamily="18" charset="0"/>
              </a:rPr>
              <a:t>Data are old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Char char="§"/>
            </a:pPr>
            <a:endParaRPr lang="en-GB" sz="2000" b="1" dirty="0">
              <a:latin typeface="Garamond" pitchFamily="18" charset="0"/>
            </a:endParaRPr>
          </a:p>
          <a:p>
            <a:pPr marL="57150" indent="0" eaLnBrk="1" hangingPunct="1">
              <a:spcBef>
                <a:spcPts val="0"/>
              </a:spcBef>
              <a:buNone/>
            </a:pPr>
            <a:r>
              <a:rPr lang="en-GB" sz="2400" b="1" dirty="0" smtClean="0">
                <a:latin typeface="Garamond" pitchFamily="18" charset="0"/>
              </a:rPr>
              <a:t>Implications: This will entail dropping 14 countries in 2014:</a:t>
            </a:r>
          </a:p>
          <a:p>
            <a:r>
              <a:rPr lang="en-US" sz="2400" dirty="0" smtClean="0">
                <a:latin typeface="Garamond" pitchFamily="18" charset="0"/>
              </a:rPr>
              <a:t>China, Croatia, Czech Republic, Ecuador, Estonia, Guatemala, Hungary, Latvia, Paraguay, Russian Federation, Slovakia, Slovenia, Sri Lanka, United </a:t>
            </a:r>
            <a:r>
              <a:rPr lang="en-US" sz="2400" dirty="0">
                <a:latin typeface="Garamond" pitchFamily="18" charset="0"/>
              </a:rPr>
              <a:t>Arab </a:t>
            </a:r>
            <a:r>
              <a:rPr lang="en-US" sz="2400" dirty="0" smtClean="0">
                <a:latin typeface="Garamond" pitchFamily="18" charset="0"/>
              </a:rPr>
              <a:t>Emirates</a:t>
            </a:r>
          </a:p>
          <a:p>
            <a:pPr marL="0" indent="0">
              <a:buNone/>
            </a:pPr>
            <a:r>
              <a:rPr lang="en-US" sz="2400" b="1" dirty="0" smtClean="0">
                <a:latin typeface="Garamond" pitchFamily="18" charset="0"/>
              </a:rPr>
              <a:t>We anticipate </a:t>
            </a:r>
            <a:r>
              <a:rPr lang="en-US" sz="2400" b="1" u="sng" dirty="0" smtClean="0">
                <a:latin typeface="Garamond" pitchFamily="18" charset="0"/>
              </a:rPr>
              <a:t>at least 3</a:t>
            </a:r>
            <a:r>
              <a:rPr lang="en-US" sz="2400" b="1" dirty="0" smtClean="0">
                <a:latin typeface="Garamond" pitchFamily="18" charset="0"/>
              </a:rPr>
              <a:t> will be updated in 2014: </a:t>
            </a:r>
          </a:p>
          <a:p>
            <a:r>
              <a:rPr lang="en-US" sz="2400" dirty="0" smtClean="0">
                <a:latin typeface="Garamond" pitchFamily="18" charset="0"/>
              </a:rPr>
              <a:t>Tunisia, Uruguay, Chad </a:t>
            </a:r>
            <a:endParaRPr lang="en-GB" sz="2400" dirty="0">
              <a:latin typeface="Garamond" pitchFamily="18" charset="0"/>
            </a:endParaRPr>
          </a:p>
          <a:p>
            <a:pPr marL="57150" indent="0" eaLnBrk="1" hangingPunct="1">
              <a:spcBef>
                <a:spcPts val="0"/>
              </a:spcBef>
              <a:buNone/>
            </a:pPr>
            <a:endParaRPr lang="en-GB" sz="2400" b="1" dirty="0" smtClean="0">
              <a:latin typeface="Garamond" pitchFamily="18" charset="0"/>
            </a:endParaRPr>
          </a:p>
          <a:p>
            <a:pPr marL="57150" indent="0" eaLnBrk="1" hangingPunct="1">
              <a:spcBef>
                <a:spcPts val="0"/>
              </a:spcBef>
              <a:buNone/>
            </a:pPr>
            <a:r>
              <a:rPr lang="en-GB" sz="2400" b="1" dirty="0" smtClean="0">
                <a:latin typeface="Garamond" pitchFamily="18" charset="0"/>
              </a:rPr>
              <a:t>Problem: </a:t>
            </a:r>
            <a:r>
              <a:rPr lang="en-GB" sz="2400" b="1" dirty="0" smtClean="0">
                <a:solidFill>
                  <a:srgbClr val="990000"/>
                </a:solidFill>
                <a:latin typeface="Garamond" pitchFamily="18" charset="0"/>
              </a:rPr>
              <a:t>how to update MPI for China?</a:t>
            </a:r>
            <a:endParaRPr lang="en-US" sz="2400" dirty="0" smtClean="0">
              <a:solidFill>
                <a:srgbClr val="990000"/>
              </a:solidFill>
              <a:latin typeface="Garamond" pitchFamily="18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603B051-1A12-417E-BEAE-5A86812DA5A7}" type="slidenum">
              <a:rPr lang="en-US">
                <a:ea typeface="ヒラギノ角ゴ ProN W3"/>
                <a:sym typeface="Arial" pitchFamily="34" charset="0"/>
              </a:rPr>
              <a:pPr/>
              <a:t>4</a:t>
            </a:fld>
            <a:endParaRPr lang="en-US">
              <a:ea typeface="ヒラギノ角ゴ ProN W3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755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0" y="274638"/>
            <a:ext cx="91440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4000" dirty="0">
                <a:solidFill>
                  <a:srgbClr val="760000"/>
                </a:solidFill>
              </a:rPr>
              <a:t>E</a:t>
            </a:r>
            <a:r>
              <a:rPr lang="en-GB" sz="4000" dirty="0" smtClean="0">
                <a:solidFill>
                  <a:srgbClr val="760000"/>
                </a:solidFill>
              </a:rPr>
              <a:t>2</a:t>
            </a:r>
            <a:r>
              <a:rPr lang="en-GB" sz="4000" dirty="0">
                <a:solidFill>
                  <a:srgbClr val="760000"/>
                </a:solidFill>
              </a:rPr>
              <a:t>. Dynamics exhibited by the MPI  	</a:t>
            </a:r>
            <a:endParaRPr lang="en-US" sz="4000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 bwMode="auto">
          <a:xfrm>
            <a:off x="468312" y="1052736"/>
            <a:ext cx="835216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GB" sz="2400" b="1" dirty="0" smtClean="0">
                <a:latin typeface="Garamond" pitchFamily="18" charset="0"/>
              </a:rPr>
              <a:t>Now clear that all MPI indicators change over time, nationally and by subnational regions or groups. 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GB" sz="2400" b="1" dirty="0">
              <a:latin typeface="Garamond" pitchFamily="18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400" dirty="0" smtClean="0">
              <a:latin typeface="Garamond" pitchFamily="18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603B051-1A12-417E-BEAE-5A86812DA5A7}" type="slidenum">
              <a:rPr lang="en-US">
                <a:ea typeface="ヒラギノ角ゴ ProN W3"/>
                <a:sym typeface="Arial" pitchFamily="34" charset="0"/>
              </a:rPr>
              <a:pPr/>
              <a:t>5</a:t>
            </a:fld>
            <a:endParaRPr lang="en-US">
              <a:ea typeface="ヒラギノ角ゴ ProN W3"/>
              <a:sym typeface="Arial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19672" y="1772816"/>
            <a:ext cx="3783465" cy="5085184"/>
            <a:chOff x="1454423" y="-623590"/>
            <a:chExt cx="6270650" cy="8086428"/>
          </a:xfrm>
        </p:grpSpPr>
        <p:pic>
          <p:nvPicPr>
            <p:cNvPr id="2051" name="Picture 3" descr="C:\Users\qeh\Desktop\Bangladesh bar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8325" y="-603250"/>
              <a:ext cx="2925763" cy="8066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qeh\Desktop\Bangladesh lef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4423" y="-604640"/>
              <a:ext cx="1749425" cy="8066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Picture 5" descr="C:\Users\qeh\Desktop\Bangladesh right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2160" y="-623590"/>
              <a:ext cx="1712913" cy="8066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4" name="Picture 6" descr="C:\Users\qeh\Desktop\Superstar 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786" y="2492896"/>
            <a:ext cx="1742502" cy="425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9930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Box 1"/>
          <p:cNvSpPr txBox="1">
            <a:spLocks noChangeArrowheads="1"/>
          </p:cNvSpPr>
          <p:nvPr/>
        </p:nvSpPr>
        <p:spPr bwMode="auto">
          <a:xfrm>
            <a:off x="577850" y="119063"/>
            <a:ext cx="8388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1">
                <a:solidFill>
                  <a:srgbClr val="800000"/>
                </a:solidFill>
              </a:rPr>
              <a:t>Inside the Regions of Nigeria 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0" y="703838"/>
          <a:ext cx="8966200" cy="5125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Oval 4"/>
          <p:cNvSpPr/>
          <p:nvPr/>
        </p:nvSpPr>
        <p:spPr bwMode="auto">
          <a:xfrm>
            <a:off x="5292725" y="1341438"/>
            <a:ext cx="935038" cy="187166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4200">
              <a:ln>
                <a:solidFill>
                  <a:srgbClr val="FF0000"/>
                </a:solidFill>
              </a:ln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476375" y="836613"/>
            <a:ext cx="863600" cy="2376487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4200">
              <a:ln>
                <a:solidFill>
                  <a:srgbClr val="FF0000"/>
                </a:solidFill>
              </a:ln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618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0" y="-27384"/>
            <a:ext cx="91440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3600" b="1" dirty="0">
                <a:solidFill>
                  <a:srgbClr val="760000"/>
                </a:solidFill>
                <a:latin typeface="Garamond" pitchFamily="18" charset="0"/>
              </a:rPr>
              <a:t>E</a:t>
            </a:r>
            <a:r>
              <a:rPr lang="en-GB" sz="3600" b="1" dirty="0" smtClean="0">
                <a:solidFill>
                  <a:srgbClr val="760000"/>
                </a:solidFill>
                <a:latin typeface="Garamond" pitchFamily="18" charset="0"/>
              </a:rPr>
              <a:t>3. Drop electricity</a:t>
            </a:r>
            <a:r>
              <a:rPr lang="en-GB" sz="3600" b="1" dirty="0">
                <a:solidFill>
                  <a:srgbClr val="760000"/>
                </a:solidFill>
                <a:latin typeface="Garamond" pitchFamily="18" charset="0"/>
              </a:rPr>
              <a:t>, cooking fuel </a:t>
            </a:r>
            <a:r>
              <a:rPr lang="en-GB" sz="3600" b="1" dirty="0" smtClean="0">
                <a:solidFill>
                  <a:srgbClr val="760000"/>
                </a:solidFill>
                <a:latin typeface="Garamond" pitchFamily="18" charset="0"/>
              </a:rPr>
              <a:t>&amp; sanitation </a:t>
            </a:r>
            <a:r>
              <a:rPr lang="en-GB" sz="3600" b="1" dirty="0">
                <a:solidFill>
                  <a:srgbClr val="760000"/>
                </a:solidFill>
                <a:latin typeface="Garamond" pitchFamily="18" charset="0"/>
              </a:rPr>
              <a:t>	</a:t>
            </a:r>
            <a:endParaRPr lang="en-US" sz="3600" b="1" dirty="0" smtClean="0">
              <a:latin typeface="Garamond" pitchFamily="18" charset="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 bwMode="auto">
          <a:xfrm>
            <a:off x="468312" y="1135286"/>
            <a:ext cx="835216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GB" sz="2400" b="1" dirty="0" smtClean="0">
                <a:solidFill>
                  <a:srgbClr val="990000"/>
                </a:solidFill>
                <a:latin typeface="Garamond" pitchFamily="18" charset="0"/>
              </a:rPr>
              <a:t>Empirical analysis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en-GB" sz="2400" dirty="0" smtClean="0">
                <a:latin typeface="Garamond" pitchFamily="18" charset="0"/>
              </a:rPr>
              <a:t>We implemented multiple </a:t>
            </a:r>
            <a:r>
              <a:rPr lang="en-GB" sz="2400" b="1" dirty="0" smtClean="0">
                <a:latin typeface="Garamond" pitchFamily="18" charset="0"/>
              </a:rPr>
              <a:t>measures of association </a:t>
            </a:r>
            <a:r>
              <a:rPr lang="en-GB" sz="2400" dirty="0" smtClean="0">
                <a:latin typeface="Garamond" pitchFamily="18" charset="0"/>
              </a:rPr>
              <a:t>across MPI censored deprivation indicators as well as raw headcounts and achievements  </a:t>
            </a:r>
            <a:r>
              <a:rPr lang="en-GB" sz="1600" dirty="0" smtClean="0">
                <a:latin typeface="Garamond" pitchFamily="18" charset="0"/>
              </a:rPr>
              <a:t>(Alkire and Ballon, 2012). </a:t>
            </a:r>
            <a:br>
              <a:rPr lang="en-GB" sz="1600" dirty="0" smtClean="0">
                <a:latin typeface="Garamond" pitchFamily="18" charset="0"/>
              </a:rPr>
            </a:br>
            <a:endParaRPr lang="en-GB" sz="2400" dirty="0" smtClean="0">
              <a:latin typeface="Garamond" pitchFamily="18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en-GB" sz="2400" dirty="0" smtClean="0">
                <a:latin typeface="Garamond" pitchFamily="18" charset="0"/>
              </a:rPr>
              <a:t>This was, particularly, to explore redundancy in the standard of living indicators.  </a:t>
            </a:r>
            <a:r>
              <a:rPr lang="en-GB" sz="2400" b="1" dirty="0" smtClean="0">
                <a:latin typeface="Garamond" pitchFamily="18" charset="0"/>
              </a:rPr>
              <a:t>We had expected to encounter redundancy</a:t>
            </a:r>
            <a:r>
              <a:rPr lang="en-GB" sz="2400" dirty="0" smtClean="0">
                <a:latin typeface="Garamond" pitchFamily="18" charset="0"/>
              </a:rPr>
              <a:t>.  </a:t>
            </a:r>
            <a:br>
              <a:rPr lang="en-GB" sz="2400" dirty="0" smtClean="0">
                <a:latin typeface="Garamond" pitchFamily="18" charset="0"/>
              </a:rPr>
            </a:br>
            <a:endParaRPr lang="en-GB" sz="2400" dirty="0" smtClean="0">
              <a:latin typeface="Garamond" pitchFamily="18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en-GB" sz="2400" dirty="0" smtClean="0">
                <a:latin typeface="Garamond" pitchFamily="18" charset="0"/>
              </a:rPr>
              <a:t>Statistically, </a:t>
            </a:r>
            <a:r>
              <a:rPr lang="en-GB" sz="2400" b="1" dirty="0" smtClean="0">
                <a:latin typeface="Garamond" pitchFamily="18" charset="0"/>
              </a:rPr>
              <a:t>we could not detect redundancy</a:t>
            </a:r>
            <a:r>
              <a:rPr lang="en-GB" sz="2400" dirty="0" smtClean="0">
                <a:latin typeface="Garamond" pitchFamily="18" charset="0"/>
              </a:rPr>
              <a:t>: no two indicators moved in lockstep, having consistently high associations across countries having different levels of MPI and different regions.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GB" sz="2400" dirty="0" smtClean="0">
              <a:latin typeface="Garamond" pitchFamily="18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GB" sz="2000" dirty="0">
              <a:latin typeface="Garamond" pitchFamily="18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603B051-1A12-417E-BEAE-5A86812DA5A7}" type="slidenum">
              <a:rPr lang="en-US">
                <a:ea typeface="ヒラギノ角ゴ ProN W3"/>
                <a:sym typeface="Arial" pitchFamily="34" charset="0"/>
              </a:rPr>
              <a:pPr/>
              <a:t>7</a:t>
            </a:fld>
            <a:endParaRPr lang="en-US">
              <a:ea typeface="ヒラギノ角ゴ ProN W3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212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0" y="-27384"/>
            <a:ext cx="91440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3600" b="1" dirty="0">
                <a:solidFill>
                  <a:srgbClr val="760000"/>
                </a:solidFill>
                <a:latin typeface="Garamond" pitchFamily="18" charset="0"/>
              </a:rPr>
              <a:t>E</a:t>
            </a:r>
            <a:r>
              <a:rPr lang="en-GB" sz="3600" b="1" dirty="0" smtClean="0">
                <a:solidFill>
                  <a:srgbClr val="760000"/>
                </a:solidFill>
                <a:latin typeface="Garamond" pitchFamily="18" charset="0"/>
              </a:rPr>
              <a:t>3a. Drop electricity? </a:t>
            </a:r>
            <a:r>
              <a:rPr lang="en-GB" sz="3600" dirty="0" smtClean="0">
                <a:solidFill>
                  <a:srgbClr val="760000"/>
                </a:solidFill>
                <a:latin typeface="Garamond" pitchFamily="18" charset="0"/>
              </a:rPr>
              <a:t>(no)</a:t>
            </a:r>
            <a:r>
              <a:rPr lang="en-GB" sz="3600" b="1" dirty="0">
                <a:solidFill>
                  <a:srgbClr val="760000"/>
                </a:solidFill>
                <a:latin typeface="Garamond" pitchFamily="18" charset="0"/>
              </a:rPr>
              <a:t>	</a:t>
            </a:r>
            <a:endParaRPr lang="en-US" sz="3600" b="1" dirty="0" smtClean="0">
              <a:latin typeface="Garamond" pitchFamily="18" charset="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 bwMode="auto">
          <a:xfrm>
            <a:off x="468312" y="1135286"/>
            <a:ext cx="835216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GB" sz="2400" b="1" dirty="0" smtClean="0">
                <a:solidFill>
                  <a:srgbClr val="990000"/>
                </a:solidFill>
                <a:latin typeface="Garamond" pitchFamily="18" charset="0"/>
              </a:rPr>
              <a:t>Electricity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GB" sz="2400" b="1" dirty="0" smtClean="0">
              <a:solidFill>
                <a:srgbClr val="990000"/>
              </a:solidFill>
              <a:latin typeface="Garamond" pitchFamily="18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en-GB" sz="2400" dirty="0" smtClean="0">
                <a:latin typeface="Garamond" pitchFamily="18" charset="0"/>
              </a:rPr>
              <a:t>Access to </a:t>
            </a:r>
            <a:r>
              <a:rPr lang="en-GB" sz="2400" b="1" dirty="0" smtClean="0">
                <a:latin typeface="Garamond" pitchFamily="18" charset="0"/>
              </a:rPr>
              <a:t>electricity</a:t>
            </a:r>
            <a:r>
              <a:rPr lang="en-GB" sz="2400" dirty="0" smtClean="0">
                <a:latin typeface="Garamond" pitchFamily="18" charset="0"/>
              </a:rPr>
              <a:t> remains key to those who lack it. </a:t>
            </a:r>
            <a:br>
              <a:rPr lang="en-GB" sz="2400" dirty="0" smtClean="0">
                <a:latin typeface="Garamond" pitchFamily="18" charset="0"/>
              </a:rPr>
            </a:br>
            <a:endParaRPr lang="en-GB" sz="2400" dirty="0" smtClean="0">
              <a:latin typeface="Garamond" pitchFamily="18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en-GB" sz="2400" dirty="0" err="1" smtClean="0">
                <a:latin typeface="Garamond" pitchFamily="18" charset="0"/>
              </a:rPr>
              <a:t>Romer’s</a:t>
            </a:r>
            <a:r>
              <a:rPr lang="en-GB" sz="2400" dirty="0" smtClean="0">
                <a:latin typeface="Garamond" pitchFamily="18" charset="0"/>
              </a:rPr>
              <a:t> image of children doing homework under a street light. </a:t>
            </a:r>
            <a:br>
              <a:rPr lang="en-GB" sz="2400" dirty="0" smtClean="0">
                <a:latin typeface="Garamond" pitchFamily="18" charset="0"/>
              </a:rPr>
            </a:br>
            <a:endParaRPr lang="en-GB" sz="2400" dirty="0" smtClean="0">
              <a:latin typeface="Garamond" pitchFamily="18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en-GB" sz="2400" dirty="0" smtClean="0">
                <a:latin typeface="Garamond" pitchFamily="18" charset="0"/>
              </a:rPr>
              <a:t>A question on </a:t>
            </a:r>
            <a:r>
              <a:rPr lang="en-GB" sz="2400" dirty="0" err="1" smtClean="0">
                <a:latin typeface="Garamond" pitchFamily="18" charset="0"/>
              </a:rPr>
              <a:t>loadshutting</a:t>
            </a:r>
            <a:r>
              <a:rPr lang="en-GB" sz="2400" dirty="0" smtClean="0">
                <a:latin typeface="Garamond" pitchFamily="18" charset="0"/>
              </a:rPr>
              <a:t>, affordability would improve accuracy. 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Char char="§"/>
            </a:pPr>
            <a:endParaRPr lang="en-GB" sz="2400" dirty="0" smtClean="0">
              <a:latin typeface="Garamond" pitchFamily="18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GB" sz="2000" dirty="0">
              <a:latin typeface="Garamond" pitchFamily="18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603B051-1A12-417E-BEAE-5A86812DA5A7}" type="slidenum">
              <a:rPr lang="en-US">
                <a:ea typeface="ヒラギノ角ゴ ProN W3"/>
                <a:sym typeface="Arial" pitchFamily="34" charset="0"/>
              </a:rPr>
              <a:pPr/>
              <a:t>8</a:t>
            </a:fld>
            <a:endParaRPr lang="en-US">
              <a:ea typeface="ヒラギノ角ゴ ProN W3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114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0" y="-27384"/>
            <a:ext cx="91440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3600" b="1" dirty="0">
                <a:solidFill>
                  <a:srgbClr val="760000"/>
                </a:solidFill>
                <a:latin typeface="Garamond" pitchFamily="18" charset="0"/>
              </a:rPr>
              <a:t>E</a:t>
            </a:r>
            <a:r>
              <a:rPr lang="en-GB" sz="3600" b="1" dirty="0" smtClean="0">
                <a:solidFill>
                  <a:srgbClr val="760000"/>
                </a:solidFill>
                <a:latin typeface="Garamond" pitchFamily="18" charset="0"/>
              </a:rPr>
              <a:t>3b. Drop </a:t>
            </a:r>
            <a:r>
              <a:rPr lang="en-GB" sz="3600" b="1" dirty="0">
                <a:solidFill>
                  <a:srgbClr val="760000"/>
                </a:solidFill>
                <a:latin typeface="Garamond" pitchFamily="18" charset="0"/>
              </a:rPr>
              <a:t>cooking </a:t>
            </a:r>
            <a:r>
              <a:rPr lang="en-GB" sz="3600" b="1" dirty="0" smtClean="0">
                <a:solidFill>
                  <a:srgbClr val="760000"/>
                </a:solidFill>
                <a:latin typeface="Garamond" pitchFamily="18" charset="0"/>
              </a:rPr>
              <a:t>fuel? </a:t>
            </a:r>
            <a:r>
              <a:rPr lang="en-GB" sz="3600" dirty="0" smtClean="0">
                <a:solidFill>
                  <a:srgbClr val="760000"/>
                </a:solidFill>
                <a:latin typeface="Garamond" pitchFamily="18" charset="0"/>
              </a:rPr>
              <a:t>(no)</a:t>
            </a:r>
            <a:r>
              <a:rPr lang="en-GB" sz="3600" b="1" dirty="0">
                <a:solidFill>
                  <a:srgbClr val="760000"/>
                </a:solidFill>
                <a:latin typeface="Garamond" pitchFamily="18" charset="0"/>
              </a:rPr>
              <a:t>	</a:t>
            </a:r>
            <a:endParaRPr lang="en-US" sz="3600" b="1" dirty="0" smtClean="0">
              <a:latin typeface="Garamond" pitchFamily="18" charset="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 bwMode="auto">
          <a:xfrm>
            <a:off x="468312" y="1135286"/>
            <a:ext cx="8568184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GB" sz="2400" b="1" dirty="0" smtClean="0">
                <a:solidFill>
                  <a:srgbClr val="990000"/>
                </a:solidFill>
                <a:latin typeface="Garamond" pitchFamily="18" charset="0"/>
              </a:rPr>
              <a:t>Cooking Fuel - </a:t>
            </a:r>
            <a:br>
              <a:rPr lang="en-GB" sz="2400" b="1" dirty="0" smtClean="0">
                <a:solidFill>
                  <a:srgbClr val="990000"/>
                </a:solidFill>
                <a:latin typeface="Garamond" pitchFamily="18" charset="0"/>
              </a:rPr>
            </a:br>
            <a:endParaRPr lang="en-GB" sz="2400" b="1" dirty="0" smtClean="0">
              <a:solidFill>
                <a:srgbClr val="990000"/>
              </a:solidFill>
              <a:latin typeface="Garamond" pitchFamily="18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en-GB" sz="2400" dirty="0" smtClean="0">
                <a:latin typeface="Garamond" pitchFamily="18" charset="0"/>
              </a:rPr>
              <a:t>2010 </a:t>
            </a:r>
            <a:r>
              <a:rPr lang="en-GB" sz="2400" b="1" dirty="0" smtClean="0">
                <a:latin typeface="Garamond" pitchFamily="18" charset="0"/>
              </a:rPr>
              <a:t>Global Burden of Disease</a:t>
            </a:r>
            <a:r>
              <a:rPr lang="en-GB" sz="2400" dirty="0" smtClean="0">
                <a:latin typeface="Garamond" pitchFamily="18" charset="0"/>
              </a:rPr>
              <a:t> estimates health burdens from cooking fuel are </a:t>
            </a:r>
            <a:r>
              <a:rPr lang="en-GB" sz="2400" i="1" dirty="0" smtClean="0">
                <a:latin typeface="Garamond" pitchFamily="18" charset="0"/>
              </a:rPr>
              <a:t>far higher </a:t>
            </a:r>
            <a:r>
              <a:rPr lang="en-GB" sz="2400" dirty="0" smtClean="0">
                <a:latin typeface="Garamond" pitchFamily="18" charset="0"/>
              </a:rPr>
              <a:t>than previously thought:</a:t>
            </a:r>
            <a:br>
              <a:rPr lang="en-GB" sz="2400" dirty="0" smtClean="0">
                <a:latin typeface="Garamond" pitchFamily="18" charset="0"/>
              </a:rPr>
            </a:br>
            <a:endParaRPr lang="en-GB" sz="2400" dirty="0" smtClean="0">
              <a:latin typeface="Garamond" pitchFamily="18" charset="0"/>
            </a:endParaRPr>
          </a:p>
          <a:p>
            <a:pPr lvl="1"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en-GB" sz="2000" b="1" dirty="0" smtClean="0">
                <a:latin typeface="Garamond" pitchFamily="18" charset="0"/>
              </a:rPr>
              <a:t>4 million deaths, of which 0.5 million are children,</a:t>
            </a:r>
            <a:r>
              <a:rPr lang="en-GB" sz="2000" dirty="0" smtClean="0">
                <a:latin typeface="Garamond" pitchFamily="18" charset="0"/>
              </a:rPr>
              <a:t> from Harmful Air Pollution (HAP) and </a:t>
            </a:r>
            <a:r>
              <a:rPr lang="en-GB" sz="2000" dirty="0" err="1" smtClean="0">
                <a:latin typeface="Garamond" pitchFamily="18" charset="0"/>
              </a:rPr>
              <a:t>cookfire</a:t>
            </a:r>
            <a:r>
              <a:rPr lang="en-GB" sz="2000" dirty="0" smtClean="0">
                <a:latin typeface="Garamond" pitchFamily="18" charset="0"/>
              </a:rPr>
              <a:t> smoke. </a:t>
            </a:r>
            <a:br>
              <a:rPr lang="en-GB" sz="2000" dirty="0" smtClean="0">
                <a:latin typeface="Garamond" pitchFamily="18" charset="0"/>
              </a:rPr>
            </a:br>
            <a:endParaRPr lang="en-GB" sz="2000" dirty="0" smtClean="0">
              <a:latin typeface="Garamond" pitchFamily="18" charset="0"/>
            </a:endParaRPr>
          </a:p>
          <a:p>
            <a:pPr lvl="1"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en-GB" sz="2000" dirty="0" smtClean="0">
                <a:latin typeface="Garamond" pitchFamily="18" charset="0"/>
              </a:rPr>
              <a:t>In DALYs, HAP </a:t>
            </a:r>
            <a:r>
              <a:rPr lang="en-GB" sz="2000" b="1" dirty="0" smtClean="0">
                <a:latin typeface="Garamond" pitchFamily="18" charset="0"/>
              </a:rPr>
              <a:t>is 2</a:t>
            </a:r>
            <a:r>
              <a:rPr lang="en-GB" sz="2000" b="1" baseline="30000" dirty="0" smtClean="0">
                <a:latin typeface="Garamond" pitchFamily="18" charset="0"/>
              </a:rPr>
              <a:t>nd</a:t>
            </a:r>
            <a:r>
              <a:rPr lang="en-GB" sz="2000" b="1" dirty="0" smtClean="0">
                <a:latin typeface="Garamond" pitchFamily="18" charset="0"/>
              </a:rPr>
              <a:t> most important risk factor </a:t>
            </a:r>
            <a:r>
              <a:rPr lang="en-GB" sz="2000" dirty="0" smtClean="0">
                <a:latin typeface="Garamond" pitchFamily="18" charset="0"/>
              </a:rPr>
              <a:t>for girls/women’s lost health life years globally and </a:t>
            </a:r>
            <a:r>
              <a:rPr lang="en-GB" sz="2000" b="1" dirty="0" smtClean="0">
                <a:latin typeface="Garamond" pitchFamily="18" charset="0"/>
              </a:rPr>
              <a:t>1</a:t>
            </a:r>
            <a:r>
              <a:rPr lang="en-GB" sz="2000" b="1" baseline="30000" dirty="0" smtClean="0">
                <a:latin typeface="Garamond" pitchFamily="18" charset="0"/>
              </a:rPr>
              <a:t>st</a:t>
            </a:r>
            <a:r>
              <a:rPr lang="en-GB" sz="2000" b="1" dirty="0" smtClean="0">
                <a:latin typeface="Garamond" pitchFamily="18" charset="0"/>
              </a:rPr>
              <a:t> in South Asia and Sub-Saharan Africa</a:t>
            </a:r>
            <a:r>
              <a:rPr lang="en-GB" sz="2000" dirty="0" smtClean="0">
                <a:latin typeface="Garamond" pitchFamily="18" charset="0"/>
              </a:rPr>
              <a:t>. 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Char char="§"/>
            </a:pPr>
            <a:endParaRPr lang="en-GB" sz="2000" dirty="0">
              <a:latin typeface="Garamond" pitchFamily="18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en-GB" sz="2400" dirty="0" smtClean="0">
                <a:latin typeface="Garamond" pitchFamily="18" charset="0"/>
              </a:rPr>
              <a:t>A follow-up question </a:t>
            </a:r>
            <a:r>
              <a:rPr lang="en-GB" sz="2400" dirty="0">
                <a:latin typeface="Garamond" pitchFamily="18" charset="0"/>
              </a:rPr>
              <a:t>on </a:t>
            </a:r>
            <a:r>
              <a:rPr lang="en-GB" sz="2400" i="1" dirty="0" smtClean="0">
                <a:latin typeface="Garamond" pitchFamily="18" charset="0"/>
              </a:rPr>
              <a:t>ventilation</a:t>
            </a:r>
            <a:r>
              <a:rPr lang="en-GB" sz="2400" dirty="0" smtClean="0">
                <a:latin typeface="Garamond" pitchFamily="18" charset="0"/>
              </a:rPr>
              <a:t> would greatly improve accuracy. </a:t>
            </a:r>
            <a:endParaRPr lang="en-GB" sz="2400" dirty="0">
              <a:latin typeface="Garamond" pitchFamily="18" charset="0"/>
            </a:endParaRPr>
          </a:p>
          <a:p>
            <a:pPr lvl="1" eaLnBrk="1" hangingPunct="1">
              <a:spcBef>
                <a:spcPts val="0"/>
              </a:spcBef>
              <a:buFont typeface="Wingdings" pitchFamily="2" charset="2"/>
              <a:buChar char="§"/>
            </a:pPr>
            <a:endParaRPr lang="en-GB" sz="2000" dirty="0" smtClean="0">
              <a:latin typeface="Garamond" pitchFamily="18" charset="0"/>
            </a:endParaRPr>
          </a:p>
          <a:p>
            <a:pPr lvl="1" eaLnBrk="1" hangingPunct="1">
              <a:spcBef>
                <a:spcPts val="0"/>
              </a:spcBef>
              <a:buFont typeface="Wingdings" pitchFamily="2" charset="2"/>
              <a:buChar char="§"/>
            </a:pPr>
            <a:endParaRPr lang="en-GB" sz="2000" dirty="0" smtClean="0">
              <a:latin typeface="Garamond" pitchFamily="18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Char char="§"/>
            </a:pPr>
            <a:endParaRPr lang="en-GB" sz="2400" dirty="0" smtClean="0">
              <a:latin typeface="Garamond" pitchFamily="18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GB" sz="2000" dirty="0">
              <a:latin typeface="Garamond" pitchFamily="18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603B051-1A12-417E-BEAE-5A86812DA5A7}" type="slidenum">
              <a:rPr lang="en-US">
                <a:ea typeface="ヒラギノ角ゴ ProN W3"/>
                <a:sym typeface="Arial" pitchFamily="34" charset="0"/>
              </a:rPr>
              <a:pPr/>
              <a:t>9</a:t>
            </a:fld>
            <a:endParaRPr lang="en-US">
              <a:ea typeface="ヒラギノ角ゴ ProN W3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114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Blank">
      <a:majorFont>
        <a:latin typeface="Lucida Grande"/>
        <a:ea typeface="ヒラギノ角ゴ ProN W3"/>
        <a:cs typeface="ヒラギノ角ゴ ProN W3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OPHI Gar">
    <a:majorFont>
      <a:latin typeface="Garamond"/>
      <a:ea typeface=""/>
      <a:cs typeface=""/>
    </a:majorFont>
    <a:minorFont>
      <a:latin typeface="Garamond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1268</Words>
  <Application>Microsoft Office PowerPoint</Application>
  <PresentationFormat>On-screen Show (4:3)</PresentationFormat>
  <Paragraphs>356</Paragraphs>
  <Slides>27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Default - Blank</vt:lpstr>
      <vt:lpstr>PowerPoint Presentation</vt:lpstr>
      <vt:lpstr>Proposals by Dotter and Klasen 2013</vt:lpstr>
      <vt:lpstr>Proposals by Dotter and Klasen 2013</vt:lpstr>
      <vt:lpstr>E1. Dropping the World Health Survey Using only DHS and MICS surveys  </vt:lpstr>
      <vt:lpstr>E2. Dynamics exhibited by the MPI   </vt:lpstr>
      <vt:lpstr>PowerPoint Presentation</vt:lpstr>
      <vt:lpstr>E3. Drop electricity, cooking fuel &amp; sanitation  </vt:lpstr>
      <vt:lpstr>E3a. Drop electricity? (no) </vt:lpstr>
      <vt:lpstr>E3b. Drop cooking fuel? (no) </vt:lpstr>
      <vt:lpstr>E3c. Drop sanitation? (no) </vt:lpstr>
      <vt:lpstr>E4. Shorten school attendance by 2 years  (kids often start late, so increase starting age) </vt:lpstr>
      <vt:lpstr>E5. Restrict Child mortality to Children under 5 </vt:lpstr>
      <vt:lpstr>C1. Union vs. intermediate poverty cutoff </vt:lpstr>
      <vt:lpstr>C1. Union vs. intermediate poverty cutoff </vt:lpstr>
      <vt:lpstr>C1. Union vs. intermediate poverty cutoff </vt:lpstr>
      <vt:lpstr>C1. Union vs. intermediate poverty cutoff Example: 16 African Countries </vt:lpstr>
      <vt:lpstr>C2. On reporting H and not MPI nor Intensity </vt:lpstr>
      <vt:lpstr>C2. Political incentive to reach the poorest.  </vt:lpstr>
      <vt:lpstr>PowerPoint Presentation</vt:lpstr>
      <vt:lpstr>C3. Reporting inequality in intensity </vt:lpstr>
      <vt:lpstr>MPI Inequality Measure 2014</vt:lpstr>
      <vt:lpstr>Example: Inequality among the poor in India over time by caste</vt:lpstr>
      <vt:lpstr>C4. A weakly-relative approach to deprivation cutoffs  </vt:lpstr>
      <vt:lpstr>Our proposals:</vt:lpstr>
      <vt:lpstr>E6. Drop adult Body Mass Index</vt:lpstr>
      <vt:lpstr>E7. Adjusting certain indicators by hh size? (worth exploring academically further) </vt:lpstr>
      <vt:lpstr>E8. A hybrid approach? (no)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Eleonore Fournier-Tombs</dc:creator>
  <cp:lastModifiedBy>Eleonore Fournier-Tombs</cp:lastModifiedBy>
  <cp:revision>1</cp:revision>
  <dcterms:modified xsi:type="dcterms:W3CDTF">2014-01-09T20:18:05Z</dcterms:modified>
</cp:coreProperties>
</file>