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6" r:id="rId2"/>
    <p:sldId id="263" r:id="rId3"/>
    <p:sldId id="264" r:id="rId4"/>
    <p:sldId id="265" r:id="rId5"/>
    <p:sldId id="266" r:id="rId6"/>
    <p:sldId id="287" r:id="rId7"/>
    <p:sldId id="267" r:id="rId8"/>
    <p:sldId id="269" r:id="rId9"/>
    <p:sldId id="271" r:id="rId10"/>
    <p:sldId id="274" r:id="rId11"/>
    <p:sldId id="275" r:id="rId12"/>
    <p:sldId id="278" r:id="rId13"/>
    <p:sldId id="276" r:id="rId14"/>
    <p:sldId id="277" r:id="rId15"/>
    <p:sldId id="273" r:id="rId16"/>
    <p:sldId id="272" r:id="rId17"/>
    <p:sldId id="280" r:id="rId18"/>
    <p:sldId id="281" r:id="rId19"/>
    <p:sldId id="284" r:id="rId20"/>
    <p:sldId id="282" r:id="rId21"/>
    <p:sldId id="28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1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1C2D09-AF5F-4E9D-8C6F-4C9E02289E71}" type="datetimeFigureOut">
              <a:rPr lang="en-IN" smtClean="0"/>
              <a:t>14-05-2025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CAA49-292A-4770-88CB-3D6671225D66}" type="slidenum">
              <a:rPr lang="en-IN" smtClean="0"/>
              <a:t>‹#›</a:t>
            </a:fld>
            <a:endParaRPr lang="en-IN"/>
          </a:p>
        </p:txBody>
      </p:sp>
    </p:spTree>
    <p:extLst>
      <p:ext uri="{BB962C8B-B14F-4D97-AF65-F5344CB8AC3E}">
        <p14:creationId xmlns:p14="http://schemas.microsoft.com/office/powerpoint/2010/main" val="2284253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873BC5-314C-4E06-9A36-16311CFB1913}"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36ABC0-2688-43CB-B94D-76F2756048AE}"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4E374F-1830-4D03-B091-B38ADE1AAA26}"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FB18411-D734-4AE4-8B9E-405965518367}" type="datetime1">
              <a:rPr lang="en-US" smtClean="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F5982C69-35B1-44F4-BB46-AA420795514B}" type="datetime1">
              <a:rPr lang="en-US" smtClean="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497A06D-5612-4BBE-9953-3F54BE651C69}" type="datetime1">
              <a:rPr lang="en-US" smtClean="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D04184-F883-4C98-946E-21CE20495D16}"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B8E9DF-A5BF-4C3D-B3E8-DDA264049B04}"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1A31D5-DC51-4521-A73A-FDCE2FE159C2}"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B9BA98-05E4-4602-8012-CEBFE97D02D3}" type="datetime1">
              <a:rPr lang="en-US" smtClean="0"/>
              <a:t>5/14/2025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A50A60-1D7C-47C7-8BF3-5D69F90CEE2B}" type="datetime1">
              <a:rPr lang="en-US" smtClean="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693043-23E2-413A-AD62-339E2B1FB29C}" type="datetime1">
              <a:rPr lang="en-US" smtClean="0"/>
              <a:t>5/14/2025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593EB1-B130-4CD6-90BC-7C3AAE7233A0}" type="datetime1">
              <a:rPr lang="en-US" smtClean="0"/>
              <a:t>5/14/2025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ECC9EF-A022-4DC9-B7E9-B6B2AB920C57}" type="datetime1">
              <a:rPr lang="en-US" smtClean="0"/>
              <a:t>5/14/2025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535644-517C-4572-A2E8-0EBB027B1FC1}" type="datetime1">
              <a:rPr lang="en-US" smtClean="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D8673-65A4-4654-B8DD-F08A1E5CF3C6}" type="datetime1">
              <a:rPr lang="en-US" smtClean="0"/>
              <a:t>5/14/2025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4933179-578E-47B9-A191-2C9075DB6B56}" type="datetime1">
              <a:rPr lang="en-US" smtClean="0"/>
              <a:t>5/14/2025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875" y="784679"/>
            <a:ext cx="6792815" cy="2895600"/>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latin typeface="Times New Roman" panose="02020603050405020304" pitchFamily="18" charset="0"/>
                <a:cs typeface="Times New Roman" panose="02020603050405020304" pitchFamily="18" charset="0"/>
              </a:rPr>
              <a:t>Bike Anti-Theft Device</a:t>
            </a:r>
            <a:endParaRPr lang="en-IN" b="1" dirty="0">
              <a:ln/>
              <a:solidFill>
                <a:schemeClr val="accent3"/>
              </a:solidFill>
              <a:latin typeface="Times New Roman" panose="02020603050405020304" pitchFamily="18" charset="0"/>
              <a:cs typeface="Times New Roman" panose="02020603050405020304" pitchFamily="18" charset="0"/>
            </a:endParaRPr>
          </a:p>
        </p:txBody>
      </p:sp>
      <p:sp>
        <p:nvSpPr>
          <p:cNvPr id="4" name="Text Placeholder 3">
            <a:extLst>
              <a:ext uri="{FF2B5EF4-FFF2-40B4-BE49-F238E27FC236}">
                <a16:creationId xmlns:a16="http://schemas.microsoft.com/office/drawing/2014/main" id="{A8D44B2A-54C4-A92E-321D-3D3F565560C6}"/>
              </a:ext>
            </a:extLst>
          </p:cNvPr>
          <p:cNvSpPr>
            <a:spLocks noGrp="1"/>
          </p:cNvSpPr>
          <p:nvPr>
            <p:ph type="body" sz="quarter" idx="13"/>
          </p:nvPr>
        </p:nvSpPr>
        <p:spPr>
          <a:xfrm>
            <a:off x="2439583" y="4941556"/>
            <a:ext cx="8915400" cy="1567822"/>
          </a:xfrm>
        </p:spPr>
        <p:txBody>
          <a:bodyPr/>
          <a:lstStyle/>
          <a:p>
            <a:r>
              <a:rPr lang="en-US" sz="1800" dirty="0">
                <a:latin typeface="Times New Roman" panose="02020603050405020304" pitchFamily="18" charset="0"/>
                <a:cs typeface="Times New Roman" panose="02020603050405020304" pitchFamily="18" charset="0"/>
              </a:rPr>
              <a:t>Presented by: V.V.NAVEEN KUMAR(192321018)</a:t>
            </a:r>
            <a:endParaRPr lang="en-IN" dirty="0"/>
          </a:p>
        </p:txBody>
      </p:sp>
      <p:sp>
        <p:nvSpPr>
          <p:cNvPr id="3" name="Slide Number Placeholder 2">
            <a:extLst>
              <a:ext uri="{FF2B5EF4-FFF2-40B4-BE49-F238E27FC236}">
                <a16:creationId xmlns:a16="http://schemas.microsoft.com/office/drawing/2014/main" id="{3A3867FB-F070-78BC-C610-884FC48058D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047765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7442" y="402309"/>
            <a:ext cx="8207859" cy="969300"/>
          </a:xfrm>
        </p:spPr>
        <p:txBody>
          <a:bodyPr>
            <a:normAutofit/>
          </a:bodyPr>
          <a:lstStyle/>
          <a:p>
            <a:pPr>
              <a:lnSpc>
                <a:spcPct val="150000"/>
              </a:lnSpc>
            </a:pPr>
            <a:r>
              <a:rPr lang="en-US" sz="4000" b="1" dirty="0">
                <a:solidFill>
                  <a:schemeClr val="accent1">
                    <a:lumMod val="75000"/>
                  </a:schemeClr>
                </a:solidFill>
                <a:latin typeface="Times New Roman" panose="02020603050405020304" pitchFamily="18" charset="0"/>
                <a:cs typeface="Times New Roman" panose="02020603050405020304" pitchFamily="18" charset="0"/>
              </a:rPr>
              <a:t>Components</a:t>
            </a:r>
            <a:r>
              <a:rPr lang="en-IN" sz="4000" b="1" dirty="0">
                <a:solidFill>
                  <a:schemeClr val="accent1">
                    <a:lumMod val="75000"/>
                  </a:schemeClr>
                </a:solidFill>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1937442" y="1312752"/>
            <a:ext cx="9567170" cy="4598470"/>
          </a:xfrm>
        </p:spPr>
        <p:txBody>
          <a:bodyPr/>
          <a:lstStyle/>
          <a:p>
            <a:pPr marL="0" indent="0">
              <a:lnSpc>
                <a:spcPct val="150000"/>
              </a:lnSpc>
              <a:buNone/>
            </a:pPr>
            <a:r>
              <a:rPr lang="en-US" sz="2800" b="1" dirty="0">
                <a:latin typeface="Times New Roman" panose="02020603050405020304" pitchFamily="18" charset="0"/>
                <a:cs typeface="Times New Roman" panose="02020603050405020304" pitchFamily="18" charset="0"/>
              </a:rPr>
              <a:t>Nodemcu Esp8266:</a:t>
            </a:r>
            <a:endParaRPr lang="en-IN" sz="2800" dirty="0">
              <a:latin typeface="Times New Roman" panose="02020603050405020304" pitchFamily="18" charset="0"/>
              <a:cs typeface="Times New Roman" panose="02020603050405020304" pitchFamily="18" charset="0"/>
            </a:endParaRPr>
          </a:p>
          <a:p>
            <a:endParaRPr lang="en-IN" dirty="0"/>
          </a:p>
        </p:txBody>
      </p:sp>
      <p:pic>
        <p:nvPicPr>
          <p:cNvPr id="4" name="image6.jpeg"/>
          <p:cNvPicPr/>
          <p:nvPr/>
        </p:nvPicPr>
        <p:blipFill>
          <a:blip r:embed="rId2" cstate="print"/>
          <a:stretch>
            <a:fillRect/>
          </a:stretch>
        </p:blipFill>
        <p:spPr>
          <a:xfrm>
            <a:off x="1923971" y="2135238"/>
            <a:ext cx="3484641" cy="3206858"/>
          </a:xfrm>
          <a:prstGeom prst="rect">
            <a:avLst/>
          </a:prstGeom>
        </p:spPr>
      </p:pic>
      <p:sp>
        <p:nvSpPr>
          <p:cNvPr id="5" name="Rectangle 4"/>
          <p:cNvSpPr/>
          <p:nvPr/>
        </p:nvSpPr>
        <p:spPr>
          <a:xfrm>
            <a:off x="5688098" y="2188980"/>
            <a:ext cx="6096000" cy="3782061"/>
          </a:xfrm>
          <a:prstGeom prst="rect">
            <a:avLst/>
          </a:prstGeom>
        </p:spPr>
        <p:txBody>
          <a:bodyPr>
            <a:spAutoFit/>
          </a:bodyPr>
          <a:lstStyle/>
          <a:p>
            <a:pPr algn="just">
              <a:lnSpc>
                <a:spcPct val="150000"/>
              </a:lnSpc>
            </a:pPr>
            <a:r>
              <a:rPr lang="en-IN" b="1" dirty="0">
                <a:latin typeface="Times New Roman" panose="02020603050405020304" pitchFamily="18" charset="0"/>
                <a:ea typeface="Calibri" panose="020F0502020204030204" pitchFamily="34" charset="0"/>
                <a:cs typeface="Times New Roman" panose="02020603050405020304" pitchFamily="18" charset="0"/>
              </a:rPr>
              <a:t>	Nodemcu </a:t>
            </a:r>
            <a:r>
              <a:rPr lang="en-IN" dirty="0">
                <a:latin typeface="Times New Roman" panose="02020603050405020304" pitchFamily="18" charset="0"/>
                <a:ea typeface="Calibri" panose="020F0502020204030204" pitchFamily="34" charset="0"/>
                <a:cs typeface="Times New Roman" panose="02020603050405020304" pitchFamily="18" charset="0"/>
              </a:rPr>
              <a:t>esp8266</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Wi-Fi</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module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is</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an</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open-source,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low-cost,</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low-</a:t>
            </a:r>
            <a:r>
              <a:rPr lang="en-IN" spc="-35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power</a:t>
            </a:r>
            <a:r>
              <a:rPr lang="en-IN" spc="-5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MCU</a:t>
            </a:r>
            <a:r>
              <a:rPr lang="en-IN" spc="-3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(microcontroller</a:t>
            </a:r>
            <a:r>
              <a:rPr lang="en-IN" spc="-5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unit)</a:t>
            </a:r>
            <a:r>
              <a:rPr lang="en-IN" spc="-5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development</a:t>
            </a:r>
            <a:r>
              <a:rPr lang="en-IN" spc="-4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board.</a:t>
            </a:r>
            <a:r>
              <a:rPr lang="en-IN" spc="-4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It</a:t>
            </a:r>
            <a:r>
              <a:rPr lang="en-IN" spc="-4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has</a:t>
            </a:r>
            <a:r>
              <a:rPr lang="en-IN" spc="-5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17</a:t>
            </a:r>
            <a:r>
              <a:rPr lang="en-IN" spc="-4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GPIO</a:t>
            </a:r>
            <a:r>
              <a:rPr lang="en-IN" spc="-35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pins (11 are Digital I/O pins), out of which one pin is an analog pin, 4</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pins support PWM, 2 pairs are for UART (UART0 and UART1).</a:t>
            </a:r>
          </a:p>
          <a:p>
            <a:pPr algn="just">
              <a:lnSpc>
                <a:spcPct val="150000"/>
              </a:lnSpc>
            </a:pPr>
            <a:endParaRPr lang="en-IN" dirty="0">
              <a:latin typeface="Times New Roman" panose="02020603050405020304" pitchFamily="18" charset="0"/>
              <a:cs typeface="Times New Roman" panose="02020603050405020304" pitchFamily="18" charset="0"/>
            </a:endParaRPr>
          </a:p>
          <a:p>
            <a:pPr algn="just">
              <a:lnSpc>
                <a:spcPct val="150000"/>
              </a:lnSpc>
            </a:pPr>
            <a:r>
              <a:rPr lang="en-IN" dirty="0">
                <a:latin typeface="Times New Roman" panose="02020603050405020304" pitchFamily="18" charset="0"/>
                <a:cs typeface="Times New Roman" panose="02020603050405020304" pitchFamily="18" charset="0"/>
              </a:rPr>
              <a:t>Here ESP8266 microcontroller board is programmed to continuously monitor the vibration and moment sensors attached to it. </a:t>
            </a:r>
          </a:p>
        </p:txBody>
      </p:sp>
      <p:sp>
        <p:nvSpPr>
          <p:cNvPr id="6" name="Slide Number Placeholder 5">
            <a:extLst>
              <a:ext uri="{FF2B5EF4-FFF2-40B4-BE49-F238E27FC236}">
                <a16:creationId xmlns:a16="http://schemas.microsoft.com/office/drawing/2014/main" id="{EB273B63-55D3-D6C3-1F64-C3EC21B12C1F}"/>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745855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lh4.googleusercontent.com/C1eVdfkhlHtUbxkfoKCvQz4aTPwZjN4NJqLhdZy-sfjSs8uSd7IeSuI_kv5Qlu7kv_CSzb_S0YE9QsGdgnQytz96iXoZHigsGG7L6ut4lwxiZ97E4kMSIab7KoTNxhCHXmZHNV23X3zS"/>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06083" y="2123150"/>
            <a:ext cx="2397966" cy="2611700"/>
          </a:xfrm>
          <a:prstGeom prst="rect">
            <a:avLst/>
          </a:prstGeom>
          <a:noFill/>
          <a:ln>
            <a:noFill/>
          </a:ln>
        </p:spPr>
      </p:pic>
      <p:sp>
        <p:nvSpPr>
          <p:cNvPr id="5" name="Rectangle 4"/>
          <p:cNvSpPr/>
          <p:nvPr/>
        </p:nvSpPr>
        <p:spPr>
          <a:xfrm>
            <a:off x="5194892" y="1385063"/>
            <a:ext cx="5923983" cy="4505336"/>
          </a:xfrm>
          <a:prstGeom prst="rect">
            <a:avLst/>
          </a:prstGeom>
        </p:spPr>
        <p:txBody>
          <a:bodyPr wrap="square">
            <a:spAutoFit/>
          </a:bodyPr>
          <a:lstStyle/>
          <a:p>
            <a:pPr indent="457200" algn="just">
              <a:lnSpc>
                <a:spcPct val="150000"/>
              </a:lnSpc>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SW-18010P sensor is used to detect vibration. The sensor has a small spring inside a metal tube. When the sensor vibrates, the spring hits the metal tube and the sensor will be activated.</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indent="457200" algn="just">
              <a:lnSpc>
                <a:spcPct val="150000"/>
              </a:lnSpc>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This sensor has digital output. When the sensor vibrates, the digital output changes from HIGH to LOW.</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800"/>
              </a:spcAft>
            </a:pP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This Module has 3 pins:</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VCC</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Module power supply –  5V to 7V</a:t>
            </a: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GND</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Ground</a:t>
            </a: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SzPts val="1000"/>
              <a:buFont typeface="Symbol" panose="05050102010706020507" pitchFamily="18" charset="2"/>
              <a:buChar char=""/>
              <a:tabLst>
                <a:tab pos="457200" algn="l"/>
              </a:tabLst>
            </a:pPr>
            <a:r>
              <a:rPr lang="en-IN"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D0</a:t>
            </a:r>
            <a:r>
              <a:rPr lang="en-IN"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Digital Output</a:t>
            </a:r>
            <a:endPar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Rectangle 5"/>
          <p:cNvSpPr/>
          <p:nvPr/>
        </p:nvSpPr>
        <p:spPr>
          <a:xfrm>
            <a:off x="1777688" y="548722"/>
            <a:ext cx="2854756" cy="661207"/>
          </a:xfrm>
          <a:prstGeom prst="rect">
            <a:avLst/>
          </a:prstGeom>
        </p:spPr>
        <p:txBody>
          <a:bodyPr wrap="none">
            <a:spAutoFit/>
          </a:bodyPr>
          <a:lstStyle/>
          <a:p>
            <a:pPr>
              <a:lnSpc>
                <a:spcPct val="150000"/>
              </a:lnSpc>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Vibration sensor:</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B540C2C7-9B91-14BA-E8E1-FDE532383420}"/>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956903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770" y="1949436"/>
            <a:ext cx="2133600" cy="2133600"/>
          </a:xfrm>
          <a:prstGeom prst="rect">
            <a:avLst/>
          </a:prstGeom>
          <a:noFill/>
          <a:ln>
            <a:noFill/>
          </a:ln>
        </p:spPr>
      </p:pic>
      <p:sp>
        <p:nvSpPr>
          <p:cNvPr id="5" name="Rectangle 4"/>
          <p:cNvSpPr/>
          <p:nvPr/>
        </p:nvSpPr>
        <p:spPr>
          <a:xfrm>
            <a:off x="4446696" y="1707292"/>
            <a:ext cx="6880634" cy="4818435"/>
          </a:xfrm>
          <a:prstGeom prst="rect">
            <a:avLst/>
          </a:prstGeom>
        </p:spPr>
        <p:txBody>
          <a:bodyPr wrap="square">
            <a:spAutoFit/>
          </a:bodyPr>
          <a:lstStyle/>
          <a:p>
            <a:pPr indent="457200" algn="just">
              <a:lnSpc>
                <a:spcPct val="150000"/>
              </a:lnSpc>
              <a:spcAft>
                <a:spcPts val="80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The ADXL335 is a 3-axis accelerometer sensor that can measure acceleration in any direction, and it has three output pins - Xout,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Yout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and </a:t>
            </a: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Zout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 that provide analog voltage signals proportional to the acceleration in the respective directions.</a:t>
            </a:r>
          </a:p>
          <a:p>
            <a:pPr indent="457200"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Module has 5 pins:</a:t>
            </a:r>
          </a:p>
          <a:p>
            <a:pPr indent="457200"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VCC: Module power supply – 3.3V.</a:t>
            </a:r>
          </a:p>
          <a:p>
            <a:pPr indent="457200"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GND: Ground</a:t>
            </a:r>
          </a:p>
          <a:p>
            <a:pPr indent="457200" algn="just">
              <a:lnSpc>
                <a:spcPct val="150000"/>
              </a:lnSpc>
              <a:spcAft>
                <a:spcPts val="80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Xout: Analog O/P</a:t>
            </a:r>
          </a:p>
          <a:p>
            <a:pPr indent="457200" algn="just">
              <a:lnSpc>
                <a:spcPct val="150000"/>
              </a:lnSpc>
              <a:spcAft>
                <a:spcPts val="800"/>
              </a:spcAft>
            </a:pP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Yout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Analog O/P.</a:t>
            </a:r>
          </a:p>
          <a:p>
            <a:pPr indent="457200" algn="just">
              <a:lnSpc>
                <a:spcPct val="150000"/>
              </a:lnSpc>
              <a:spcAft>
                <a:spcPts val="800"/>
              </a:spcAft>
            </a:pPr>
            <a:r>
              <a:rPr lang="en-US"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Zout</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Analog O/P.</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1489349" y="1046085"/>
            <a:ext cx="3586110" cy="661207"/>
          </a:xfrm>
          <a:prstGeom prst="rect">
            <a:avLst/>
          </a:prstGeom>
        </p:spPr>
        <p:txBody>
          <a:bodyPr wrap="none">
            <a:spAutoFit/>
          </a:bodyPr>
          <a:lstStyle/>
          <a:p>
            <a:pPr>
              <a:lnSpc>
                <a:spcPct val="150000"/>
              </a:lnSpc>
              <a:spcAft>
                <a:spcPts val="800"/>
              </a:spcAft>
            </a:pPr>
            <a:r>
              <a:rPr lang="en-IN" sz="2800" b="1" dirty="0">
                <a:solidFill>
                  <a:srgbClr val="000000"/>
                </a:solidFill>
                <a:latin typeface="Times New Roman" panose="02020603050405020304" pitchFamily="18" charset="0"/>
                <a:ea typeface="Times New Roman" panose="02020603050405020304" pitchFamily="18" charset="0"/>
              </a:rPr>
              <a:t>Accelerometer sensor:</a:t>
            </a:r>
            <a:endParaRPr lang="en-IN" sz="2800" dirty="0">
              <a:effectLst/>
              <a:latin typeface="Times New Roman" panose="02020603050405020304" pitchFamily="18" charset="0"/>
              <a:ea typeface="Times New Roman" panose="02020603050405020304" pitchFamily="18" charset="0"/>
            </a:endParaRPr>
          </a:p>
        </p:txBody>
      </p:sp>
      <p:sp>
        <p:nvSpPr>
          <p:cNvPr id="2" name="Slide Number Placeholder 1">
            <a:extLst>
              <a:ext uri="{FF2B5EF4-FFF2-40B4-BE49-F238E27FC236}">
                <a16:creationId xmlns:a16="http://schemas.microsoft.com/office/drawing/2014/main" id="{2B9116F6-821B-E636-99EC-7BCAABB92D82}"/>
              </a:ext>
            </a:extLst>
          </p:cNvPr>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1798314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10.jpeg" descr="Buzzer : Working, Types, Circuit, Advantages &amp; Disadvantages"/>
          <p:cNvPicPr>
            <a:picLocks noGrp="1"/>
          </p:cNvPicPr>
          <p:nvPr>
            <p:ph idx="1"/>
          </p:nvPr>
        </p:nvPicPr>
        <p:blipFill>
          <a:blip r:embed="rId2" cstate="print"/>
          <a:stretch>
            <a:fillRect/>
          </a:stretch>
        </p:blipFill>
        <p:spPr>
          <a:xfrm>
            <a:off x="2580468" y="1947363"/>
            <a:ext cx="1038587" cy="1045518"/>
          </a:xfrm>
          <a:prstGeom prst="rect">
            <a:avLst/>
          </a:prstGeom>
        </p:spPr>
      </p:pic>
      <p:sp>
        <p:nvSpPr>
          <p:cNvPr id="5" name="Rectangle 4"/>
          <p:cNvSpPr/>
          <p:nvPr/>
        </p:nvSpPr>
        <p:spPr>
          <a:xfrm>
            <a:off x="2183515" y="1032620"/>
            <a:ext cx="1378904" cy="669542"/>
          </a:xfrm>
          <a:prstGeom prst="rect">
            <a:avLst/>
          </a:prstGeom>
        </p:spPr>
        <p:txBody>
          <a:bodyPr wrap="none">
            <a:spAutoFit/>
          </a:bodyPr>
          <a:lstStyle/>
          <a:p>
            <a:pPr>
              <a:lnSpc>
                <a:spcPct val="150000"/>
              </a:lnSpc>
              <a:spcAft>
                <a:spcPts val="800"/>
              </a:spcAft>
            </a:pPr>
            <a:r>
              <a:rPr lang="en-US" sz="2800" b="1" dirty="0">
                <a:latin typeface="Times New Roman" panose="02020603050405020304" pitchFamily="18" charset="0"/>
                <a:ea typeface="Calibri" panose="020F0502020204030204" pitchFamily="34" charset="0"/>
                <a:cs typeface="Times New Roman" panose="02020603050405020304" pitchFamily="18" charset="0"/>
              </a:rPr>
              <a:t>Buzzer:</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p:cNvSpPr/>
          <p:nvPr/>
        </p:nvSpPr>
        <p:spPr>
          <a:xfrm>
            <a:off x="4009741" y="1841410"/>
            <a:ext cx="7844016" cy="1703993"/>
          </a:xfrm>
          <a:prstGeom prst="rect">
            <a:avLst/>
          </a:prstGeom>
        </p:spPr>
        <p:txBody>
          <a:bodyPr wrap="square">
            <a:spAutoFit/>
          </a:bodyPr>
          <a:lstStyle/>
          <a:p>
            <a:pPr algn="just">
              <a:lnSpc>
                <a:spcPct val="150000"/>
              </a:lnSpc>
            </a:pPr>
            <a:r>
              <a:rPr lang="en-IN" dirty="0">
                <a:latin typeface="Times New Roman" panose="02020603050405020304" pitchFamily="18" charset="0"/>
                <a:ea typeface="Calibri" panose="020F0502020204030204" pitchFamily="34" charset="0"/>
                <a:cs typeface="Times New Roman" panose="02020603050405020304" pitchFamily="18" charset="0"/>
              </a:rPr>
              <a:t>	An</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audio</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signalling</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device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like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a</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beeper</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or</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buzzer</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may</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be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electromechanical</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or</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piezoelectric</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or</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mechanical</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type.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The</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main</a:t>
            </a:r>
            <a:r>
              <a:rPr lang="en-IN" spc="5" dirty="0">
                <a:latin typeface="Times New Roman" panose="02020603050405020304" pitchFamily="18" charset="0"/>
                <a:ea typeface="Calibri" panose="020F0502020204030204" pitchFamily="34" charset="0"/>
                <a:cs typeface="Times New Roman" panose="02020603050405020304" pitchFamily="18" charset="0"/>
              </a:rPr>
              <a:t> </a:t>
            </a:r>
            <a:r>
              <a:rPr lang="en-IN" spc="-5" dirty="0">
                <a:latin typeface="Times New Roman" panose="02020603050405020304" pitchFamily="18" charset="0"/>
                <a:ea typeface="Calibri" panose="020F0502020204030204" pitchFamily="34" charset="0"/>
                <a:cs typeface="Times New Roman" panose="02020603050405020304" pitchFamily="18" charset="0"/>
              </a:rPr>
              <a:t>function</a:t>
            </a:r>
            <a:r>
              <a:rPr lang="en-IN" spc="-8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of</a:t>
            </a:r>
            <a:r>
              <a:rPr lang="en-IN" spc="-8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this</a:t>
            </a:r>
            <a:r>
              <a:rPr lang="en-IN" spc="-8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is</a:t>
            </a:r>
            <a:r>
              <a:rPr lang="en-IN" spc="-8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to</a:t>
            </a:r>
            <a:r>
              <a:rPr lang="en-IN" spc="-8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convert</a:t>
            </a:r>
            <a:r>
              <a:rPr lang="en-IN" spc="-8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the</a:t>
            </a:r>
            <a:r>
              <a:rPr lang="en-IN" spc="-7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signal</a:t>
            </a:r>
            <a:r>
              <a:rPr lang="en-IN" spc="-8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from</a:t>
            </a:r>
            <a:r>
              <a:rPr lang="en-IN" spc="-75"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audio</a:t>
            </a:r>
            <a:r>
              <a:rPr lang="en-IN" spc="-9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to</a:t>
            </a:r>
            <a:r>
              <a:rPr lang="en-IN" spc="-80" dirty="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sound.</a:t>
            </a:r>
          </a:p>
          <a:p>
            <a:pPr algn="just">
              <a:lnSpc>
                <a:spcPct val="150000"/>
              </a:lnSpc>
            </a:pPr>
            <a:endParaRPr lang="en-IN" dirty="0"/>
          </a:p>
        </p:txBody>
      </p:sp>
      <p:pic>
        <p:nvPicPr>
          <p:cNvPr id="7" name="image9.jpeg"/>
          <p:cNvPicPr/>
          <p:nvPr/>
        </p:nvPicPr>
        <p:blipFill>
          <a:blip r:embed="rId3" cstate="print"/>
          <a:stretch>
            <a:fillRect/>
          </a:stretch>
        </p:blipFill>
        <p:spPr>
          <a:xfrm>
            <a:off x="1916234" y="4671618"/>
            <a:ext cx="1702821" cy="993527"/>
          </a:xfrm>
          <a:prstGeom prst="rect">
            <a:avLst/>
          </a:prstGeom>
        </p:spPr>
      </p:pic>
      <p:sp>
        <p:nvSpPr>
          <p:cNvPr id="8" name="Rectangle 7"/>
          <p:cNvSpPr/>
          <p:nvPr/>
        </p:nvSpPr>
        <p:spPr>
          <a:xfrm>
            <a:off x="4009741" y="4671618"/>
            <a:ext cx="7182416" cy="878895"/>
          </a:xfrm>
          <a:prstGeom prst="rect">
            <a:avLst/>
          </a:prstGeom>
        </p:spPr>
        <p:txBody>
          <a:bodyPr wrap="square">
            <a:spAutoFit/>
          </a:bodyPr>
          <a:lstStyle/>
          <a:p>
            <a:pPr marR="382905" indent="457200" algn="just">
              <a:lnSpc>
                <a:spcPct val="150000"/>
              </a:lnSpc>
              <a:spcAft>
                <a:spcPts val="0"/>
              </a:spcAft>
            </a:pPr>
            <a:r>
              <a:rPr lang="en-US" dirty="0">
                <a:latin typeface="Times New Roman" panose="02020603050405020304" pitchFamily="18" charset="0"/>
                <a:ea typeface="Calibri" panose="020F0502020204030204" pitchFamily="34" charset="0"/>
                <a:cs typeface="Times New Roman" panose="02020603050405020304" pitchFamily="18" charset="0"/>
              </a:rPr>
              <a:t>A</a:t>
            </a:r>
            <a:r>
              <a:rPr lang="en-US" spc="-55"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light-emitting</a:t>
            </a:r>
            <a:r>
              <a:rPr lang="en-US" spc="-5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diode</a:t>
            </a:r>
            <a:r>
              <a:rPr lang="en-US" spc="-45"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(LED)</a:t>
            </a:r>
            <a:r>
              <a:rPr lang="en-US" spc="-5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is</a:t>
            </a:r>
            <a:r>
              <a:rPr lang="en-US" spc="-55"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a</a:t>
            </a:r>
            <a:r>
              <a:rPr lang="en-US" spc="-4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semiconductor</a:t>
            </a:r>
            <a:r>
              <a:rPr lang="en-US" spc="-6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light</a:t>
            </a:r>
            <a:r>
              <a:rPr lang="en-US" spc="-5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source</a:t>
            </a:r>
            <a:r>
              <a:rPr lang="en-US" spc="-45"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that</a:t>
            </a:r>
            <a:r>
              <a:rPr lang="en-US" spc="-5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emits</a:t>
            </a:r>
            <a:r>
              <a:rPr lang="en-US" spc="-350"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light when current flows through it. </a:t>
            </a:r>
            <a:endParaRPr lang="en-IN" dirty="0">
              <a:effectLst/>
              <a:latin typeface="Calibri" panose="020F0502020204030204" pitchFamily="34" charset="0"/>
              <a:ea typeface="Calibri" panose="020F0502020204030204" pitchFamily="34" charset="0"/>
            </a:endParaRPr>
          </a:p>
        </p:txBody>
      </p:sp>
      <p:sp>
        <p:nvSpPr>
          <p:cNvPr id="9" name="Rectangle 8"/>
          <p:cNvSpPr/>
          <p:nvPr/>
        </p:nvSpPr>
        <p:spPr>
          <a:xfrm>
            <a:off x="2279402" y="3781948"/>
            <a:ext cx="1042273" cy="669542"/>
          </a:xfrm>
          <a:prstGeom prst="rect">
            <a:avLst/>
          </a:prstGeom>
        </p:spPr>
        <p:txBody>
          <a:bodyPr wrap="none">
            <a:spAutoFit/>
          </a:bodyPr>
          <a:lstStyle/>
          <a:p>
            <a:pPr>
              <a:lnSpc>
                <a:spcPct val="150000"/>
              </a:lnSpc>
              <a:spcBef>
                <a:spcPts val="105"/>
              </a:spcBef>
              <a:spcAft>
                <a:spcPts val="0"/>
              </a:spcAft>
            </a:pPr>
            <a:r>
              <a:rPr lang="en-US" sz="2800" b="1" dirty="0">
                <a:latin typeface="Times New Roman" panose="02020603050405020304" pitchFamily="18" charset="0"/>
                <a:ea typeface="Calibri" panose="020F0502020204030204" pitchFamily="34" charset="0"/>
              </a:rPr>
              <a:t>LED:</a:t>
            </a:r>
            <a:endParaRPr lang="en-IN" sz="2800" dirty="0">
              <a:effectLst/>
              <a:latin typeface="Calibri" panose="020F0502020204030204" pitchFamily="34" charset="0"/>
              <a:ea typeface="Calibri" panose="020F0502020204030204" pitchFamily="34" charset="0"/>
            </a:endParaRPr>
          </a:p>
        </p:txBody>
      </p:sp>
      <p:sp>
        <p:nvSpPr>
          <p:cNvPr id="2" name="Slide Number Placeholder 1">
            <a:extLst>
              <a:ext uri="{FF2B5EF4-FFF2-40B4-BE49-F238E27FC236}">
                <a16:creationId xmlns:a16="http://schemas.microsoft.com/office/drawing/2014/main" id="{04098AB2-C27A-3379-5E8E-AE76FA230B9A}"/>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291790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62269" y="1066799"/>
            <a:ext cx="10039739" cy="5529943"/>
          </a:xfrm>
        </p:spPr>
        <p:txBody>
          <a:bodyPr>
            <a:normAutofit/>
          </a:bodyPr>
          <a:lstStyle/>
          <a:p>
            <a:pPr marL="0" indent="0">
              <a:lnSpc>
                <a:spcPct val="150000"/>
              </a:lnSpc>
              <a:buNone/>
            </a:pPr>
            <a:r>
              <a:rPr lang="en-IN" sz="2800" b="1" dirty="0">
                <a:latin typeface="Times New Roman" panose="02020603050405020304" pitchFamily="18" charset="0"/>
                <a:cs typeface="Times New Roman" panose="02020603050405020304" pitchFamily="18" charset="0"/>
              </a:rPr>
              <a:t>Breadboard</a:t>
            </a:r>
          </a:p>
        </p:txBody>
      </p:sp>
      <p:sp>
        <p:nvSpPr>
          <p:cNvPr id="7" name="Rectangle 5"/>
          <p:cNvSpPr>
            <a:spLocks noChangeArrowheads="1"/>
          </p:cNvSpPr>
          <p:nvPr/>
        </p:nvSpPr>
        <p:spPr bwMode="auto">
          <a:xfrm>
            <a:off x="2589212" y="196460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2052" name="image11.jpeg" descr="Introduction | Breadboards for Beginners | Adafruit Learning Sys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339" y="1795785"/>
            <a:ext cx="2142475" cy="143778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6"/>
          <p:cNvSpPr>
            <a:spLocks noChangeArrowheads="1"/>
          </p:cNvSpPr>
          <p:nvPr/>
        </p:nvSpPr>
        <p:spPr bwMode="auto">
          <a:xfrm>
            <a:off x="8592846" y="2214039"/>
            <a:ext cx="184731"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en-US" sz="1600" b="0" i="0" u="none" strike="noStrike" cap="none" normalizeH="0" baseline="0" dirty="0">
                <a:ln>
                  <a:noFill/>
                </a:ln>
                <a:solidFill>
                  <a:schemeClr val="tx1"/>
                </a:solidFill>
                <a:effectLst/>
                <a:latin typeface="Arial" panose="020B0604020202020204" pitchFamily="34" charset="0"/>
                <a:ea typeface="Calibri" panose="020F0502020204030204" pitchFamily="34" charset="0"/>
              </a:rPr>
            </a:br>
            <a:endParaRPr kumimoji="0" 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p:nvPr/>
        </p:nvSpPr>
        <p:spPr>
          <a:xfrm>
            <a:off x="4534349" y="1874618"/>
            <a:ext cx="6599852" cy="1294393"/>
          </a:xfrm>
          <a:prstGeom prst="rect">
            <a:avLst/>
          </a:prstGeom>
        </p:spPr>
        <p:txBody>
          <a:bodyPr wrap="square">
            <a:spAutoFit/>
          </a:bodyPr>
          <a:lstStyle/>
          <a:p>
            <a:pPr marR="382905" algn="just">
              <a:lnSpc>
                <a:spcPct val="150000"/>
              </a:lnSpc>
              <a:spcAft>
                <a:spcPts val="0"/>
              </a:spcAft>
            </a:pPr>
            <a:r>
              <a:rPr lang="en-US" dirty="0">
                <a:latin typeface="Times New Roman" panose="02020603050405020304" pitchFamily="18" charset="0"/>
                <a:ea typeface="Calibri" panose="020F0502020204030204" pitchFamily="34" charset="0"/>
              </a:rPr>
              <a:t>	A</a:t>
            </a:r>
            <a:r>
              <a:rPr lang="en-US" spc="-8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breadboard</a:t>
            </a:r>
            <a:r>
              <a:rPr lang="en-US" spc="-7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is</a:t>
            </a:r>
            <a:r>
              <a:rPr lang="en-US" spc="-8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a</a:t>
            </a:r>
            <a:r>
              <a:rPr lang="en-US" spc="-6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solder</a:t>
            </a:r>
            <a:r>
              <a:rPr lang="en-US" spc="-8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less</a:t>
            </a:r>
            <a:r>
              <a:rPr lang="en-US" spc="-8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construction</a:t>
            </a:r>
            <a:r>
              <a:rPr lang="en-US" spc="-8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base</a:t>
            </a:r>
            <a:r>
              <a:rPr lang="en-US" spc="-8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used</a:t>
            </a:r>
            <a:r>
              <a:rPr lang="en-US" spc="-7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for</a:t>
            </a:r>
            <a:r>
              <a:rPr lang="en-US" spc="-7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developing</a:t>
            </a:r>
            <a:r>
              <a:rPr lang="en-US" spc="-7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an</a:t>
            </a:r>
            <a:r>
              <a:rPr lang="en-US" spc="-35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electronic circuit and wiring for projects with microcontroller boards</a:t>
            </a:r>
            <a:r>
              <a:rPr lang="en-US" spc="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like Arduino. </a:t>
            </a:r>
            <a:endParaRPr lang="en-IN" dirty="0">
              <a:effectLst/>
              <a:latin typeface="Calibri" panose="020F0502020204030204" pitchFamily="34" charset="0"/>
              <a:ea typeface="Calibri" panose="020F0502020204030204" pitchFamily="34" charset="0"/>
            </a:endParaRPr>
          </a:p>
        </p:txBody>
      </p:sp>
      <p:pic>
        <p:nvPicPr>
          <p:cNvPr id="12" name="image12.jpeg" descr="MIKROE-512, Breadboard Jumper Wire Kit - RS Components Vietnam"/>
          <p:cNvPicPr/>
          <p:nvPr/>
        </p:nvPicPr>
        <p:blipFill>
          <a:blip r:embed="rId3" cstate="print"/>
          <a:stretch>
            <a:fillRect/>
          </a:stretch>
        </p:blipFill>
        <p:spPr>
          <a:xfrm>
            <a:off x="1493131" y="4432041"/>
            <a:ext cx="2259683" cy="1866122"/>
          </a:xfrm>
          <a:prstGeom prst="rect">
            <a:avLst/>
          </a:prstGeom>
        </p:spPr>
      </p:pic>
      <p:sp>
        <p:nvSpPr>
          <p:cNvPr id="10" name="Rectangle 9"/>
          <p:cNvSpPr/>
          <p:nvPr/>
        </p:nvSpPr>
        <p:spPr>
          <a:xfrm>
            <a:off x="4332449" y="4717905"/>
            <a:ext cx="6655837" cy="1294393"/>
          </a:xfrm>
          <a:prstGeom prst="rect">
            <a:avLst/>
          </a:prstGeom>
        </p:spPr>
        <p:txBody>
          <a:bodyPr wrap="square">
            <a:spAutoFit/>
          </a:bodyPr>
          <a:lstStyle/>
          <a:p>
            <a:pPr marR="377825" indent="457200" algn="just">
              <a:lnSpc>
                <a:spcPct val="150000"/>
              </a:lnSpc>
              <a:spcBef>
                <a:spcPts val="1890"/>
              </a:spcBef>
              <a:spcAft>
                <a:spcPts val="0"/>
              </a:spcAft>
            </a:pPr>
            <a:r>
              <a:rPr lang="en-US" dirty="0">
                <a:latin typeface="Times New Roman" panose="02020603050405020304" pitchFamily="18" charset="0"/>
                <a:ea typeface="Calibri" panose="020F0502020204030204" pitchFamily="34" charset="0"/>
              </a:rPr>
              <a:t>A jump wire is an</a:t>
            </a:r>
            <a:r>
              <a:rPr lang="en-US" spc="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electrical wire, or group of them in a cable, with a connector or pin at</a:t>
            </a:r>
            <a:r>
              <a:rPr lang="en-US" spc="-350"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each end which is</a:t>
            </a:r>
            <a:r>
              <a:rPr lang="en-US" spc="5" dirty="0">
                <a:latin typeface="Times New Roman" panose="02020603050405020304" pitchFamily="18" charset="0"/>
                <a:ea typeface="Calibri" panose="020F0502020204030204" pitchFamily="34" charset="0"/>
              </a:rPr>
              <a:t> </a:t>
            </a:r>
            <a:r>
              <a:rPr lang="en-US" dirty="0">
                <a:latin typeface="Times New Roman" panose="02020603050405020304" pitchFamily="18" charset="0"/>
                <a:ea typeface="Calibri" panose="020F0502020204030204" pitchFamily="34" charset="0"/>
              </a:rPr>
              <a:t>normally used to interconnect the components of a breadboard without soldering.</a:t>
            </a:r>
            <a:endParaRPr lang="en-IN" dirty="0">
              <a:effectLst/>
              <a:latin typeface="Calibri" panose="020F0502020204030204" pitchFamily="34" charset="0"/>
              <a:ea typeface="Calibri" panose="020F0502020204030204" pitchFamily="34" charset="0"/>
            </a:endParaRPr>
          </a:p>
        </p:txBody>
      </p:sp>
      <p:sp>
        <p:nvSpPr>
          <p:cNvPr id="11" name="Rectangle 10"/>
          <p:cNvSpPr/>
          <p:nvPr/>
        </p:nvSpPr>
        <p:spPr>
          <a:xfrm>
            <a:off x="1610339" y="3578634"/>
            <a:ext cx="2358081" cy="660052"/>
          </a:xfrm>
          <a:prstGeom prst="rect">
            <a:avLst/>
          </a:prstGeom>
        </p:spPr>
        <p:txBody>
          <a:bodyPr wrap="none">
            <a:spAutoFit/>
          </a:bodyPr>
          <a:lstStyle/>
          <a:p>
            <a:pPr>
              <a:lnSpc>
                <a:spcPct val="150000"/>
              </a:lnSpc>
            </a:pPr>
            <a:r>
              <a:rPr lang="en-IN" sz="2800" b="1" dirty="0">
                <a:latin typeface="Times New Roman" panose="02020603050405020304" pitchFamily="18" charset="0"/>
                <a:ea typeface="Calibri" panose="020F0502020204030204" pitchFamily="34" charset="0"/>
              </a:rPr>
              <a:t>Jumper</a:t>
            </a:r>
            <a:r>
              <a:rPr lang="en-IN" sz="2800" b="1" spc="-25" dirty="0">
                <a:latin typeface="Times New Roman" panose="02020603050405020304" pitchFamily="18" charset="0"/>
                <a:ea typeface="Calibri" panose="020F0502020204030204" pitchFamily="34" charset="0"/>
              </a:rPr>
              <a:t> </a:t>
            </a:r>
            <a:r>
              <a:rPr lang="en-IN" sz="2800" b="1" dirty="0">
                <a:latin typeface="Times New Roman" panose="02020603050405020304" pitchFamily="18" charset="0"/>
                <a:ea typeface="Calibri" panose="020F0502020204030204" pitchFamily="34" charset="0"/>
              </a:rPr>
              <a:t>Wires</a:t>
            </a:r>
            <a:endParaRPr lang="en-IN" sz="2800" b="1" dirty="0"/>
          </a:p>
        </p:txBody>
      </p:sp>
      <p:sp>
        <p:nvSpPr>
          <p:cNvPr id="2" name="Slide Number Placeholder 1">
            <a:extLst>
              <a:ext uri="{FF2B5EF4-FFF2-40B4-BE49-F238E27FC236}">
                <a16:creationId xmlns:a16="http://schemas.microsoft.com/office/drawing/2014/main" id="{F4450CC0-25C8-FC39-7FBE-0A7CC87FBBBC}"/>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689923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50000"/>
              </a:lnSpc>
            </a:pPr>
            <a:r>
              <a:rPr lang="en-US" sz="4000" b="1" dirty="0">
                <a:solidFill>
                  <a:schemeClr val="accent1">
                    <a:lumMod val="75000"/>
                  </a:schemeClr>
                </a:solidFill>
                <a:latin typeface="Times New Roman" panose="02020603050405020304" pitchFamily="18" charset="0"/>
                <a:cs typeface="Times New Roman" panose="02020603050405020304" pitchFamily="18" charset="0"/>
              </a:rPr>
              <a:t>Circuit diagram:</a:t>
            </a:r>
            <a:br>
              <a:rPr lang="en-IN" sz="4000" dirty="0">
                <a:solidFill>
                  <a:schemeClr val="accent1">
                    <a:lumMod val="75000"/>
                  </a:schemeClr>
                </a:solidFill>
                <a:latin typeface="Times New Roman" panose="02020603050405020304" pitchFamily="18" charset="0"/>
                <a:cs typeface="Times New Roman" panose="02020603050405020304" pitchFamily="18" charset="0"/>
              </a:rPr>
            </a:br>
            <a:endParaRPr lang="en-IN" sz="40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845724" y="1597090"/>
            <a:ext cx="6500552" cy="4980991"/>
          </a:xfrm>
          <a:prstGeom prst="rect">
            <a:avLst/>
          </a:prstGeom>
          <a:noFill/>
          <a:ln>
            <a:noFill/>
          </a:ln>
        </p:spPr>
      </p:pic>
      <p:sp>
        <p:nvSpPr>
          <p:cNvPr id="3" name="Slide Number Placeholder 2">
            <a:extLst>
              <a:ext uri="{FF2B5EF4-FFF2-40B4-BE49-F238E27FC236}">
                <a16:creationId xmlns:a16="http://schemas.microsoft.com/office/drawing/2014/main" id="{755DCB27-3B76-59A5-3E1F-D2891919B954}"/>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3306490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7359" y="448157"/>
            <a:ext cx="8911687" cy="1280890"/>
          </a:xfrm>
        </p:spPr>
        <p:txBody>
          <a:bodyPr>
            <a:noAutofit/>
          </a:bodyPr>
          <a:lstStyle/>
          <a:p>
            <a:pPr>
              <a:lnSpc>
                <a:spcPct val="150000"/>
              </a:lnSpc>
            </a:pPr>
            <a:r>
              <a:rPr lang="en-US" sz="4000" b="1" dirty="0">
                <a:solidFill>
                  <a:schemeClr val="accent1">
                    <a:lumMod val="75000"/>
                  </a:schemeClr>
                </a:solidFill>
                <a:latin typeface="Times New Roman" panose="02020603050405020304" pitchFamily="18" charset="0"/>
                <a:cs typeface="Times New Roman" panose="02020603050405020304" pitchFamily="18" charset="0"/>
              </a:rPr>
              <a:t>Proposed method:</a:t>
            </a:r>
            <a:br>
              <a:rPr lang="en-IN" sz="4800" dirty="0">
                <a:solidFill>
                  <a:schemeClr val="accent1">
                    <a:lumMod val="75000"/>
                  </a:schemeClr>
                </a:solidFill>
                <a:latin typeface="Times New Roman" panose="02020603050405020304" pitchFamily="18" charset="0"/>
                <a:cs typeface="Times New Roman" panose="02020603050405020304" pitchFamily="18" charset="0"/>
              </a:rPr>
            </a:br>
            <a:endParaRPr lang="en-IN" sz="4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77359" y="1731931"/>
            <a:ext cx="8915400" cy="4391835"/>
          </a:xfrm>
        </p:spPr>
        <p:txBody>
          <a:bodyPr>
            <a:normAutofit lnSpcReduction="10000"/>
          </a:bodyPr>
          <a:lstStyle/>
          <a:p>
            <a:pPr marL="0" indent="0" algn="just">
              <a:lnSpc>
                <a:spcPct val="170000"/>
              </a:lnSpc>
              <a:buNone/>
            </a:pPr>
            <a:r>
              <a:rPr lang="en-IN" sz="1800" dirty="0">
                <a:latin typeface="Times New Roman" panose="02020603050405020304" pitchFamily="18" charset="0"/>
                <a:cs typeface="Times New Roman" panose="02020603050405020304" pitchFamily="18" charset="0"/>
              </a:rPr>
              <a:t>	  This proposed </a:t>
            </a:r>
            <a:r>
              <a:rPr lang="en-IN" dirty="0">
                <a:latin typeface="Times New Roman" panose="02020603050405020304" pitchFamily="18" charset="0"/>
                <a:cs typeface="Times New Roman" panose="02020603050405020304" pitchFamily="18" charset="0"/>
              </a:rPr>
              <a:t>system is</a:t>
            </a:r>
            <a:r>
              <a:rPr lang="en-IN" sz="1800" dirty="0">
                <a:latin typeface="Times New Roman" panose="02020603050405020304" pitchFamily="18" charset="0"/>
                <a:cs typeface="Times New Roman" panose="02020603050405020304" pitchFamily="18" charset="0"/>
              </a:rPr>
              <a:t> bike Anti-theft device uses an ESP8266 microcontroller board, various sensors, and the Telegram messaging platform to detect and alert the user of any unauthorized access to their vehicles. The system is designed to detect two types of events: vibration and movement.</a:t>
            </a:r>
          </a:p>
          <a:p>
            <a:pPr marL="0" indent="0" algn="just">
              <a:lnSpc>
                <a:spcPct val="170000"/>
              </a:lnSpc>
              <a:buNone/>
            </a:pPr>
            <a:r>
              <a:rPr lang="en-IN"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The ESP8266 microcontroller board is programmed to continuously monitor the vibration and moment sensors attached to it. If a vibration is detected, it checks whether it is a false alarm by reading the sensor again. If the vibration persists, the board triggers an alarm by flashing the LED and buzzing the buzzer three times and sends an alert message to the user via the Telegram bot.</a:t>
            </a: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FABF5635-F93C-965C-22DB-07B07605AFA8}"/>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761645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47319" y="1086416"/>
            <a:ext cx="9757293" cy="4824806"/>
          </a:xfrm>
        </p:spPr>
        <p:txBody>
          <a:bodyPr>
            <a:normAutofit fontScale="70000" lnSpcReduction="20000"/>
          </a:bodyPr>
          <a:lstStyle/>
          <a:p>
            <a:pPr marL="0" indent="0" algn="just">
              <a:lnSpc>
                <a:spcPct val="170000"/>
              </a:lnSpc>
              <a:buNone/>
            </a:pPr>
            <a:r>
              <a:rPr lang="en-IN" sz="2600" dirty="0">
                <a:latin typeface="Times New Roman" panose="02020603050405020304" pitchFamily="18" charset="0"/>
                <a:cs typeface="Times New Roman" panose="02020603050405020304" pitchFamily="18" charset="0"/>
              </a:rPr>
              <a:t>	If the moment sensor detects any movement, the board triggers an alarm by flashing the LED and buzzing the buzzer and sends an alert message to the user via the Telegram bot. The user can also remotely activate or deactivate the alarm system using the Telegram bot by sending commands /activate or /deactivate. </a:t>
            </a:r>
          </a:p>
          <a:p>
            <a:pPr marL="0" indent="0" algn="just">
              <a:lnSpc>
                <a:spcPct val="170000"/>
              </a:lnSpc>
              <a:buNone/>
            </a:pPr>
            <a:r>
              <a:rPr lang="en-IN" sz="2600" dirty="0">
                <a:latin typeface="Times New Roman" panose="02020603050405020304" pitchFamily="18" charset="0"/>
                <a:cs typeface="Times New Roman" panose="02020603050405020304" pitchFamily="18" charset="0"/>
              </a:rPr>
              <a:t>	The project requires an internet connection and a Telegram account to receive alerts. To enable the system to communicate with the Telegram bot, the program includes the Universal Telegram Bot library, which provides functions to send and receive messages from Telegram. The program also uses the Wi-Fi Client Secure library to establish a secure SSL connection to the Telegram server.</a:t>
            </a:r>
          </a:p>
          <a:p>
            <a:pPr marL="0" indent="0" algn="just">
              <a:lnSpc>
                <a:spcPct val="170000"/>
              </a:lnSpc>
              <a:buNone/>
            </a:pPr>
            <a:r>
              <a:rPr lang="en-IN" sz="2600" dirty="0">
                <a:latin typeface="Times New Roman" panose="02020603050405020304" pitchFamily="18" charset="0"/>
                <a:cs typeface="Times New Roman" panose="02020603050405020304" pitchFamily="18" charset="0"/>
              </a:rPr>
              <a:t>	. </a:t>
            </a:r>
          </a:p>
          <a:p>
            <a:pPr marL="0" indent="0">
              <a:lnSpc>
                <a:spcPct val="170000"/>
              </a:lnSpc>
              <a:buNone/>
            </a:pPr>
            <a:endParaRPr lang="en-IN" sz="2600" dirty="0">
              <a:latin typeface="Times New Roman" panose="02020603050405020304" pitchFamily="18" charset="0"/>
              <a:cs typeface="Times New Roman" panose="02020603050405020304" pitchFamily="18" charset="0"/>
            </a:endParaRPr>
          </a:p>
          <a:p>
            <a:endParaRPr lang="en-IN" dirty="0"/>
          </a:p>
        </p:txBody>
      </p:sp>
      <p:sp>
        <p:nvSpPr>
          <p:cNvPr id="2" name="Slide Number Placeholder 1">
            <a:extLst>
              <a:ext uri="{FF2B5EF4-FFF2-40B4-BE49-F238E27FC236}">
                <a16:creationId xmlns:a16="http://schemas.microsoft.com/office/drawing/2014/main" id="{3C577F5A-BF9F-BA5E-E3A5-95C807E40499}"/>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497653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5818" y="559837"/>
            <a:ext cx="8162592" cy="1183495"/>
          </a:xfrm>
        </p:spPr>
        <p:txBody>
          <a:bodyPr>
            <a:normAutofit fontScale="90000"/>
          </a:bodyPr>
          <a:lstStyle/>
          <a:p>
            <a:pPr>
              <a:lnSpc>
                <a:spcPct val="150000"/>
              </a:lnSpc>
            </a:pPr>
            <a:r>
              <a:rPr lang="en-IN" sz="4400" b="1" dirty="0">
                <a:solidFill>
                  <a:schemeClr val="accent1">
                    <a:lumMod val="75000"/>
                  </a:schemeClr>
                </a:solidFill>
                <a:latin typeface="Times New Roman" panose="02020603050405020304" pitchFamily="18" charset="0"/>
                <a:cs typeface="Times New Roman" panose="02020603050405020304" pitchFamily="18" charset="0"/>
              </a:rPr>
              <a:t>Output:</a:t>
            </a:r>
            <a:br>
              <a:rPr lang="en-IN" sz="5300" dirty="0">
                <a:solidFill>
                  <a:schemeClr val="accent1">
                    <a:lumMod val="75000"/>
                  </a:schemeClr>
                </a:solidFill>
                <a:latin typeface="Times New Roman" panose="02020603050405020304" pitchFamily="18" charset="0"/>
                <a:cs typeface="Times New Roman" panose="02020603050405020304" pitchFamily="18" charset="0"/>
              </a:rPr>
            </a:br>
            <a:br>
              <a:rPr lang="en-IN" dirty="0"/>
            </a:br>
            <a:endParaRPr lang="en-IN"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82146" y="2389772"/>
            <a:ext cx="2985796" cy="3525836"/>
          </a:xfrm>
          <a:prstGeom prst="rect">
            <a:avLst/>
          </a:prstGeom>
          <a:noFill/>
          <a:ln>
            <a:noFill/>
          </a:ln>
        </p:spPr>
      </p:pic>
      <p:sp>
        <p:nvSpPr>
          <p:cNvPr id="5" name="Rectangle 4"/>
          <p:cNvSpPr/>
          <p:nvPr/>
        </p:nvSpPr>
        <p:spPr>
          <a:xfrm>
            <a:off x="5064669" y="1743331"/>
            <a:ext cx="2529539" cy="463397"/>
          </a:xfrm>
          <a:prstGeom prst="rect">
            <a:avLst/>
          </a:prstGeom>
        </p:spPr>
        <p:txBody>
          <a:bodyPr wrap="none">
            <a:spAutoFit/>
          </a:bodyPr>
          <a:lstStyle/>
          <a:p>
            <a:pPr>
              <a:lnSpc>
                <a:spcPct val="150000"/>
              </a:lnSpc>
              <a:spcAft>
                <a:spcPts val="800"/>
              </a:spcAft>
              <a:tabLst>
                <a:tab pos="647065"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2.Telegram bot message</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87963" y="2389773"/>
            <a:ext cx="2586770" cy="3525836"/>
          </a:xfrm>
          <a:prstGeom prst="rect">
            <a:avLst/>
          </a:prstGeom>
          <a:noFill/>
          <a:ln>
            <a:noFill/>
          </a:ln>
        </p:spPr>
      </p:pic>
      <p:sp>
        <p:nvSpPr>
          <p:cNvPr id="7" name="Rectangle 6"/>
          <p:cNvSpPr/>
          <p:nvPr/>
        </p:nvSpPr>
        <p:spPr>
          <a:xfrm>
            <a:off x="8689584" y="1743332"/>
            <a:ext cx="1787669" cy="463397"/>
          </a:xfrm>
          <a:prstGeom prst="rect">
            <a:avLst/>
          </a:prstGeom>
        </p:spPr>
        <p:txBody>
          <a:bodyPr wrap="none">
            <a:spAutoFit/>
          </a:bodyPr>
          <a:lstStyle/>
          <a:p>
            <a:pPr>
              <a:lnSpc>
                <a:spcPct val="150000"/>
              </a:lnSpc>
              <a:spcAft>
                <a:spcPts val="800"/>
              </a:spcAft>
              <a:tabLst>
                <a:tab pos="647065"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3.Serial monitor</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121C7026-887F-B23D-D1DE-34A6CF36313F}"/>
              </a:ext>
            </a:extLst>
          </p:cNvPr>
          <p:cNvPicPr>
            <a:picLocks noChangeAspect="1"/>
          </p:cNvPicPr>
          <p:nvPr/>
        </p:nvPicPr>
        <p:blipFill>
          <a:blip r:embed="rId4"/>
          <a:stretch>
            <a:fillRect/>
          </a:stretch>
        </p:blipFill>
        <p:spPr>
          <a:xfrm>
            <a:off x="7715843" y="2389772"/>
            <a:ext cx="4075761" cy="3525836"/>
          </a:xfrm>
          <a:prstGeom prst="rect">
            <a:avLst/>
          </a:prstGeom>
        </p:spPr>
      </p:pic>
      <p:sp>
        <p:nvSpPr>
          <p:cNvPr id="8" name="Rectangle 7">
            <a:extLst>
              <a:ext uri="{FF2B5EF4-FFF2-40B4-BE49-F238E27FC236}">
                <a16:creationId xmlns:a16="http://schemas.microsoft.com/office/drawing/2014/main" id="{7F61D275-AD3A-9E42-D7BA-1FC2A786E5DD}"/>
              </a:ext>
            </a:extLst>
          </p:cNvPr>
          <p:cNvSpPr/>
          <p:nvPr/>
        </p:nvSpPr>
        <p:spPr>
          <a:xfrm>
            <a:off x="1986201" y="1743332"/>
            <a:ext cx="2577685" cy="463397"/>
          </a:xfrm>
          <a:prstGeom prst="rect">
            <a:avLst/>
          </a:prstGeom>
        </p:spPr>
        <p:txBody>
          <a:bodyPr wrap="square">
            <a:spAutoFit/>
          </a:bodyPr>
          <a:lstStyle/>
          <a:p>
            <a:pPr>
              <a:lnSpc>
                <a:spcPct val="150000"/>
              </a:lnSpc>
              <a:spcAft>
                <a:spcPts val="800"/>
              </a:spcAft>
              <a:tabLst>
                <a:tab pos="647065"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1.W</a:t>
            </a:r>
            <a:r>
              <a:rPr lang="en-IN" b="1" dirty="0">
                <a:effectLst/>
                <a:latin typeface="Times New Roman" panose="02020603050405020304" pitchFamily="18" charset="0"/>
                <a:ea typeface="Calibri" panose="020F0502020204030204" pitchFamily="34" charset="0"/>
                <a:cs typeface="Times New Roman" panose="02020603050405020304" pitchFamily="18" charset="0"/>
              </a:rPr>
              <a:t>orking of </a:t>
            </a:r>
            <a:r>
              <a:rPr lang="en-IN" b="1" dirty="0">
                <a:latin typeface="Times New Roman" panose="02020603050405020304" pitchFamily="18" charset="0"/>
                <a:ea typeface="Calibri" panose="020F0502020204030204" pitchFamily="34" charset="0"/>
                <a:cs typeface="Times New Roman" panose="02020603050405020304" pitchFamily="18" charset="0"/>
              </a:rPr>
              <a:t>project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69727A2-A91B-901F-FF1A-80D05CDE3728}"/>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167364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3007" y="512143"/>
            <a:ext cx="8911687" cy="1280890"/>
          </a:xfrm>
        </p:spPr>
        <p:txBody>
          <a:bodyPr>
            <a:normAutofit fontScale="90000"/>
          </a:bodyPr>
          <a:lstStyle/>
          <a:p>
            <a:pPr>
              <a:lnSpc>
                <a:spcPct val="150000"/>
              </a:lnSpc>
            </a:pPr>
            <a:r>
              <a:rPr lang="en-IN" sz="4800" b="1" dirty="0">
                <a:solidFill>
                  <a:schemeClr val="accent1">
                    <a:lumMod val="75000"/>
                  </a:schemeClr>
                </a:solidFill>
                <a:latin typeface="Times New Roman" panose="02020603050405020304" pitchFamily="18" charset="0"/>
                <a:cs typeface="Times New Roman" panose="02020603050405020304" pitchFamily="18" charset="0"/>
              </a:rPr>
              <a:t>Conclusion:</a:t>
            </a:r>
            <a:br>
              <a:rPr lang="en-IN" dirty="0"/>
            </a:br>
            <a:endParaRPr lang="en-IN" dirty="0"/>
          </a:p>
        </p:txBody>
      </p:sp>
      <p:sp>
        <p:nvSpPr>
          <p:cNvPr id="3" name="Content Placeholder 2"/>
          <p:cNvSpPr>
            <a:spLocks noGrp="1"/>
          </p:cNvSpPr>
          <p:nvPr>
            <p:ph idx="1"/>
          </p:nvPr>
        </p:nvSpPr>
        <p:spPr>
          <a:xfrm>
            <a:off x="2313007" y="1793033"/>
            <a:ext cx="8915400" cy="4355840"/>
          </a:xfrm>
        </p:spPr>
        <p:txBody>
          <a:bodyPr>
            <a:normAutofit/>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	Our proposed bike anti-theft device System is the advanced and reliable version of security mechanism for two wheeler vehicles. The proposed security system help to detect the bike theft which reduce the users to go through inconvenience.</a:t>
            </a:r>
          </a:p>
          <a:p>
            <a:pPr marL="0" indent="0" algn="just">
              <a:lnSpc>
                <a:spcPct val="150000"/>
              </a:lnSpc>
              <a:buNone/>
            </a:pPr>
            <a:r>
              <a:rPr lang="en-IN" dirty="0">
                <a:latin typeface="Times New Roman" panose="02020603050405020304" pitchFamily="18" charset="0"/>
                <a:cs typeface="Times New Roman" panose="02020603050405020304" pitchFamily="18" charset="0"/>
              </a:rPr>
              <a:t>         Proposed bike theft detector can be installed on two wheeler vehicle of any class or company, thereby creating a huge market for the product. Small size of the module allows it to be placed under the seat of the vehicle, there by needing no physical changes to be done to the vehicle. </a:t>
            </a:r>
          </a:p>
          <a:p>
            <a:pPr marL="0" indent="0" algn="just">
              <a:lnSpc>
                <a:spcPct val="150000"/>
              </a:lnSpc>
              <a:buNone/>
            </a:pPr>
            <a:r>
              <a:rPr lang="en-IN" dirty="0">
                <a:latin typeface="Times New Roman" panose="02020603050405020304" pitchFamily="18" charset="0"/>
                <a:cs typeface="Times New Roman" panose="02020603050405020304" pitchFamily="18" charset="0"/>
              </a:rPr>
              <a:t>	By installing our bike anti-theft device we can prevent the frequency of bike thefts encountered.</a:t>
            </a:r>
          </a:p>
        </p:txBody>
      </p:sp>
      <p:sp>
        <p:nvSpPr>
          <p:cNvPr id="4" name="Slide Number Placeholder 3">
            <a:extLst>
              <a:ext uri="{FF2B5EF4-FFF2-40B4-BE49-F238E27FC236}">
                <a16:creationId xmlns:a16="http://schemas.microsoft.com/office/drawing/2014/main" id="{F83A0E2B-6AB0-5A5B-2A81-9819A54B095A}"/>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998010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3992" y="437498"/>
            <a:ext cx="9190620" cy="1280890"/>
          </a:xfrm>
        </p:spPr>
        <p:txBody>
          <a:bodyPr>
            <a:normAutofit/>
          </a:bodyPr>
          <a:lstStyle/>
          <a:p>
            <a:pPr>
              <a:lnSpc>
                <a:spcPct val="150000"/>
              </a:lnSpc>
            </a:pPr>
            <a:r>
              <a:rPr lang="en-IN" sz="4000" b="1" dirty="0">
                <a:solidFill>
                  <a:srgbClr val="374151"/>
                </a:solidFill>
                <a:latin typeface="Times New Roman" panose="02020603050405020304" pitchFamily="18" charset="0"/>
                <a:cs typeface="Times New Roman" panose="02020603050405020304" pitchFamily="18" charset="0"/>
              </a:rPr>
              <a:t>Introduction</a:t>
            </a:r>
            <a:r>
              <a:rPr lang="en-IN" sz="4400" b="1" dirty="0">
                <a:solidFill>
                  <a:srgbClr val="374151"/>
                </a:solidFill>
                <a:latin typeface="Times New Roman" panose="02020603050405020304" pitchFamily="18" charset="0"/>
                <a:cs typeface="Times New Roman" panose="02020603050405020304" pitchFamily="18" charset="0"/>
              </a:rPr>
              <a:t>:</a:t>
            </a:r>
            <a:endParaRPr lang="en-IN" sz="4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13992" y="1718388"/>
            <a:ext cx="9190620" cy="4243873"/>
          </a:xfrm>
        </p:spPr>
        <p:txBody>
          <a:bodyPr>
            <a:normAutofit lnSpcReduction="10000"/>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	The “Bike anti-theft device” is a system designed to protect bikes from being stolen. Bike theft system focuses on two wheelers so that if anyone tries to steal your bike, you are get notified and lets others to know by making loud noise .</a:t>
            </a:r>
          </a:p>
          <a:p>
            <a:pPr marL="0" indent="0" algn="just">
              <a:lnSpc>
                <a:spcPct val="150000"/>
              </a:lnSpc>
              <a:buNone/>
            </a:pPr>
            <a:r>
              <a:rPr lang="en-IN" dirty="0">
                <a:latin typeface="Times New Roman" panose="02020603050405020304" pitchFamily="18" charset="0"/>
                <a:cs typeface="Times New Roman" panose="02020603050405020304" pitchFamily="18" charset="0"/>
              </a:rPr>
              <a:t>	The project proposes the design of a low cost anti-theft for bikes security based on detection of movement and vibration. In the current system, the vibration sensor and accelerometer sensor is used as a main sensor. </a:t>
            </a:r>
          </a:p>
          <a:p>
            <a:pPr marL="0" indent="0" algn="just">
              <a:lnSpc>
                <a:spcPct val="150000"/>
              </a:lnSpc>
              <a:buNone/>
            </a:pPr>
            <a:r>
              <a:rPr lang="en-IN" dirty="0">
                <a:latin typeface="Times New Roman" panose="02020603050405020304" pitchFamily="18" charset="0"/>
                <a:cs typeface="Times New Roman" panose="02020603050405020304" pitchFamily="18" charset="0"/>
              </a:rPr>
              <a:t>	There are number of alarm system in the market that are very sensitive which makes many false alarms. False alarm occurs if anyone touches the bike or move the bike, the alarm triggers easily even though they do not have much sense of stealing. So by using bike anti-theft detectors will reduce false alarms. </a:t>
            </a:r>
          </a:p>
          <a:p>
            <a:endParaRPr lang="en-IN" dirty="0"/>
          </a:p>
        </p:txBody>
      </p:sp>
      <p:sp>
        <p:nvSpPr>
          <p:cNvPr id="4" name="Slide Number Placeholder 3">
            <a:extLst>
              <a:ext uri="{FF2B5EF4-FFF2-40B4-BE49-F238E27FC236}">
                <a16:creationId xmlns:a16="http://schemas.microsoft.com/office/drawing/2014/main" id="{1E3998AC-D0EE-1049-756C-D59556FF2072}"/>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473453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7146" y="329899"/>
            <a:ext cx="8911687" cy="1280890"/>
          </a:xfrm>
        </p:spPr>
        <p:txBody>
          <a:bodyPr>
            <a:normAutofit fontScale="90000"/>
          </a:bodyPr>
          <a:lstStyle/>
          <a:p>
            <a:pPr>
              <a:lnSpc>
                <a:spcPct val="150000"/>
              </a:lnSpc>
            </a:pPr>
            <a:r>
              <a:rPr lang="en-IN" sz="5300" b="1" dirty="0">
                <a:solidFill>
                  <a:schemeClr val="accent1">
                    <a:lumMod val="75000"/>
                  </a:schemeClr>
                </a:solidFill>
                <a:latin typeface="Times New Roman" panose="02020603050405020304" pitchFamily="18" charset="0"/>
                <a:cs typeface="Times New Roman" panose="02020603050405020304" pitchFamily="18" charset="0"/>
              </a:rPr>
              <a:t>Future scope:</a:t>
            </a:r>
            <a:br>
              <a:rPr lang="en-IN" dirty="0"/>
            </a:br>
            <a:endParaRPr lang="en-IN" dirty="0"/>
          </a:p>
        </p:txBody>
      </p:sp>
      <p:sp>
        <p:nvSpPr>
          <p:cNvPr id="3" name="Content Placeholder 2"/>
          <p:cNvSpPr>
            <a:spLocks noGrp="1"/>
          </p:cNvSpPr>
          <p:nvPr>
            <p:ph idx="1"/>
          </p:nvPr>
        </p:nvSpPr>
        <p:spPr>
          <a:xfrm>
            <a:off x="2309190" y="1610789"/>
            <a:ext cx="8718487" cy="4848651"/>
          </a:xfrm>
        </p:spPr>
        <p:txBody>
          <a:bodyPr>
            <a:noAutofit/>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There are some potential future scope improvements for this bike anti-theft device project:</a:t>
            </a:r>
          </a:p>
          <a:p>
            <a:pPr marL="0" lvl="0" indent="0" algn="just">
              <a:lnSpc>
                <a:spcPct val="150000"/>
              </a:lnSpc>
              <a:buNone/>
            </a:pPr>
            <a:r>
              <a:rPr lang="en-IN" u="sng" dirty="0">
                <a:latin typeface="Times New Roman" panose="02020603050405020304" pitchFamily="18" charset="0"/>
                <a:cs typeface="Times New Roman" panose="02020603050405020304" pitchFamily="18" charset="0"/>
              </a:rPr>
              <a:t>Adding GPS</a:t>
            </a:r>
            <a:r>
              <a:rPr lang="en-IN" dirty="0">
                <a:latin typeface="Times New Roman" panose="02020603050405020304" pitchFamily="18" charset="0"/>
                <a:cs typeface="Times New Roman" panose="02020603050405020304" pitchFamily="18" charset="0"/>
              </a:rPr>
              <a:t>: Adding a GPS module to the system can help locate the bike if it is stolen. The system can send the current location of the bike to the owner's phone or email.</a:t>
            </a:r>
          </a:p>
          <a:p>
            <a:pPr marL="0" lvl="0" indent="0" algn="just">
              <a:lnSpc>
                <a:spcPct val="150000"/>
              </a:lnSpc>
              <a:buNone/>
            </a:pPr>
            <a:r>
              <a:rPr lang="en-IN" u="sng" dirty="0">
                <a:latin typeface="Times New Roman" panose="02020603050405020304" pitchFamily="18" charset="0"/>
                <a:cs typeface="Times New Roman" panose="02020603050405020304" pitchFamily="18" charset="0"/>
              </a:rPr>
              <a:t>Cloud storage</a:t>
            </a:r>
            <a:r>
              <a:rPr lang="en-IN" dirty="0">
                <a:latin typeface="Times New Roman" panose="02020603050405020304" pitchFamily="18" charset="0"/>
                <a:cs typeface="Times New Roman" panose="02020603050405020304" pitchFamily="18" charset="0"/>
              </a:rPr>
              <a:t>: Storing the data collected by the system in a cloud server can help with data analysis, which used to improve the system's accuracy in detecting theft.</a:t>
            </a:r>
          </a:p>
          <a:p>
            <a:pPr marL="0" lvl="0" indent="0" algn="just">
              <a:lnSpc>
                <a:spcPct val="150000"/>
              </a:lnSpc>
              <a:buNone/>
            </a:pPr>
            <a:r>
              <a:rPr lang="en-IN" u="sng" dirty="0">
                <a:latin typeface="Times New Roman" panose="02020603050405020304" pitchFamily="18" charset="0"/>
                <a:cs typeface="Times New Roman" panose="02020603050405020304" pitchFamily="18" charset="0"/>
              </a:rPr>
              <a:t>Machine learning</a:t>
            </a:r>
            <a:r>
              <a:rPr lang="en-IN" dirty="0">
                <a:latin typeface="Times New Roman" panose="02020603050405020304" pitchFamily="18" charset="0"/>
                <a:cs typeface="Times New Roman" panose="02020603050405020304" pitchFamily="18" charset="0"/>
              </a:rPr>
              <a:t>: Machine learning algorithms can help improve the accuracy of the system in detecting bike theft and reduce the number of false alarms.</a:t>
            </a:r>
          </a:p>
          <a:p>
            <a:pPr marL="0" indent="0" algn="just">
              <a:lnSpc>
                <a:spcPct val="150000"/>
              </a:lnSpc>
              <a:buNone/>
            </a:pPr>
            <a:r>
              <a:rPr lang="en-IN" u="sng" dirty="0">
                <a:latin typeface="Times New Roman" panose="02020603050405020304" pitchFamily="18" charset="0"/>
                <a:cs typeface="Times New Roman" panose="02020603050405020304" pitchFamily="18" charset="0"/>
              </a:rPr>
              <a:t>Mobile app integration</a:t>
            </a:r>
            <a:r>
              <a:rPr lang="en-IN" dirty="0">
                <a:latin typeface="Times New Roman" panose="02020603050405020304" pitchFamily="18" charset="0"/>
                <a:cs typeface="Times New Roman" panose="02020603050405020304" pitchFamily="18" charset="0"/>
              </a:rPr>
              <a:t>: Developing a mobile app for the anti-theft system can provide a more user-friendly interface for the owner to monitor their bike's security status and receive alerts in real-time.</a:t>
            </a:r>
          </a:p>
          <a:p>
            <a:pPr marL="0" lv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E28F794-19A9-CCA1-108E-85002D466478}"/>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344221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FA973D-B564-7858-5AD3-D3B260BF497C}"/>
              </a:ext>
            </a:extLst>
          </p:cNvPr>
          <p:cNvSpPr>
            <a:spLocks noGrp="1"/>
          </p:cNvSpPr>
          <p:nvPr>
            <p:ph type="ctrTitle"/>
          </p:nvPr>
        </p:nvSpPr>
        <p:spPr>
          <a:xfrm>
            <a:off x="2422959" y="3990109"/>
            <a:ext cx="8915399" cy="1186283"/>
          </a:xfrm>
        </p:spPr>
        <p:txBody>
          <a:bodyPr/>
          <a:lstStyle/>
          <a:p>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0AABB00-F7BF-FA8C-0784-875E6105AF1A}"/>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419026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50000"/>
              </a:lnSpc>
            </a:pPr>
            <a:r>
              <a:rPr lang="en-IN" sz="4000" b="1" dirty="0">
                <a:solidFill>
                  <a:schemeClr val="accent1">
                    <a:lumMod val="75000"/>
                  </a:schemeClr>
                </a:solidFill>
                <a:latin typeface="Times New Roman" panose="02020603050405020304" pitchFamily="18" charset="0"/>
                <a:cs typeface="Times New Roman" panose="02020603050405020304" pitchFamily="18" charset="0"/>
              </a:rPr>
              <a:t>Statement of problem:</a:t>
            </a:r>
            <a:br>
              <a:rPr lang="en-IN" sz="4800" dirty="0">
                <a:solidFill>
                  <a:schemeClr val="accent1">
                    <a:lumMod val="75000"/>
                  </a:schemeClr>
                </a:solidFill>
                <a:latin typeface="Times New Roman" panose="02020603050405020304" pitchFamily="18" charset="0"/>
                <a:cs typeface="Times New Roman" panose="02020603050405020304" pitchFamily="18" charset="0"/>
              </a:rPr>
            </a:br>
            <a:endParaRPr lang="en-IN" sz="4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905000"/>
            <a:ext cx="8915400" cy="4330574"/>
          </a:xfrm>
        </p:spPr>
        <p:txBody>
          <a:bodyPr/>
          <a:lstStyle/>
          <a:p>
            <a:pPr marL="0" indent="0" algn="just">
              <a:lnSpc>
                <a:spcPct val="150000"/>
              </a:lnSpc>
              <a:buNone/>
            </a:pPr>
            <a:r>
              <a:rPr lang="en-IN" dirty="0">
                <a:latin typeface="Times New Roman" panose="02020603050405020304" pitchFamily="18" charset="0"/>
                <a:cs typeface="Times New Roman" panose="02020603050405020304" pitchFamily="18" charset="0"/>
              </a:rPr>
              <a:t>		Cars have better security systems than bikes such as GPS tracking, send real time alerts, theft detection and ability to shutdown engines remotely. </a:t>
            </a:r>
          </a:p>
          <a:p>
            <a:pPr marL="0" indent="0" algn="just">
              <a:lnSpc>
                <a:spcPct val="150000"/>
              </a:lnSpc>
              <a:buNone/>
            </a:pPr>
            <a:r>
              <a:rPr lang="en-IN" dirty="0">
                <a:latin typeface="Times New Roman" panose="02020603050405020304" pitchFamily="18" charset="0"/>
                <a:cs typeface="Times New Roman" panose="02020603050405020304" pitchFamily="18" charset="0"/>
              </a:rPr>
              <a:t>	Once a bike gets stolen, users need to go through the filing an FIR and collecting the required document from the police station to prove the theft and make a claim against insurance. </a:t>
            </a:r>
          </a:p>
          <a:p>
            <a:pPr marL="0" indent="0" algn="just">
              <a:lnSpc>
                <a:spcPct val="150000"/>
              </a:lnSpc>
              <a:buNone/>
            </a:pPr>
            <a:r>
              <a:rPr lang="en-IN" dirty="0">
                <a:latin typeface="Times New Roman" panose="02020603050405020304" pitchFamily="18" charset="0"/>
                <a:cs typeface="Times New Roman" panose="02020603050405020304" pitchFamily="18" charset="0"/>
              </a:rPr>
              <a:t>	Through this project </a:t>
            </a: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implement some similar functionalities to bikes. With such a security system user is able to prevent bikes from being stolen.</a:t>
            </a: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6FB410F-63AC-DB4A-4C83-2FAC8477C39E}"/>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795498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50000"/>
              </a:lnSpc>
            </a:pPr>
            <a:r>
              <a:rPr lang="en-IN" sz="4000" b="1" dirty="0">
                <a:solidFill>
                  <a:schemeClr val="accent1">
                    <a:lumMod val="75000"/>
                  </a:schemeClr>
                </a:solidFill>
                <a:latin typeface="Times New Roman" panose="02020603050405020304" pitchFamily="18" charset="0"/>
                <a:cs typeface="Times New Roman" panose="02020603050405020304" pitchFamily="18" charset="0"/>
              </a:rPr>
              <a:t>Motivation:</a:t>
            </a:r>
            <a:br>
              <a:rPr lang="en-IN" sz="4800" dirty="0">
                <a:solidFill>
                  <a:schemeClr val="accent1">
                    <a:lumMod val="75000"/>
                  </a:schemeClr>
                </a:solidFill>
                <a:latin typeface="Times New Roman" panose="02020603050405020304" pitchFamily="18" charset="0"/>
                <a:cs typeface="Times New Roman" panose="02020603050405020304" pitchFamily="18" charset="0"/>
              </a:rPr>
            </a:br>
            <a:endParaRPr lang="en-IN" sz="4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905000"/>
            <a:ext cx="8915400" cy="3777622"/>
          </a:xfrm>
        </p:spPr>
        <p:txBody>
          <a:bodyPr/>
          <a:lstStyle/>
          <a:p>
            <a:pPr marL="0" indent="0">
              <a:lnSpc>
                <a:spcPct val="150000"/>
              </a:lnSpc>
              <a:buNone/>
            </a:pPr>
            <a:r>
              <a:rPr lang="en-IN" dirty="0">
                <a:latin typeface="Times New Roman" panose="02020603050405020304" pitchFamily="18" charset="0"/>
                <a:cs typeface="Times New Roman" panose="02020603050405020304" pitchFamily="18" charset="0"/>
              </a:rPr>
              <a:t>	System like this are implemented for a long time. Beside from cars, such systems are never implemented on bikes. Due to this bike have become easier target for thieves to steal.</a:t>
            </a:r>
          </a:p>
          <a:p>
            <a:pPr marL="0" indent="0">
              <a:lnSpc>
                <a:spcPct val="150000"/>
              </a:lnSpc>
              <a:buNone/>
            </a:pPr>
            <a:r>
              <a:rPr lang="en-IN" dirty="0">
                <a:latin typeface="Times New Roman" panose="02020603050405020304" pitchFamily="18" charset="0"/>
                <a:cs typeface="Times New Roman" panose="02020603050405020304" pitchFamily="18" charset="0"/>
              </a:rPr>
              <a:t>	 Therefore project proposed for providing security system for bike that prevent them from theft. Such a security system can be placed on any kinds of bikes by providing power through external battery.</a:t>
            </a:r>
          </a:p>
          <a:p>
            <a:pPr marL="0" indent="0">
              <a:lnSpc>
                <a:spcPct val="150000"/>
              </a:lnSpc>
              <a:buNone/>
            </a:pPr>
            <a:endParaRPr lang="en-IN" dirty="0">
              <a:latin typeface="Times New Roman" panose="02020603050405020304" pitchFamily="18" charset="0"/>
              <a:cs typeface="Times New Roman" panose="02020603050405020304" pitchFamily="18" charset="0"/>
            </a:endParaRPr>
          </a:p>
          <a:p>
            <a:pPr marL="0" indent="0">
              <a:lnSpc>
                <a:spcPct val="150000"/>
              </a:lnSpc>
              <a:buNone/>
            </a:pPr>
            <a:endParaRPr lang="en-IN"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D79A527F-1A05-FF41-9137-9CD1F3C38FBC}"/>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68114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8771" y="560735"/>
            <a:ext cx="8911687" cy="1150369"/>
          </a:xfrm>
        </p:spPr>
        <p:txBody>
          <a:bodyPr>
            <a:noAutofit/>
          </a:bodyPr>
          <a:lstStyle/>
          <a:p>
            <a:pPr>
              <a:lnSpc>
                <a:spcPct val="150000"/>
              </a:lnSpc>
            </a:pPr>
            <a:r>
              <a:rPr lang="en-IN" sz="4000" b="1" dirty="0">
                <a:solidFill>
                  <a:schemeClr val="accent1">
                    <a:lumMod val="75000"/>
                  </a:schemeClr>
                </a:solidFill>
                <a:latin typeface="Times New Roman" panose="02020603050405020304" pitchFamily="18" charset="0"/>
                <a:cs typeface="Times New Roman" panose="02020603050405020304" pitchFamily="18" charset="0"/>
              </a:rPr>
              <a:t>Benefits and Challenges:</a:t>
            </a:r>
            <a:br>
              <a:rPr lang="en-IN" sz="4800" dirty="0">
                <a:solidFill>
                  <a:schemeClr val="accent1">
                    <a:lumMod val="75000"/>
                  </a:schemeClr>
                </a:solidFill>
                <a:latin typeface="Times New Roman" panose="02020603050405020304" pitchFamily="18" charset="0"/>
                <a:cs typeface="Times New Roman" panose="02020603050405020304" pitchFamily="18" charset="0"/>
              </a:rPr>
            </a:br>
            <a:br>
              <a:rPr lang="en-IN" sz="4800" dirty="0">
                <a:solidFill>
                  <a:schemeClr val="accent1">
                    <a:lumMod val="75000"/>
                  </a:schemeClr>
                </a:solidFill>
                <a:latin typeface="Times New Roman" panose="02020603050405020304" pitchFamily="18" charset="0"/>
                <a:cs typeface="Times New Roman" panose="02020603050405020304" pitchFamily="18" charset="0"/>
              </a:rPr>
            </a:br>
            <a:endParaRPr lang="en-IN" sz="4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58771" y="1711104"/>
            <a:ext cx="9847828" cy="3525914"/>
          </a:xfrm>
        </p:spPr>
        <p:txBody>
          <a:bodyPr>
            <a:normAutofit fontScale="40000" lnSpcReduction="20000"/>
          </a:bodyPr>
          <a:lstStyle/>
          <a:p>
            <a:pPr marL="0" indent="0" fontAlgn="base">
              <a:lnSpc>
                <a:spcPct val="170000"/>
              </a:lnSpc>
              <a:buNone/>
            </a:pPr>
            <a:r>
              <a:rPr lang="en-US" sz="6000" b="1" dirty="0">
                <a:latin typeface="Times New Roman" panose="02020603050405020304" pitchFamily="18" charset="0"/>
                <a:cs typeface="Times New Roman" panose="02020603050405020304" pitchFamily="18" charset="0"/>
              </a:rPr>
              <a:t>Benefits</a:t>
            </a:r>
            <a:r>
              <a:rPr lang="en-US" sz="6000" dirty="0">
                <a:latin typeface="Times New Roman" panose="02020603050405020304" pitchFamily="18" charset="0"/>
                <a:cs typeface="Times New Roman" panose="02020603050405020304" pitchFamily="18" charset="0"/>
              </a:rPr>
              <a:t> :</a:t>
            </a:r>
          </a:p>
          <a:p>
            <a:pPr algn="just" fontAlgn="base">
              <a:lnSpc>
                <a:spcPct val="170000"/>
              </a:lnSpc>
            </a:pPr>
            <a:r>
              <a:rPr lang="en-US" sz="4500" dirty="0">
                <a:latin typeface="Times New Roman" panose="02020603050405020304" pitchFamily="18" charset="0"/>
                <a:cs typeface="Times New Roman" panose="02020603050405020304" pitchFamily="18" charset="0"/>
              </a:rPr>
              <a:t>Improved Security: A bike anti-theft device can provide an extra layer of security and deter potential thieves from attempting to steal your bike. </a:t>
            </a:r>
          </a:p>
          <a:p>
            <a:pPr algn="just" fontAlgn="base">
              <a:lnSpc>
                <a:spcPct val="170000"/>
              </a:lnSpc>
            </a:pPr>
            <a:r>
              <a:rPr lang="en-US" sz="4500" dirty="0">
                <a:latin typeface="Times New Roman" panose="02020603050405020304" pitchFamily="18" charset="0"/>
                <a:cs typeface="Times New Roman" panose="02020603050405020304" pitchFamily="18" charset="0"/>
              </a:rPr>
              <a:t> Peace of Mind: With a bike anti-theft device, you can have peace of mind knowing that your bike is protected even when you're not around. </a:t>
            </a:r>
          </a:p>
          <a:p>
            <a:pPr algn="just" fontAlgn="base">
              <a:lnSpc>
                <a:spcPct val="170000"/>
              </a:lnSpc>
            </a:pPr>
            <a:r>
              <a:rPr lang="en-US" sz="4500" dirty="0">
                <a:latin typeface="Times New Roman" panose="02020603050405020304" pitchFamily="18" charset="0"/>
                <a:cs typeface="Times New Roman" panose="02020603050405020304" pitchFamily="18" charset="0"/>
              </a:rPr>
              <a:t>Reduced Costs: Investing in a bike anti-theft device can help you avoid the costly expense of replacing a stolen bike</a:t>
            </a:r>
            <a:endParaRPr lang="en-IN" sz="45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CD2D69E-E3B4-AFB0-D773-3ECA9E862B65}"/>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77707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20C27D-358F-C840-5EF1-70A76DFDB98A}"/>
              </a:ext>
            </a:extLst>
          </p:cNvPr>
          <p:cNvSpPr>
            <a:spLocks noGrp="1"/>
          </p:cNvSpPr>
          <p:nvPr>
            <p:ph idx="1"/>
          </p:nvPr>
        </p:nvSpPr>
        <p:spPr>
          <a:xfrm>
            <a:off x="2499565" y="1540189"/>
            <a:ext cx="8915400" cy="3777622"/>
          </a:xfrm>
        </p:spPr>
        <p:txBody>
          <a:bodyPr/>
          <a:lstStyle/>
          <a:p>
            <a:pPr marL="0" indent="0" fontAlgn="base">
              <a:lnSpc>
                <a:spcPct val="170000"/>
              </a:lnSpc>
              <a:buNone/>
            </a:pPr>
            <a:r>
              <a:rPr lang="en-IN" sz="2400" b="1" dirty="0">
                <a:latin typeface="Times New Roman" panose="02020603050405020304" pitchFamily="18" charset="0"/>
                <a:cs typeface="Times New Roman" panose="02020603050405020304" pitchFamily="18" charset="0"/>
              </a:rPr>
              <a:t>Challenges</a:t>
            </a:r>
            <a:r>
              <a:rPr lang="en-IN" b="1"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pPr lvl="0" fontAlgn="base">
              <a:lnSpc>
                <a:spcPct val="170000"/>
              </a:lnSpc>
            </a:pPr>
            <a:r>
              <a:rPr lang="en-IN" sz="1800" dirty="0">
                <a:latin typeface="Times New Roman" panose="02020603050405020304" pitchFamily="18" charset="0"/>
                <a:cs typeface="Times New Roman" panose="02020603050405020304" pitchFamily="18" charset="0"/>
              </a:rPr>
              <a:t>Power Dependency.</a:t>
            </a:r>
          </a:p>
          <a:p>
            <a:pPr lvl="0" fontAlgn="base">
              <a:lnSpc>
                <a:spcPct val="170000"/>
              </a:lnSpc>
            </a:pPr>
            <a:r>
              <a:rPr lang="en-IN" sz="1800" dirty="0">
                <a:latin typeface="Times New Roman" panose="02020603050405020304" pitchFamily="18" charset="0"/>
                <a:cs typeface="Times New Roman" panose="02020603050405020304" pitchFamily="18" charset="0"/>
              </a:rPr>
              <a:t>System is not water resistant.</a:t>
            </a:r>
          </a:p>
          <a:p>
            <a:pPr lvl="0" fontAlgn="base">
              <a:lnSpc>
                <a:spcPct val="170000"/>
              </a:lnSpc>
            </a:pPr>
            <a:r>
              <a:rPr lang="en-IN" sz="1800" dirty="0">
                <a:latin typeface="Times New Roman" panose="02020603050405020304" pitchFamily="18" charset="0"/>
                <a:cs typeface="Times New Roman" panose="02020603050405020304" pitchFamily="18" charset="0"/>
              </a:rPr>
              <a:t>Maintenance.</a:t>
            </a:r>
          </a:p>
        </p:txBody>
      </p:sp>
      <p:sp>
        <p:nvSpPr>
          <p:cNvPr id="2" name="Slide Number Placeholder 1">
            <a:extLst>
              <a:ext uri="{FF2B5EF4-FFF2-40B4-BE49-F238E27FC236}">
                <a16:creationId xmlns:a16="http://schemas.microsoft.com/office/drawing/2014/main" id="{EB0EADF2-A6D6-5DD6-9DBB-FF547071DDBF}"/>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744416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739" y="361298"/>
            <a:ext cx="8911687" cy="1280890"/>
          </a:xfrm>
        </p:spPr>
        <p:txBody>
          <a:bodyPr>
            <a:noAutofit/>
          </a:bodyPr>
          <a:lstStyle/>
          <a:p>
            <a:pPr>
              <a:lnSpc>
                <a:spcPct val="150000"/>
              </a:lnSpc>
            </a:pPr>
            <a:r>
              <a:rPr lang="en-IN" sz="4000" b="1" dirty="0">
                <a:solidFill>
                  <a:schemeClr val="accent1">
                    <a:lumMod val="75000"/>
                  </a:schemeClr>
                </a:solidFill>
                <a:latin typeface="Times New Roman" panose="02020603050405020304" pitchFamily="18" charset="0"/>
                <a:cs typeface="Times New Roman" panose="02020603050405020304" pitchFamily="18" charset="0"/>
              </a:rPr>
              <a:t>Literature Overview:</a:t>
            </a:r>
            <a:br>
              <a:rPr lang="en-IN" sz="4800" dirty="0">
                <a:solidFill>
                  <a:schemeClr val="accent1">
                    <a:lumMod val="75000"/>
                  </a:schemeClr>
                </a:solidFill>
                <a:latin typeface="Times New Roman" panose="02020603050405020304" pitchFamily="18" charset="0"/>
                <a:cs typeface="Times New Roman" panose="02020603050405020304" pitchFamily="18" charset="0"/>
              </a:rPr>
            </a:br>
            <a:endParaRPr lang="en-IN" sz="4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14739" y="1642188"/>
            <a:ext cx="10447699" cy="4562669"/>
          </a:xfrm>
        </p:spPr>
        <p:txBody>
          <a:bodyPr>
            <a:normAutofit/>
          </a:bodyPr>
          <a:lstStyle/>
          <a:p>
            <a:pPr marL="0" lvl="0" indent="0" algn="just">
              <a:lnSpc>
                <a:spcPct val="150000"/>
              </a:lnSpc>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Manjesh</a:t>
            </a:r>
            <a:r>
              <a:rPr lang="en-IN" dirty="0">
                <a:latin typeface="Times New Roman" panose="02020603050405020304" pitchFamily="18" charset="0"/>
                <a:cs typeface="Times New Roman" panose="02020603050405020304" pitchFamily="18" charset="0"/>
              </a:rPr>
              <a:t> N etal the authors have </a:t>
            </a:r>
            <a:r>
              <a:rPr lang="en-US" dirty="0">
                <a:latin typeface="Times New Roman" panose="02020603050405020304" pitchFamily="18" charset="0"/>
                <a:cs typeface="Times New Roman" panose="02020603050405020304" pitchFamily="18" charset="0"/>
              </a:rPr>
              <a:t>The proposed model for Accident prevention uses RF technology to check if the rider is drunk and wearing a helmet, and starts the two-wheeler. A pressure sensor detects if the helmet is being worn and activates the vehicle. In case of an accident, a vibration sensor sends a message to the microcontroller, which communicates and sends Alert notification to a mobile number. The hardware used includes a microcontroller, vibration sensor, pressure sensor, RF sensor.</a:t>
            </a:r>
          </a:p>
          <a:p>
            <a:pPr marL="0" lvl="0" indent="0" algn="just">
              <a:lnSpc>
                <a:spcPct val="150000"/>
              </a:lnSpc>
              <a:buNone/>
            </a:pP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Krutika</a:t>
            </a:r>
            <a:r>
              <a:rPr lang="en-IN" dirty="0">
                <a:latin typeface="Times New Roman" panose="02020603050405020304" pitchFamily="18" charset="0"/>
                <a:cs typeface="Times New Roman" panose="02020603050405020304" pitchFamily="18" charset="0"/>
              </a:rPr>
              <a:t> Naidu </a:t>
            </a:r>
            <a:r>
              <a:rPr lang="en-IN" dirty="0" err="1">
                <a:latin typeface="Times New Roman" panose="02020603050405020304" pitchFamily="18" charset="0"/>
                <a:cs typeface="Times New Roman" panose="02020603050405020304" pitchFamily="18" charset="0"/>
              </a:rPr>
              <a:t>etal</a:t>
            </a:r>
            <a:r>
              <a:rPr lang="en-IN" dirty="0">
                <a:latin typeface="Times New Roman" panose="02020603050405020304" pitchFamily="18" charset="0"/>
                <a:cs typeface="Times New Roman" panose="02020603050405020304" pitchFamily="18" charset="0"/>
              </a:rPr>
              <a:t> in this the author’s tell about how to make two-wheelers secure from theft. </a:t>
            </a:r>
            <a:r>
              <a:rPr lang="en-US" dirty="0">
                <a:latin typeface="Times New Roman" panose="02020603050405020304" pitchFamily="18" charset="0"/>
                <a:cs typeface="Times New Roman" panose="02020603050405020304" pitchFamily="18" charset="0"/>
              </a:rPr>
              <a:t>The project aims to secure two-wheelers from theft by using a fingerprint biometric module to authenticate the rider, and alerting the surroundings and owner via a buzzer and text message in case of theft. Which sends text message to the mobile devices by using microcontroller. The hardware used includes a microcontroller,  fingerprint biometric module and buzzer.</a:t>
            </a:r>
          </a:p>
          <a:p>
            <a:pPr marL="0" lv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87FB2A76-8F0E-F68D-F4BF-F21DA2DE13A6}"/>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002899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29212" y="814812"/>
            <a:ext cx="9775400" cy="5096410"/>
          </a:xfrm>
        </p:spPr>
        <p:txBody>
          <a:bodyPr>
            <a:normAutofit/>
          </a:bodyPr>
          <a:lstStyle/>
          <a:p>
            <a:pPr marL="0" lvl="0" indent="0" algn="just">
              <a:lnSpc>
                <a:spcPct val="160000"/>
              </a:lnSpc>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Sudharsana</a:t>
            </a:r>
            <a:r>
              <a:rPr lang="en-US" dirty="0">
                <a:latin typeface="Times New Roman" panose="02020603050405020304" pitchFamily="18" charset="0"/>
                <a:cs typeface="Times New Roman" panose="02020603050405020304" pitchFamily="18" charset="0"/>
              </a:rPr>
              <a:t> Vijayan </a:t>
            </a:r>
            <a:r>
              <a:rPr lang="en-US" dirty="0" err="1">
                <a:latin typeface="Times New Roman" panose="02020603050405020304" pitchFamily="18" charset="0"/>
                <a:cs typeface="Times New Roman" panose="02020603050405020304" pitchFamily="18" charset="0"/>
              </a:rPr>
              <a:t>etal</a:t>
            </a:r>
            <a:r>
              <a:rPr lang="en-US" dirty="0">
                <a:latin typeface="Times New Roman" panose="02020603050405020304" pitchFamily="18" charset="0"/>
                <a:cs typeface="Times New Roman" panose="02020603050405020304" pitchFamily="18" charset="0"/>
              </a:rPr>
              <a:t> in this paper the authors propose a system aims to prevent bike theft by utilizing an Arduino Uno microcontroller and a vibration sensor. Whenever an intruder attempts to steal a bike, the vibration caused by their actions is detected by the sensor and transmitted to the microcontroller. The microcontroller then triggers a flashing LED and generates an alert to notify the surrounding area. Hardware used includes microcontroller, vibration sensor and LED.</a:t>
            </a:r>
          </a:p>
          <a:p>
            <a:pPr marL="0" lvl="0" indent="0" algn="just">
              <a:lnSpc>
                <a:spcPct val="160000"/>
              </a:lnSpc>
              <a:buNone/>
            </a:pPr>
            <a:endParaRPr lang="en-US" dirty="0">
              <a:latin typeface="Times New Roman" panose="02020603050405020304" pitchFamily="18" charset="0"/>
              <a:cs typeface="Times New Roman" panose="02020603050405020304" pitchFamily="18" charset="0"/>
            </a:endParaRPr>
          </a:p>
          <a:p>
            <a:pPr marL="0" lvl="0" indent="0" algn="just">
              <a:lnSpc>
                <a:spcPct val="160000"/>
              </a:lnSpc>
              <a:buNone/>
            </a:pPr>
            <a:endParaRPr lang="en-US" dirty="0">
              <a:latin typeface="Times New Roman" panose="02020603050405020304" pitchFamily="18" charset="0"/>
              <a:cs typeface="Times New Roman" panose="02020603050405020304" pitchFamily="18" charset="0"/>
            </a:endParaRPr>
          </a:p>
          <a:p>
            <a:pPr marL="0" lvl="0" indent="0" algn="just">
              <a:lnSpc>
                <a:spcPct val="160000"/>
              </a:lnSpc>
              <a:buNone/>
            </a:pPr>
            <a:endParaRPr lang="en-US" dirty="0">
              <a:latin typeface="Times New Roman" panose="02020603050405020304" pitchFamily="18" charset="0"/>
              <a:cs typeface="Times New Roman" panose="02020603050405020304" pitchFamily="18" charset="0"/>
            </a:endParaRPr>
          </a:p>
          <a:p>
            <a:pPr marL="0" lvl="0" indent="0" algn="just">
              <a:lnSpc>
                <a:spcPct val="160000"/>
              </a:lnSpc>
              <a:buNone/>
            </a:pPr>
            <a:endParaRPr lang="en-IN" dirty="0"/>
          </a:p>
        </p:txBody>
      </p:sp>
      <p:sp>
        <p:nvSpPr>
          <p:cNvPr id="2" name="Slide Number Placeholder 1">
            <a:extLst>
              <a:ext uri="{FF2B5EF4-FFF2-40B4-BE49-F238E27FC236}">
                <a16:creationId xmlns:a16="http://schemas.microsoft.com/office/drawing/2014/main" id="{FF8E747D-CE59-7684-21DC-7072D20DF549}"/>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058876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2050" y="458378"/>
            <a:ext cx="8524730" cy="1213743"/>
          </a:xfrm>
        </p:spPr>
        <p:txBody>
          <a:bodyPr>
            <a:normAutofit fontScale="90000"/>
          </a:bodyPr>
          <a:lstStyle/>
          <a:p>
            <a:pPr>
              <a:lnSpc>
                <a:spcPct val="150000"/>
              </a:lnSpc>
            </a:pPr>
            <a:r>
              <a:rPr lang="en-IN" sz="4400" b="1" dirty="0">
                <a:solidFill>
                  <a:schemeClr val="accent1">
                    <a:lumMod val="75000"/>
                  </a:schemeClr>
                </a:solidFill>
                <a:latin typeface="Times New Roman" panose="02020603050405020304" pitchFamily="18" charset="0"/>
                <a:cs typeface="Times New Roman" panose="02020603050405020304" pitchFamily="18" charset="0"/>
              </a:rPr>
              <a:t>S/w and h/w requirements:</a:t>
            </a:r>
            <a:br>
              <a:rPr lang="en-IN" dirty="0"/>
            </a:br>
            <a:r>
              <a:rPr lang="en-US" dirty="0"/>
              <a:t> </a:t>
            </a:r>
            <a:br>
              <a:rPr lang="en-IN" dirty="0"/>
            </a:br>
            <a:endParaRPr lang="en-IN" dirty="0"/>
          </a:p>
        </p:txBody>
      </p:sp>
      <p:sp>
        <p:nvSpPr>
          <p:cNvPr id="3" name="Content Placeholder 2"/>
          <p:cNvSpPr>
            <a:spLocks noGrp="1"/>
          </p:cNvSpPr>
          <p:nvPr>
            <p:ph idx="1"/>
          </p:nvPr>
        </p:nvSpPr>
        <p:spPr>
          <a:xfrm>
            <a:off x="1702050" y="1765427"/>
            <a:ext cx="9940705" cy="4934138"/>
          </a:xfrm>
        </p:spPr>
        <p:txBody>
          <a:bodyPr>
            <a:normAutofit fontScale="77500" lnSpcReduction="20000"/>
          </a:bodyPr>
          <a:lstStyle/>
          <a:p>
            <a:pPr marL="0" indent="0">
              <a:lnSpc>
                <a:spcPct val="150000"/>
              </a:lnSpc>
              <a:buNone/>
            </a:pPr>
            <a:r>
              <a:rPr lang="en-IN" sz="2600" b="1" dirty="0">
                <a:latin typeface="Times New Roman" panose="02020603050405020304" pitchFamily="18" charset="0"/>
                <a:cs typeface="Times New Roman" panose="02020603050405020304" pitchFamily="18" charset="0"/>
              </a:rPr>
              <a:t>Software requirements:</a:t>
            </a:r>
            <a:endParaRPr lang="en-IN" sz="2600" dirty="0">
              <a:latin typeface="Times New Roman" panose="02020603050405020304" pitchFamily="18" charset="0"/>
              <a:cs typeface="Times New Roman" panose="02020603050405020304" pitchFamily="18" charset="0"/>
            </a:endParaRPr>
          </a:p>
          <a:p>
            <a:pPr marL="1257300" lvl="2" indent="-457200">
              <a:lnSpc>
                <a:spcPct val="150000"/>
              </a:lnSpc>
            </a:pPr>
            <a:r>
              <a:rPr lang="en-US" sz="2600" dirty="0">
                <a:latin typeface="Times New Roman" panose="02020603050405020304" pitchFamily="18" charset="0"/>
                <a:cs typeface="Times New Roman" panose="02020603050405020304" pitchFamily="18" charset="0"/>
              </a:rPr>
              <a:t>Arduino IDE.</a:t>
            </a:r>
            <a:endParaRPr lang="en-IN" sz="2600" dirty="0">
              <a:latin typeface="Times New Roman" panose="02020603050405020304" pitchFamily="18" charset="0"/>
              <a:cs typeface="Times New Roman" panose="02020603050405020304" pitchFamily="18" charset="0"/>
            </a:endParaRPr>
          </a:p>
          <a:p>
            <a:pPr marL="0" indent="0">
              <a:lnSpc>
                <a:spcPct val="150000"/>
              </a:lnSpc>
              <a:buNone/>
            </a:pPr>
            <a:r>
              <a:rPr lang="en-IN" sz="2600" b="1" dirty="0">
                <a:latin typeface="Times New Roman" panose="02020603050405020304" pitchFamily="18" charset="0"/>
                <a:cs typeface="Times New Roman" panose="02020603050405020304" pitchFamily="18" charset="0"/>
              </a:rPr>
              <a:t>Hardware components:</a:t>
            </a:r>
            <a:endParaRPr lang="en-IN" sz="2600" dirty="0">
              <a:latin typeface="Times New Roman" panose="02020603050405020304" pitchFamily="18" charset="0"/>
              <a:cs typeface="Times New Roman" panose="02020603050405020304" pitchFamily="18" charset="0"/>
            </a:endParaRPr>
          </a:p>
          <a:p>
            <a:pPr marL="1257300" lvl="2" indent="-457200" algn="just">
              <a:lnSpc>
                <a:spcPct val="150000"/>
              </a:lnSpc>
            </a:pPr>
            <a:r>
              <a:rPr lang="en-US" sz="2600" dirty="0">
                <a:latin typeface="Times New Roman" panose="02020603050405020304" pitchFamily="18" charset="0"/>
                <a:cs typeface="Times New Roman" panose="02020603050405020304" pitchFamily="18" charset="0"/>
              </a:rPr>
              <a:t>Nodemcu ESP8266.</a:t>
            </a:r>
            <a:endParaRPr lang="en-IN" sz="2600" dirty="0">
              <a:latin typeface="Times New Roman" panose="02020603050405020304" pitchFamily="18" charset="0"/>
              <a:cs typeface="Times New Roman" panose="02020603050405020304" pitchFamily="18" charset="0"/>
            </a:endParaRPr>
          </a:p>
          <a:p>
            <a:pPr marL="1257300" lvl="2" indent="-457200" algn="just">
              <a:lnSpc>
                <a:spcPct val="150000"/>
              </a:lnSpc>
            </a:pPr>
            <a:r>
              <a:rPr lang="en-US" sz="2600" dirty="0">
                <a:latin typeface="Times New Roman" panose="02020603050405020304" pitchFamily="18" charset="0"/>
                <a:cs typeface="Times New Roman" panose="02020603050405020304" pitchFamily="18" charset="0"/>
              </a:rPr>
              <a:t>Vibration sensor sw-18010p.</a:t>
            </a:r>
            <a:endParaRPr lang="en-IN" sz="2600" dirty="0">
              <a:latin typeface="Times New Roman" panose="02020603050405020304" pitchFamily="18" charset="0"/>
              <a:cs typeface="Times New Roman" panose="02020603050405020304" pitchFamily="18" charset="0"/>
            </a:endParaRPr>
          </a:p>
          <a:p>
            <a:pPr marL="1257300" lvl="2" indent="-457200" algn="just">
              <a:lnSpc>
                <a:spcPct val="150000"/>
              </a:lnSpc>
            </a:pPr>
            <a:r>
              <a:rPr lang="en-US" sz="2600" dirty="0">
                <a:latin typeface="Times New Roman" panose="02020603050405020304" pitchFamily="18" charset="0"/>
                <a:cs typeface="Times New Roman" panose="02020603050405020304" pitchFamily="18" charset="0"/>
              </a:rPr>
              <a:t>Accelerometer adxl335.</a:t>
            </a:r>
            <a:endParaRPr lang="en-IN" sz="2600" dirty="0">
              <a:latin typeface="Times New Roman" panose="02020603050405020304" pitchFamily="18" charset="0"/>
              <a:cs typeface="Times New Roman" panose="02020603050405020304" pitchFamily="18" charset="0"/>
            </a:endParaRPr>
          </a:p>
          <a:p>
            <a:pPr marL="1257300" lvl="2" indent="-457200" algn="just">
              <a:lnSpc>
                <a:spcPct val="150000"/>
              </a:lnSpc>
            </a:pPr>
            <a:r>
              <a:rPr lang="en-US" sz="2600" dirty="0">
                <a:latin typeface="Times New Roman" panose="02020603050405020304" pitchFamily="18" charset="0"/>
                <a:cs typeface="Times New Roman" panose="02020603050405020304" pitchFamily="18" charset="0"/>
              </a:rPr>
              <a:t>Buzzer.</a:t>
            </a:r>
            <a:endParaRPr lang="en-IN" sz="2600" dirty="0">
              <a:latin typeface="Times New Roman" panose="02020603050405020304" pitchFamily="18" charset="0"/>
              <a:cs typeface="Times New Roman" panose="02020603050405020304" pitchFamily="18" charset="0"/>
            </a:endParaRPr>
          </a:p>
          <a:p>
            <a:pPr marL="1257300" lvl="2" indent="-457200" algn="just">
              <a:lnSpc>
                <a:spcPct val="150000"/>
              </a:lnSpc>
            </a:pPr>
            <a:r>
              <a:rPr lang="en-US" sz="2600" dirty="0">
                <a:latin typeface="Times New Roman" panose="02020603050405020304" pitchFamily="18" charset="0"/>
                <a:cs typeface="Times New Roman" panose="02020603050405020304" pitchFamily="18" charset="0"/>
              </a:rPr>
              <a:t>LED.</a:t>
            </a:r>
            <a:endParaRPr lang="en-IN" sz="2600" dirty="0">
              <a:latin typeface="Times New Roman" panose="02020603050405020304" pitchFamily="18" charset="0"/>
              <a:cs typeface="Times New Roman" panose="02020603050405020304" pitchFamily="18" charset="0"/>
            </a:endParaRPr>
          </a:p>
          <a:p>
            <a:pPr marL="1257300" lvl="2" indent="-457200" algn="just">
              <a:lnSpc>
                <a:spcPct val="150000"/>
              </a:lnSpc>
            </a:pPr>
            <a:r>
              <a:rPr lang="en-US" sz="2600" dirty="0">
                <a:latin typeface="Times New Roman" panose="02020603050405020304" pitchFamily="18" charset="0"/>
                <a:cs typeface="Times New Roman" panose="02020603050405020304" pitchFamily="18" charset="0"/>
              </a:rPr>
              <a:t>Jumper wires &amp; Breadboard.</a:t>
            </a:r>
            <a:endParaRPr lang="en-IN" sz="26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77B30E60-7ED5-9C73-5CEB-355307FB3580}"/>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140166691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793</TotalTime>
  <Words>1663</Words>
  <Application>Microsoft Office PowerPoint</Application>
  <PresentationFormat>Widescreen</PresentationFormat>
  <Paragraphs>111</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Century Gothic</vt:lpstr>
      <vt:lpstr>Symbol</vt:lpstr>
      <vt:lpstr>Times New Roman</vt:lpstr>
      <vt:lpstr>Wingdings 3</vt:lpstr>
      <vt:lpstr>Wisp</vt:lpstr>
      <vt:lpstr>Bike Anti-Theft Device</vt:lpstr>
      <vt:lpstr>Introduction:</vt:lpstr>
      <vt:lpstr>Statement of problem: </vt:lpstr>
      <vt:lpstr>Motivation: </vt:lpstr>
      <vt:lpstr>Benefits and Challenges:  </vt:lpstr>
      <vt:lpstr>PowerPoint Presentation</vt:lpstr>
      <vt:lpstr>Literature Overview: </vt:lpstr>
      <vt:lpstr>PowerPoint Presentation</vt:lpstr>
      <vt:lpstr>S/w and h/w requirements:   </vt:lpstr>
      <vt:lpstr>Components:</vt:lpstr>
      <vt:lpstr>PowerPoint Presentation</vt:lpstr>
      <vt:lpstr>PowerPoint Presentation</vt:lpstr>
      <vt:lpstr>PowerPoint Presentation</vt:lpstr>
      <vt:lpstr>PowerPoint Presentation</vt:lpstr>
      <vt:lpstr>Circuit diagram: </vt:lpstr>
      <vt:lpstr>Proposed method: </vt:lpstr>
      <vt:lpstr>PowerPoint Presentation</vt:lpstr>
      <vt:lpstr>Output:  </vt:lpstr>
      <vt:lpstr>Conclusion: </vt:lpstr>
      <vt:lpstr>Future scope: </vt:lpstr>
      <vt:lpstr>Thank you</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Anti-Bike Theft Detector</dc:title>
  <dc:creator>hp</dc:creator>
  <cp:lastModifiedBy>manisha m</cp:lastModifiedBy>
  <cp:revision>74</cp:revision>
  <dcterms:created xsi:type="dcterms:W3CDTF">2023-04-01T14:24:36Z</dcterms:created>
  <dcterms:modified xsi:type="dcterms:W3CDTF">2025-05-14T02:54:59Z</dcterms:modified>
</cp:coreProperties>
</file>