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Teko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Monda"/>
      <p:regular r:id="rId30"/>
      <p:bold r:id="rId31"/>
    </p:embeddedFont>
    <p:embeddedFont>
      <p:font typeface="Open Sans ExtraBold"/>
      <p:bold r:id="rId32"/>
      <p:boldItalic r:id="rId33"/>
    </p:embeddedFont>
    <p:embeddedFont>
      <p:font typeface="Open Sans Light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font" Target="fonts/Teko-regular.fntdata"/><Relationship Id="rId42" Type="http://schemas.openxmlformats.org/officeDocument/2006/relationships/font" Target="fonts/OpenSans-regular.fntdata"/><Relationship Id="rId41" Type="http://schemas.openxmlformats.org/officeDocument/2006/relationships/font" Target="fonts/CenturyGothic-boldItalic.fntdata"/><Relationship Id="rId22" Type="http://schemas.openxmlformats.org/officeDocument/2006/relationships/font" Target="fonts/Montserrat-regular.fntdata"/><Relationship Id="rId44" Type="http://schemas.openxmlformats.org/officeDocument/2006/relationships/font" Target="fonts/OpenSans-italic.fntdata"/><Relationship Id="rId21" Type="http://schemas.openxmlformats.org/officeDocument/2006/relationships/font" Target="fonts/Teko-bold.fntdata"/><Relationship Id="rId43" Type="http://schemas.openxmlformats.org/officeDocument/2006/relationships/font" Target="fonts/OpenSan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da-bold.fntdata"/><Relationship Id="rId30" Type="http://schemas.openxmlformats.org/officeDocument/2006/relationships/font" Target="fonts/Monda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ExtraBold-bold.fntdata"/><Relationship Id="rId13" Type="http://schemas.openxmlformats.org/officeDocument/2006/relationships/slide" Target="slides/slide9.xml"/><Relationship Id="rId35" Type="http://schemas.openxmlformats.org/officeDocument/2006/relationships/font" Target="fonts/OpenSansLight-bold.fntdata"/><Relationship Id="rId12" Type="http://schemas.openxmlformats.org/officeDocument/2006/relationships/slide" Target="slides/slide8.xml"/><Relationship Id="rId34" Type="http://schemas.openxmlformats.org/officeDocument/2006/relationships/font" Target="fonts/OpenSansLight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Light-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2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12019387" cy="6865005"/>
          </a:xfrm>
          <a:custGeom>
            <a:pathLst>
              <a:path extrusionOk="0" h="6341806" w="10901938">
                <a:moveTo>
                  <a:pt x="0" y="0"/>
                </a:moveTo>
                <a:lnTo>
                  <a:pt x="8593710" y="0"/>
                </a:lnTo>
                <a:lnTo>
                  <a:pt x="10901938" y="6341806"/>
                </a:lnTo>
                <a:lnTo>
                  <a:pt x="0" y="6341806"/>
                </a:lnTo>
                <a:close/>
              </a:path>
            </a:pathLst>
          </a:custGeom>
          <a:gradFill>
            <a:gsLst>
              <a:gs pos="0">
                <a:srgbClr val="222A35">
                  <a:alpha val="73725"/>
                </a:srgbClr>
              </a:gs>
              <a:gs pos="100000">
                <a:srgbClr val="12161C">
                  <a:alpha val="75686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 flipH="1">
            <a:off x="0" y="0"/>
            <a:ext cx="4724400" cy="6858000"/>
          </a:xfrm>
          <a:prstGeom prst="parallelogram">
            <a:avLst>
              <a:gd fmla="val 53226" name="adj"/>
            </a:avLst>
          </a:prstGeom>
          <a:solidFill>
            <a:schemeClr val="lt1">
              <a:alpha val="1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 flipH="1">
            <a:off x="4968049" y="0"/>
            <a:ext cx="6066900" cy="6858000"/>
          </a:xfrm>
          <a:prstGeom prst="parallelogram">
            <a:avLst>
              <a:gd fmla="val 42236" name="adj"/>
            </a:avLst>
          </a:prstGeom>
          <a:solidFill>
            <a:schemeClr val="lt1">
              <a:alpha val="58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Shape 92"/>
          <p:cNvGrpSpPr/>
          <p:nvPr/>
        </p:nvGrpSpPr>
        <p:grpSpPr>
          <a:xfrm>
            <a:off x="0" y="1769806"/>
            <a:ext cx="2834483" cy="5088194"/>
            <a:chOff x="0" y="1769806"/>
            <a:chExt cx="2834483" cy="5088194"/>
          </a:xfrm>
        </p:grpSpPr>
        <p:sp>
          <p:nvSpPr>
            <p:cNvPr id="93" name="Shape 93"/>
            <p:cNvSpPr/>
            <p:nvPr/>
          </p:nvSpPr>
          <p:spPr>
            <a:xfrm>
              <a:off x="0" y="1769806"/>
              <a:ext cx="2834483" cy="5088194"/>
            </a:xfrm>
            <a:custGeom>
              <a:pathLst>
                <a:path extrusionOk="0" h="5088194" w="2834483">
                  <a:moveTo>
                    <a:pt x="0" y="0"/>
                  </a:moveTo>
                  <a:lnTo>
                    <a:pt x="982532" y="0"/>
                  </a:lnTo>
                  <a:lnTo>
                    <a:pt x="2834483" y="5088194"/>
                  </a:lnTo>
                  <a:lnTo>
                    <a:pt x="0" y="5088194"/>
                  </a:lnTo>
                  <a:close/>
                </a:path>
              </a:pathLst>
            </a:custGeom>
            <a:gradFill>
              <a:gsLst>
                <a:gs pos="0">
                  <a:srgbClr val="222A35">
                    <a:alpha val="68627"/>
                  </a:srgbClr>
                </a:gs>
                <a:gs pos="100000">
                  <a:srgbClr val="12161C">
                    <a:alpha val="91764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1201975">
              <a:off x="1873050" y="1874061"/>
              <a:ext cx="176903" cy="4217998"/>
            </a:xfrm>
            <a:prstGeom prst="rect">
              <a:avLst/>
            </a:prstGeom>
            <a:gradFill>
              <a:gsLst>
                <a:gs pos="0">
                  <a:srgbClr val="222A35">
                    <a:alpha val="68627"/>
                  </a:srgbClr>
                </a:gs>
                <a:gs pos="100000">
                  <a:srgbClr val="12161C">
                    <a:alpha val="91764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Shape 95"/>
          <p:cNvSpPr/>
          <p:nvPr/>
        </p:nvSpPr>
        <p:spPr>
          <a:xfrm rot="10800000">
            <a:off x="4749837" y="2951264"/>
            <a:ext cx="7468863" cy="3917909"/>
          </a:xfrm>
          <a:custGeom>
            <a:pathLst>
              <a:path extrusionOk="0" h="5088194" w="2834483">
                <a:moveTo>
                  <a:pt x="0" y="0"/>
                </a:moveTo>
                <a:lnTo>
                  <a:pt x="982532" y="0"/>
                </a:lnTo>
                <a:lnTo>
                  <a:pt x="2834483" y="5088194"/>
                </a:lnTo>
                <a:lnTo>
                  <a:pt x="0" y="5088194"/>
                </a:lnTo>
                <a:close/>
              </a:path>
            </a:pathLst>
          </a:custGeom>
          <a:gradFill>
            <a:gsLst>
              <a:gs pos="0">
                <a:srgbClr val="DE0045"/>
              </a:gs>
              <a:gs pos="100000">
                <a:srgbClr val="FF0256">
                  <a:alpha val="86666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11850" y="867625"/>
            <a:ext cx="104880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DIGITAL FORENSICS</a:t>
            </a:r>
            <a:endParaRPr sz="7200"/>
          </a:p>
        </p:txBody>
      </p:sp>
      <p:sp>
        <p:nvSpPr>
          <p:cNvPr id="97" name="Shape 97"/>
          <p:cNvSpPr txBox="1"/>
          <p:nvPr/>
        </p:nvSpPr>
        <p:spPr>
          <a:xfrm>
            <a:off x="906200" y="2233875"/>
            <a:ext cx="75438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and Challenges</a:t>
            </a:r>
            <a:endParaRPr sz="360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036700" y="3384300"/>
            <a:ext cx="50610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Naveen Dayakar</a:t>
            </a:r>
            <a:endParaRPr b="1" sz="4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176004603</a:t>
            </a:r>
            <a:endParaRPr b="1" sz="4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9" name="Shape 99"/>
          <p:cNvSpPr txBox="1"/>
          <p:nvPr/>
        </p:nvSpPr>
        <p:spPr>
          <a:xfrm rot="-5400000">
            <a:off x="-1218263" y="3344366"/>
            <a:ext cx="335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A5A5A5"/>
                </a:solidFill>
                <a:latin typeface="Teko"/>
                <a:ea typeface="Teko"/>
                <a:cs typeface="Teko"/>
                <a:sym typeface="Teko"/>
              </a:rPr>
              <a:t>INFORMATION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68575" y="1005250"/>
            <a:ext cx="6467100" cy="5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framework incorporates all the legal procedures.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flowchart shows how the framework includes all the different entities involved in a digital forensic investigation.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 gives a holistic approach of how these roles or entities must work with each other, to maintain legal procedures.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Less confusion.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Legal procedures are compromised.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Interaction between legal and technical entities is made easier.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3131190" y="27079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FORZA FRAMEWORK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75" y="1069400"/>
            <a:ext cx="4762125" cy="3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075" y="4411900"/>
            <a:ext cx="4762124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AFAFA"/>
            </a:gs>
            <a:gs pos="100000">
              <a:srgbClr val="D5DBE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3033480" y="366486"/>
            <a:ext cx="6125040" cy="6125028"/>
            <a:chOff x="2830275" y="333826"/>
            <a:chExt cx="6125040" cy="6125028"/>
          </a:xfrm>
        </p:grpSpPr>
        <p:sp>
          <p:nvSpPr>
            <p:cNvPr id="331" name="Shape 331"/>
            <p:cNvSpPr/>
            <p:nvPr/>
          </p:nvSpPr>
          <p:spPr>
            <a:xfrm>
              <a:off x="5217883" y="333830"/>
              <a:ext cx="1349700" cy="306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E87C40"/>
                </a:gs>
                <a:gs pos="100000">
                  <a:srgbClr val="BB4F1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7883" y="3396341"/>
              <a:ext cx="1349700" cy="306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 rot="-5400000">
              <a:off x="3686635" y="1865207"/>
              <a:ext cx="1349700" cy="306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 flipH="1" rot="5400000">
              <a:off x="6749265" y="1865205"/>
              <a:ext cx="1349700" cy="306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5217882" y="3396341"/>
              <a:ext cx="1349700" cy="306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D53AD"/>
                </a:gs>
                <a:gs pos="100000">
                  <a:srgbClr val="48377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 rot="-5400000">
              <a:off x="3686634" y="1865207"/>
              <a:ext cx="1349700" cy="306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1AFC7"/>
                </a:gs>
                <a:gs pos="100000">
                  <a:srgbClr val="018A9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 flipH="1" rot="5400000">
              <a:off x="6749263" y="1865205"/>
              <a:ext cx="1349700" cy="3062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C5479B"/>
                </a:gs>
                <a:gs pos="100000">
                  <a:srgbClr val="9A317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4949367" y="2452911"/>
              <a:ext cx="1887000" cy="1887000"/>
            </a:xfrm>
            <a:prstGeom prst="roundRect">
              <a:avLst>
                <a:gd fmla="val 12821" name="adj"/>
              </a:avLst>
            </a:prstGeom>
            <a:gradFill>
              <a:gsLst>
                <a:gs pos="0">
                  <a:srgbClr val="FAFAFA"/>
                </a:gs>
                <a:gs pos="100000">
                  <a:srgbClr val="E3E3E3"/>
                </a:gs>
              </a:gsLst>
              <a:lin ang="2700006" scaled="0"/>
            </a:gradFill>
            <a:ln>
              <a:noFill/>
            </a:ln>
            <a:effectLst>
              <a:outerShdw blurRad="381000" sx="107000" rotWithShape="0" algn="tl" dir="2700000" dist="38100" sy="107000">
                <a:srgbClr val="3F3F3F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217711" y="333826"/>
              <a:ext cx="1350000" cy="1350000"/>
            </a:xfrm>
            <a:prstGeom prst="ellipse">
              <a:avLst/>
            </a:prstGeom>
            <a:gradFill>
              <a:gsLst>
                <a:gs pos="0">
                  <a:srgbClr val="FAFAFA"/>
                </a:gs>
                <a:gs pos="100000">
                  <a:srgbClr val="E3E3E3"/>
                </a:gs>
              </a:gsLst>
              <a:lin ang="5400012" scaled="0"/>
            </a:gradFill>
            <a:ln>
              <a:noFill/>
            </a:ln>
            <a:effectLst>
              <a:outerShdw blurRad="5842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5381081" y="497196"/>
              <a:ext cx="1023300" cy="1023300"/>
            </a:xfrm>
            <a:prstGeom prst="ellipse">
              <a:avLst/>
            </a:prstGeom>
            <a:gradFill>
              <a:gsLst>
                <a:gs pos="0">
                  <a:srgbClr val="E87C40"/>
                </a:gs>
                <a:gs pos="100000">
                  <a:srgbClr val="BB4F1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605307" y="2721256"/>
              <a:ext cx="1350000" cy="1350000"/>
            </a:xfrm>
            <a:prstGeom prst="ellipse">
              <a:avLst/>
            </a:prstGeom>
            <a:gradFill>
              <a:gsLst>
                <a:gs pos="0">
                  <a:srgbClr val="FAFAFA"/>
                </a:gs>
                <a:gs pos="100000">
                  <a:srgbClr val="E3E3E3"/>
                </a:gs>
              </a:gsLst>
              <a:lin ang="5400012" scaled="0"/>
            </a:gradFill>
            <a:ln>
              <a:noFill/>
            </a:ln>
            <a:effectLst>
              <a:outerShdw blurRad="5842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768677" y="2884626"/>
              <a:ext cx="1023300" cy="1023300"/>
            </a:xfrm>
            <a:prstGeom prst="ellipse">
              <a:avLst/>
            </a:prstGeom>
            <a:gradFill>
              <a:gsLst>
                <a:gs pos="0">
                  <a:srgbClr val="C5479B"/>
                </a:gs>
                <a:gs pos="100000">
                  <a:srgbClr val="9A317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217710" y="5108854"/>
              <a:ext cx="1350000" cy="1350000"/>
            </a:xfrm>
            <a:prstGeom prst="ellipse">
              <a:avLst/>
            </a:prstGeom>
            <a:gradFill>
              <a:gsLst>
                <a:gs pos="0">
                  <a:srgbClr val="FAFAFA"/>
                </a:gs>
                <a:gs pos="100000">
                  <a:srgbClr val="E3E3E3"/>
                </a:gs>
              </a:gsLst>
              <a:lin ang="5400012" scaled="0"/>
            </a:gradFill>
            <a:ln>
              <a:noFill/>
            </a:ln>
            <a:effectLst>
              <a:outerShdw blurRad="5842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381080" y="5272224"/>
              <a:ext cx="1023300" cy="1023300"/>
            </a:xfrm>
            <a:prstGeom prst="ellipse">
              <a:avLst/>
            </a:prstGeom>
            <a:gradFill>
              <a:gsLst>
                <a:gs pos="0">
                  <a:srgbClr val="6D53AD"/>
                </a:gs>
                <a:gs pos="100000">
                  <a:srgbClr val="48377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30275" y="2721256"/>
              <a:ext cx="1350000" cy="1350000"/>
            </a:xfrm>
            <a:prstGeom prst="ellipse">
              <a:avLst/>
            </a:prstGeom>
            <a:gradFill>
              <a:gsLst>
                <a:gs pos="0">
                  <a:srgbClr val="FAFAFA"/>
                </a:gs>
                <a:gs pos="100000">
                  <a:srgbClr val="E3E3E3"/>
                </a:gs>
              </a:gsLst>
              <a:lin ang="5400012" scaled="0"/>
            </a:gradFill>
            <a:ln>
              <a:noFill/>
            </a:ln>
            <a:effectLst>
              <a:outerShdw blurRad="5842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993645" y="2884626"/>
              <a:ext cx="1023300" cy="1023300"/>
            </a:xfrm>
            <a:prstGeom prst="ellipse">
              <a:avLst/>
            </a:prstGeom>
            <a:gradFill>
              <a:gsLst>
                <a:gs pos="0">
                  <a:srgbClr val="01AFC7"/>
                </a:gs>
                <a:gs pos="100000">
                  <a:srgbClr val="018A9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 rot="-2900561">
            <a:off x="6045176" y="318170"/>
            <a:ext cx="511452" cy="1022901"/>
          </a:xfrm>
          <a:custGeom>
            <a:pathLst>
              <a:path extrusionOk="0" h="1022400" w="511201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 rot="-2900561">
            <a:off x="8432772" y="2683804"/>
            <a:ext cx="511452" cy="1022901"/>
          </a:xfrm>
          <a:custGeom>
            <a:pathLst>
              <a:path extrusionOk="0" h="1022400" w="511201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 rot="-2900561">
            <a:off x="6041460" y="5071403"/>
            <a:ext cx="511452" cy="1022901"/>
          </a:xfrm>
          <a:custGeom>
            <a:pathLst>
              <a:path extrusionOk="0" h="1022400" w="511201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 rot="-2900561">
            <a:off x="3633504" y="2684699"/>
            <a:ext cx="511452" cy="1022901"/>
          </a:xfrm>
          <a:custGeom>
            <a:pathLst>
              <a:path extrusionOk="0" h="1022400" w="511201">
                <a:moveTo>
                  <a:pt x="1" y="0"/>
                </a:moveTo>
                <a:cubicBezTo>
                  <a:pt x="282329" y="0"/>
                  <a:pt x="511201" y="228872"/>
                  <a:pt x="511201" y="511200"/>
                </a:cubicBezTo>
                <a:cubicBezTo>
                  <a:pt x="511201" y="793528"/>
                  <a:pt x="282329" y="1022400"/>
                  <a:pt x="1" y="1022400"/>
                </a:cubicBezTo>
                <a:lnTo>
                  <a:pt x="0" y="10224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5333838" y="2773050"/>
            <a:ext cx="15243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IN" sz="1800">
                <a:solidFill>
                  <a:schemeClr val="dk1"/>
                </a:solidFill>
              </a:rPr>
              <a:t>URRENT DIGITAL FORENSIC MODELS</a:t>
            </a:r>
            <a:endParaRPr sz="1800"/>
          </a:p>
        </p:txBody>
      </p:sp>
      <p:sp>
        <p:nvSpPr>
          <p:cNvPr id="352" name="Shape 352"/>
          <p:cNvSpPr/>
          <p:nvPr/>
        </p:nvSpPr>
        <p:spPr>
          <a:xfrm>
            <a:off x="5673984" y="2484007"/>
            <a:ext cx="1346954" cy="1878250"/>
          </a:xfrm>
          <a:custGeom>
            <a:pathLst>
              <a:path extrusionOk="0" h="1878250" w="1346954">
                <a:moveTo>
                  <a:pt x="0" y="0"/>
                </a:moveTo>
                <a:lnTo>
                  <a:pt x="1105040" y="0"/>
                </a:lnTo>
                <a:cubicBezTo>
                  <a:pt x="1238645" y="0"/>
                  <a:pt x="1346954" y="108309"/>
                  <a:pt x="1346954" y="241914"/>
                </a:cubicBezTo>
                <a:lnTo>
                  <a:pt x="1346954" y="1644943"/>
                </a:lnTo>
                <a:cubicBezTo>
                  <a:pt x="1346954" y="1745147"/>
                  <a:pt x="1286030" y="1831122"/>
                  <a:pt x="1199204" y="1867846"/>
                </a:cubicBezTo>
                <a:lnTo>
                  <a:pt x="1147672" y="1878250"/>
                </a:lnTo>
                <a:close/>
              </a:path>
            </a:pathLst>
          </a:custGeom>
          <a:solidFill>
            <a:srgbClr val="7F7F7F">
              <a:alpha val="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241519" y="872785"/>
            <a:ext cx="239400" cy="239400"/>
          </a:xfrm>
          <a:prstGeom prst="ellipse">
            <a:avLst/>
          </a:prstGeom>
          <a:gradFill>
            <a:gsLst>
              <a:gs pos="0">
                <a:srgbClr val="E87C40"/>
              </a:gs>
              <a:gs pos="100000">
                <a:srgbClr val="BB4F1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562627" y="796375"/>
            <a:ext cx="184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E3793E"/>
                </a:solidFill>
              </a:rPr>
              <a:t>Lee’s Model</a:t>
            </a:r>
            <a:endParaRPr sz="1800"/>
          </a:p>
        </p:txBody>
      </p:sp>
      <p:sp>
        <p:nvSpPr>
          <p:cNvPr id="355" name="Shape 355"/>
          <p:cNvSpPr txBox="1"/>
          <p:nvPr/>
        </p:nvSpPr>
        <p:spPr>
          <a:xfrm>
            <a:off x="1882450" y="1112163"/>
            <a:ext cx="26823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model addresses the list of events and actions to be taken at a crime scene and not the entirety of the investigation process.</a:t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323234" y="3249906"/>
            <a:ext cx="239400" cy="239400"/>
          </a:xfrm>
          <a:prstGeom prst="ellipse">
            <a:avLst/>
          </a:prstGeom>
          <a:gradFill>
            <a:gsLst>
              <a:gs pos="0">
                <a:srgbClr val="01AFC7"/>
              </a:gs>
              <a:gs pos="100000">
                <a:srgbClr val="018A9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201049" y="3238850"/>
            <a:ext cx="1903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1ACC2"/>
                </a:solidFill>
              </a:rPr>
              <a:t>Casey’s Model</a:t>
            </a:r>
            <a:endParaRPr sz="1800"/>
          </a:p>
        </p:txBody>
      </p:sp>
      <p:sp>
        <p:nvSpPr>
          <p:cNvPr id="358" name="Shape 358"/>
          <p:cNvSpPr txBox="1"/>
          <p:nvPr/>
        </p:nvSpPr>
        <p:spPr>
          <a:xfrm>
            <a:off x="201050" y="3606275"/>
            <a:ext cx="28323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Designed to address the procedures for processing and examining digital evidence.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It is applicable to both standalone and network device environments.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According to this model, the evidence processing is a cycle of steps.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2595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165187" y="4595043"/>
            <a:ext cx="239400" cy="239400"/>
          </a:xfrm>
          <a:prstGeom prst="ellipse">
            <a:avLst/>
          </a:prstGeom>
          <a:gradFill>
            <a:gsLst>
              <a:gs pos="0">
                <a:srgbClr val="6D53AD"/>
              </a:gs>
              <a:gs pos="100000">
                <a:srgbClr val="4837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7473821" y="4508413"/>
            <a:ext cx="213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664F9E"/>
                </a:solidFill>
              </a:rPr>
              <a:t>DFRWS Model</a:t>
            </a:r>
            <a:r>
              <a:rPr b="1" lang="en-IN" sz="1800">
                <a:solidFill>
                  <a:srgbClr val="664F9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361" name="Shape 361"/>
          <p:cNvSpPr txBox="1"/>
          <p:nvPr/>
        </p:nvSpPr>
        <p:spPr>
          <a:xfrm>
            <a:off x="7565479" y="4924650"/>
            <a:ext cx="297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model has a series of steps to be followed and each step takes a feedback from the previous one.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model has no specific technology it supports.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8934982" y="1226477"/>
            <a:ext cx="239400" cy="239400"/>
          </a:xfrm>
          <a:prstGeom prst="ellipse">
            <a:avLst/>
          </a:prstGeom>
          <a:gradFill>
            <a:gsLst>
              <a:gs pos="0">
                <a:srgbClr val="C5479B"/>
              </a:gs>
              <a:gs pos="100000">
                <a:srgbClr val="9A317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9301950" y="1057975"/>
            <a:ext cx="224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BF4597"/>
                </a:solidFill>
              </a:rPr>
              <a:t>Reith, Carr, Gunsh Model</a:t>
            </a:r>
            <a:endParaRPr sz="1800"/>
          </a:p>
        </p:txBody>
      </p:sp>
      <p:sp>
        <p:nvSpPr>
          <p:cNvPr id="364" name="Shape 364"/>
          <p:cNvSpPr txBox="1"/>
          <p:nvPr/>
        </p:nvSpPr>
        <p:spPr>
          <a:xfrm>
            <a:off x="9130125" y="1875050"/>
            <a:ext cx="28323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model is an improvement to DFRWS and it is compatible across technologies.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model fits right in, whether the evidence is from a floppy disk or high tech hand-held device.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AFAFA"/>
            </a:gs>
            <a:gs pos="100000">
              <a:srgbClr val="D5DBE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38" y="1347525"/>
            <a:ext cx="8704926" cy="49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2024713" y="748350"/>
            <a:ext cx="81426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COMPARISON OF CURRENT MODELS:</a:t>
            </a:r>
            <a:endParaRPr sz="3000"/>
          </a:p>
        </p:txBody>
      </p:sp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550" y="6310700"/>
            <a:ext cx="87049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3016890" y="12559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FUTURE WORK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3016890" y="693573"/>
            <a:ext cx="615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SOLUTIONS TO THE CHALLENGES</a:t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1063607" y="5952202"/>
            <a:ext cx="10064700" cy="905700"/>
          </a:xfrm>
          <a:prstGeom prst="rect">
            <a:avLst/>
          </a:prstGeom>
          <a:gradFill>
            <a:gsLst>
              <a:gs pos="0">
                <a:srgbClr val="1C232C">
                  <a:alpha val="0"/>
                </a:srgbClr>
              </a:gs>
              <a:gs pos="89000">
                <a:srgbClr val="222A35">
                  <a:alpha val="88627"/>
                </a:srgbClr>
              </a:gs>
              <a:gs pos="100000">
                <a:srgbClr val="222A35">
                  <a:alpha val="8862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31395" y="1234360"/>
            <a:ext cx="2511000" cy="5035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 flipH="1" rot="10800000">
            <a:off x="131395" y="6270300"/>
            <a:ext cx="2511000" cy="28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6CA6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31400" y="2211525"/>
            <a:ext cx="25110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Delays during acquisition of data, due to lack of processing power are a reason for the backlog of pending cases.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Improving the processing speed of the forensic tools and functions, by adopting the distribute</a:t>
            </a: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 </a:t>
            </a: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processing techniques should be advantageous.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31395" y="1195399"/>
            <a:ext cx="2859300" cy="977700"/>
          </a:xfrm>
          <a:prstGeom prst="homePlate">
            <a:avLst>
              <a:gd fmla="val 50000" name="adj"/>
            </a:avLst>
          </a:prstGeom>
          <a:solidFill>
            <a:srgbClr val="6CA6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472492" y="129704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Distributed Processing</a:t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69725" y="1597225"/>
            <a:ext cx="2511000" cy="47151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 flipH="1" rot="10800000">
            <a:off x="3169724" y="6312600"/>
            <a:ext cx="2511000" cy="24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3169725" y="2175500"/>
            <a:ext cx="25110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DFaaS is a cloud-based automated service to assist </a:t>
            </a: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acquisition</a:t>
            </a: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analysis and storage of information.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framework can be improved by:-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Easy retrieval and upload of information into cloud.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Reduction of impertinent  and benign files during the collection of data.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169725" y="1197800"/>
            <a:ext cx="2859300" cy="977700"/>
          </a:xfrm>
          <a:prstGeom prst="homePlate">
            <a:avLst>
              <a:gd fmla="val 50000" name="adj"/>
            </a:avLst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510825" y="1420781"/>
            <a:ext cx="1828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DFaaS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208050" y="1597125"/>
            <a:ext cx="2511000" cy="47151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 flipH="1" rot="10800000">
            <a:off x="6208050" y="6312600"/>
            <a:ext cx="2511000" cy="240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208050" y="2211525"/>
            <a:ext cx="25110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FPGAs are ICs that can be 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programmed even after  they are manufactured.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can achieve faster results than CPUs with fewer logical operations and can be implemented inside small devices like the ones used in IoT.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Since they are used in cryptography and visual computing, they show useful traits to digital forensics.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208050" y="1178600"/>
            <a:ext cx="2881500" cy="1016100"/>
          </a:xfrm>
          <a:prstGeom prst="homePlate">
            <a:avLst>
              <a:gd fmla="val 50000" name="adj"/>
            </a:avLst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568650" y="1425400"/>
            <a:ext cx="1828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FPGA</a:t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9246375" y="2013136"/>
            <a:ext cx="2511000" cy="42984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 flipH="1" rot="10800000">
            <a:off x="9246375" y="6311700"/>
            <a:ext cx="2511000" cy="241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9169900" y="1971825"/>
            <a:ext cx="2511000" cy="4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Since the growth of IoT in the future is clear, in forensics, the interface in which a device is a part of can allow or deny the extraction of information.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future work should aim at creating a unified meta-interface for the IoT devices, compatible with low to high-end devices from different vendors and interfaces.</a:t>
            </a:r>
            <a:endParaRPr sz="1500">
              <a:solidFill>
                <a:srgbClr val="7F7F7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9246375" y="1178600"/>
            <a:ext cx="2859300" cy="1016100"/>
          </a:xfrm>
          <a:prstGeom prst="homePlate">
            <a:avLst>
              <a:gd fmla="val 50000" name="adj"/>
            </a:avLst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9285375" y="1204800"/>
            <a:ext cx="278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Unified Meta Interface for IOT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91775" y="-1360600"/>
            <a:ext cx="5803275" cy="91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550" y="6114900"/>
            <a:ext cx="91477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368575" y="1005250"/>
            <a:ext cx="11515800" cy="5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technologies are improving at a fast rate, the tools to prevent or detect cyber-crimes must improve at a faster rate.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Future work should move in a direction to solve ethical, resource and technical challenges addressed.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Incorporate all the solutions in a forensic model.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Research work necessary in standardization of protocols in IoT &amp; Cloud environments.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Standardization of laws for cyber crimes across the world.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Incorporate a digital forensic model, that allows ease of </a:t>
            </a: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operability</a:t>
            </a: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between participating entities in a forensic investigation.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131190" y="27079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CONCLUSION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B0F0"/>
            </a:gs>
            <a:gs pos="100000">
              <a:srgbClr val="8A67B9"/>
            </a:gs>
          </a:gsLst>
          <a:lin ang="18900044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11596800" cy="6858000"/>
          </a:xfrm>
          <a:prstGeom prst="parallelogram">
            <a:avLst>
              <a:gd fmla="val 113466" name="adj"/>
            </a:avLst>
          </a:prstGeom>
          <a:solidFill>
            <a:schemeClr val="dk1">
              <a:alpha val="1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 rot="2371854">
            <a:off x="-1929472" y="3189795"/>
            <a:ext cx="10773392" cy="2191485"/>
          </a:xfrm>
          <a:custGeom>
            <a:pathLst>
              <a:path extrusionOk="0" h="2188028" w="10756397">
                <a:moveTo>
                  <a:pt x="0" y="0"/>
                </a:moveTo>
                <a:lnTo>
                  <a:pt x="10756397" y="0"/>
                </a:lnTo>
                <a:lnTo>
                  <a:pt x="8104895" y="2188028"/>
                </a:lnTo>
                <a:lnTo>
                  <a:pt x="1805567" y="2188028"/>
                </a:lnTo>
                <a:close/>
              </a:path>
            </a:pathLst>
          </a:custGeom>
          <a:solidFill>
            <a:schemeClr val="dk1">
              <a:alpha val="58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 flipH="1" rot="10800000">
            <a:off x="5887453" y="0"/>
            <a:ext cx="6307200" cy="6858000"/>
          </a:xfrm>
          <a:prstGeom prst="triangle">
            <a:avLst>
              <a:gd fmla="val 100000" name="adj"/>
            </a:avLst>
          </a:prstGeom>
          <a:solidFill>
            <a:srgbClr val="3A3838">
              <a:alpha val="776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0"/>
            <a:ext cx="11699363" cy="6869810"/>
          </a:xfrm>
          <a:custGeom>
            <a:pathLst>
              <a:path extrusionOk="0" h="6869810" w="11699363">
                <a:moveTo>
                  <a:pt x="0" y="0"/>
                </a:moveTo>
                <a:lnTo>
                  <a:pt x="5491068" y="0"/>
                </a:lnTo>
                <a:lnTo>
                  <a:pt x="5491068" y="11810"/>
                </a:lnTo>
                <a:lnTo>
                  <a:pt x="11699363" y="6869810"/>
                </a:lnTo>
                <a:lnTo>
                  <a:pt x="5491068" y="6869810"/>
                </a:lnTo>
                <a:lnTo>
                  <a:pt x="54910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732050" y="217550"/>
            <a:ext cx="529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60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DIGITAL FORENSICS</a:t>
            </a:r>
            <a:endParaRPr sz="60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39176" y="217551"/>
            <a:ext cx="662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687EBE"/>
                </a:solidFill>
              </a:rPr>
              <a:t>INDEX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56673" y="1496528"/>
            <a:ext cx="125400" cy="696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81975" y="1436006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INTRODUCTION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81975" y="1788486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ROOM FOR IMPROVEMENT?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56673" y="2518013"/>
            <a:ext cx="125400" cy="69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81975" y="2457491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CHALLENGES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81975" y="2809971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TYPES OF PROBLEMS IN DIGITAL FORENSICS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56673" y="3534154"/>
            <a:ext cx="125400" cy="69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81975" y="3473632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RESOURCE CHALLENGES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81975" y="3826112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Challenges in Iot &amp; Cloud environments;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100">
                <a:solidFill>
                  <a:schemeClr val="accent3"/>
                </a:solidFill>
              </a:rPr>
              <a:t>Solutions, DIBS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256672" y="4523718"/>
            <a:ext cx="125400" cy="69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81974" y="4463196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TECHNICAL CHALLENGES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81974" y="4815676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Challenges in Iot &amp; Cloud environments;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100">
                <a:solidFill>
                  <a:schemeClr val="accent3"/>
                </a:solidFill>
              </a:rPr>
              <a:t>Logicube.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56672" y="5574837"/>
            <a:ext cx="125400" cy="696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81974" y="5514315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ETHICAL CHALLENGES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81974" y="5866795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Basic legal steps during investigation;</a:t>
            </a:r>
            <a:endParaRPr sz="1100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FORZA framework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412293" y="4511608"/>
            <a:ext cx="125400" cy="6963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537595" y="4451086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CURRENT FORENSIC MODELS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537595" y="4803566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Most commonly used digital forensic models;</a:t>
            </a:r>
            <a:endParaRPr sz="1100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Comparison of models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412293" y="5562727"/>
            <a:ext cx="125400" cy="6963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537595" y="5502205"/>
            <a:ext cx="39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3"/>
                </a:solidFill>
              </a:rPr>
              <a:t>FUTURE WORK</a:t>
            </a:r>
            <a:r>
              <a:rPr lang="en-IN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537595" y="5854685"/>
            <a:ext cx="3564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accent3"/>
                </a:solidFill>
              </a:rPr>
              <a:t>Solutions and Suggestions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972393" y="674557"/>
            <a:ext cx="8219700" cy="557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0" y="674557"/>
            <a:ext cx="3972300" cy="557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972400" y="674550"/>
            <a:ext cx="4136700" cy="5576400"/>
          </a:xfrm>
          <a:prstGeom prst="rect">
            <a:avLst/>
          </a:prstGeom>
          <a:solidFill>
            <a:srgbClr val="00B0F0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Shape 138"/>
          <p:cNvGrpSpPr/>
          <p:nvPr/>
        </p:nvGrpSpPr>
        <p:grpSpPr>
          <a:xfrm flipH="1" rot="-5400000">
            <a:off x="11504513" y="699624"/>
            <a:ext cx="533139" cy="567107"/>
            <a:chOff x="6460761" y="1648918"/>
            <a:chExt cx="824400" cy="876924"/>
          </a:xfrm>
        </p:grpSpPr>
        <p:sp>
          <p:nvSpPr>
            <p:cNvPr id="139" name="Shape 139"/>
            <p:cNvSpPr/>
            <p:nvPr/>
          </p:nvSpPr>
          <p:spPr>
            <a:xfrm>
              <a:off x="6460761" y="1648918"/>
              <a:ext cx="105000" cy="82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6820461" y="2061142"/>
              <a:ext cx="105000" cy="82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4084875" y="1568325"/>
            <a:ext cx="3641700" cy="887300"/>
            <a:chOff x="4084875" y="1568325"/>
            <a:chExt cx="3641700" cy="887300"/>
          </a:xfrm>
        </p:grpSpPr>
        <p:sp>
          <p:nvSpPr>
            <p:cNvPr id="142" name="Shape 142"/>
            <p:cNvSpPr txBox="1"/>
            <p:nvPr/>
          </p:nvSpPr>
          <p:spPr>
            <a:xfrm>
              <a:off x="4084875" y="1568325"/>
              <a:ext cx="3447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</a:rPr>
                <a:t>RISE IN E-CRIMES</a:t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4084875" y="1878425"/>
              <a:ext cx="36417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E-crimes are unknown, increasing in number  and harder to recognize.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3972399" y="3022425"/>
            <a:ext cx="3815701" cy="887300"/>
            <a:chOff x="3972399" y="1568318"/>
            <a:chExt cx="3815701" cy="887300"/>
          </a:xfrm>
        </p:grpSpPr>
        <p:sp>
          <p:nvSpPr>
            <p:cNvPr id="145" name="Shape 145"/>
            <p:cNvSpPr txBox="1"/>
            <p:nvPr/>
          </p:nvSpPr>
          <p:spPr>
            <a:xfrm>
              <a:off x="3972400" y="1568318"/>
              <a:ext cx="3815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</a:rPr>
                <a:t>AVAILABILITY OF COMPUTERIZED DATA</a:t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972399" y="1878418"/>
              <a:ext cx="35601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Higher probability of data being recorded. </a:t>
              </a:r>
              <a:endParaRPr sz="1200"/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3972299" y="4457125"/>
            <a:ext cx="3754301" cy="887325"/>
            <a:chOff x="3972299" y="1568307"/>
            <a:chExt cx="3754301" cy="887325"/>
          </a:xfrm>
        </p:grpSpPr>
        <p:sp>
          <p:nvSpPr>
            <p:cNvPr id="148" name="Shape 148"/>
            <p:cNvSpPr txBox="1"/>
            <p:nvPr/>
          </p:nvSpPr>
          <p:spPr>
            <a:xfrm>
              <a:off x="3972400" y="1568307"/>
              <a:ext cx="3754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>
                  <a:solidFill>
                    <a:schemeClr val="lt1"/>
                  </a:solidFill>
                </a:rPr>
                <a:t>EASE OF STORAGE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972299" y="1878432"/>
              <a:ext cx="35601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Rise of Cloud Storage,  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Increase in data storage capacity of devices. </a:t>
              </a:r>
              <a:endParaRPr sz="1200"/>
            </a:p>
          </p:txBody>
        </p:sp>
      </p:grpSp>
      <p:sp>
        <p:nvSpPr>
          <p:cNvPr id="150" name="Shape 150"/>
          <p:cNvSpPr txBox="1"/>
          <p:nvPr/>
        </p:nvSpPr>
        <p:spPr>
          <a:xfrm>
            <a:off x="13926" y="752335"/>
            <a:ext cx="337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INTRODUCTION</a:t>
            </a:r>
            <a:endParaRPr sz="3000"/>
          </a:p>
        </p:txBody>
      </p:sp>
      <p:sp>
        <p:nvSpPr>
          <p:cNvPr id="151" name="Shape 151"/>
          <p:cNvSpPr txBox="1"/>
          <p:nvPr/>
        </p:nvSpPr>
        <p:spPr>
          <a:xfrm>
            <a:off x="299075" y="2455500"/>
            <a:ext cx="28038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</a:rPr>
              <a:t>DIGITAL FORENSICS:</a:t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FFFFFF"/>
                </a:solidFill>
              </a:rPr>
              <a:t>“Preservation, Identification, Extraction, Interpretation and Documentation of computer evidence which can be used in the court of law”.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 rot="2700000">
            <a:off x="7838386" y="4547027"/>
            <a:ext cx="540088" cy="540088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2700000">
            <a:off x="7838386" y="1606113"/>
            <a:ext cx="540088" cy="540088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rot="2700000">
            <a:off x="7838386" y="3076570"/>
            <a:ext cx="540088" cy="540088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Shape 155"/>
          <p:cNvCxnSpPr/>
          <p:nvPr/>
        </p:nvCxnSpPr>
        <p:spPr>
          <a:xfrm>
            <a:off x="11309783" y="74944"/>
            <a:ext cx="0" cy="252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Shape 156"/>
          <p:cNvGrpSpPr/>
          <p:nvPr/>
        </p:nvGrpSpPr>
        <p:grpSpPr>
          <a:xfrm>
            <a:off x="8466424" y="1568325"/>
            <a:ext cx="3485471" cy="887288"/>
            <a:chOff x="4084875" y="1568338"/>
            <a:chExt cx="3641700" cy="887288"/>
          </a:xfrm>
        </p:grpSpPr>
        <p:sp>
          <p:nvSpPr>
            <p:cNvPr id="157" name="Shape 157"/>
            <p:cNvSpPr txBox="1"/>
            <p:nvPr/>
          </p:nvSpPr>
          <p:spPr>
            <a:xfrm>
              <a:off x="4109849" y="1568338"/>
              <a:ext cx="342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</a:rPr>
                <a:t>HACKING SKILLS IMPROVING</a:t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084875" y="1878425"/>
              <a:ext cx="36417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With improvement in technology, more ways to commit E-crimes.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8430074" y="3073700"/>
            <a:ext cx="3815826" cy="887300"/>
            <a:chOff x="3972399" y="1568318"/>
            <a:chExt cx="3815826" cy="887300"/>
          </a:xfrm>
        </p:grpSpPr>
        <p:sp>
          <p:nvSpPr>
            <p:cNvPr id="160" name="Shape 160"/>
            <p:cNvSpPr txBox="1"/>
            <p:nvPr/>
          </p:nvSpPr>
          <p:spPr>
            <a:xfrm>
              <a:off x="3972525" y="1568318"/>
              <a:ext cx="3815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</a:rPr>
                <a:t>LACK OF STANDARDIZED PROCEDURE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972399" y="1878418"/>
              <a:ext cx="35601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DF models currently in use are developed by organizations according to their needs.</a:t>
              </a:r>
              <a:r>
                <a:rPr lang="en-IN" sz="1200">
                  <a:solidFill>
                    <a:schemeClr val="lt1"/>
                  </a:solidFill>
                </a:rPr>
                <a:t> </a:t>
              </a:r>
              <a:endParaRPr sz="120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8490325" y="4522475"/>
            <a:ext cx="3564300" cy="885000"/>
            <a:chOff x="4304825" y="1568320"/>
            <a:chExt cx="3564300" cy="885000"/>
          </a:xfrm>
        </p:grpSpPr>
        <p:sp>
          <p:nvSpPr>
            <p:cNvPr id="163" name="Shape 163"/>
            <p:cNvSpPr txBox="1"/>
            <p:nvPr/>
          </p:nvSpPr>
          <p:spPr>
            <a:xfrm>
              <a:off x="4304825" y="1568320"/>
              <a:ext cx="356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lt1"/>
                  </a:solidFill>
                </a:rPr>
                <a:t>BACKLOGS OF PENDING CASES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4304825" y="1876120"/>
              <a:ext cx="35643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</a:rPr>
                <a:t>Number of digital crimes are out of proportion with the pace at which the legal entity operates.</a:t>
              </a:r>
              <a:endParaRPr sz="1200"/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4084875" y="817725"/>
            <a:ext cx="7575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</a:rPr>
              <a:t>ROOM FOR IMPROVEMENT?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166" name="Shape 166"/>
          <p:cNvGrpSpPr/>
          <p:nvPr/>
        </p:nvGrpSpPr>
        <p:grpSpPr>
          <a:xfrm flipH="1" rot="5400000">
            <a:off x="4101863" y="5619711"/>
            <a:ext cx="533139" cy="567107"/>
            <a:chOff x="6460761" y="1648918"/>
            <a:chExt cx="824400" cy="876924"/>
          </a:xfrm>
        </p:grpSpPr>
        <p:sp>
          <p:nvSpPr>
            <p:cNvPr id="167" name="Shape 167"/>
            <p:cNvSpPr/>
            <p:nvPr/>
          </p:nvSpPr>
          <p:spPr>
            <a:xfrm>
              <a:off x="6460761" y="1648918"/>
              <a:ext cx="105000" cy="82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-5400000">
              <a:off x="6820461" y="2061142"/>
              <a:ext cx="105000" cy="824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578536" y="1543050"/>
            <a:ext cx="2520000" cy="5314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2995" r="-103991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578536" y="1543050"/>
            <a:ext cx="2520000" cy="5314950"/>
          </a:xfrm>
          <a:prstGeom prst="rect">
            <a:avLst/>
          </a:prstGeom>
          <a:solidFill>
            <a:srgbClr val="33CC3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604914" y="0"/>
            <a:ext cx="3587087" cy="4041058"/>
          </a:xfrm>
          <a:custGeom>
            <a:pathLst>
              <a:path extrusionOk="0" h="4041058" w="3587087">
                <a:moveTo>
                  <a:pt x="515787" y="0"/>
                </a:moveTo>
                <a:lnTo>
                  <a:pt x="1001384" y="0"/>
                </a:lnTo>
                <a:lnTo>
                  <a:pt x="998439" y="2677"/>
                </a:lnTo>
                <a:cubicBezTo>
                  <a:pt x="609444" y="391672"/>
                  <a:pt x="368846" y="929063"/>
                  <a:pt x="368846" y="1522648"/>
                </a:cubicBezTo>
                <a:cubicBezTo>
                  <a:pt x="368846" y="2709819"/>
                  <a:pt x="1331239" y="3672212"/>
                  <a:pt x="2518410" y="3672212"/>
                </a:cubicBezTo>
                <a:cubicBezTo>
                  <a:pt x="2889401" y="3672212"/>
                  <a:pt x="3238441" y="3578228"/>
                  <a:pt x="3543020" y="3412771"/>
                </a:cubicBezTo>
                <a:lnTo>
                  <a:pt x="3587087" y="3386000"/>
                </a:lnTo>
                <a:lnTo>
                  <a:pt x="3587087" y="3800565"/>
                </a:lnTo>
                <a:lnTo>
                  <a:pt x="3498689" y="3843149"/>
                </a:lnTo>
                <a:cubicBezTo>
                  <a:pt x="3197390" y="3970587"/>
                  <a:pt x="2866130" y="4041058"/>
                  <a:pt x="2518410" y="4041058"/>
                </a:cubicBezTo>
                <a:cubicBezTo>
                  <a:pt x="1127531" y="4041058"/>
                  <a:pt x="0" y="2913527"/>
                  <a:pt x="0" y="1522648"/>
                </a:cubicBezTo>
                <a:cubicBezTo>
                  <a:pt x="0" y="1001068"/>
                  <a:pt x="158559" y="516522"/>
                  <a:pt x="430105" y="114581"/>
                </a:cubicBezTo>
                <a:close/>
              </a:path>
            </a:pathLst>
          </a:cu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0" y="415290"/>
            <a:ext cx="5425440" cy="6442710"/>
          </a:xfrm>
          <a:custGeom>
            <a:pathLst>
              <a:path extrusionOk="0" h="6442710" w="5425440">
                <a:moveTo>
                  <a:pt x="2080260" y="0"/>
                </a:moveTo>
                <a:cubicBezTo>
                  <a:pt x="3927752" y="0"/>
                  <a:pt x="5425440" y="1497688"/>
                  <a:pt x="5425440" y="3345180"/>
                </a:cubicBezTo>
                <a:cubicBezTo>
                  <a:pt x="5425440" y="4730799"/>
                  <a:pt x="4582991" y="5919654"/>
                  <a:pt x="3382355" y="6427480"/>
                </a:cubicBezTo>
                <a:lnTo>
                  <a:pt x="3340742" y="6442710"/>
                </a:lnTo>
                <a:lnTo>
                  <a:pt x="817962" y="6442710"/>
                </a:lnTo>
                <a:lnTo>
                  <a:pt x="629986" y="6360489"/>
                </a:lnTo>
                <a:cubicBezTo>
                  <a:pt x="483743" y="6290022"/>
                  <a:pt x="343412" y="6209229"/>
                  <a:pt x="209938" y="6119056"/>
                </a:cubicBezTo>
                <a:lnTo>
                  <a:pt x="0" y="5962067"/>
                </a:lnTo>
                <a:lnTo>
                  <a:pt x="0" y="5296700"/>
                </a:lnTo>
                <a:lnTo>
                  <a:pt x="61297" y="5364143"/>
                </a:lnTo>
                <a:cubicBezTo>
                  <a:pt x="577995" y="5880841"/>
                  <a:pt x="1291806" y="6200425"/>
                  <a:pt x="2080260" y="6200425"/>
                </a:cubicBezTo>
                <a:cubicBezTo>
                  <a:pt x="3657168" y="6200425"/>
                  <a:pt x="4935505" y="4922088"/>
                  <a:pt x="4935505" y="3345180"/>
                </a:cubicBezTo>
                <a:cubicBezTo>
                  <a:pt x="4935505" y="1768272"/>
                  <a:pt x="3657168" y="489935"/>
                  <a:pt x="2080260" y="489935"/>
                </a:cubicBezTo>
                <a:cubicBezTo>
                  <a:pt x="1291806" y="489935"/>
                  <a:pt x="577995" y="809519"/>
                  <a:pt x="61297" y="1326217"/>
                </a:cubicBezTo>
                <a:lnTo>
                  <a:pt x="0" y="1393661"/>
                </a:lnTo>
                <a:lnTo>
                  <a:pt x="0" y="728293"/>
                </a:lnTo>
                <a:lnTo>
                  <a:pt x="209938" y="571304"/>
                </a:lnTo>
                <a:cubicBezTo>
                  <a:pt x="743832" y="210613"/>
                  <a:pt x="1387451" y="0"/>
                  <a:pt x="2080260" y="0"/>
                </a:cubicBezTo>
                <a:close/>
              </a:path>
            </a:pathLst>
          </a:cu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063607" y="1543050"/>
            <a:ext cx="2520000" cy="53149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2995" r="-74992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093465" y="1543050"/>
            <a:ext cx="2520000" cy="5314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62995" r="-103991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608394" y="1543050"/>
            <a:ext cx="2520000" cy="53149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62995" r="-103991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063607" y="1543050"/>
            <a:ext cx="2520000" cy="5314950"/>
          </a:xfrm>
          <a:prstGeom prst="rect">
            <a:avLst/>
          </a:prstGeom>
          <a:solidFill>
            <a:srgbClr val="66FFC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093465" y="1543050"/>
            <a:ext cx="2520000" cy="5314950"/>
          </a:xfrm>
          <a:prstGeom prst="rect">
            <a:avLst/>
          </a:prstGeom>
          <a:solidFill>
            <a:srgbClr val="FF993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608394" y="1543050"/>
            <a:ext cx="2520000" cy="5314950"/>
          </a:xfrm>
          <a:prstGeom prst="rect">
            <a:avLst/>
          </a:prstGeom>
          <a:solidFill>
            <a:srgbClr val="FF5050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016890" y="28194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CHALLENGES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016890" y="905798"/>
            <a:ext cx="61531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TYPES OF PROBLEMS IN DIGITAL FORENSICS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063607" y="5952202"/>
            <a:ext cx="10064786" cy="905798"/>
          </a:xfrm>
          <a:prstGeom prst="rect">
            <a:avLst/>
          </a:prstGeom>
          <a:gradFill>
            <a:gsLst>
              <a:gs pos="0">
                <a:srgbClr val="1C232C">
                  <a:alpha val="0"/>
                </a:srgbClr>
              </a:gs>
              <a:gs pos="89000">
                <a:srgbClr val="222A35">
                  <a:alpha val="88627"/>
                </a:srgbClr>
              </a:gs>
              <a:gs pos="100000">
                <a:srgbClr val="222A35">
                  <a:alpha val="8862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12192000" cy="6858000"/>
          </a:xfrm>
          <a:custGeom>
            <a:pathLst>
              <a:path extrusionOk="0" h="6858000" w="12192000">
                <a:moveTo>
                  <a:pt x="76192" y="76192"/>
                </a:moveTo>
                <a:lnTo>
                  <a:pt x="76192" y="6781808"/>
                </a:lnTo>
                <a:lnTo>
                  <a:pt x="1157103" y="6781808"/>
                </a:lnTo>
                <a:lnTo>
                  <a:pt x="1736849" y="6309360"/>
                </a:lnTo>
                <a:lnTo>
                  <a:pt x="10455151" y="6309360"/>
                </a:lnTo>
                <a:lnTo>
                  <a:pt x="11034897" y="6781808"/>
                </a:lnTo>
                <a:lnTo>
                  <a:pt x="12115808" y="6781808"/>
                </a:lnTo>
                <a:lnTo>
                  <a:pt x="12115808" y="761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128393" y="6858000"/>
                </a:lnTo>
                <a:lnTo>
                  <a:pt x="106360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">
                <a:srgbClr val="7F7F7F"/>
              </a:gs>
              <a:gs pos="24000">
                <a:srgbClr val="F2F2F2"/>
              </a:gs>
              <a:gs pos="76438">
                <a:srgbClr val="D8D8D8"/>
              </a:gs>
              <a:gs pos="90000">
                <a:srgbClr val="7F7F7F"/>
              </a:gs>
              <a:gs pos="100000">
                <a:srgbClr val="F2F2F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315975" y="1866650"/>
            <a:ext cx="20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</a:t>
            </a:r>
            <a:br>
              <a:rPr lang="en-I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2000"/>
          </a:p>
        </p:txBody>
      </p:sp>
      <p:sp>
        <p:nvSpPr>
          <p:cNvPr id="189" name="Shape 189"/>
          <p:cNvSpPr txBox="1"/>
          <p:nvPr/>
        </p:nvSpPr>
        <p:spPr>
          <a:xfrm>
            <a:off x="3759450" y="1866675"/>
            <a:ext cx="21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Montserrat"/>
                <a:ea typeface="Montserrat"/>
                <a:cs typeface="Montserrat"/>
                <a:sym typeface="Montserrat"/>
              </a:rPr>
              <a:t>TECHNICAL CHALLENGES</a:t>
            </a:r>
            <a:endParaRPr sz="2200"/>
          </a:p>
        </p:txBody>
      </p:sp>
      <p:sp>
        <p:nvSpPr>
          <p:cNvPr id="190" name="Shape 190"/>
          <p:cNvSpPr txBox="1"/>
          <p:nvPr/>
        </p:nvSpPr>
        <p:spPr>
          <a:xfrm>
            <a:off x="6272625" y="1866625"/>
            <a:ext cx="215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Montserrat"/>
                <a:ea typeface="Montserrat"/>
                <a:cs typeface="Montserrat"/>
                <a:sym typeface="Montserrat"/>
              </a:rPr>
              <a:t>ETHICAL CHALLENGES</a:t>
            </a:r>
            <a:endParaRPr sz="2200"/>
          </a:p>
        </p:txBody>
      </p:sp>
      <p:sp>
        <p:nvSpPr>
          <p:cNvPr id="191" name="Shape 191"/>
          <p:cNvSpPr txBox="1"/>
          <p:nvPr/>
        </p:nvSpPr>
        <p:spPr>
          <a:xfrm>
            <a:off x="8666600" y="1851250"/>
            <a:ext cx="23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Montserrat"/>
                <a:ea typeface="Montserrat"/>
                <a:cs typeface="Montserrat"/>
                <a:sym typeface="Montserrat"/>
              </a:rPr>
              <a:t>CHALLENGES IN CURRENT MODELS</a:t>
            </a:r>
            <a:endParaRPr sz="2200"/>
          </a:p>
        </p:txBody>
      </p:sp>
      <p:sp>
        <p:nvSpPr>
          <p:cNvPr id="192" name="Shape 192"/>
          <p:cNvSpPr txBox="1"/>
          <p:nvPr/>
        </p:nvSpPr>
        <p:spPr>
          <a:xfrm>
            <a:off x="1315975" y="3112950"/>
            <a:ext cx="19626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Challenges that are faced when trying to collect, store and preserve digital evidence.</a:t>
            </a:r>
            <a:endParaRPr sz="1800"/>
          </a:p>
        </p:txBody>
      </p:sp>
      <p:sp>
        <p:nvSpPr>
          <p:cNvPr id="193" name="Shape 193"/>
          <p:cNvSpPr txBox="1"/>
          <p:nvPr/>
        </p:nvSpPr>
        <p:spPr>
          <a:xfrm>
            <a:off x="3857250" y="3112825"/>
            <a:ext cx="19626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Challenges that occur when technicians develop tools and analyze digital evidence.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370425" y="3112825"/>
            <a:ext cx="19626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Challenges that are legally restricting the generation, storage and maintenance of data.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8915900" y="3112950"/>
            <a:ext cx="19626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Challenges faced by current models designed by organizations to perform digital forensic investigations</a:t>
            </a:r>
            <a:r>
              <a:rPr lang="en-I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8670389" y="400797"/>
            <a:ext cx="2962800" cy="2388000"/>
          </a:xfrm>
          <a:prstGeom prst="ellipse">
            <a:avLst/>
          </a:prstGeom>
          <a:solidFill>
            <a:srgbClr val="66FFCC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54916" y="1960375"/>
            <a:ext cx="5575646" cy="1318736"/>
            <a:chOff x="735248" y="1707031"/>
            <a:chExt cx="6430964" cy="1529146"/>
          </a:xfrm>
        </p:grpSpPr>
        <p:sp>
          <p:nvSpPr>
            <p:cNvPr id="203" name="Shape 203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433212" y="1707031"/>
              <a:ext cx="5733000" cy="1529100"/>
            </a:xfrm>
            <a:prstGeom prst="roundRect">
              <a:avLst>
                <a:gd fmla="val 5902" name="adj"/>
              </a:avLst>
            </a:prstGeom>
            <a:solidFill>
              <a:srgbClr val="9CA3D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778472" y="1977033"/>
              <a:ext cx="3666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02</a:t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1926233" y="2029706"/>
              <a:ext cx="3518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Lack </a:t>
              </a: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of Standardization</a:t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2016024" y="2518255"/>
              <a:ext cx="50082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It adds to many file formats and operating systems, sharing data between law enforcement agencies becomes difficult.</a:t>
              </a:r>
              <a:endParaRPr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Also, tools designed for forensics do not follow same framework.</a:t>
              </a:r>
              <a:endParaRPr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266141" y="4924775"/>
            <a:ext cx="5530441" cy="1318741"/>
            <a:chOff x="735248" y="1707025"/>
            <a:chExt cx="6430746" cy="1529152"/>
          </a:xfrm>
        </p:grpSpPr>
        <p:sp>
          <p:nvSpPr>
            <p:cNvPr id="210" name="Shape 210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464794" y="1707025"/>
              <a:ext cx="5701200" cy="1529100"/>
            </a:xfrm>
            <a:prstGeom prst="roundRect">
              <a:avLst>
                <a:gd fmla="val 5902" name="adj"/>
              </a:avLst>
            </a:prstGeom>
            <a:solidFill>
              <a:srgbClr val="73C1E5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23311" y="1977027"/>
              <a:ext cx="36897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Time Difference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04</a:t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2016043" y="2518249"/>
              <a:ext cx="4864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Due to cloud systems, the data retrieved for evidence can be found anywhere. The difference in time zone and time stamp interpretations can make collecting evidence difficult.</a:t>
              </a:r>
              <a:endParaRPr/>
            </a:p>
          </p:txBody>
        </p:sp>
      </p:grpSp>
      <p:sp>
        <p:nvSpPr>
          <p:cNvPr id="215" name="Shape 215"/>
          <p:cNvSpPr/>
          <p:nvPr/>
        </p:nvSpPr>
        <p:spPr>
          <a:xfrm>
            <a:off x="8377025" y="134025"/>
            <a:ext cx="3548066" cy="2908223"/>
          </a:xfrm>
          <a:custGeom>
            <a:pathLst>
              <a:path extrusionOk="0" h="4847039" w="4860364">
                <a:moveTo>
                  <a:pt x="2710475" y="11819"/>
                </a:moveTo>
                <a:lnTo>
                  <a:pt x="2919948" y="43789"/>
                </a:lnTo>
                <a:cubicBezTo>
                  <a:pt x="4027341" y="270394"/>
                  <a:pt x="4860364" y="1250215"/>
                  <a:pt x="4860364" y="2424598"/>
                </a:cubicBezTo>
                <a:cubicBezTo>
                  <a:pt x="4860364" y="3682866"/>
                  <a:pt x="3904088" y="4717784"/>
                  <a:pt x="2678654" y="4842233"/>
                </a:cubicBezTo>
                <a:lnTo>
                  <a:pt x="2583478" y="4847039"/>
                </a:lnTo>
                <a:lnTo>
                  <a:pt x="2464338" y="4727899"/>
                </a:lnTo>
                <a:lnTo>
                  <a:pt x="2569170" y="4623067"/>
                </a:lnTo>
                <a:lnTo>
                  <a:pt x="2655680" y="4618699"/>
                </a:lnTo>
                <a:cubicBezTo>
                  <a:pt x="3767811" y="4505756"/>
                  <a:pt x="4635669" y="3566527"/>
                  <a:pt x="4635669" y="2424598"/>
                </a:cubicBezTo>
                <a:cubicBezTo>
                  <a:pt x="4635669" y="1282670"/>
                  <a:pt x="3767811" y="343441"/>
                  <a:pt x="2655680" y="230498"/>
                </a:cubicBezTo>
                <a:lnTo>
                  <a:pt x="2622684" y="228832"/>
                </a:lnTo>
                <a:lnTo>
                  <a:pt x="2775086" y="76430"/>
                </a:lnTo>
                <a:close/>
                <a:moveTo>
                  <a:pt x="2319594" y="0"/>
                </a:moveTo>
                <a:lnTo>
                  <a:pt x="2396024" y="76430"/>
                </a:lnTo>
                <a:lnTo>
                  <a:pt x="2243939" y="228516"/>
                </a:lnTo>
                <a:lnTo>
                  <a:pt x="2204684" y="230498"/>
                </a:lnTo>
                <a:cubicBezTo>
                  <a:pt x="1092554" y="343441"/>
                  <a:pt x="224695" y="1282670"/>
                  <a:pt x="224695" y="2424598"/>
                </a:cubicBezTo>
                <a:cubicBezTo>
                  <a:pt x="224695" y="3490398"/>
                  <a:pt x="980696" y="4379624"/>
                  <a:pt x="1985699" y="4585278"/>
                </a:cubicBezTo>
                <a:lnTo>
                  <a:pt x="2195828" y="4617347"/>
                </a:lnTo>
                <a:lnTo>
                  <a:pt x="2085276" y="4727899"/>
                </a:lnTo>
                <a:lnTo>
                  <a:pt x="2200562" y="4843185"/>
                </a:lnTo>
                <a:lnTo>
                  <a:pt x="2181710" y="4842233"/>
                </a:lnTo>
                <a:cubicBezTo>
                  <a:pt x="956277" y="4717784"/>
                  <a:pt x="0" y="3682866"/>
                  <a:pt x="0" y="2424598"/>
                </a:cubicBezTo>
                <a:cubicBezTo>
                  <a:pt x="0" y="1166331"/>
                  <a:pt x="956277" y="131412"/>
                  <a:pt x="2181710" y="6963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8497300" y="1019041"/>
            <a:ext cx="3309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RESOURCE</a:t>
            </a: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CHALLENGES</a:t>
            </a: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254907" y="478125"/>
            <a:ext cx="5575403" cy="1318745"/>
            <a:chOff x="735248" y="1707020"/>
            <a:chExt cx="6430684" cy="1529157"/>
          </a:xfrm>
        </p:grpSpPr>
        <p:sp>
          <p:nvSpPr>
            <p:cNvPr id="218" name="Shape 218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420332" y="1707020"/>
              <a:ext cx="5745600" cy="1529100"/>
            </a:xfrm>
            <a:prstGeom prst="roundRect">
              <a:avLst>
                <a:gd fmla="val 5902" name="adj"/>
              </a:avLst>
            </a:prstGeom>
            <a:solidFill>
              <a:srgbClr val="C799C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78492" y="1977051"/>
              <a:ext cx="3738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01</a:t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1860228" y="2029722"/>
              <a:ext cx="26775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Need for </a:t>
              </a: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Reduction</a:t>
              </a: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2015949" y="2432611"/>
              <a:ext cx="49956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Complexity problem arising from the data being collected at the lowest level, with increasing volume and heterogeneity.</a:t>
              </a:r>
              <a:endParaRPr sz="1200"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254944" y="3442575"/>
            <a:ext cx="5564560" cy="1318739"/>
            <a:chOff x="735248" y="1707027"/>
            <a:chExt cx="6430787" cy="1529150"/>
          </a:xfrm>
        </p:grpSpPr>
        <p:sp>
          <p:nvSpPr>
            <p:cNvPr id="225" name="Shape 225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47435" y="1707027"/>
              <a:ext cx="5718600" cy="1529100"/>
            </a:xfrm>
            <a:prstGeom prst="roundRect">
              <a:avLst>
                <a:gd fmla="val 5902" name="adj"/>
              </a:avLst>
            </a:prstGeom>
            <a:solidFill>
              <a:srgbClr val="9281B8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762038" y="1977030"/>
              <a:ext cx="36612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Lack of Automation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03</a:t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2016023" y="2518252"/>
              <a:ext cx="48657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Since a particular standard is absent, automation is also absent causing pending cases of E-crimes.</a:t>
              </a:r>
              <a:endParaRPr/>
            </a:p>
          </p:txBody>
        </p:sp>
      </p:grpSp>
      <p:sp>
        <p:nvSpPr>
          <p:cNvPr id="230" name="Shape 230"/>
          <p:cNvSpPr txBox="1"/>
          <p:nvPr/>
        </p:nvSpPr>
        <p:spPr>
          <a:xfrm>
            <a:off x="6199000" y="3053700"/>
            <a:ext cx="57261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 Challenges in Cloud Environments: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stored in cloud environments is distributed, cost and time needed for data retrieval is difficult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CSP must comply for data </a:t>
            </a: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acquisition</a:t>
            </a: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distribution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Old data can be overwritten in cloud environments, Frequency depends on the CSP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Signing-up for Cloud service is easy, require less time.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05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 Challenges in IoT Environments: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Lack of similarity between IoT devices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Limited ways to trace information origin and destination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IoT devices are small, and have limited computational ability.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68575" y="893550"/>
            <a:ext cx="6467100" cy="5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DIBS RAID(Rapid Action Imaging Device) is a device designed to enable fast copying of a suspect’s hard disk into another clean hard disk.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copy can then be examined for evidential material without the risk of damaging the original.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backup and storage is easier.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Since almost all data is stored or recorded, large amounts of data is to be retrieved and preserved.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More involvement of cloud storage requires more backed up data to be preserved.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131190" y="27079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DIBS 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75" y="1069390"/>
            <a:ext cx="42957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8670389" y="400797"/>
            <a:ext cx="2962800" cy="2388000"/>
          </a:xfrm>
          <a:prstGeom prst="ellipse">
            <a:avLst/>
          </a:prstGeom>
          <a:solidFill>
            <a:srgbClr val="33CC3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254916" y="1960375"/>
            <a:ext cx="5575646" cy="1318736"/>
            <a:chOff x="735248" y="1707031"/>
            <a:chExt cx="6430964" cy="1529146"/>
          </a:xfrm>
        </p:grpSpPr>
        <p:sp>
          <p:nvSpPr>
            <p:cNvPr id="246" name="Shape 246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433212" y="1707031"/>
              <a:ext cx="5733000" cy="1529100"/>
            </a:xfrm>
            <a:prstGeom prst="roundRect">
              <a:avLst>
                <a:gd fmla="val 5902" name="adj"/>
              </a:avLst>
            </a:prstGeom>
            <a:solidFill>
              <a:srgbClr val="9CA3D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778472" y="1977033"/>
              <a:ext cx="3666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02</a:t>
              </a: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926233" y="2029706"/>
              <a:ext cx="3518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Encrypted Data</a:t>
              </a: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2016024" y="2518255"/>
              <a:ext cx="50082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Most of the data stored is in encrypted format, and powerful decryption and reverse engineering necessary to extract evidence. Sometimes, anonymity of the culprit remains.</a:t>
              </a:r>
              <a:endParaRPr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266141" y="4924775"/>
            <a:ext cx="5530441" cy="1318741"/>
            <a:chOff x="735248" y="1707025"/>
            <a:chExt cx="6430746" cy="1529152"/>
          </a:xfrm>
        </p:grpSpPr>
        <p:sp>
          <p:nvSpPr>
            <p:cNvPr id="253" name="Shape 253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464794" y="1707025"/>
              <a:ext cx="5701200" cy="1529100"/>
            </a:xfrm>
            <a:prstGeom prst="roundRect">
              <a:avLst>
                <a:gd fmla="val 5902" name="adj"/>
              </a:avLst>
            </a:prstGeom>
            <a:solidFill>
              <a:srgbClr val="73C1E5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723311" y="1977027"/>
              <a:ext cx="36897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Forensic Tool-Kit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04</a:t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2016043" y="2518249"/>
              <a:ext cx="4864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Due to the lack of standardization, each investigation procedure is different and technicians working should device appropriate strategy and tool-kit to extract evidence.</a:t>
              </a: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8377025" y="134025"/>
            <a:ext cx="3548066" cy="2908223"/>
          </a:xfrm>
          <a:custGeom>
            <a:pathLst>
              <a:path extrusionOk="0" h="4847039" w="4860364">
                <a:moveTo>
                  <a:pt x="2710475" y="11819"/>
                </a:moveTo>
                <a:lnTo>
                  <a:pt x="2919948" y="43789"/>
                </a:lnTo>
                <a:cubicBezTo>
                  <a:pt x="4027341" y="270394"/>
                  <a:pt x="4860364" y="1250215"/>
                  <a:pt x="4860364" y="2424598"/>
                </a:cubicBezTo>
                <a:cubicBezTo>
                  <a:pt x="4860364" y="3682866"/>
                  <a:pt x="3904088" y="4717784"/>
                  <a:pt x="2678654" y="4842233"/>
                </a:cubicBezTo>
                <a:lnTo>
                  <a:pt x="2583478" y="4847039"/>
                </a:lnTo>
                <a:lnTo>
                  <a:pt x="2464338" y="4727899"/>
                </a:lnTo>
                <a:lnTo>
                  <a:pt x="2569170" y="4623067"/>
                </a:lnTo>
                <a:lnTo>
                  <a:pt x="2655680" y="4618699"/>
                </a:lnTo>
                <a:cubicBezTo>
                  <a:pt x="3767811" y="4505756"/>
                  <a:pt x="4635669" y="3566527"/>
                  <a:pt x="4635669" y="2424598"/>
                </a:cubicBezTo>
                <a:cubicBezTo>
                  <a:pt x="4635669" y="1282670"/>
                  <a:pt x="3767811" y="343441"/>
                  <a:pt x="2655680" y="230498"/>
                </a:cubicBezTo>
                <a:lnTo>
                  <a:pt x="2622684" y="228832"/>
                </a:lnTo>
                <a:lnTo>
                  <a:pt x="2775086" y="76430"/>
                </a:lnTo>
                <a:close/>
                <a:moveTo>
                  <a:pt x="2319594" y="0"/>
                </a:moveTo>
                <a:lnTo>
                  <a:pt x="2396024" y="76430"/>
                </a:lnTo>
                <a:lnTo>
                  <a:pt x="2243939" y="228516"/>
                </a:lnTo>
                <a:lnTo>
                  <a:pt x="2204684" y="230498"/>
                </a:lnTo>
                <a:cubicBezTo>
                  <a:pt x="1092554" y="343441"/>
                  <a:pt x="224695" y="1282670"/>
                  <a:pt x="224695" y="2424598"/>
                </a:cubicBezTo>
                <a:cubicBezTo>
                  <a:pt x="224695" y="3490398"/>
                  <a:pt x="980696" y="4379624"/>
                  <a:pt x="1985699" y="4585278"/>
                </a:cubicBezTo>
                <a:lnTo>
                  <a:pt x="2195828" y="4617347"/>
                </a:lnTo>
                <a:lnTo>
                  <a:pt x="2085276" y="4727899"/>
                </a:lnTo>
                <a:lnTo>
                  <a:pt x="2200562" y="4843185"/>
                </a:lnTo>
                <a:lnTo>
                  <a:pt x="2181710" y="4842233"/>
                </a:lnTo>
                <a:cubicBezTo>
                  <a:pt x="956277" y="4717784"/>
                  <a:pt x="0" y="3682866"/>
                  <a:pt x="0" y="2424598"/>
                </a:cubicBezTo>
                <a:cubicBezTo>
                  <a:pt x="0" y="1166331"/>
                  <a:pt x="956277" y="131412"/>
                  <a:pt x="2181710" y="6963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497300" y="1019041"/>
            <a:ext cx="3309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TECHNICAL</a:t>
            </a: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CHALLENGES</a:t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254907" y="478125"/>
            <a:ext cx="5575403" cy="1318745"/>
            <a:chOff x="735248" y="1707020"/>
            <a:chExt cx="6430684" cy="1529157"/>
          </a:xfrm>
        </p:grpSpPr>
        <p:sp>
          <p:nvSpPr>
            <p:cNvPr id="261" name="Shape 261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420332" y="1707020"/>
              <a:ext cx="5745600" cy="1529100"/>
            </a:xfrm>
            <a:prstGeom prst="roundRect">
              <a:avLst>
                <a:gd fmla="val 5902" name="adj"/>
              </a:avLst>
            </a:prstGeom>
            <a:solidFill>
              <a:srgbClr val="C799C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778492" y="1977051"/>
              <a:ext cx="3738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01</a:t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1860228" y="2029722"/>
              <a:ext cx="26775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Volatility </a:t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2015949" y="2432611"/>
              <a:ext cx="49956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 deemed as evidence cannot be altered until produced in court. Technicians face difficulty in the protection and preservation of data after acquisition phase.</a:t>
              </a:r>
              <a:endParaRPr sz="1200"/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254944" y="3442575"/>
            <a:ext cx="5564560" cy="1318739"/>
            <a:chOff x="735248" y="1707027"/>
            <a:chExt cx="6430787" cy="1529150"/>
          </a:xfrm>
        </p:grpSpPr>
        <p:sp>
          <p:nvSpPr>
            <p:cNvPr id="268" name="Shape 268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447435" y="1707027"/>
              <a:ext cx="5718600" cy="1529100"/>
            </a:xfrm>
            <a:prstGeom prst="roundRect">
              <a:avLst>
                <a:gd fmla="val 5902" name="adj"/>
              </a:avLst>
            </a:prstGeom>
            <a:solidFill>
              <a:srgbClr val="9281B8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762038" y="1977030"/>
              <a:ext cx="36612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Recovering Lost or Deleted Data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03</a:t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2016023" y="2518252"/>
              <a:ext cx="48657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The process of recovering lost data, particularly in cloud environments is a big challenge.</a:t>
              </a:r>
              <a:endParaRPr/>
            </a:p>
          </p:txBody>
        </p:sp>
      </p:grpSp>
      <p:sp>
        <p:nvSpPr>
          <p:cNvPr id="273" name="Shape 273"/>
          <p:cNvSpPr txBox="1"/>
          <p:nvPr/>
        </p:nvSpPr>
        <p:spPr>
          <a:xfrm>
            <a:off x="6199000" y="3053700"/>
            <a:ext cx="57261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Technical</a:t>
            </a: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Challenges in Cloud Environments: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to a data stored may be denied or the cost associated may be tremendously high.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than one Cloud Service may be involved in a particular event for data extraction.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Interoperability between CSP is rare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05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 Challenges in IoT Environments: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Interoperability is difficult in IoT environment also.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data collected in IoT also will most probably be stored in the cloud system, same challenges apply here also.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125" y="1179950"/>
            <a:ext cx="3953975" cy="41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368575" y="893550"/>
            <a:ext cx="6467100" cy="5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One of the leading digital forensics hardware data recovery technology.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Widely used by cybersecurity experts and computer security personnel.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Provides mainly hardware based solutions but does have software solutions also.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recovery done easily.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Since more cloud system involvement is expected in future, data recovery techniques should be improved.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I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Since Data is volatile, it must be stored till evidence is needed. Again, recovery should be fast.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131190" y="270790"/>
            <a:ext cx="615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BFBFB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LOGICUBE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C232C"/>
            </a:gs>
            <a:gs pos="100000">
              <a:srgbClr val="222A35"/>
            </a:gs>
          </a:gsLst>
          <a:lin ang="5400012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8670389" y="400797"/>
            <a:ext cx="2962800" cy="2388000"/>
          </a:xfrm>
          <a:prstGeom prst="ellipse">
            <a:avLst/>
          </a:prstGeom>
          <a:solidFill>
            <a:srgbClr val="FF993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Shape 288"/>
          <p:cNvGrpSpPr/>
          <p:nvPr/>
        </p:nvGrpSpPr>
        <p:grpSpPr>
          <a:xfrm>
            <a:off x="254916" y="1960375"/>
            <a:ext cx="5575646" cy="1318736"/>
            <a:chOff x="735248" y="1707031"/>
            <a:chExt cx="6430964" cy="1529146"/>
          </a:xfrm>
        </p:grpSpPr>
        <p:sp>
          <p:nvSpPr>
            <p:cNvPr id="289" name="Shape 289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433212" y="1707031"/>
              <a:ext cx="5733000" cy="1529100"/>
            </a:xfrm>
            <a:prstGeom prst="roundRect">
              <a:avLst>
                <a:gd fmla="val 5902" name="adj"/>
              </a:avLst>
            </a:prstGeom>
            <a:solidFill>
              <a:srgbClr val="9CA3D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778483" y="1977033"/>
              <a:ext cx="3816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02</a:t>
              </a: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926233" y="2029706"/>
              <a:ext cx="32301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Privacy Laws</a:t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2016024" y="2518255"/>
              <a:ext cx="50082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If an investigator is not able to prove in court that information collected is not sufficient for a warrant, the suspicions cannot be proved in court. Privacy laws are for protection of citizens.</a:t>
              </a:r>
              <a:endParaRPr sz="105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266141" y="4924775"/>
            <a:ext cx="5530441" cy="1318741"/>
            <a:chOff x="735248" y="1707025"/>
            <a:chExt cx="6430746" cy="1529152"/>
          </a:xfrm>
        </p:grpSpPr>
        <p:sp>
          <p:nvSpPr>
            <p:cNvPr id="296" name="Shape 296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464794" y="1707025"/>
              <a:ext cx="5701200" cy="1529100"/>
            </a:xfrm>
            <a:prstGeom prst="roundRect">
              <a:avLst>
                <a:gd fmla="val 5902" name="adj"/>
              </a:avLst>
            </a:prstGeom>
            <a:solidFill>
              <a:srgbClr val="73C1E5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723311" y="1977027"/>
              <a:ext cx="39105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Non-availability of a legal framework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04</a:t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016043" y="2518249"/>
              <a:ext cx="48645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Since different entities with different knowledge areas work together in an investigation, a framework </a:t>
              </a: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specifying</a:t>
              </a: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the domain of the participating entities and maintains legal procedure is needed.</a:t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8377025" y="134025"/>
            <a:ext cx="3548066" cy="2908223"/>
          </a:xfrm>
          <a:custGeom>
            <a:pathLst>
              <a:path extrusionOk="0" h="4847039" w="4860364">
                <a:moveTo>
                  <a:pt x="2710475" y="11819"/>
                </a:moveTo>
                <a:lnTo>
                  <a:pt x="2919948" y="43789"/>
                </a:lnTo>
                <a:cubicBezTo>
                  <a:pt x="4027341" y="270394"/>
                  <a:pt x="4860364" y="1250215"/>
                  <a:pt x="4860364" y="2424598"/>
                </a:cubicBezTo>
                <a:cubicBezTo>
                  <a:pt x="4860364" y="3682866"/>
                  <a:pt x="3904088" y="4717784"/>
                  <a:pt x="2678654" y="4842233"/>
                </a:cubicBezTo>
                <a:lnTo>
                  <a:pt x="2583478" y="4847039"/>
                </a:lnTo>
                <a:lnTo>
                  <a:pt x="2464338" y="4727899"/>
                </a:lnTo>
                <a:lnTo>
                  <a:pt x="2569170" y="4623067"/>
                </a:lnTo>
                <a:lnTo>
                  <a:pt x="2655680" y="4618699"/>
                </a:lnTo>
                <a:cubicBezTo>
                  <a:pt x="3767811" y="4505756"/>
                  <a:pt x="4635669" y="3566527"/>
                  <a:pt x="4635669" y="2424598"/>
                </a:cubicBezTo>
                <a:cubicBezTo>
                  <a:pt x="4635669" y="1282670"/>
                  <a:pt x="3767811" y="343441"/>
                  <a:pt x="2655680" y="230498"/>
                </a:cubicBezTo>
                <a:lnTo>
                  <a:pt x="2622684" y="228832"/>
                </a:lnTo>
                <a:lnTo>
                  <a:pt x="2775086" y="76430"/>
                </a:lnTo>
                <a:close/>
                <a:moveTo>
                  <a:pt x="2319594" y="0"/>
                </a:moveTo>
                <a:lnTo>
                  <a:pt x="2396024" y="76430"/>
                </a:lnTo>
                <a:lnTo>
                  <a:pt x="2243939" y="228516"/>
                </a:lnTo>
                <a:lnTo>
                  <a:pt x="2204684" y="230498"/>
                </a:lnTo>
                <a:cubicBezTo>
                  <a:pt x="1092554" y="343441"/>
                  <a:pt x="224695" y="1282670"/>
                  <a:pt x="224695" y="2424598"/>
                </a:cubicBezTo>
                <a:cubicBezTo>
                  <a:pt x="224695" y="3490398"/>
                  <a:pt x="980696" y="4379624"/>
                  <a:pt x="1985699" y="4585278"/>
                </a:cubicBezTo>
                <a:lnTo>
                  <a:pt x="2195828" y="4617347"/>
                </a:lnTo>
                <a:lnTo>
                  <a:pt x="2085276" y="4727899"/>
                </a:lnTo>
                <a:lnTo>
                  <a:pt x="2200562" y="4843185"/>
                </a:lnTo>
                <a:lnTo>
                  <a:pt x="2181710" y="4842233"/>
                </a:lnTo>
                <a:cubicBezTo>
                  <a:pt x="956277" y="4717784"/>
                  <a:pt x="0" y="3682866"/>
                  <a:pt x="0" y="2424598"/>
                </a:cubicBezTo>
                <a:cubicBezTo>
                  <a:pt x="0" y="1166331"/>
                  <a:pt x="956277" y="131412"/>
                  <a:pt x="2181710" y="6963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8497300" y="1019041"/>
            <a:ext cx="3309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ETHICAL</a:t>
            </a:r>
            <a:r>
              <a:rPr lang="en-IN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CHALLENGES</a:t>
            </a:r>
            <a:endParaRPr/>
          </a:p>
        </p:txBody>
      </p:sp>
      <p:grpSp>
        <p:nvGrpSpPr>
          <p:cNvPr id="303" name="Shape 303"/>
          <p:cNvGrpSpPr/>
          <p:nvPr/>
        </p:nvGrpSpPr>
        <p:grpSpPr>
          <a:xfrm>
            <a:off x="254907" y="478125"/>
            <a:ext cx="5575403" cy="1318745"/>
            <a:chOff x="735248" y="1707020"/>
            <a:chExt cx="6430684" cy="1529157"/>
          </a:xfrm>
        </p:grpSpPr>
        <p:sp>
          <p:nvSpPr>
            <p:cNvPr id="304" name="Shape 304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420332" y="1707020"/>
              <a:ext cx="5745600" cy="1529100"/>
            </a:xfrm>
            <a:prstGeom prst="roundRect">
              <a:avLst>
                <a:gd fmla="val 5902" name="adj"/>
              </a:avLst>
            </a:prstGeom>
            <a:solidFill>
              <a:srgbClr val="C799C7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78492" y="1977051"/>
              <a:ext cx="38166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01</a:t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1860240" y="2029724"/>
              <a:ext cx="3360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Lack of Ethical knowledge</a:t>
              </a: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2015949" y="2432611"/>
              <a:ext cx="49956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The investigators may be technically sound and up-to-date with technology, but expecting complete legal procedures and consequences from them is impractical.</a:t>
              </a:r>
              <a:endParaRPr sz="1200"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254944" y="3442575"/>
            <a:ext cx="5564560" cy="1318739"/>
            <a:chOff x="735248" y="1707027"/>
            <a:chExt cx="6430787" cy="1529150"/>
          </a:xfrm>
        </p:grpSpPr>
        <p:sp>
          <p:nvSpPr>
            <p:cNvPr id="311" name="Shape 311"/>
            <p:cNvSpPr/>
            <p:nvPr/>
          </p:nvSpPr>
          <p:spPr>
            <a:xfrm>
              <a:off x="735248" y="1887977"/>
              <a:ext cx="5297700" cy="13482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102000" rotWithShape="0" algn="tl" dir="2700000" dist="38100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447435" y="1707027"/>
              <a:ext cx="5718600" cy="1529100"/>
            </a:xfrm>
            <a:prstGeom prst="roundRect">
              <a:avLst>
                <a:gd fmla="val 5902" name="adj"/>
              </a:avLst>
            </a:prstGeom>
            <a:solidFill>
              <a:srgbClr val="9281B8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762038" y="1977030"/>
              <a:ext cx="3824100" cy="462300"/>
            </a:xfrm>
            <a:prstGeom prst="roundRect">
              <a:avLst>
                <a:gd fmla="val 590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rgbClr val="757070"/>
                  </a:solidFill>
                  <a:latin typeface="Open Sans"/>
                  <a:ea typeface="Open Sans"/>
                  <a:cs typeface="Open Sans"/>
                  <a:sym typeface="Open Sans"/>
                </a:rPr>
                <a:t>Jurisdiction &amp; Geographic Difference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786839" y="2239464"/>
              <a:ext cx="1139400" cy="6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757070"/>
                  </a:solidFill>
                  <a:latin typeface="Monda"/>
                  <a:ea typeface="Monda"/>
                  <a:cs typeface="Monda"/>
                  <a:sym typeface="Monda"/>
                </a:rPr>
                <a:t>03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2016023" y="2518252"/>
              <a:ext cx="4865700" cy="4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 to be retrieved may fall under different countries with laws of their own. There are countries where some cyber-crimes are not illegal.</a:t>
              </a:r>
              <a:endParaRPr/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6199000" y="3053700"/>
            <a:ext cx="57261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Basic Legal Steps for a Digital Forensic Investigation: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original state of devices, information extracted, outcome of investigation etc., should be recorded.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Acquired information must be backed-up on a timely basis.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investigation must not be done on the information directly to avoid alteration.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Programmed tools used to break down information must be sheltered and secured.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-I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Signature required in each stage of information.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