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85" r:id="rId5"/>
    <p:sldId id="289" r:id="rId6"/>
    <p:sldId id="287" r:id="rId7"/>
    <p:sldId id="286" r:id="rId8"/>
    <p:sldId id="288" r:id="rId9"/>
    <p:sldId id="263" r:id="rId10"/>
    <p:sldId id="290" r:id="rId11"/>
    <p:sldId id="259" r:id="rId12"/>
    <p:sldId id="260" r:id="rId13"/>
    <p:sldId id="28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3" autoAdjust="0"/>
    <p:restoredTop sz="76698"/>
  </p:normalViewPr>
  <p:slideViewPr>
    <p:cSldViewPr snapToGrid="0">
      <p:cViewPr varScale="1">
        <p:scale>
          <a:sx n="97" d="100"/>
          <a:sy n="97" d="100"/>
        </p:scale>
        <p:origin x="1200"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36" Type="http://schemas.microsoft.com/office/2016/11/relationships/changesInfo" Target="changesInfos/changesInfo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 Jayakumar" userId="cf2792cb6d65ea43" providerId="LiveId" clId="{C6B2E303-E051-40C1-A0E3-3E0DF8B9AC18}"/>
    <pc:docChg chg="undo custSel addSld modSld">
      <pc:chgData name="Arun Jayakumar" userId="cf2792cb6d65ea43" providerId="LiveId" clId="{C6B2E303-E051-40C1-A0E3-3E0DF8B9AC18}" dt="2017-12-01T02:17:31.611" v="2832" actId="27636"/>
      <pc:docMkLst>
        <pc:docMk/>
      </pc:docMkLst>
      <pc:sldChg chg="modSp">
        <pc:chgData name="Arun Jayakumar" userId="cf2792cb6d65ea43" providerId="LiveId" clId="{C6B2E303-E051-40C1-A0E3-3E0DF8B9AC18}" dt="2017-12-01T02:15:22.597" v="2823" actId="20577"/>
        <pc:sldMkLst>
          <pc:docMk/>
          <pc:sldMk cId="1641521112" sldId="257"/>
        </pc:sldMkLst>
        <pc:spChg chg="mod">
          <ac:chgData name="Arun Jayakumar" userId="cf2792cb6d65ea43" providerId="LiveId" clId="{C6B2E303-E051-40C1-A0E3-3E0DF8B9AC18}" dt="2017-12-01T02:15:22.597" v="2823" actId="20577"/>
          <ac:spMkLst>
            <pc:docMk/>
            <pc:sldMk cId="1641521112" sldId="257"/>
            <ac:spMk id="3" creationId="{C9952D34-07D7-4BE3-B1C2-18ADD00211CF}"/>
          </ac:spMkLst>
        </pc:spChg>
      </pc:sldChg>
      <pc:sldChg chg="modSp">
        <pc:chgData name="Arun Jayakumar" userId="cf2792cb6d65ea43" providerId="LiveId" clId="{C6B2E303-E051-40C1-A0E3-3E0DF8B9AC18}" dt="2017-12-01T02:05:41.638" v="1882" actId="20577"/>
        <pc:sldMkLst>
          <pc:docMk/>
          <pc:sldMk cId="3676402024" sldId="258"/>
        </pc:sldMkLst>
        <pc:spChg chg="mod">
          <ac:chgData name="Arun Jayakumar" userId="cf2792cb6d65ea43" providerId="LiveId" clId="{C6B2E303-E051-40C1-A0E3-3E0DF8B9AC18}" dt="2017-12-01T02:05:41.638" v="1882" actId="20577"/>
          <ac:spMkLst>
            <pc:docMk/>
            <pc:sldMk cId="3676402024" sldId="258"/>
            <ac:spMk id="3" creationId="{A825B26C-866A-4B93-B2D6-6248E32D6FE0}"/>
          </ac:spMkLst>
        </pc:spChg>
      </pc:sldChg>
      <pc:sldChg chg="modSp">
        <pc:chgData name="Arun Jayakumar" userId="cf2792cb6d65ea43" providerId="LiveId" clId="{C6B2E303-E051-40C1-A0E3-3E0DF8B9AC18}" dt="2017-12-01T02:15:54.612" v="2824" actId="1076"/>
        <pc:sldMkLst>
          <pc:docMk/>
          <pc:sldMk cId="2552746846" sldId="259"/>
        </pc:sldMkLst>
        <pc:spChg chg="mod">
          <ac:chgData name="Arun Jayakumar" userId="cf2792cb6d65ea43" providerId="LiveId" clId="{C6B2E303-E051-40C1-A0E3-3E0DF8B9AC18}" dt="2017-12-01T02:15:54.612" v="2824" actId="1076"/>
          <ac:spMkLst>
            <pc:docMk/>
            <pc:sldMk cId="2552746846" sldId="259"/>
            <ac:spMk id="3" creationId="{9DCE02B8-9D42-4323-8991-FFAD798E448B}"/>
          </ac:spMkLst>
        </pc:spChg>
      </pc:sldChg>
      <pc:sldChg chg="modSp">
        <pc:chgData name="Arun Jayakumar" userId="cf2792cb6d65ea43" providerId="LiveId" clId="{C6B2E303-E051-40C1-A0E3-3E0DF8B9AC18}" dt="2017-12-01T02:06:48.680" v="2067" actId="20577"/>
        <pc:sldMkLst>
          <pc:docMk/>
          <pc:sldMk cId="3022753607" sldId="260"/>
        </pc:sldMkLst>
        <pc:spChg chg="mod">
          <ac:chgData name="Arun Jayakumar" userId="cf2792cb6d65ea43" providerId="LiveId" clId="{C6B2E303-E051-40C1-A0E3-3E0DF8B9AC18}" dt="2017-12-01T02:06:48.680" v="2067" actId="20577"/>
          <ac:spMkLst>
            <pc:docMk/>
            <pc:sldMk cId="3022753607" sldId="260"/>
            <ac:spMk id="3" creationId="{4DE73413-2495-408B-A603-622F3D3ADA2C}"/>
          </ac:spMkLst>
        </pc:spChg>
      </pc:sldChg>
      <pc:sldChg chg="delSp modSp add">
        <pc:chgData name="Arun Jayakumar" userId="cf2792cb6d65ea43" providerId="LiveId" clId="{C6B2E303-E051-40C1-A0E3-3E0DF8B9AC18}" dt="2017-12-01T01:41:23.625" v="480" actId="20577"/>
        <pc:sldMkLst>
          <pc:docMk/>
          <pc:sldMk cId="3109498291" sldId="261"/>
        </pc:sldMkLst>
        <pc:spChg chg="del mod">
          <ac:chgData name="Arun Jayakumar" userId="cf2792cb6d65ea43" providerId="LiveId" clId="{C6B2E303-E051-40C1-A0E3-3E0DF8B9AC18}" dt="2017-12-01T01:38:57.451" v="23" actId="478"/>
          <ac:spMkLst>
            <pc:docMk/>
            <pc:sldMk cId="3109498291" sldId="261"/>
            <ac:spMk id="2" creationId="{537573AD-04D3-468B-9D5A-DA30D1DF23F8}"/>
          </ac:spMkLst>
        </pc:spChg>
        <pc:spChg chg="mod">
          <ac:chgData name="Arun Jayakumar" userId="cf2792cb6d65ea43" providerId="LiveId" clId="{C6B2E303-E051-40C1-A0E3-3E0DF8B9AC18}" dt="2017-12-01T01:41:23.625" v="480" actId="20577"/>
          <ac:spMkLst>
            <pc:docMk/>
            <pc:sldMk cId="3109498291" sldId="261"/>
            <ac:spMk id="3" creationId="{7D612F9F-EA9E-40D6-89FD-65CCF116F55B}"/>
          </ac:spMkLst>
        </pc:spChg>
      </pc:sldChg>
      <pc:sldChg chg="modSp add">
        <pc:chgData name="Arun Jayakumar" userId="cf2792cb6d65ea43" providerId="LiveId" clId="{C6B2E303-E051-40C1-A0E3-3E0DF8B9AC18}" dt="2017-12-01T01:54:46.041" v="933" actId="20577"/>
        <pc:sldMkLst>
          <pc:docMk/>
          <pc:sldMk cId="1716642663" sldId="262"/>
        </pc:sldMkLst>
        <pc:spChg chg="mod">
          <ac:chgData name="Arun Jayakumar" userId="cf2792cb6d65ea43" providerId="LiveId" clId="{C6B2E303-E051-40C1-A0E3-3E0DF8B9AC18}" dt="2017-12-01T01:54:46.041" v="933" actId="20577"/>
          <ac:spMkLst>
            <pc:docMk/>
            <pc:sldMk cId="1716642663" sldId="262"/>
            <ac:spMk id="2" creationId="{2CA866D5-C6E6-4803-B0AA-6C8AE6CFB051}"/>
          </ac:spMkLst>
        </pc:spChg>
      </pc:sldChg>
      <pc:sldChg chg="modSp add">
        <pc:chgData name="Arun Jayakumar" userId="cf2792cb6d65ea43" providerId="LiveId" clId="{C6B2E303-E051-40C1-A0E3-3E0DF8B9AC18}" dt="2017-12-01T02:05:06.628" v="1843" actId="20577"/>
        <pc:sldMkLst>
          <pc:docMk/>
          <pc:sldMk cId="1202194272" sldId="263"/>
        </pc:sldMkLst>
        <pc:spChg chg="mod">
          <ac:chgData name="Arun Jayakumar" userId="cf2792cb6d65ea43" providerId="LiveId" clId="{C6B2E303-E051-40C1-A0E3-3E0DF8B9AC18}" dt="2017-12-01T01:42:06.004" v="535" actId="20577"/>
          <ac:spMkLst>
            <pc:docMk/>
            <pc:sldMk cId="1202194272" sldId="263"/>
            <ac:spMk id="2" creationId="{4699F959-D24B-4BE3-8353-E19841A68838}"/>
          </ac:spMkLst>
        </pc:spChg>
        <pc:spChg chg="mod">
          <ac:chgData name="Arun Jayakumar" userId="cf2792cb6d65ea43" providerId="LiveId" clId="{C6B2E303-E051-40C1-A0E3-3E0DF8B9AC18}" dt="2017-12-01T02:05:06.628" v="1843" actId="20577"/>
          <ac:spMkLst>
            <pc:docMk/>
            <pc:sldMk cId="1202194272" sldId="263"/>
            <ac:spMk id="3" creationId="{C9952D34-07D7-4BE3-B1C2-18ADD00211CF}"/>
          </ac:spMkLst>
        </pc:spChg>
      </pc:sldChg>
      <pc:sldChg chg="add">
        <pc:chgData name="Arun Jayakumar" userId="cf2792cb6d65ea43" providerId="LiveId" clId="{C6B2E303-E051-40C1-A0E3-3E0DF8B9AC18}" dt="2017-12-01T01:54:54.205" v="934"/>
        <pc:sldMkLst>
          <pc:docMk/>
          <pc:sldMk cId="2703444445" sldId="264"/>
        </pc:sldMkLst>
      </pc:sldChg>
      <pc:sldChg chg="add">
        <pc:chgData name="Arun Jayakumar" userId="cf2792cb6d65ea43" providerId="LiveId" clId="{C6B2E303-E051-40C1-A0E3-3E0DF8B9AC18}" dt="2017-12-01T01:54:57.223" v="935"/>
        <pc:sldMkLst>
          <pc:docMk/>
          <pc:sldMk cId="1090057736" sldId="265"/>
        </pc:sldMkLst>
      </pc:sldChg>
      <pc:sldChg chg="modSp add">
        <pc:chgData name="Arun Jayakumar" userId="cf2792cb6d65ea43" providerId="LiveId" clId="{C6B2E303-E051-40C1-A0E3-3E0DF8B9AC18}" dt="2017-12-01T01:55:11.251" v="988" actId="20577"/>
        <pc:sldMkLst>
          <pc:docMk/>
          <pc:sldMk cId="3356253364" sldId="266"/>
        </pc:sldMkLst>
        <pc:spChg chg="mod">
          <ac:chgData name="Arun Jayakumar" userId="cf2792cb6d65ea43" providerId="LiveId" clId="{C6B2E303-E051-40C1-A0E3-3E0DF8B9AC18}" dt="2017-12-01T01:55:11.251" v="988" actId="20577"/>
          <ac:spMkLst>
            <pc:docMk/>
            <pc:sldMk cId="3356253364" sldId="266"/>
            <ac:spMk id="2" creationId="{2CA866D5-C6E6-4803-B0AA-6C8AE6CFB051}"/>
          </ac:spMkLst>
        </pc:spChg>
      </pc:sldChg>
      <pc:sldChg chg="add">
        <pc:chgData name="Arun Jayakumar" userId="cf2792cb6d65ea43" providerId="LiveId" clId="{C6B2E303-E051-40C1-A0E3-3E0DF8B9AC18}" dt="2017-12-01T01:55:14.411" v="989"/>
        <pc:sldMkLst>
          <pc:docMk/>
          <pc:sldMk cId="3977896083" sldId="267"/>
        </pc:sldMkLst>
      </pc:sldChg>
      <pc:sldChg chg="add">
        <pc:chgData name="Arun Jayakumar" userId="cf2792cb6d65ea43" providerId="LiveId" clId="{C6B2E303-E051-40C1-A0E3-3E0DF8B9AC18}" dt="2017-12-01T01:55:18.024" v="990"/>
        <pc:sldMkLst>
          <pc:docMk/>
          <pc:sldMk cId="4088975057" sldId="268"/>
        </pc:sldMkLst>
      </pc:sldChg>
      <pc:sldChg chg="add">
        <pc:chgData name="Arun Jayakumar" userId="cf2792cb6d65ea43" providerId="LiveId" clId="{C6B2E303-E051-40C1-A0E3-3E0DF8B9AC18}" dt="2017-12-01T01:55:19.634" v="991"/>
        <pc:sldMkLst>
          <pc:docMk/>
          <pc:sldMk cId="4075068667" sldId="269"/>
        </pc:sldMkLst>
      </pc:sldChg>
      <pc:sldChg chg="modSp add">
        <pc:chgData name="Arun Jayakumar" userId="cf2792cb6d65ea43" providerId="LiveId" clId="{C6B2E303-E051-40C1-A0E3-3E0DF8B9AC18}" dt="2017-12-01T02:17:31.611" v="2832" actId="27636"/>
        <pc:sldMkLst>
          <pc:docMk/>
          <pc:sldMk cId="2040966573" sldId="270"/>
        </pc:sldMkLst>
        <pc:spChg chg="mod">
          <ac:chgData name="Arun Jayakumar" userId="cf2792cb6d65ea43" providerId="LiveId" clId="{C6B2E303-E051-40C1-A0E3-3E0DF8B9AC18}" dt="2017-12-01T01:55:24.216" v="1002" actId="20577"/>
          <ac:spMkLst>
            <pc:docMk/>
            <pc:sldMk cId="2040966573" sldId="270"/>
            <ac:spMk id="2" creationId="{FFA5F22A-41C7-4FC4-8782-A64F7B65C038}"/>
          </ac:spMkLst>
        </pc:spChg>
        <pc:spChg chg="mod">
          <ac:chgData name="Arun Jayakumar" userId="cf2792cb6d65ea43" providerId="LiveId" clId="{C6B2E303-E051-40C1-A0E3-3E0DF8B9AC18}" dt="2017-12-01T02:17:31.611" v="2832" actId="27636"/>
          <ac:spMkLst>
            <pc:docMk/>
            <pc:sldMk cId="2040966573" sldId="270"/>
            <ac:spMk id="3" creationId="{362A476E-196C-4414-9693-9438BD768679}"/>
          </ac:spMkLst>
        </pc:spChg>
      </pc:sldChg>
      <pc:sldChg chg="modSp add">
        <pc:chgData name="Arun Jayakumar" userId="cf2792cb6d65ea43" providerId="LiveId" clId="{C6B2E303-E051-40C1-A0E3-3E0DF8B9AC18}" dt="2017-12-01T02:13:16.806" v="2799" actId="20577"/>
        <pc:sldMkLst>
          <pc:docMk/>
          <pc:sldMk cId="999007216" sldId="271"/>
        </pc:sldMkLst>
        <pc:spChg chg="mod">
          <ac:chgData name="Arun Jayakumar" userId="cf2792cb6d65ea43" providerId="LiveId" clId="{C6B2E303-E051-40C1-A0E3-3E0DF8B9AC18}" dt="2017-12-01T02:10:53.186" v="2177" actId="20577"/>
          <ac:spMkLst>
            <pc:docMk/>
            <pc:sldMk cId="999007216" sldId="271"/>
            <ac:spMk id="2" creationId="{E99B00FB-407F-42C2-812E-999FE30E6EA0}"/>
          </ac:spMkLst>
        </pc:spChg>
        <pc:spChg chg="mod">
          <ac:chgData name="Arun Jayakumar" userId="cf2792cb6d65ea43" providerId="LiveId" clId="{C6B2E303-E051-40C1-A0E3-3E0DF8B9AC18}" dt="2017-12-01T02:13:16.806" v="2799" actId="20577"/>
          <ac:spMkLst>
            <pc:docMk/>
            <pc:sldMk cId="999007216" sldId="271"/>
            <ac:spMk id="3" creationId="{54AFD42E-CA59-44B9-8AD4-CB32027DD05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C49DF3-44F0-C440-814A-339FCF979F9A}" type="datetimeFigureOut">
              <a:rPr lang="en-US" smtClean="0"/>
              <a:t>12/12/17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BF74F4-A4D1-A64E-921E-F278C7643F62}" type="slidenum">
              <a:rPr lang="en-US" smtClean="0"/>
              <a:t>‹#›</a:t>
            </a:fld>
            <a:endParaRPr lang="en-US"/>
          </a:p>
        </p:txBody>
      </p:sp>
    </p:spTree>
    <p:extLst>
      <p:ext uri="{BB962C8B-B14F-4D97-AF65-F5344CB8AC3E}">
        <p14:creationId xmlns:p14="http://schemas.microsoft.com/office/powerpoint/2010/main" val="350125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The company is a top producer of three drugs in the pharmaceutical market. </a:t>
            </a:r>
          </a:p>
          <a:p>
            <a:pPr marL="171450" indent="-171450">
              <a:buFont typeface="Arial" charset="0"/>
              <a:buChar char="•"/>
            </a:pPr>
            <a:r>
              <a:rPr lang="en-US" sz="1200" kern="1200" dirty="0" smtClean="0">
                <a:solidFill>
                  <a:schemeClr val="tx1"/>
                </a:solidFill>
                <a:effectLst/>
                <a:latin typeface="+mn-lt"/>
                <a:ea typeface="+mn-ea"/>
                <a:cs typeface="+mn-cs"/>
              </a:rPr>
              <a:t>The company</a:t>
            </a:r>
            <a:r>
              <a:rPr lang="en-US" sz="1200" kern="1200" baseline="0" dirty="0" smtClean="0">
                <a:solidFill>
                  <a:schemeClr val="tx1"/>
                </a:solidFill>
                <a:effectLst/>
                <a:latin typeface="+mn-lt"/>
                <a:ea typeface="+mn-ea"/>
                <a:cs typeface="+mn-cs"/>
              </a:rPr>
              <a:t> is a leader in the industry for almost more than 20 years.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Traverse Pharma (Modified Name) is aiming to find the best approach for maximizing the profits by analyzing its previous year’s performance.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As a generics company, with limited marketing efforts, the focus will be on the manufacturing, monitoring the company’s budget, to determine the products to acquire and producing the right amount of them to optimize revenue.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Traverse</a:t>
            </a:r>
            <a:r>
              <a:rPr lang="en-US" sz="1200" kern="1200" baseline="0" dirty="0" smtClean="0">
                <a:solidFill>
                  <a:schemeClr val="tx1"/>
                </a:solidFill>
                <a:effectLst/>
                <a:latin typeface="+mn-lt"/>
                <a:ea typeface="+mn-ea"/>
                <a:cs typeface="+mn-cs"/>
              </a:rPr>
              <a:t> Pharma is a leading producer of three generic medicines for diabetes, cholesterol, hypertension.</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3BF74F4-A4D1-A64E-921E-F278C7643F62}" type="slidenum">
              <a:rPr lang="en-US" smtClean="0"/>
              <a:t>2</a:t>
            </a:fld>
            <a:endParaRPr lang="en-US"/>
          </a:p>
        </p:txBody>
      </p:sp>
    </p:spTree>
    <p:extLst>
      <p:ext uri="{BB962C8B-B14F-4D97-AF65-F5344CB8AC3E}">
        <p14:creationId xmlns:p14="http://schemas.microsoft.com/office/powerpoint/2010/main" val="458270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This gives rise to a production planning problem, that will help produce the right amount and maximize profits for the company.</a:t>
            </a:r>
          </a:p>
          <a:p>
            <a:pPr marL="171450" indent="-171450">
              <a:buFont typeface="Arial" charset="0"/>
              <a:buChar char="•"/>
            </a:pPr>
            <a:r>
              <a:rPr lang="en-US" dirty="0" smtClean="0"/>
              <a:t>The objective is simple.</a:t>
            </a:r>
          </a:p>
          <a:p>
            <a:pPr marL="171450" indent="-171450">
              <a:buFont typeface="Arial" charset="0"/>
              <a:buChar char="•"/>
            </a:pPr>
            <a:r>
              <a:rPr lang="en-US" dirty="0" smtClean="0"/>
              <a:t>Forecast</a:t>
            </a:r>
            <a:r>
              <a:rPr lang="en-US" baseline="0" dirty="0" smtClean="0"/>
              <a:t> the demand for each medicine using the previous years demand data.</a:t>
            </a:r>
          </a:p>
          <a:p>
            <a:pPr marL="171450" indent="-171450">
              <a:buFont typeface="Arial" charset="0"/>
              <a:buChar char="•"/>
            </a:pPr>
            <a:r>
              <a:rPr lang="en-US" baseline="0" dirty="0" smtClean="0"/>
              <a:t>Produce a forecasted amount along with a little more buffer.</a:t>
            </a:r>
          </a:p>
          <a:p>
            <a:pPr marL="171450" indent="-171450">
              <a:buFont typeface="Arial" charset="0"/>
              <a:buChar char="•"/>
            </a:pPr>
            <a:r>
              <a:rPr lang="en-US" baseline="0" dirty="0" smtClean="0"/>
              <a:t>Consider all the cost constraints and find out the right number of medicines to produce to optimize the manufacturing process and also help the company achieve maximum benefits.</a:t>
            </a:r>
            <a:endParaRPr lang="en-US" dirty="0"/>
          </a:p>
        </p:txBody>
      </p:sp>
      <p:sp>
        <p:nvSpPr>
          <p:cNvPr id="4" name="Slide Number Placeholder 3"/>
          <p:cNvSpPr>
            <a:spLocks noGrp="1"/>
          </p:cNvSpPr>
          <p:nvPr>
            <p:ph type="sldNum" sz="quarter" idx="10"/>
          </p:nvPr>
        </p:nvSpPr>
        <p:spPr/>
        <p:txBody>
          <a:bodyPr/>
          <a:lstStyle/>
          <a:p>
            <a:fld id="{13BF74F4-A4D1-A64E-921E-F278C7643F62}" type="slidenum">
              <a:rPr lang="en-US" smtClean="0"/>
              <a:t>11</a:t>
            </a:fld>
            <a:endParaRPr lang="en-US"/>
          </a:p>
        </p:txBody>
      </p:sp>
    </p:spTree>
    <p:extLst>
      <p:ext uri="{BB962C8B-B14F-4D97-AF65-F5344CB8AC3E}">
        <p14:creationId xmlns:p14="http://schemas.microsoft.com/office/powerpoint/2010/main" val="562626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 action plan</a:t>
            </a:r>
            <a:r>
              <a:rPr lang="en-US" baseline="0" dirty="0" smtClean="0"/>
              <a:t> is a detailed breakdown of the objective.</a:t>
            </a:r>
          </a:p>
          <a:p>
            <a:pPr marL="171450" indent="-171450">
              <a:buFont typeface="Arial" charset="0"/>
              <a:buChar char="•"/>
            </a:pPr>
            <a:r>
              <a:rPr lang="en-US" baseline="0" dirty="0" smtClean="0"/>
              <a:t>The forecasting is based on the previous years of demand, calculated from the percentage of population affected with the </a:t>
            </a:r>
            <a:r>
              <a:rPr lang="en-US" baseline="0" dirty="0" err="1" smtClean="0"/>
              <a:t>diease</a:t>
            </a:r>
            <a:r>
              <a:rPr lang="en-US" baseline="0" dirty="0" smtClean="0"/>
              <a:t> and using the company’s products.</a:t>
            </a:r>
          </a:p>
          <a:p>
            <a:pPr marL="171450" indent="-171450">
              <a:buFont typeface="Arial" charset="0"/>
              <a:buChar char="•"/>
            </a:pPr>
            <a:r>
              <a:rPr lang="en-US" baseline="0" dirty="0" smtClean="0"/>
              <a:t>The right forecasting strategy should be chosen by taking into account the error percentage and the accuracy of the method.</a:t>
            </a:r>
          </a:p>
          <a:p>
            <a:pPr marL="171450" indent="-171450">
              <a:buFont typeface="Arial" charset="0"/>
              <a:buChar char="•"/>
            </a:pPr>
            <a:r>
              <a:rPr lang="en-US" baseline="0" dirty="0" smtClean="0"/>
              <a:t>The budget allocated for the production process of each medicine category, depends upon the profit of the company and contribution of that particular medicine to the company’s profit.</a:t>
            </a:r>
          </a:p>
          <a:p>
            <a:pPr marL="171450" indent="-171450">
              <a:buFont typeface="Arial" charset="0"/>
              <a:buChar char="•"/>
            </a:pPr>
            <a:r>
              <a:rPr lang="en-US" baseline="0" dirty="0" smtClean="0"/>
              <a:t>Keeping all constraints in mind , developing a linear programming model will give us the optimized production quantity for each of the medicines.</a:t>
            </a:r>
          </a:p>
          <a:p>
            <a:endParaRPr lang="en-US" dirty="0"/>
          </a:p>
        </p:txBody>
      </p:sp>
      <p:sp>
        <p:nvSpPr>
          <p:cNvPr id="4" name="Slide Number Placeholder 3"/>
          <p:cNvSpPr>
            <a:spLocks noGrp="1"/>
          </p:cNvSpPr>
          <p:nvPr>
            <p:ph type="sldNum" sz="quarter" idx="10"/>
          </p:nvPr>
        </p:nvSpPr>
        <p:spPr/>
        <p:txBody>
          <a:bodyPr/>
          <a:lstStyle/>
          <a:p>
            <a:fld id="{13BF74F4-A4D1-A64E-921E-F278C7643F62}" type="slidenum">
              <a:rPr lang="en-US" smtClean="0"/>
              <a:t>12</a:t>
            </a:fld>
            <a:endParaRPr lang="en-US"/>
          </a:p>
        </p:txBody>
      </p:sp>
    </p:spTree>
    <p:extLst>
      <p:ext uri="{BB962C8B-B14F-4D97-AF65-F5344CB8AC3E}">
        <p14:creationId xmlns:p14="http://schemas.microsoft.com/office/powerpoint/2010/main" val="1734261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The company is a top producer of three drugs in the pharmaceutical market. </a:t>
            </a:r>
          </a:p>
          <a:p>
            <a:pPr marL="171450" indent="-171450">
              <a:buFont typeface="Arial" charset="0"/>
              <a:buChar char="•"/>
            </a:pPr>
            <a:r>
              <a:rPr lang="en-US" sz="1200" kern="1200" dirty="0" smtClean="0">
                <a:solidFill>
                  <a:schemeClr val="tx1"/>
                </a:solidFill>
                <a:effectLst/>
                <a:latin typeface="+mn-lt"/>
                <a:ea typeface="+mn-ea"/>
                <a:cs typeface="+mn-cs"/>
              </a:rPr>
              <a:t>The three drugs are used by customers diagnosed with diabetes, cholesterol and hypertension respectively. </a:t>
            </a:r>
          </a:p>
          <a:p>
            <a:pPr marL="171450" indent="-171450">
              <a:buFont typeface="Arial" charset="0"/>
              <a:buChar char="•"/>
            </a:pPr>
            <a:r>
              <a:rPr lang="en-US" sz="1200" kern="1200" dirty="0" smtClean="0">
                <a:solidFill>
                  <a:schemeClr val="tx1"/>
                </a:solidFill>
                <a:effectLst/>
                <a:latin typeface="+mn-lt"/>
                <a:ea typeface="+mn-ea"/>
                <a:cs typeface="+mn-cs"/>
              </a:rPr>
              <a:t>Since the diseases require that the drugs have to be continued for a long time, customers usually prefer to continue with the same drug against a new one. </a:t>
            </a:r>
          </a:p>
          <a:p>
            <a:pPr marL="171450" indent="-171450">
              <a:buFont typeface="Arial" charset="0"/>
              <a:buChar char="•"/>
            </a:pPr>
            <a:r>
              <a:rPr lang="en-US" sz="1200" kern="1200" dirty="0" smtClean="0">
                <a:solidFill>
                  <a:schemeClr val="tx1"/>
                </a:solidFill>
                <a:effectLst/>
                <a:latin typeface="+mn-lt"/>
                <a:ea typeface="+mn-ea"/>
                <a:cs typeface="+mn-cs"/>
              </a:rPr>
              <a:t>Doctors</a:t>
            </a:r>
            <a:r>
              <a:rPr lang="en-US" sz="1200" kern="1200" baseline="0" dirty="0" smtClean="0">
                <a:solidFill>
                  <a:schemeClr val="tx1"/>
                </a:solidFill>
                <a:effectLst/>
                <a:latin typeface="+mn-lt"/>
                <a:ea typeface="+mn-ea"/>
                <a:cs typeface="+mn-cs"/>
              </a:rPr>
              <a:t> also prescribe the same brand of medicine for a particular generic, which they are comfortable with. </a:t>
            </a:r>
          </a:p>
          <a:p>
            <a:pPr marL="171450" indent="-171450">
              <a:buFont typeface="Arial" charset="0"/>
              <a:buChar char="•"/>
            </a:pPr>
            <a:r>
              <a:rPr lang="en-US" sz="1200" kern="1200" baseline="0" dirty="0" smtClean="0">
                <a:solidFill>
                  <a:schemeClr val="tx1"/>
                </a:solidFill>
                <a:effectLst/>
                <a:latin typeface="+mn-lt"/>
                <a:ea typeface="+mn-ea"/>
                <a:cs typeface="+mn-cs"/>
              </a:rPr>
              <a:t>They do not prefer to change the brand which they suggested to </a:t>
            </a:r>
            <a:r>
              <a:rPr lang="en-US" sz="1200" kern="1200" baseline="0" dirty="0" smtClean="0">
                <a:solidFill>
                  <a:schemeClr val="tx1"/>
                </a:solidFill>
                <a:effectLst/>
                <a:latin typeface="+mn-lt"/>
                <a:ea typeface="+mn-ea"/>
                <a:cs typeface="+mn-cs"/>
              </a:rPr>
              <a:t>the patients regularly.</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3BF74F4-A4D1-A64E-921E-F278C7643F62}" type="slidenum">
              <a:rPr lang="en-US" smtClean="0"/>
              <a:t>3</a:t>
            </a:fld>
            <a:endParaRPr lang="en-US"/>
          </a:p>
        </p:txBody>
      </p:sp>
    </p:spTree>
    <p:extLst>
      <p:ext uri="{BB962C8B-B14F-4D97-AF65-F5344CB8AC3E}">
        <p14:creationId xmlns:p14="http://schemas.microsoft.com/office/powerpoint/2010/main" val="1676438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 customers are people</a:t>
            </a:r>
            <a:r>
              <a:rPr lang="en-US" baseline="0" dirty="0" smtClean="0"/>
              <a:t> using the same medicine brand for a long time and almost on a daily basis.</a:t>
            </a:r>
          </a:p>
          <a:p>
            <a:pPr marL="171450" indent="-171450">
              <a:buFont typeface="Arial" charset="0"/>
              <a:buChar char="•"/>
            </a:pPr>
            <a:r>
              <a:rPr lang="en-US" baseline="0" dirty="0" smtClean="0"/>
              <a:t>The customers are dependent on the supply of the medicines and immediate availability.</a:t>
            </a:r>
          </a:p>
          <a:p>
            <a:pPr marL="171450" indent="-171450">
              <a:buFont typeface="Arial" charset="0"/>
              <a:buChar char="•"/>
            </a:pPr>
            <a:r>
              <a:rPr lang="en-US" baseline="0" dirty="0" smtClean="0"/>
              <a:t>The non-availability of the medicines or any delay, could possibly deteriorate the patient’s condition, lead to patients and doctors moving to another brand.</a:t>
            </a:r>
          </a:p>
          <a:p>
            <a:pPr marL="171450" indent="-171450">
              <a:buFont typeface="Arial" charset="0"/>
              <a:buChar char="•"/>
            </a:pPr>
            <a:r>
              <a:rPr lang="en-US" baseline="0" dirty="0" smtClean="0"/>
              <a:t>The dependability on the demand, will make sure that there is optimum quantity produced.</a:t>
            </a:r>
          </a:p>
          <a:p>
            <a:pPr marL="171450" indent="-171450">
              <a:buFont typeface="Arial" charset="0"/>
              <a:buChar char="•"/>
            </a:pPr>
            <a:r>
              <a:rPr lang="en-US" baseline="0" dirty="0" smtClean="0"/>
              <a:t>The forecasts for the demand will be accurate if the demand is steady.</a:t>
            </a:r>
          </a:p>
          <a:p>
            <a:pPr marL="171450" indent="-171450">
              <a:buFont typeface="Arial" charset="0"/>
              <a:buChar char="•"/>
            </a:pPr>
            <a:r>
              <a:rPr lang="en-US" baseline="0" dirty="0" smtClean="0"/>
              <a:t>If the medicines are not readily available, then there will be customers withdrawing from using the brand.</a:t>
            </a:r>
          </a:p>
          <a:p>
            <a:pPr marL="171450" indent="-171450">
              <a:buFont typeface="Arial" charset="0"/>
              <a:buChar char="•"/>
            </a:pPr>
            <a:r>
              <a:rPr lang="en-US" baseline="0" dirty="0" smtClean="0"/>
              <a:t>This will create a more fluctuating demand.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3BF74F4-A4D1-A64E-921E-F278C7643F62}" type="slidenum">
              <a:rPr lang="en-US" smtClean="0"/>
              <a:t>4</a:t>
            </a:fld>
            <a:endParaRPr lang="en-US"/>
          </a:p>
        </p:txBody>
      </p:sp>
    </p:spTree>
    <p:extLst>
      <p:ext uri="{BB962C8B-B14F-4D97-AF65-F5344CB8AC3E}">
        <p14:creationId xmlns:p14="http://schemas.microsoft.com/office/powerpoint/2010/main" val="236417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This means that there</a:t>
            </a:r>
            <a:r>
              <a:rPr lang="en-US" baseline="0" dirty="0" smtClean="0"/>
              <a:t> should be minimum delay in shipping, manufacturing and other activities.</a:t>
            </a:r>
          </a:p>
          <a:p>
            <a:pPr marL="171450" indent="-171450">
              <a:buFont typeface="Arial" charset="0"/>
              <a:buChar char="•"/>
            </a:pPr>
            <a:r>
              <a:rPr lang="en-US" baseline="0" dirty="0" smtClean="0"/>
              <a:t>The company has to produce more than what is usually the demand, so that they do not lag behind.</a:t>
            </a:r>
          </a:p>
          <a:p>
            <a:pPr marL="171450" indent="-171450">
              <a:buFont typeface="Arial" charset="0"/>
              <a:buChar char="•"/>
            </a:pPr>
            <a:r>
              <a:rPr lang="en-US" baseline="0" dirty="0" smtClean="0"/>
              <a:t>If they lag, there will be situation where customers are not happy with the brand and will not prefer it in the future.</a:t>
            </a:r>
          </a:p>
          <a:p>
            <a:pPr marL="171450" indent="-171450">
              <a:buFont typeface="Arial" charset="0"/>
              <a:buChar char="•"/>
            </a:pPr>
            <a:r>
              <a:rPr lang="en-US" baseline="0" dirty="0" smtClean="0"/>
              <a:t>The company has to bear the inventory costs, though this is an extra burden.</a:t>
            </a:r>
          </a:p>
          <a:p>
            <a:pPr marL="171450" indent="-171450">
              <a:buFont typeface="Arial" charset="0"/>
              <a:buChar char="•"/>
            </a:pPr>
            <a:r>
              <a:rPr lang="en-US" baseline="0" dirty="0" smtClean="0"/>
              <a:t>Inventory storage will reduce the time needed to manufacture the medicines again.</a:t>
            </a:r>
          </a:p>
          <a:p>
            <a:pPr marL="171450" indent="-171450">
              <a:buFont typeface="Arial" charset="0"/>
              <a:buChar char="•"/>
            </a:pPr>
            <a:r>
              <a:rPr lang="en-US" baseline="0" dirty="0" smtClean="0"/>
              <a:t>Hence, less waiting time and more reliability for the customer.</a:t>
            </a:r>
          </a:p>
          <a:p>
            <a:pPr marL="171450" indent="-171450">
              <a:buFont typeface="Arial" charset="0"/>
              <a:buChar char="•"/>
            </a:pPr>
            <a:r>
              <a:rPr lang="en-US" baseline="0" dirty="0" smtClean="0"/>
              <a:t>This reliability is seen as future profit for the company.</a:t>
            </a:r>
            <a:endParaRPr lang="en-US" dirty="0"/>
          </a:p>
        </p:txBody>
      </p:sp>
      <p:sp>
        <p:nvSpPr>
          <p:cNvPr id="4" name="Slide Number Placeholder 3"/>
          <p:cNvSpPr>
            <a:spLocks noGrp="1"/>
          </p:cNvSpPr>
          <p:nvPr>
            <p:ph type="sldNum" sz="quarter" idx="10"/>
          </p:nvPr>
        </p:nvSpPr>
        <p:spPr/>
        <p:txBody>
          <a:bodyPr/>
          <a:lstStyle/>
          <a:p>
            <a:fld id="{13BF74F4-A4D1-A64E-921E-F278C7643F62}" type="slidenum">
              <a:rPr lang="en-US" smtClean="0"/>
              <a:t>5</a:t>
            </a:fld>
            <a:endParaRPr lang="en-US"/>
          </a:p>
        </p:txBody>
      </p:sp>
    </p:spTree>
    <p:extLst>
      <p:ext uri="{BB962C8B-B14F-4D97-AF65-F5344CB8AC3E}">
        <p14:creationId xmlns:p14="http://schemas.microsoft.com/office/powerpoint/2010/main" val="1956945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a:t>
            </a:r>
            <a:r>
              <a:rPr lang="en-US" baseline="0" dirty="0" smtClean="0"/>
              <a:t> graphs show the percentage of affected by diabetes in New Jersey alone.</a:t>
            </a:r>
          </a:p>
          <a:p>
            <a:pPr marL="171450" indent="-171450">
              <a:buFont typeface="Arial" charset="0"/>
              <a:buChar char="•"/>
            </a:pPr>
            <a:r>
              <a:rPr lang="en-US" baseline="0" dirty="0" smtClean="0"/>
              <a:t>The rank shows that New Jersey is not in the leading states where diabetic patients are more.</a:t>
            </a:r>
          </a:p>
          <a:p>
            <a:pPr marL="171450" indent="-171450">
              <a:buFont typeface="Arial" charset="0"/>
              <a:buChar char="•"/>
            </a:pPr>
            <a:r>
              <a:rPr lang="en-US" baseline="0" dirty="0" smtClean="0"/>
              <a:t>The map on the right shows the total population vs the diabetic patients per region.</a:t>
            </a:r>
          </a:p>
          <a:p>
            <a:pPr marL="171450" indent="-171450">
              <a:buFont typeface="Arial" charset="0"/>
              <a:buChar char="•"/>
            </a:pPr>
            <a:r>
              <a:rPr lang="en-US" baseline="0" dirty="0" smtClean="0"/>
              <a:t>The heat map gives an idea of where the diabetic patients are more in percentage.</a:t>
            </a:r>
          </a:p>
          <a:p>
            <a:pPr marL="171450" indent="-171450">
              <a:buFont typeface="Arial" charset="0"/>
              <a:buChar char="•"/>
            </a:pPr>
            <a:r>
              <a:rPr lang="en-US" baseline="0" dirty="0" smtClean="0"/>
              <a:t>The SE region is more compared to other regions.</a:t>
            </a:r>
          </a:p>
          <a:p>
            <a:pPr marL="171450" indent="-171450">
              <a:buFont typeface="Arial" charset="0"/>
              <a:buChar char="•"/>
            </a:pPr>
            <a:r>
              <a:rPr lang="en-US" baseline="0" dirty="0" smtClean="0"/>
              <a:t>So, the plant in New Jersey will do justice in the fairly short shipping time.</a:t>
            </a:r>
          </a:p>
          <a:p>
            <a:pPr marL="171450" indent="-171450">
              <a:buFont typeface="Arial" charset="0"/>
              <a:buChar char="•"/>
            </a:pPr>
            <a:r>
              <a:rPr lang="en-US" baseline="0" dirty="0" smtClean="0"/>
              <a:t>However, the company is concentrating on the production planning only.</a:t>
            </a:r>
          </a:p>
        </p:txBody>
      </p:sp>
      <p:sp>
        <p:nvSpPr>
          <p:cNvPr id="4" name="Slide Number Placeholder 3"/>
          <p:cNvSpPr>
            <a:spLocks noGrp="1"/>
          </p:cNvSpPr>
          <p:nvPr>
            <p:ph type="sldNum" sz="quarter" idx="10"/>
          </p:nvPr>
        </p:nvSpPr>
        <p:spPr/>
        <p:txBody>
          <a:bodyPr/>
          <a:lstStyle/>
          <a:p>
            <a:fld id="{13BF74F4-A4D1-A64E-921E-F278C7643F62}" type="slidenum">
              <a:rPr lang="en-US" smtClean="0"/>
              <a:t>6</a:t>
            </a:fld>
            <a:endParaRPr lang="en-US"/>
          </a:p>
        </p:txBody>
      </p:sp>
    </p:spTree>
    <p:extLst>
      <p:ext uri="{BB962C8B-B14F-4D97-AF65-F5344CB8AC3E}">
        <p14:creationId xmlns:p14="http://schemas.microsoft.com/office/powerpoint/2010/main" val="787990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Hypertension</a:t>
            </a:r>
            <a:r>
              <a:rPr lang="en-US" baseline="0" dirty="0" smtClean="0"/>
              <a:t> is very common amongst almost all. The statistics on the right demonstrates how common the condition is.</a:t>
            </a:r>
          </a:p>
          <a:p>
            <a:pPr marL="171450" indent="-171450">
              <a:buFont typeface="Arial" charset="0"/>
              <a:buChar char="•"/>
            </a:pPr>
            <a:r>
              <a:rPr lang="en-US" baseline="0" dirty="0" smtClean="0"/>
              <a:t>The statistics on the left shows the percentage of people affected in New Jersey alone.</a:t>
            </a:r>
          </a:p>
          <a:p>
            <a:pPr marL="171450" indent="-171450">
              <a:buFont typeface="Arial" charset="0"/>
              <a:buChar char="•"/>
            </a:pPr>
            <a:r>
              <a:rPr lang="en-US" baseline="0" dirty="0" smtClean="0"/>
              <a:t>Again, the rank is New Jersey is not very high indicating, there are more people affected by Hypertension in other states.</a:t>
            </a:r>
            <a:endParaRPr lang="en-US" dirty="0"/>
          </a:p>
        </p:txBody>
      </p:sp>
      <p:sp>
        <p:nvSpPr>
          <p:cNvPr id="4" name="Slide Number Placeholder 3"/>
          <p:cNvSpPr>
            <a:spLocks noGrp="1"/>
          </p:cNvSpPr>
          <p:nvPr>
            <p:ph type="sldNum" sz="quarter" idx="10"/>
          </p:nvPr>
        </p:nvSpPr>
        <p:spPr/>
        <p:txBody>
          <a:bodyPr/>
          <a:lstStyle/>
          <a:p>
            <a:fld id="{13BF74F4-A4D1-A64E-921E-F278C7643F62}" type="slidenum">
              <a:rPr lang="en-US" smtClean="0"/>
              <a:t>7</a:t>
            </a:fld>
            <a:endParaRPr lang="en-US"/>
          </a:p>
        </p:txBody>
      </p:sp>
    </p:spTree>
    <p:extLst>
      <p:ext uri="{BB962C8B-B14F-4D97-AF65-F5344CB8AC3E}">
        <p14:creationId xmlns:p14="http://schemas.microsoft.com/office/powerpoint/2010/main" val="145060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a:t>
            </a:r>
            <a:r>
              <a:rPr lang="en-US" baseline="0" dirty="0" smtClean="0"/>
              <a:t> graphs show the percentage of people having high cholesterol in New Jersey alone.</a:t>
            </a:r>
          </a:p>
          <a:p>
            <a:pPr marL="171450" indent="-171450">
              <a:buFont typeface="Arial" charset="0"/>
              <a:buChar char="•"/>
            </a:pPr>
            <a:r>
              <a:rPr lang="en-US" baseline="0" dirty="0" smtClean="0"/>
              <a:t>The rank shows that New Jersey is not in the leading states where people having high cholesterol are more.</a:t>
            </a:r>
          </a:p>
          <a:p>
            <a:pPr marL="171450" indent="-171450">
              <a:buFont typeface="Arial" charset="0"/>
              <a:buChar char="•"/>
            </a:pPr>
            <a:r>
              <a:rPr lang="en-US" baseline="0" dirty="0" smtClean="0"/>
              <a:t>The map on the right shows the total population vs the patients with high BP per region.</a:t>
            </a:r>
          </a:p>
          <a:p>
            <a:pPr marL="171450" indent="-171450">
              <a:buFont typeface="Arial" charset="0"/>
              <a:buChar char="•"/>
            </a:pPr>
            <a:r>
              <a:rPr lang="en-US" baseline="0" dirty="0" smtClean="0"/>
              <a:t>The heat map gives an idea of where the diabetic patients are more in percentage.</a:t>
            </a:r>
          </a:p>
          <a:p>
            <a:pPr marL="171450" indent="-171450">
              <a:buFont typeface="Arial" charset="0"/>
              <a:buChar char="•"/>
            </a:pPr>
            <a:r>
              <a:rPr lang="en-US" baseline="0" dirty="0" smtClean="0"/>
              <a:t>The SE region is more compared to other regions.</a:t>
            </a:r>
          </a:p>
          <a:p>
            <a:pPr marL="171450" indent="-171450">
              <a:buFont typeface="Arial" charset="0"/>
              <a:buChar char="•"/>
            </a:pPr>
            <a:r>
              <a:rPr lang="en-US" baseline="0" dirty="0" smtClean="0"/>
              <a:t>So, the plant in New Jersey will do justice in the fairly short shipping time.</a:t>
            </a:r>
          </a:p>
          <a:p>
            <a:pPr marL="171450" indent="-171450">
              <a:buFont typeface="Arial" charset="0"/>
              <a:buChar char="•"/>
            </a:pPr>
            <a:r>
              <a:rPr lang="en-US" dirty="0" smtClean="0"/>
              <a:t>Similar</a:t>
            </a:r>
            <a:r>
              <a:rPr lang="en-US" baseline="0" dirty="0" smtClean="0"/>
              <a:t> case as to the diabetic case.</a:t>
            </a:r>
          </a:p>
          <a:p>
            <a:pPr marL="171450" indent="-171450">
              <a:buFont typeface="Arial" charset="0"/>
              <a:buChar char="•"/>
            </a:pPr>
            <a:r>
              <a:rPr lang="en-US" baseline="0" dirty="0" smtClean="0"/>
              <a:t>Thus, the shipping of both the medicines can take place together since the higher concentration for both diabetes and high cholesterol patients are more in SE region.</a:t>
            </a:r>
            <a:endParaRPr lang="en-US" dirty="0"/>
          </a:p>
        </p:txBody>
      </p:sp>
      <p:sp>
        <p:nvSpPr>
          <p:cNvPr id="4" name="Slide Number Placeholder 3"/>
          <p:cNvSpPr>
            <a:spLocks noGrp="1"/>
          </p:cNvSpPr>
          <p:nvPr>
            <p:ph type="sldNum" sz="quarter" idx="10"/>
          </p:nvPr>
        </p:nvSpPr>
        <p:spPr/>
        <p:txBody>
          <a:bodyPr/>
          <a:lstStyle/>
          <a:p>
            <a:fld id="{13BF74F4-A4D1-A64E-921E-F278C7643F62}" type="slidenum">
              <a:rPr lang="en-US" smtClean="0"/>
              <a:t>8</a:t>
            </a:fld>
            <a:endParaRPr lang="en-US"/>
          </a:p>
        </p:txBody>
      </p:sp>
    </p:spTree>
    <p:extLst>
      <p:ext uri="{BB962C8B-B14F-4D97-AF65-F5344CB8AC3E}">
        <p14:creationId xmlns:p14="http://schemas.microsoft.com/office/powerpoint/2010/main" val="1391581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It is clearly visible that all the medicines and the target customers,</a:t>
            </a:r>
            <a:r>
              <a:rPr lang="en-US" baseline="0" dirty="0" smtClean="0"/>
              <a:t> are large in number.</a:t>
            </a:r>
          </a:p>
          <a:p>
            <a:pPr marL="171450" indent="-171450">
              <a:buFont typeface="Arial" charset="0"/>
              <a:buChar char="•"/>
            </a:pPr>
            <a:r>
              <a:rPr lang="en-US" baseline="0" dirty="0" smtClean="0"/>
              <a:t>Furthermore, the criticality of the diseases pose a bigger problem. The company should not take risk in the production quantity.</a:t>
            </a:r>
          </a:p>
          <a:p>
            <a:pPr marL="171450" indent="-171450">
              <a:buFont typeface="Arial" charset="0"/>
              <a:buChar char="•"/>
            </a:pPr>
            <a:r>
              <a:rPr lang="en-US" baseline="0" dirty="0" smtClean="0"/>
              <a:t>There should be a steady supply of medicines, or an inventory that is ready to meet any excess demands than expected.</a:t>
            </a:r>
          </a:p>
        </p:txBody>
      </p:sp>
      <p:sp>
        <p:nvSpPr>
          <p:cNvPr id="4" name="Slide Number Placeholder 3"/>
          <p:cNvSpPr>
            <a:spLocks noGrp="1"/>
          </p:cNvSpPr>
          <p:nvPr>
            <p:ph type="sldNum" sz="quarter" idx="10"/>
          </p:nvPr>
        </p:nvSpPr>
        <p:spPr/>
        <p:txBody>
          <a:bodyPr/>
          <a:lstStyle/>
          <a:p>
            <a:fld id="{13BF74F4-A4D1-A64E-921E-F278C7643F62}" type="slidenum">
              <a:rPr lang="en-US" smtClean="0"/>
              <a:t>9</a:t>
            </a:fld>
            <a:endParaRPr lang="en-US"/>
          </a:p>
        </p:txBody>
      </p:sp>
    </p:spTree>
    <p:extLst>
      <p:ext uri="{BB962C8B-B14F-4D97-AF65-F5344CB8AC3E}">
        <p14:creationId xmlns:p14="http://schemas.microsoft.com/office/powerpoint/2010/main" val="1698579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 company</a:t>
            </a:r>
            <a:r>
              <a:rPr lang="en-US" baseline="0" dirty="0" smtClean="0"/>
              <a:t> took steps to produce more to avoid out-of-stock situations.</a:t>
            </a:r>
          </a:p>
          <a:p>
            <a:pPr marL="171450" indent="-171450">
              <a:buFont typeface="Arial" charset="0"/>
              <a:buChar char="•"/>
            </a:pPr>
            <a:r>
              <a:rPr lang="en-US" baseline="0" dirty="0" smtClean="0"/>
              <a:t>But, it was not able to predict the demand the right way.</a:t>
            </a:r>
          </a:p>
          <a:p>
            <a:pPr marL="171450" indent="-171450">
              <a:buFont typeface="Arial" charset="0"/>
              <a:buChar char="•"/>
            </a:pPr>
            <a:r>
              <a:rPr lang="en-US" baseline="0" dirty="0" smtClean="0"/>
              <a:t>Sometimes, the over production let to more days and quantity in the inventory, which resulted in the medicines nearing their expiry dates.</a:t>
            </a:r>
          </a:p>
          <a:p>
            <a:pPr marL="171450" indent="-171450">
              <a:buFont typeface="Arial" charset="0"/>
              <a:buChar char="•"/>
            </a:pPr>
            <a:r>
              <a:rPr lang="en-US" baseline="0" dirty="0" smtClean="0"/>
              <a:t>This also led to more inventory costs and less profit margin for the company.</a:t>
            </a:r>
            <a:endParaRPr lang="en-US" dirty="0"/>
          </a:p>
        </p:txBody>
      </p:sp>
      <p:sp>
        <p:nvSpPr>
          <p:cNvPr id="4" name="Slide Number Placeholder 3"/>
          <p:cNvSpPr>
            <a:spLocks noGrp="1"/>
          </p:cNvSpPr>
          <p:nvPr>
            <p:ph type="sldNum" sz="quarter" idx="10"/>
          </p:nvPr>
        </p:nvSpPr>
        <p:spPr/>
        <p:txBody>
          <a:bodyPr/>
          <a:lstStyle/>
          <a:p>
            <a:fld id="{13BF74F4-A4D1-A64E-921E-F278C7643F62}" type="slidenum">
              <a:rPr lang="en-US" smtClean="0"/>
              <a:t>10</a:t>
            </a:fld>
            <a:endParaRPr lang="en-US"/>
          </a:p>
        </p:txBody>
      </p:sp>
    </p:spTree>
    <p:extLst>
      <p:ext uri="{BB962C8B-B14F-4D97-AF65-F5344CB8AC3E}">
        <p14:creationId xmlns:p14="http://schemas.microsoft.com/office/powerpoint/2010/main" val="133980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12/12/17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pPr/>
              <a:t>12/12/17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pPr/>
              <a:t>12/12/17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12/12/17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D552E-BAD1-4570-9D30-9488C832ADE7}"/>
              </a:ext>
            </a:extLst>
          </p:cNvPr>
          <p:cNvSpPr>
            <a:spLocks noGrp="1"/>
          </p:cNvSpPr>
          <p:nvPr>
            <p:ph type="ctrTitle"/>
          </p:nvPr>
        </p:nvSpPr>
        <p:spPr/>
        <p:txBody>
          <a:bodyPr/>
          <a:lstStyle/>
          <a:p>
            <a:r>
              <a:rPr lang="en-US" dirty="0" smtClean="0"/>
              <a:t>Traverse Pharma </a:t>
            </a:r>
            <a:endParaRPr lang="en-US" dirty="0"/>
          </a:p>
        </p:txBody>
      </p:sp>
      <p:sp>
        <p:nvSpPr>
          <p:cNvPr id="3" name="Subtitle 2">
            <a:extLst>
              <a:ext uri="{FF2B5EF4-FFF2-40B4-BE49-F238E27FC236}">
                <a16:creationId xmlns="" xmlns:a16="http://schemas.microsoft.com/office/drawing/2014/main" id="{0DA7FF5B-E224-4E28-98FF-D9A39D142ADD}"/>
              </a:ext>
            </a:extLst>
          </p:cNvPr>
          <p:cNvSpPr>
            <a:spLocks noGrp="1"/>
          </p:cNvSpPr>
          <p:nvPr>
            <p:ph type="subTitle" idx="1"/>
          </p:nvPr>
        </p:nvSpPr>
        <p:spPr>
          <a:xfrm>
            <a:off x="2389910" y="3657597"/>
            <a:ext cx="7668490" cy="1589812"/>
          </a:xfrm>
        </p:spPr>
        <p:txBody>
          <a:bodyPr>
            <a:normAutofit/>
          </a:bodyPr>
          <a:lstStyle/>
          <a:p>
            <a:r>
              <a:rPr lang="en-US" dirty="0" smtClean="0"/>
              <a:t>By,</a:t>
            </a:r>
          </a:p>
          <a:p>
            <a:r>
              <a:rPr lang="en-US" dirty="0" err="1" smtClean="0"/>
              <a:t>Alka</a:t>
            </a:r>
            <a:r>
              <a:rPr lang="en-US" dirty="0" smtClean="0"/>
              <a:t> Bhatt, Naveen </a:t>
            </a:r>
            <a:r>
              <a:rPr lang="en-US" dirty="0" err="1" smtClean="0"/>
              <a:t>Dayakar</a:t>
            </a:r>
            <a:r>
              <a:rPr lang="en-US" dirty="0" smtClean="0"/>
              <a:t>, </a:t>
            </a:r>
            <a:r>
              <a:rPr lang="en-US" dirty="0" err="1" smtClean="0"/>
              <a:t>Khavya</a:t>
            </a:r>
            <a:r>
              <a:rPr lang="en-US" dirty="0" smtClean="0"/>
              <a:t> Ramachandra</a:t>
            </a:r>
            <a:r>
              <a:rPr lang="en-US" dirty="0"/>
              <a:t>n</a:t>
            </a:r>
            <a:r>
              <a:rPr lang="en-US" dirty="0" smtClean="0"/>
              <a:t>, Edmund </a:t>
            </a:r>
            <a:r>
              <a:rPr lang="en-US" dirty="0"/>
              <a:t>Arthur  </a:t>
            </a:r>
          </a:p>
        </p:txBody>
      </p:sp>
    </p:spTree>
    <p:extLst>
      <p:ext uri="{BB962C8B-B14F-4D97-AF65-F5344CB8AC3E}">
        <p14:creationId xmlns:p14="http://schemas.microsoft.com/office/powerpoint/2010/main" val="410069766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99F959-D24B-4BE3-8353-E19841A68838}"/>
              </a:ext>
            </a:extLst>
          </p:cNvPr>
          <p:cNvSpPr>
            <a:spLocks noGrp="1"/>
          </p:cNvSpPr>
          <p:nvPr>
            <p:ph type="title"/>
          </p:nvPr>
        </p:nvSpPr>
        <p:spPr/>
        <p:txBody>
          <a:bodyPr/>
          <a:lstStyle/>
          <a:p>
            <a:r>
              <a:rPr lang="en-US" dirty="0" smtClean="0"/>
              <a:t>Statement Problem(continued..)</a:t>
            </a:r>
            <a:endParaRPr lang="en-US" dirty="0"/>
          </a:p>
        </p:txBody>
      </p:sp>
      <p:sp>
        <p:nvSpPr>
          <p:cNvPr id="3" name="Content Placeholder 2">
            <a:extLst>
              <a:ext uri="{FF2B5EF4-FFF2-40B4-BE49-F238E27FC236}">
                <a16:creationId xmlns="" xmlns:a16="http://schemas.microsoft.com/office/drawing/2014/main" id="{C9952D34-07D7-4BE3-B1C2-18ADD00211CF}"/>
              </a:ext>
            </a:extLst>
          </p:cNvPr>
          <p:cNvSpPr>
            <a:spLocks noGrp="1"/>
          </p:cNvSpPr>
          <p:nvPr>
            <p:ph idx="1"/>
          </p:nvPr>
        </p:nvSpPr>
        <p:spPr/>
        <p:txBody>
          <a:bodyPr>
            <a:normAutofit/>
          </a:bodyPr>
          <a:lstStyle/>
          <a:p>
            <a:r>
              <a:rPr lang="en-US" dirty="0" smtClean="0"/>
              <a:t>The company wanted to bounce back </a:t>
            </a:r>
            <a:r>
              <a:rPr lang="en-US" dirty="0" smtClean="0"/>
              <a:t>by</a:t>
            </a:r>
            <a:r>
              <a:rPr lang="en-US" dirty="0" smtClean="0"/>
              <a:t> </a:t>
            </a:r>
            <a:r>
              <a:rPr lang="en-US" dirty="0" smtClean="0"/>
              <a:t>producing more than the usual </a:t>
            </a:r>
            <a:r>
              <a:rPr lang="en-US" dirty="0" smtClean="0"/>
              <a:t>amount</a:t>
            </a:r>
            <a:endParaRPr lang="en-US" dirty="0" smtClean="0"/>
          </a:p>
          <a:p>
            <a:r>
              <a:rPr lang="en-US" dirty="0" smtClean="0"/>
              <a:t>This resulted in higher inventory storage quantity and storage time</a:t>
            </a:r>
          </a:p>
          <a:p>
            <a:r>
              <a:rPr lang="en-US" dirty="0" smtClean="0"/>
              <a:t>Increased the inventory costs and </a:t>
            </a:r>
          </a:p>
          <a:p>
            <a:r>
              <a:rPr lang="en-US" dirty="0" smtClean="0"/>
              <a:t>Lead to less profit margin for the company</a:t>
            </a:r>
          </a:p>
          <a:p>
            <a:endParaRPr lang="en-US" dirty="0" smtClean="0"/>
          </a:p>
          <a:p>
            <a:endParaRPr lang="en-US" dirty="0" smtClean="0"/>
          </a:p>
        </p:txBody>
      </p:sp>
    </p:spTree>
    <p:extLst>
      <p:ext uri="{BB962C8B-B14F-4D97-AF65-F5344CB8AC3E}">
        <p14:creationId xmlns:p14="http://schemas.microsoft.com/office/powerpoint/2010/main" val="12798401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8517BD-FA13-49C6-A289-B421E780BDE6}"/>
              </a:ext>
            </a:extLst>
          </p:cNvPr>
          <p:cNvSpPr>
            <a:spLocks noGrp="1"/>
          </p:cNvSpPr>
          <p:nvPr>
            <p:ph type="title"/>
          </p:nvPr>
        </p:nvSpPr>
        <p:spPr/>
        <p:txBody>
          <a:bodyPr/>
          <a:lstStyle/>
          <a:p>
            <a:r>
              <a:rPr lang="en-US" dirty="0" smtClean="0"/>
              <a:t>Objective</a:t>
            </a:r>
            <a:endParaRPr lang="en-US" dirty="0"/>
          </a:p>
        </p:txBody>
      </p:sp>
      <p:sp>
        <p:nvSpPr>
          <p:cNvPr id="3" name="Content Placeholder 2">
            <a:extLst>
              <a:ext uri="{FF2B5EF4-FFF2-40B4-BE49-F238E27FC236}">
                <a16:creationId xmlns="" xmlns:a16="http://schemas.microsoft.com/office/drawing/2014/main" id="{9DCE02B8-9D42-4323-8991-FFAD798E448B}"/>
              </a:ext>
            </a:extLst>
          </p:cNvPr>
          <p:cNvSpPr>
            <a:spLocks noGrp="1"/>
          </p:cNvSpPr>
          <p:nvPr>
            <p:ph idx="1"/>
          </p:nvPr>
        </p:nvSpPr>
        <p:spPr>
          <a:xfrm>
            <a:off x="1295402" y="2556932"/>
            <a:ext cx="9601196" cy="3318936"/>
          </a:xfrm>
        </p:spPr>
        <p:txBody>
          <a:bodyPr>
            <a:normAutofit fontScale="92500" lnSpcReduction="10000"/>
          </a:bodyPr>
          <a:lstStyle/>
          <a:p>
            <a:r>
              <a:rPr lang="en-US" dirty="0"/>
              <a:t>The company aims to avoid any shortage of drugs and aims to forecast the demands for the year keeping in mind any flexibilities of the demands.</a:t>
            </a:r>
          </a:p>
          <a:p>
            <a:r>
              <a:rPr lang="en-US" dirty="0"/>
              <a:t>The aim is to review the monthly demands of the </a:t>
            </a:r>
            <a:r>
              <a:rPr lang="en-US" dirty="0" smtClean="0"/>
              <a:t>previous </a:t>
            </a:r>
            <a:r>
              <a:rPr lang="en-US" dirty="0"/>
              <a:t>years to predict the demand for the following year.</a:t>
            </a:r>
          </a:p>
          <a:p>
            <a:r>
              <a:rPr lang="en-US" dirty="0" smtClean="0"/>
              <a:t>Calculate </a:t>
            </a:r>
            <a:r>
              <a:rPr lang="en-US" dirty="0" smtClean="0"/>
              <a:t>all the costs involved </a:t>
            </a:r>
            <a:r>
              <a:rPr lang="en-US" dirty="0"/>
              <a:t>and plan to reduce it </a:t>
            </a:r>
            <a:r>
              <a:rPr lang="en-US" dirty="0" smtClean="0"/>
              <a:t>by producing the optimal amount.</a:t>
            </a:r>
            <a:endParaRPr lang="en-US" dirty="0"/>
          </a:p>
          <a:p>
            <a:r>
              <a:rPr lang="en-US" dirty="0"/>
              <a:t>Produce more drugs when the demand is forecasted to be high but not high enough in order to avoid stocking the drugs in the inventory over time. Simultaneously, produce the right amount </a:t>
            </a:r>
            <a:r>
              <a:rPr lang="en-US" dirty="0" smtClean="0"/>
              <a:t>of goods </a:t>
            </a:r>
            <a:r>
              <a:rPr lang="en-US" dirty="0"/>
              <a:t>in order to avoid out-of-stock situations.</a:t>
            </a:r>
          </a:p>
          <a:p>
            <a:endParaRPr lang="en-US" dirty="0"/>
          </a:p>
        </p:txBody>
      </p:sp>
    </p:spTree>
    <p:extLst>
      <p:ext uri="{BB962C8B-B14F-4D97-AF65-F5344CB8AC3E}">
        <p14:creationId xmlns:p14="http://schemas.microsoft.com/office/powerpoint/2010/main" val="255274684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D6E667-B0AA-451F-A402-E8F25BE1D49D}"/>
              </a:ext>
            </a:extLst>
          </p:cNvPr>
          <p:cNvSpPr>
            <a:spLocks noGrp="1"/>
          </p:cNvSpPr>
          <p:nvPr>
            <p:ph type="title"/>
          </p:nvPr>
        </p:nvSpPr>
        <p:spPr/>
        <p:txBody>
          <a:bodyPr/>
          <a:lstStyle/>
          <a:p>
            <a:r>
              <a:rPr lang="en-US" dirty="0" smtClean="0"/>
              <a:t>Action Plan</a:t>
            </a:r>
            <a:endParaRPr lang="en-US" dirty="0"/>
          </a:p>
        </p:txBody>
      </p:sp>
      <p:sp>
        <p:nvSpPr>
          <p:cNvPr id="3" name="Content Placeholder 2">
            <a:extLst>
              <a:ext uri="{FF2B5EF4-FFF2-40B4-BE49-F238E27FC236}">
                <a16:creationId xmlns="" xmlns:a16="http://schemas.microsoft.com/office/drawing/2014/main" id="{4DE73413-2495-408B-A603-622F3D3ADA2C}"/>
              </a:ext>
            </a:extLst>
          </p:cNvPr>
          <p:cNvSpPr>
            <a:spLocks noGrp="1"/>
          </p:cNvSpPr>
          <p:nvPr>
            <p:ph idx="1"/>
          </p:nvPr>
        </p:nvSpPr>
        <p:spPr/>
        <p:txBody>
          <a:bodyPr>
            <a:normAutofit fontScale="77500" lnSpcReduction="20000"/>
          </a:bodyPr>
          <a:lstStyle/>
          <a:p>
            <a:r>
              <a:rPr lang="en-US" dirty="0" smtClean="0"/>
              <a:t>To </a:t>
            </a:r>
            <a:r>
              <a:rPr lang="en-US" dirty="0"/>
              <a:t>forecast the demands as accurate as possible to manufacture the right amount of goods.</a:t>
            </a:r>
          </a:p>
          <a:p>
            <a:r>
              <a:rPr lang="en-US" dirty="0" smtClean="0"/>
              <a:t>To </a:t>
            </a:r>
            <a:r>
              <a:rPr lang="en-US" dirty="0"/>
              <a:t>find the right method for forecasting.</a:t>
            </a:r>
          </a:p>
          <a:p>
            <a:r>
              <a:rPr lang="en-US" dirty="0" smtClean="0"/>
              <a:t>To </a:t>
            </a:r>
            <a:r>
              <a:rPr lang="en-US" dirty="0"/>
              <a:t>find out the budget to be allocated for each drug separately and calculate manufacturing </a:t>
            </a:r>
            <a:r>
              <a:rPr lang="en-US" dirty="0" smtClean="0"/>
              <a:t>costs, number of medicines to manufacture etc</a:t>
            </a:r>
            <a:r>
              <a:rPr lang="en-US" dirty="0"/>
              <a:t>., for each drug.</a:t>
            </a:r>
          </a:p>
          <a:p>
            <a:r>
              <a:rPr lang="en-US" dirty="0" smtClean="0"/>
              <a:t>Maximize </a:t>
            </a:r>
            <a:r>
              <a:rPr lang="en-US" dirty="0"/>
              <a:t>the profit of the company by </a:t>
            </a:r>
            <a:r>
              <a:rPr lang="en-US" dirty="0" smtClean="0"/>
              <a:t>producing the optimum amount of medicines only.</a:t>
            </a:r>
            <a:endParaRPr lang="en-US" dirty="0"/>
          </a:p>
          <a:p>
            <a:r>
              <a:rPr lang="en-US" dirty="0" smtClean="0"/>
              <a:t>Find </a:t>
            </a:r>
            <a:r>
              <a:rPr lang="en-US" dirty="0"/>
              <a:t>out all the constraints like budget for each drug, maximum and minimum </a:t>
            </a:r>
            <a:r>
              <a:rPr lang="en-US" dirty="0" smtClean="0"/>
              <a:t>values of production </a:t>
            </a:r>
            <a:r>
              <a:rPr lang="en-US" dirty="0"/>
              <a:t>and other miscellaneous costs.</a:t>
            </a:r>
          </a:p>
          <a:p>
            <a:r>
              <a:rPr lang="en-US" dirty="0" smtClean="0"/>
              <a:t>Keep </a:t>
            </a:r>
            <a:r>
              <a:rPr lang="en-US" dirty="0"/>
              <a:t>all the constraints in equation and find out the optimized solution.</a:t>
            </a:r>
          </a:p>
          <a:p>
            <a:r>
              <a:rPr lang="en-US" dirty="0" smtClean="0"/>
              <a:t>Use </a:t>
            </a:r>
            <a:r>
              <a:rPr lang="en-US" dirty="0" smtClean="0"/>
              <a:t>Linear </a:t>
            </a:r>
            <a:r>
              <a:rPr lang="en-US" dirty="0"/>
              <a:t>programming to find out which drugs to manufacture in order to minimize the inventory cost, manufacturing cost etc.</a:t>
            </a:r>
          </a:p>
        </p:txBody>
      </p:sp>
    </p:spTree>
    <p:extLst>
      <p:ext uri="{BB962C8B-B14F-4D97-AF65-F5344CB8AC3E}">
        <p14:creationId xmlns:p14="http://schemas.microsoft.com/office/powerpoint/2010/main" val="302275360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99F959-D24B-4BE3-8353-E19841A68838}"/>
              </a:ext>
            </a:extLst>
          </p:cNvPr>
          <p:cNvSpPr>
            <a:spLocks noGrp="1"/>
          </p:cNvSpPr>
          <p:nvPr>
            <p:ph type="title"/>
          </p:nvPr>
        </p:nvSpPr>
        <p:spPr/>
        <p:txBody>
          <a:bodyPr/>
          <a:lstStyle/>
          <a:p>
            <a:r>
              <a:rPr lang="en-US" b="1" smtClean="0"/>
              <a:t>Company Background</a:t>
            </a:r>
            <a:endParaRPr lang="en-US" b="1" dirty="0"/>
          </a:p>
        </p:txBody>
      </p:sp>
      <p:sp>
        <p:nvSpPr>
          <p:cNvPr id="3" name="Content Placeholder 2">
            <a:extLst>
              <a:ext uri="{FF2B5EF4-FFF2-40B4-BE49-F238E27FC236}">
                <a16:creationId xmlns="" xmlns:a16="http://schemas.microsoft.com/office/drawing/2014/main" id="{C9952D34-07D7-4BE3-B1C2-18ADD00211CF}"/>
              </a:ext>
            </a:extLst>
          </p:cNvPr>
          <p:cNvSpPr>
            <a:spLocks noGrp="1"/>
          </p:cNvSpPr>
          <p:nvPr>
            <p:ph idx="1"/>
          </p:nvPr>
        </p:nvSpPr>
        <p:spPr/>
        <p:txBody>
          <a:bodyPr>
            <a:normAutofit/>
          </a:bodyPr>
          <a:lstStyle/>
          <a:p>
            <a:r>
              <a:rPr lang="en-US" b="1" dirty="0" smtClean="0"/>
              <a:t>American Pharmaceutical Company</a:t>
            </a:r>
          </a:p>
          <a:p>
            <a:r>
              <a:rPr lang="en-US" b="1" dirty="0" smtClean="0"/>
              <a:t>One of the largest pharma company in the world</a:t>
            </a:r>
          </a:p>
          <a:p>
            <a:r>
              <a:rPr lang="en-US" b="1" dirty="0" smtClean="0"/>
              <a:t>Around 20 years in the Pharma Industry</a:t>
            </a:r>
          </a:p>
          <a:p>
            <a:r>
              <a:rPr lang="en-US" b="1" dirty="0" smtClean="0"/>
              <a:t>Producer of Generic Medicines</a:t>
            </a:r>
          </a:p>
          <a:p>
            <a:r>
              <a:rPr lang="en-US" b="1" dirty="0" smtClean="0"/>
              <a:t>Manufacturer- medicines for diabetes, cholesterol, hypertension</a:t>
            </a:r>
            <a:endParaRPr lang="en-US" b="1" dirty="0"/>
          </a:p>
        </p:txBody>
      </p:sp>
    </p:spTree>
    <p:extLst>
      <p:ext uri="{BB962C8B-B14F-4D97-AF65-F5344CB8AC3E}">
        <p14:creationId xmlns:p14="http://schemas.microsoft.com/office/powerpoint/2010/main" val="164152111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1740D7-4B97-4B79-B924-55DF546A3F13}"/>
              </a:ext>
            </a:extLst>
          </p:cNvPr>
          <p:cNvSpPr>
            <a:spLocks noGrp="1"/>
          </p:cNvSpPr>
          <p:nvPr>
            <p:ph type="title"/>
          </p:nvPr>
        </p:nvSpPr>
        <p:spPr/>
        <p:txBody>
          <a:bodyPr/>
          <a:lstStyle/>
          <a:p>
            <a:r>
              <a:rPr lang="en-US" b="1" dirty="0" smtClean="0"/>
              <a:t>Who is the customer?</a:t>
            </a:r>
            <a:endParaRPr lang="en-US" b="1" dirty="0"/>
          </a:p>
        </p:txBody>
      </p:sp>
      <p:sp>
        <p:nvSpPr>
          <p:cNvPr id="3" name="Content Placeholder 2">
            <a:extLst>
              <a:ext uri="{FF2B5EF4-FFF2-40B4-BE49-F238E27FC236}">
                <a16:creationId xmlns="" xmlns:a16="http://schemas.microsoft.com/office/drawing/2014/main" id="{A825B26C-866A-4B93-B2D6-6248E32D6FE0}"/>
              </a:ext>
            </a:extLst>
          </p:cNvPr>
          <p:cNvSpPr>
            <a:spLocks noGrp="1"/>
          </p:cNvSpPr>
          <p:nvPr>
            <p:ph idx="1"/>
          </p:nvPr>
        </p:nvSpPr>
        <p:spPr/>
        <p:txBody>
          <a:bodyPr>
            <a:normAutofit fontScale="92500" lnSpcReduction="20000"/>
          </a:bodyPr>
          <a:lstStyle/>
          <a:p>
            <a:r>
              <a:rPr lang="en-US" b="1" dirty="0" smtClean="0"/>
              <a:t>Company produces three drugs on a major scale</a:t>
            </a:r>
            <a:endParaRPr lang="en-US" b="1" dirty="0"/>
          </a:p>
          <a:p>
            <a:r>
              <a:rPr lang="en-US" b="1" dirty="0" smtClean="0"/>
              <a:t>Customers are people diagnosed with:-</a:t>
            </a:r>
          </a:p>
          <a:p>
            <a:pPr lvl="1"/>
            <a:r>
              <a:rPr lang="en-US" b="1" dirty="0" smtClean="0"/>
              <a:t>Hypertension</a:t>
            </a:r>
          </a:p>
          <a:p>
            <a:pPr lvl="1"/>
            <a:r>
              <a:rPr lang="en-US" b="1" dirty="0" smtClean="0"/>
              <a:t>Diabetes</a:t>
            </a:r>
          </a:p>
          <a:p>
            <a:pPr lvl="1"/>
            <a:r>
              <a:rPr lang="en-US" b="1" dirty="0" smtClean="0"/>
              <a:t>High Cholesterol</a:t>
            </a:r>
            <a:endParaRPr lang="en-US" b="1" dirty="0"/>
          </a:p>
          <a:p>
            <a:r>
              <a:rPr lang="en-US" b="1" dirty="0" smtClean="0"/>
              <a:t>Customers with above diseases, have to continue medicines for a longer time</a:t>
            </a:r>
            <a:endParaRPr lang="en-US" b="1" dirty="0"/>
          </a:p>
          <a:p>
            <a:r>
              <a:rPr lang="en-US" b="1" dirty="0" smtClean="0"/>
              <a:t>Customers are skeptic to settle for a new medicine</a:t>
            </a:r>
            <a:endParaRPr lang="en-US" b="1" dirty="0"/>
          </a:p>
          <a:p>
            <a:r>
              <a:rPr lang="en-US" b="1" dirty="0" smtClean="0"/>
              <a:t>They prefer to continue the same medicines they have been using</a:t>
            </a:r>
          </a:p>
          <a:p>
            <a:endParaRPr lang="en-US" b="1" dirty="0"/>
          </a:p>
        </p:txBody>
      </p:sp>
    </p:spTree>
    <p:extLst>
      <p:ext uri="{BB962C8B-B14F-4D97-AF65-F5344CB8AC3E}">
        <p14:creationId xmlns:p14="http://schemas.microsoft.com/office/powerpoint/2010/main" val="367640202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1740D7-4B97-4B79-B924-55DF546A3F13}"/>
              </a:ext>
            </a:extLst>
          </p:cNvPr>
          <p:cNvSpPr>
            <a:spLocks noGrp="1"/>
          </p:cNvSpPr>
          <p:nvPr>
            <p:ph type="title"/>
          </p:nvPr>
        </p:nvSpPr>
        <p:spPr/>
        <p:txBody>
          <a:bodyPr/>
          <a:lstStyle/>
          <a:p>
            <a:r>
              <a:rPr lang="en-US" b="1" dirty="0" smtClean="0"/>
              <a:t>Customer Expectations</a:t>
            </a:r>
            <a:endParaRPr lang="en-US" b="1" dirty="0"/>
          </a:p>
        </p:txBody>
      </p:sp>
      <p:sp>
        <p:nvSpPr>
          <p:cNvPr id="3" name="Content Placeholder 2">
            <a:extLst>
              <a:ext uri="{FF2B5EF4-FFF2-40B4-BE49-F238E27FC236}">
                <a16:creationId xmlns="" xmlns:a16="http://schemas.microsoft.com/office/drawing/2014/main" id="{A825B26C-866A-4B93-B2D6-6248E32D6FE0}"/>
              </a:ext>
            </a:extLst>
          </p:cNvPr>
          <p:cNvSpPr>
            <a:spLocks noGrp="1"/>
          </p:cNvSpPr>
          <p:nvPr>
            <p:ph idx="1"/>
          </p:nvPr>
        </p:nvSpPr>
        <p:spPr/>
        <p:txBody>
          <a:bodyPr>
            <a:normAutofit/>
          </a:bodyPr>
          <a:lstStyle/>
          <a:p>
            <a:r>
              <a:rPr lang="en-US" b="1" dirty="0" smtClean="0"/>
              <a:t>The customers are people diagnosed with diseases that are critical</a:t>
            </a:r>
          </a:p>
          <a:p>
            <a:r>
              <a:rPr lang="en-US" b="1" dirty="0" smtClean="0"/>
              <a:t>They need immediate attention</a:t>
            </a:r>
          </a:p>
          <a:p>
            <a:r>
              <a:rPr lang="en-US" b="1" dirty="0" smtClean="0"/>
              <a:t>This means immediate medicine availability</a:t>
            </a:r>
          </a:p>
          <a:p>
            <a:r>
              <a:rPr lang="en-US" b="1" dirty="0" smtClean="0"/>
              <a:t>Out-of-stock medicine situations are fatal for the customer’s health</a:t>
            </a:r>
          </a:p>
          <a:p>
            <a:r>
              <a:rPr lang="en-US" b="1" dirty="0" smtClean="0"/>
              <a:t>Non-availability of medicines due to higher shipping times, </a:t>
            </a:r>
            <a:r>
              <a:rPr lang="en-US" b="1" dirty="0" err="1" smtClean="0"/>
              <a:t>out-of</a:t>
            </a:r>
            <a:r>
              <a:rPr lang="en-US" b="1" dirty="0" smtClean="0"/>
              <a:t> stock medicines, will cause customers to quit.</a:t>
            </a:r>
          </a:p>
          <a:p>
            <a:endParaRPr lang="en-US" b="1" dirty="0" smtClean="0"/>
          </a:p>
          <a:p>
            <a:endParaRPr lang="en-US" b="1" dirty="0"/>
          </a:p>
        </p:txBody>
      </p:sp>
    </p:spTree>
    <p:extLst>
      <p:ext uri="{BB962C8B-B14F-4D97-AF65-F5344CB8AC3E}">
        <p14:creationId xmlns:p14="http://schemas.microsoft.com/office/powerpoint/2010/main" val="59678349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1740D7-4B97-4B79-B924-55DF546A3F13}"/>
              </a:ext>
            </a:extLst>
          </p:cNvPr>
          <p:cNvSpPr>
            <a:spLocks noGrp="1"/>
          </p:cNvSpPr>
          <p:nvPr>
            <p:ph type="title"/>
          </p:nvPr>
        </p:nvSpPr>
        <p:spPr/>
        <p:txBody>
          <a:bodyPr/>
          <a:lstStyle/>
          <a:p>
            <a:r>
              <a:rPr lang="en-US" b="1" dirty="0" smtClean="0"/>
              <a:t>Company Expectations</a:t>
            </a:r>
            <a:endParaRPr lang="en-US" b="1" dirty="0"/>
          </a:p>
        </p:txBody>
      </p:sp>
      <p:sp>
        <p:nvSpPr>
          <p:cNvPr id="3" name="Content Placeholder 2">
            <a:extLst>
              <a:ext uri="{FF2B5EF4-FFF2-40B4-BE49-F238E27FC236}">
                <a16:creationId xmlns="" xmlns:a16="http://schemas.microsoft.com/office/drawing/2014/main" id="{A825B26C-866A-4B93-B2D6-6248E32D6FE0}"/>
              </a:ext>
            </a:extLst>
          </p:cNvPr>
          <p:cNvSpPr>
            <a:spLocks noGrp="1"/>
          </p:cNvSpPr>
          <p:nvPr>
            <p:ph idx="1"/>
          </p:nvPr>
        </p:nvSpPr>
        <p:spPr/>
        <p:txBody>
          <a:bodyPr>
            <a:normAutofit/>
          </a:bodyPr>
          <a:lstStyle/>
          <a:p>
            <a:r>
              <a:rPr lang="en-US" b="1" dirty="0" smtClean="0"/>
              <a:t>The high volume of customers with diseases means high demand.</a:t>
            </a:r>
          </a:p>
          <a:p>
            <a:r>
              <a:rPr lang="en-US" b="1" dirty="0" smtClean="0"/>
              <a:t>The customers have to continue the medicines for a longer time, means steady supply around the year expected</a:t>
            </a:r>
          </a:p>
          <a:p>
            <a:r>
              <a:rPr lang="en-US" b="1" dirty="0" smtClean="0"/>
              <a:t>So, company has to produce more than what is expected</a:t>
            </a:r>
          </a:p>
          <a:p>
            <a:r>
              <a:rPr lang="en-US" b="1" dirty="0"/>
              <a:t>I</a:t>
            </a:r>
            <a:r>
              <a:rPr lang="en-US" b="1" dirty="0" smtClean="0"/>
              <a:t>nventory storage required in large quantities, longer time</a:t>
            </a:r>
          </a:p>
          <a:p>
            <a:r>
              <a:rPr lang="en-US" b="1" dirty="0" smtClean="0"/>
              <a:t>Minimum shipping time required.</a:t>
            </a:r>
          </a:p>
          <a:p>
            <a:endParaRPr lang="en-US" b="1" dirty="0" smtClean="0"/>
          </a:p>
          <a:p>
            <a:endParaRPr lang="en-US" b="1" dirty="0"/>
          </a:p>
        </p:txBody>
      </p:sp>
    </p:spTree>
    <p:extLst>
      <p:ext uri="{BB962C8B-B14F-4D97-AF65-F5344CB8AC3E}">
        <p14:creationId xmlns:p14="http://schemas.microsoft.com/office/powerpoint/2010/main" val="188645539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1740D7-4B97-4B79-B924-55DF546A3F13}"/>
              </a:ext>
            </a:extLst>
          </p:cNvPr>
          <p:cNvSpPr>
            <a:spLocks noGrp="1"/>
          </p:cNvSpPr>
          <p:nvPr>
            <p:ph type="title"/>
          </p:nvPr>
        </p:nvSpPr>
        <p:spPr>
          <a:xfrm>
            <a:off x="1225064" y="0"/>
            <a:ext cx="9601196" cy="1303867"/>
          </a:xfrm>
        </p:spPr>
        <p:txBody>
          <a:bodyPr/>
          <a:lstStyle/>
          <a:p>
            <a:r>
              <a:rPr lang="en-US" b="1" dirty="0" smtClean="0"/>
              <a:t>Diabetes</a:t>
            </a:r>
            <a:endParaRPr lang="en-US"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104" y="1632513"/>
            <a:ext cx="5248552" cy="5007438"/>
          </a:xfrm>
          <a:prstGeom prst="rect">
            <a:avLst/>
          </a:prstGeom>
        </p:spPr>
      </p:pic>
      <p:sp>
        <p:nvSpPr>
          <p:cNvPr id="6" name="TextBox 5"/>
          <p:cNvSpPr txBox="1"/>
          <p:nvPr/>
        </p:nvSpPr>
        <p:spPr>
          <a:xfrm>
            <a:off x="1389712" y="1119201"/>
            <a:ext cx="3238387" cy="369332"/>
          </a:xfrm>
          <a:prstGeom prst="rect">
            <a:avLst/>
          </a:prstGeom>
          <a:noFill/>
        </p:spPr>
        <p:txBody>
          <a:bodyPr wrap="none" rtlCol="0">
            <a:spAutoFit/>
          </a:bodyPr>
          <a:lstStyle/>
          <a:p>
            <a:r>
              <a:rPr lang="en-US" b="1" dirty="0" smtClean="0"/>
              <a:t>DIABETES IN NEW JERSEY</a:t>
            </a:r>
            <a:endParaRPr lang="en-US" b="1" dirty="0"/>
          </a:p>
        </p:txBody>
      </p:sp>
      <p:sp>
        <p:nvSpPr>
          <p:cNvPr id="8" name="TextBox 7"/>
          <p:cNvSpPr txBox="1"/>
          <p:nvPr/>
        </p:nvSpPr>
        <p:spPr>
          <a:xfrm>
            <a:off x="6851110" y="1119201"/>
            <a:ext cx="4216539" cy="369332"/>
          </a:xfrm>
          <a:prstGeom prst="rect">
            <a:avLst/>
          </a:prstGeom>
          <a:noFill/>
        </p:spPr>
        <p:txBody>
          <a:bodyPr wrap="none" rtlCol="0">
            <a:spAutoFit/>
          </a:bodyPr>
          <a:lstStyle/>
          <a:p>
            <a:r>
              <a:rPr lang="en-US" b="1" dirty="0" smtClean="0"/>
              <a:t>DIABETES VS. TOTAL POPULATION</a:t>
            </a:r>
            <a:endParaRPr lang="en-US"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955" y="1632513"/>
            <a:ext cx="5349902" cy="5007438"/>
          </a:xfrm>
          <a:prstGeom prst="rect">
            <a:avLst/>
          </a:prstGeom>
        </p:spPr>
      </p:pic>
    </p:spTree>
    <p:extLst>
      <p:ext uri="{BB962C8B-B14F-4D97-AF65-F5344CB8AC3E}">
        <p14:creationId xmlns:p14="http://schemas.microsoft.com/office/powerpoint/2010/main" val="130557903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1740D7-4B97-4B79-B924-55DF546A3F13}"/>
              </a:ext>
            </a:extLst>
          </p:cNvPr>
          <p:cNvSpPr>
            <a:spLocks noGrp="1"/>
          </p:cNvSpPr>
          <p:nvPr>
            <p:ph type="title"/>
          </p:nvPr>
        </p:nvSpPr>
        <p:spPr>
          <a:xfrm>
            <a:off x="1225064" y="0"/>
            <a:ext cx="9601196" cy="1303867"/>
          </a:xfrm>
        </p:spPr>
        <p:txBody>
          <a:bodyPr/>
          <a:lstStyle/>
          <a:p>
            <a:r>
              <a:rPr lang="en-US" b="1" dirty="0" smtClean="0"/>
              <a:t>Hypertension</a:t>
            </a:r>
            <a:endParaRPr lang="en-US" b="1" dirty="0"/>
          </a:p>
        </p:txBody>
      </p:sp>
      <p:sp>
        <p:nvSpPr>
          <p:cNvPr id="6" name="TextBox 5"/>
          <p:cNvSpPr txBox="1"/>
          <p:nvPr/>
        </p:nvSpPr>
        <p:spPr>
          <a:xfrm>
            <a:off x="7464316" y="1263181"/>
            <a:ext cx="3012363" cy="369332"/>
          </a:xfrm>
          <a:prstGeom prst="rect">
            <a:avLst/>
          </a:prstGeom>
          <a:noFill/>
        </p:spPr>
        <p:txBody>
          <a:bodyPr wrap="none" rtlCol="0">
            <a:spAutoFit/>
          </a:bodyPr>
          <a:lstStyle/>
          <a:p>
            <a:r>
              <a:rPr lang="en-US" b="1" dirty="0" smtClean="0"/>
              <a:t>HYPERTENSION IN USA</a:t>
            </a:r>
            <a:endParaRPr lang="en-US" b="1" dirty="0"/>
          </a:p>
        </p:txBody>
      </p:sp>
      <p:sp>
        <p:nvSpPr>
          <p:cNvPr id="8" name="TextBox 7"/>
          <p:cNvSpPr txBox="1"/>
          <p:nvPr/>
        </p:nvSpPr>
        <p:spPr>
          <a:xfrm>
            <a:off x="1256475" y="1263181"/>
            <a:ext cx="4035079" cy="369332"/>
          </a:xfrm>
          <a:prstGeom prst="rect">
            <a:avLst/>
          </a:prstGeom>
          <a:noFill/>
        </p:spPr>
        <p:txBody>
          <a:bodyPr wrap="none" rtlCol="0">
            <a:spAutoFit/>
          </a:bodyPr>
          <a:lstStyle/>
          <a:p>
            <a:r>
              <a:rPr lang="en-US" b="1" dirty="0" smtClean="0"/>
              <a:t>HYPERTENSION IN NEW JERSEY</a:t>
            </a:r>
            <a:endParaRPr lang="en-US"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857" y="1738327"/>
            <a:ext cx="4944316" cy="4642301"/>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5662" y="1738326"/>
            <a:ext cx="5889673" cy="4642301"/>
          </a:xfrm>
          <a:prstGeom prst="rect">
            <a:avLst/>
          </a:prstGeom>
        </p:spPr>
      </p:pic>
    </p:spTree>
    <p:extLst>
      <p:ext uri="{BB962C8B-B14F-4D97-AF65-F5344CB8AC3E}">
        <p14:creationId xmlns:p14="http://schemas.microsoft.com/office/powerpoint/2010/main" val="211130031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1740D7-4B97-4B79-B924-55DF546A3F13}"/>
              </a:ext>
            </a:extLst>
          </p:cNvPr>
          <p:cNvSpPr>
            <a:spLocks noGrp="1"/>
          </p:cNvSpPr>
          <p:nvPr>
            <p:ph type="title"/>
          </p:nvPr>
        </p:nvSpPr>
        <p:spPr>
          <a:xfrm>
            <a:off x="1225064" y="0"/>
            <a:ext cx="9601196" cy="1303867"/>
          </a:xfrm>
        </p:spPr>
        <p:txBody>
          <a:bodyPr/>
          <a:lstStyle/>
          <a:p>
            <a:r>
              <a:rPr lang="en-US" b="1" dirty="0" smtClean="0"/>
              <a:t>Cholesterol</a:t>
            </a:r>
            <a:endParaRPr lang="en-US" b="1" dirty="0"/>
          </a:p>
        </p:txBody>
      </p:sp>
      <p:sp>
        <p:nvSpPr>
          <p:cNvPr id="6" name="TextBox 5"/>
          <p:cNvSpPr txBox="1"/>
          <p:nvPr/>
        </p:nvSpPr>
        <p:spPr>
          <a:xfrm>
            <a:off x="7198423" y="1288405"/>
            <a:ext cx="3522567" cy="369332"/>
          </a:xfrm>
          <a:prstGeom prst="rect">
            <a:avLst/>
          </a:prstGeom>
          <a:noFill/>
        </p:spPr>
        <p:txBody>
          <a:bodyPr wrap="none" rtlCol="0">
            <a:spAutoFit/>
          </a:bodyPr>
          <a:lstStyle/>
          <a:p>
            <a:r>
              <a:rPr lang="en-US" b="1" dirty="0" smtClean="0"/>
              <a:t>HIGH CHOLESTEROL IN USA</a:t>
            </a:r>
            <a:endParaRPr lang="en-US" b="1" dirty="0"/>
          </a:p>
        </p:txBody>
      </p:sp>
      <p:sp>
        <p:nvSpPr>
          <p:cNvPr id="8" name="TextBox 7"/>
          <p:cNvSpPr txBox="1"/>
          <p:nvPr/>
        </p:nvSpPr>
        <p:spPr>
          <a:xfrm>
            <a:off x="777378" y="1263181"/>
            <a:ext cx="4584204" cy="369332"/>
          </a:xfrm>
          <a:prstGeom prst="rect">
            <a:avLst/>
          </a:prstGeom>
          <a:noFill/>
        </p:spPr>
        <p:txBody>
          <a:bodyPr wrap="none" rtlCol="0">
            <a:spAutoFit/>
          </a:bodyPr>
          <a:lstStyle/>
          <a:p>
            <a:r>
              <a:rPr lang="en-US" b="1" dirty="0" smtClean="0"/>
              <a:t>HIGH CHOLESTEROL IN NEW JERSEY</a:t>
            </a:r>
            <a:endParaRPr lang="en-US" b="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4867" y="1738327"/>
            <a:ext cx="5089681" cy="466554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96" y="1632513"/>
            <a:ext cx="5481969" cy="5007438"/>
          </a:xfrm>
          <a:prstGeom prst="rect">
            <a:avLst/>
          </a:prstGeom>
        </p:spPr>
      </p:pic>
    </p:spTree>
    <p:extLst>
      <p:ext uri="{BB962C8B-B14F-4D97-AF65-F5344CB8AC3E}">
        <p14:creationId xmlns:p14="http://schemas.microsoft.com/office/powerpoint/2010/main" val="41794249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99F959-D24B-4BE3-8353-E19841A68838}"/>
              </a:ext>
            </a:extLst>
          </p:cNvPr>
          <p:cNvSpPr>
            <a:spLocks noGrp="1"/>
          </p:cNvSpPr>
          <p:nvPr>
            <p:ph type="title"/>
          </p:nvPr>
        </p:nvSpPr>
        <p:spPr/>
        <p:txBody>
          <a:bodyPr/>
          <a:lstStyle/>
          <a:p>
            <a:r>
              <a:rPr lang="en-US" dirty="0" smtClean="0"/>
              <a:t>Statement Problem</a:t>
            </a:r>
            <a:endParaRPr lang="en-US" dirty="0"/>
          </a:p>
        </p:txBody>
      </p:sp>
      <p:sp>
        <p:nvSpPr>
          <p:cNvPr id="3" name="Content Placeholder 2">
            <a:extLst>
              <a:ext uri="{FF2B5EF4-FFF2-40B4-BE49-F238E27FC236}">
                <a16:creationId xmlns="" xmlns:a16="http://schemas.microsoft.com/office/drawing/2014/main" id="{C9952D34-07D7-4BE3-B1C2-18ADD00211CF}"/>
              </a:ext>
            </a:extLst>
          </p:cNvPr>
          <p:cNvSpPr>
            <a:spLocks noGrp="1"/>
          </p:cNvSpPr>
          <p:nvPr>
            <p:ph idx="1"/>
          </p:nvPr>
        </p:nvSpPr>
        <p:spPr/>
        <p:txBody>
          <a:bodyPr>
            <a:normAutofit lnSpcReduction="10000"/>
          </a:bodyPr>
          <a:lstStyle/>
          <a:p>
            <a:r>
              <a:rPr lang="en-US" dirty="0" smtClean="0"/>
              <a:t>The company had faced many out-of-stock situations in New Jersey in the last years.</a:t>
            </a:r>
          </a:p>
          <a:p>
            <a:r>
              <a:rPr lang="en-US" dirty="0" smtClean="0"/>
              <a:t>Caused more shipping times across the country and also more waiting time to receive the medicine</a:t>
            </a:r>
          </a:p>
          <a:p>
            <a:r>
              <a:rPr lang="en-US" dirty="0" smtClean="0"/>
              <a:t>Resulted in customers shifting to other brands</a:t>
            </a:r>
          </a:p>
          <a:p>
            <a:r>
              <a:rPr lang="en-US" dirty="0"/>
              <a:t>Less number of repeat </a:t>
            </a:r>
            <a:r>
              <a:rPr lang="en-US" dirty="0" smtClean="0"/>
              <a:t>customers</a:t>
            </a:r>
          </a:p>
          <a:p>
            <a:r>
              <a:rPr lang="en-US" dirty="0" smtClean="0"/>
              <a:t>Finally, Lead to less profit margin for the company</a:t>
            </a:r>
          </a:p>
          <a:p>
            <a:endParaRPr lang="en-US" dirty="0" smtClean="0"/>
          </a:p>
          <a:p>
            <a:endParaRPr lang="en-US" dirty="0" smtClean="0"/>
          </a:p>
        </p:txBody>
      </p:sp>
    </p:spTree>
    <p:extLst>
      <p:ext uri="{BB962C8B-B14F-4D97-AF65-F5344CB8AC3E}">
        <p14:creationId xmlns:p14="http://schemas.microsoft.com/office/powerpoint/2010/main" val="1202194272"/>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1567</TotalTime>
  <Words>1634</Words>
  <Application>Microsoft Macintosh PowerPoint</Application>
  <PresentationFormat>Widescreen</PresentationFormat>
  <Paragraphs>134</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Garamond</vt:lpstr>
      <vt:lpstr>Arial</vt:lpstr>
      <vt:lpstr>Organic</vt:lpstr>
      <vt:lpstr>Traverse Pharma </vt:lpstr>
      <vt:lpstr>Company Background</vt:lpstr>
      <vt:lpstr>Who is the customer?</vt:lpstr>
      <vt:lpstr>Customer Expectations</vt:lpstr>
      <vt:lpstr>Company Expectations</vt:lpstr>
      <vt:lpstr>Diabetes</vt:lpstr>
      <vt:lpstr>Hypertension</vt:lpstr>
      <vt:lpstr>Cholesterol</vt:lpstr>
      <vt:lpstr>Statement Problem</vt:lpstr>
      <vt:lpstr>Statement Problem(continued..)</vt:lpstr>
      <vt:lpstr>Objective</vt:lpstr>
      <vt:lpstr>Action Plan</vt:lpstr>
      <vt:lpstr>Conclusion</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 My Knee!</dc:title>
  <dc:creator>Arun Jayakumar</dc:creator>
  <cp:lastModifiedBy>Naveen Dayakar Velpur</cp:lastModifiedBy>
  <cp:revision>151</cp:revision>
  <dcterms:created xsi:type="dcterms:W3CDTF">2017-12-01T01:18:56Z</dcterms:created>
  <dcterms:modified xsi:type="dcterms:W3CDTF">2017-12-13T02:05:30Z</dcterms:modified>
</cp:coreProperties>
</file>