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27432000" cy="36576000"/>
  <p:notesSz cx="6858000" cy="9144000"/>
  <p:defaultTextStyle>
    <a:defPPr>
      <a:defRPr lang="en-US"/>
    </a:defPPr>
    <a:lvl1pPr marL="0" algn="l" defTabSz="3072384" rtl="0" eaLnBrk="1" latinLnBrk="0" hangingPunct="1">
      <a:defRPr sz="6048" kern="1200">
        <a:solidFill>
          <a:schemeClr val="tx1"/>
        </a:solidFill>
        <a:latin typeface="+mn-lt"/>
        <a:ea typeface="+mn-ea"/>
        <a:cs typeface="+mn-cs"/>
      </a:defRPr>
    </a:lvl1pPr>
    <a:lvl2pPr marL="1536192" algn="l" defTabSz="3072384" rtl="0" eaLnBrk="1" latinLnBrk="0" hangingPunct="1">
      <a:defRPr sz="6048" kern="1200">
        <a:solidFill>
          <a:schemeClr val="tx1"/>
        </a:solidFill>
        <a:latin typeface="+mn-lt"/>
        <a:ea typeface="+mn-ea"/>
        <a:cs typeface="+mn-cs"/>
      </a:defRPr>
    </a:lvl2pPr>
    <a:lvl3pPr marL="3072384" algn="l" defTabSz="3072384" rtl="0" eaLnBrk="1" latinLnBrk="0" hangingPunct="1">
      <a:defRPr sz="6048" kern="1200">
        <a:solidFill>
          <a:schemeClr val="tx1"/>
        </a:solidFill>
        <a:latin typeface="+mn-lt"/>
        <a:ea typeface="+mn-ea"/>
        <a:cs typeface="+mn-cs"/>
      </a:defRPr>
    </a:lvl3pPr>
    <a:lvl4pPr marL="4608576" algn="l" defTabSz="3072384" rtl="0" eaLnBrk="1" latinLnBrk="0" hangingPunct="1">
      <a:defRPr sz="6048" kern="1200">
        <a:solidFill>
          <a:schemeClr val="tx1"/>
        </a:solidFill>
        <a:latin typeface="+mn-lt"/>
        <a:ea typeface="+mn-ea"/>
        <a:cs typeface="+mn-cs"/>
      </a:defRPr>
    </a:lvl4pPr>
    <a:lvl5pPr marL="6144768" algn="l" defTabSz="3072384" rtl="0" eaLnBrk="1" latinLnBrk="0" hangingPunct="1">
      <a:defRPr sz="6048" kern="1200">
        <a:solidFill>
          <a:schemeClr val="tx1"/>
        </a:solidFill>
        <a:latin typeface="+mn-lt"/>
        <a:ea typeface="+mn-ea"/>
        <a:cs typeface="+mn-cs"/>
      </a:defRPr>
    </a:lvl5pPr>
    <a:lvl6pPr marL="7680960" algn="l" defTabSz="3072384" rtl="0" eaLnBrk="1" latinLnBrk="0" hangingPunct="1">
      <a:defRPr sz="6048" kern="1200">
        <a:solidFill>
          <a:schemeClr val="tx1"/>
        </a:solidFill>
        <a:latin typeface="+mn-lt"/>
        <a:ea typeface="+mn-ea"/>
        <a:cs typeface="+mn-cs"/>
      </a:defRPr>
    </a:lvl6pPr>
    <a:lvl7pPr marL="9217152" algn="l" defTabSz="3072384" rtl="0" eaLnBrk="1" latinLnBrk="0" hangingPunct="1">
      <a:defRPr sz="6048" kern="1200">
        <a:solidFill>
          <a:schemeClr val="tx1"/>
        </a:solidFill>
        <a:latin typeface="+mn-lt"/>
        <a:ea typeface="+mn-ea"/>
        <a:cs typeface="+mn-cs"/>
      </a:defRPr>
    </a:lvl7pPr>
    <a:lvl8pPr marL="10753344" algn="l" defTabSz="3072384" rtl="0" eaLnBrk="1" latinLnBrk="0" hangingPunct="1">
      <a:defRPr sz="6048" kern="1200">
        <a:solidFill>
          <a:schemeClr val="tx1"/>
        </a:solidFill>
        <a:latin typeface="+mn-lt"/>
        <a:ea typeface="+mn-ea"/>
        <a:cs typeface="+mn-cs"/>
      </a:defRPr>
    </a:lvl8pPr>
    <a:lvl9pPr marL="12289536" algn="l" defTabSz="3072384" rtl="0" eaLnBrk="1" latinLnBrk="0" hangingPunct="1">
      <a:defRPr sz="6048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0000"/>
    <a:srgbClr val="531F19"/>
    <a:srgbClr val="5B22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30" d="100"/>
          <a:sy n="30" d="100"/>
        </p:scale>
        <p:origin x="538" y="-1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5985936"/>
            <a:ext cx="23317200" cy="12733867"/>
          </a:xfrm>
        </p:spPr>
        <p:txBody>
          <a:bodyPr anchor="b"/>
          <a:lstStyle>
            <a:lvl1pPr algn="ctr">
              <a:defRPr sz="1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0" y="19210869"/>
            <a:ext cx="20574000" cy="8830731"/>
          </a:xfrm>
        </p:spPr>
        <p:txBody>
          <a:bodyPr/>
          <a:lstStyle>
            <a:lvl1pPr marL="0" indent="0" algn="ctr">
              <a:buNone/>
              <a:defRPr sz="7200"/>
            </a:lvl1pPr>
            <a:lvl2pPr marL="1371600" indent="0" algn="ctr">
              <a:buNone/>
              <a:defRPr sz="6000"/>
            </a:lvl2pPr>
            <a:lvl3pPr marL="2743200" indent="0" algn="ctr">
              <a:buNone/>
              <a:defRPr sz="5400"/>
            </a:lvl3pPr>
            <a:lvl4pPr marL="4114800" indent="0" algn="ctr">
              <a:buNone/>
              <a:defRPr sz="4800"/>
            </a:lvl4pPr>
            <a:lvl5pPr marL="5486400" indent="0" algn="ctr">
              <a:buNone/>
              <a:defRPr sz="4800"/>
            </a:lvl5pPr>
            <a:lvl6pPr marL="6858000" indent="0" algn="ctr">
              <a:buNone/>
              <a:defRPr sz="4800"/>
            </a:lvl6pPr>
            <a:lvl7pPr marL="8229600" indent="0" algn="ctr">
              <a:buNone/>
              <a:defRPr sz="4800"/>
            </a:lvl7pPr>
            <a:lvl8pPr marL="9601200" indent="0" algn="ctr">
              <a:buNone/>
              <a:defRPr sz="4800"/>
            </a:lvl8pPr>
            <a:lvl9pPr marL="10972800" indent="0" algn="ctr">
              <a:buNone/>
              <a:defRPr sz="4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94D03-A592-4271-954A-B5384DDB4187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5177-DF23-4E5F-B3EB-457ED928B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49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94D03-A592-4271-954A-B5384DDB4187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5177-DF23-4E5F-B3EB-457ED928B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530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631027" y="1947334"/>
            <a:ext cx="5915025" cy="3099646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85952" y="1947334"/>
            <a:ext cx="17402175" cy="3099646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94D03-A592-4271-954A-B5384DDB4187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5177-DF23-4E5F-B3EB-457ED928B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906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94D03-A592-4271-954A-B5384DDB4187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5177-DF23-4E5F-B3EB-457ED928B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886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1664" y="9118611"/>
            <a:ext cx="23660100" cy="15214597"/>
          </a:xfrm>
        </p:spPr>
        <p:txBody>
          <a:bodyPr anchor="b"/>
          <a:lstStyle>
            <a:lvl1pPr>
              <a:defRPr sz="1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1664" y="24477144"/>
            <a:ext cx="23660100" cy="8000997"/>
          </a:xfrm>
        </p:spPr>
        <p:txBody>
          <a:bodyPr/>
          <a:lstStyle>
            <a:lvl1pPr marL="0" indent="0">
              <a:buNone/>
              <a:defRPr sz="7200">
                <a:solidFill>
                  <a:schemeClr val="tx1"/>
                </a:solidFill>
              </a:defRPr>
            </a:lvl1pPr>
            <a:lvl2pPr marL="1371600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2pPr>
            <a:lvl3pPr marL="2743200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3pPr>
            <a:lvl4pPr marL="41148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4pPr>
            <a:lvl5pPr marL="54864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5pPr>
            <a:lvl6pPr marL="68580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6pPr>
            <a:lvl7pPr marL="82296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7pPr>
            <a:lvl8pPr marL="96012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8pPr>
            <a:lvl9pPr marL="109728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94D03-A592-4271-954A-B5384DDB4187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5177-DF23-4E5F-B3EB-457ED928B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850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85950" y="9736667"/>
            <a:ext cx="11658600" cy="232071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7450" y="9736667"/>
            <a:ext cx="11658600" cy="232071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94D03-A592-4271-954A-B5384DDB4187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5177-DF23-4E5F-B3EB-457ED928B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825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1947342"/>
            <a:ext cx="23660100" cy="706966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9526" y="8966203"/>
            <a:ext cx="11605020" cy="4394197"/>
          </a:xfrm>
        </p:spPr>
        <p:txBody>
          <a:bodyPr anchor="b"/>
          <a:lstStyle>
            <a:lvl1pPr marL="0" indent="0">
              <a:buNone/>
              <a:defRPr sz="7200" b="1"/>
            </a:lvl1pPr>
            <a:lvl2pPr marL="1371600" indent="0">
              <a:buNone/>
              <a:defRPr sz="6000" b="1"/>
            </a:lvl2pPr>
            <a:lvl3pPr marL="2743200" indent="0">
              <a:buNone/>
              <a:defRPr sz="5400" b="1"/>
            </a:lvl3pPr>
            <a:lvl4pPr marL="4114800" indent="0">
              <a:buNone/>
              <a:defRPr sz="4800" b="1"/>
            </a:lvl4pPr>
            <a:lvl5pPr marL="5486400" indent="0">
              <a:buNone/>
              <a:defRPr sz="4800" b="1"/>
            </a:lvl5pPr>
            <a:lvl6pPr marL="6858000" indent="0">
              <a:buNone/>
              <a:defRPr sz="4800" b="1"/>
            </a:lvl6pPr>
            <a:lvl7pPr marL="8229600" indent="0">
              <a:buNone/>
              <a:defRPr sz="4800" b="1"/>
            </a:lvl7pPr>
            <a:lvl8pPr marL="9601200" indent="0">
              <a:buNone/>
              <a:defRPr sz="4800" b="1"/>
            </a:lvl8pPr>
            <a:lvl9pPr marL="10972800" indent="0">
              <a:buNone/>
              <a:defRPr sz="4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89526" y="13360400"/>
            <a:ext cx="11605020" cy="196511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887452" y="8966203"/>
            <a:ext cx="11662173" cy="4394197"/>
          </a:xfrm>
        </p:spPr>
        <p:txBody>
          <a:bodyPr anchor="b"/>
          <a:lstStyle>
            <a:lvl1pPr marL="0" indent="0">
              <a:buNone/>
              <a:defRPr sz="7200" b="1"/>
            </a:lvl1pPr>
            <a:lvl2pPr marL="1371600" indent="0">
              <a:buNone/>
              <a:defRPr sz="6000" b="1"/>
            </a:lvl2pPr>
            <a:lvl3pPr marL="2743200" indent="0">
              <a:buNone/>
              <a:defRPr sz="5400" b="1"/>
            </a:lvl3pPr>
            <a:lvl4pPr marL="4114800" indent="0">
              <a:buNone/>
              <a:defRPr sz="4800" b="1"/>
            </a:lvl4pPr>
            <a:lvl5pPr marL="5486400" indent="0">
              <a:buNone/>
              <a:defRPr sz="4800" b="1"/>
            </a:lvl5pPr>
            <a:lvl6pPr marL="6858000" indent="0">
              <a:buNone/>
              <a:defRPr sz="4800" b="1"/>
            </a:lvl6pPr>
            <a:lvl7pPr marL="8229600" indent="0">
              <a:buNone/>
              <a:defRPr sz="4800" b="1"/>
            </a:lvl7pPr>
            <a:lvl8pPr marL="9601200" indent="0">
              <a:buNone/>
              <a:defRPr sz="4800" b="1"/>
            </a:lvl8pPr>
            <a:lvl9pPr marL="10972800" indent="0">
              <a:buNone/>
              <a:defRPr sz="4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887452" y="13360400"/>
            <a:ext cx="11662173" cy="196511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94D03-A592-4271-954A-B5384DDB4187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5177-DF23-4E5F-B3EB-457ED928B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497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94D03-A592-4271-954A-B5384DDB4187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5177-DF23-4E5F-B3EB-457ED928B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569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94D03-A592-4271-954A-B5384DDB4187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5177-DF23-4E5F-B3EB-457ED928B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103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2438400"/>
            <a:ext cx="8847534" cy="8534400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62173" y="5266275"/>
            <a:ext cx="13887450" cy="25992667"/>
          </a:xfrm>
        </p:spPr>
        <p:txBody>
          <a:bodyPr/>
          <a:lstStyle>
            <a:lvl1pPr>
              <a:defRPr sz="9600"/>
            </a:lvl1pPr>
            <a:lvl2pPr>
              <a:defRPr sz="8400"/>
            </a:lvl2pPr>
            <a:lvl3pPr>
              <a:defRPr sz="7200"/>
            </a:lvl3pPr>
            <a:lvl4pPr>
              <a:defRPr sz="6000"/>
            </a:lvl4pPr>
            <a:lvl5pPr>
              <a:defRPr sz="6000"/>
            </a:lvl5pPr>
            <a:lvl6pPr>
              <a:defRPr sz="6000"/>
            </a:lvl6pPr>
            <a:lvl7pPr>
              <a:defRPr sz="6000"/>
            </a:lvl7pPr>
            <a:lvl8pPr>
              <a:defRPr sz="6000"/>
            </a:lvl8pPr>
            <a:lvl9pPr>
              <a:defRPr sz="6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10972800"/>
            <a:ext cx="8847534" cy="20328469"/>
          </a:xfrm>
        </p:spPr>
        <p:txBody>
          <a:bodyPr/>
          <a:lstStyle>
            <a:lvl1pPr marL="0" indent="0">
              <a:buNone/>
              <a:defRPr sz="4800"/>
            </a:lvl1pPr>
            <a:lvl2pPr marL="1371600" indent="0">
              <a:buNone/>
              <a:defRPr sz="4200"/>
            </a:lvl2pPr>
            <a:lvl3pPr marL="2743200" indent="0">
              <a:buNone/>
              <a:defRPr sz="3600"/>
            </a:lvl3pPr>
            <a:lvl4pPr marL="4114800" indent="0">
              <a:buNone/>
              <a:defRPr sz="3000"/>
            </a:lvl4pPr>
            <a:lvl5pPr marL="5486400" indent="0">
              <a:buNone/>
              <a:defRPr sz="3000"/>
            </a:lvl5pPr>
            <a:lvl6pPr marL="6858000" indent="0">
              <a:buNone/>
              <a:defRPr sz="3000"/>
            </a:lvl6pPr>
            <a:lvl7pPr marL="8229600" indent="0">
              <a:buNone/>
              <a:defRPr sz="3000"/>
            </a:lvl7pPr>
            <a:lvl8pPr marL="9601200" indent="0">
              <a:buNone/>
              <a:defRPr sz="3000"/>
            </a:lvl8pPr>
            <a:lvl9pPr marL="10972800" indent="0">
              <a:buNone/>
              <a:defRPr sz="3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94D03-A592-4271-954A-B5384DDB4187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5177-DF23-4E5F-B3EB-457ED928B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751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2438400"/>
            <a:ext cx="8847534" cy="8534400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62173" y="5266275"/>
            <a:ext cx="13887450" cy="25992667"/>
          </a:xfrm>
        </p:spPr>
        <p:txBody>
          <a:bodyPr anchor="t"/>
          <a:lstStyle>
            <a:lvl1pPr marL="0" indent="0">
              <a:buNone/>
              <a:defRPr sz="9600"/>
            </a:lvl1pPr>
            <a:lvl2pPr marL="1371600" indent="0">
              <a:buNone/>
              <a:defRPr sz="8400"/>
            </a:lvl2pPr>
            <a:lvl3pPr marL="2743200" indent="0">
              <a:buNone/>
              <a:defRPr sz="7200"/>
            </a:lvl3pPr>
            <a:lvl4pPr marL="4114800" indent="0">
              <a:buNone/>
              <a:defRPr sz="6000"/>
            </a:lvl4pPr>
            <a:lvl5pPr marL="5486400" indent="0">
              <a:buNone/>
              <a:defRPr sz="6000"/>
            </a:lvl5pPr>
            <a:lvl6pPr marL="6858000" indent="0">
              <a:buNone/>
              <a:defRPr sz="6000"/>
            </a:lvl6pPr>
            <a:lvl7pPr marL="8229600" indent="0">
              <a:buNone/>
              <a:defRPr sz="6000"/>
            </a:lvl7pPr>
            <a:lvl8pPr marL="9601200" indent="0">
              <a:buNone/>
              <a:defRPr sz="6000"/>
            </a:lvl8pPr>
            <a:lvl9pPr marL="10972800" indent="0">
              <a:buNone/>
              <a:defRPr sz="6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10972800"/>
            <a:ext cx="8847534" cy="20328469"/>
          </a:xfrm>
        </p:spPr>
        <p:txBody>
          <a:bodyPr/>
          <a:lstStyle>
            <a:lvl1pPr marL="0" indent="0">
              <a:buNone/>
              <a:defRPr sz="4800"/>
            </a:lvl1pPr>
            <a:lvl2pPr marL="1371600" indent="0">
              <a:buNone/>
              <a:defRPr sz="4200"/>
            </a:lvl2pPr>
            <a:lvl3pPr marL="2743200" indent="0">
              <a:buNone/>
              <a:defRPr sz="3600"/>
            </a:lvl3pPr>
            <a:lvl4pPr marL="4114800" indent="0">
              <a:buNone/>
              <a:defRPr sz="3000"/>
            </a:lvl4pPr>
            <a:lvl5pPr marL="5486400" indent="0">
              <a:buNone/>
              <a:defRPr sz="3000"/>
            </a:lvl5pPr>
            <a:lvl6pPr marL="6858000" indent="0">
              <a:buNone/>
              <a:defRPr sz="3000"/>
            </a:lvl6pPr>
            <a:lvl7pPr marL="8229600" indent="0">
              <a:buNone/>
              <a:defRPr sz="3000"/>
            </a:lvl7pPr>
            <a:lvl8pPr marL="9601200" indent="0">
              <a:buNone/>
              <a:defRPr sz="3000"/>
            </a:lvl8pPr>
            <a:lvl9pPr marL="10972800" indent="0">
              <a:buNone/>
              <a:defRPr sz="3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94D03-A592-4271-954A-B5384DDB4187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5177-DF23-4E5F-B3EB-457ED928B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571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85950" y="1947342"/>
            <a:ext cx="23660100" cy="7069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5950" y="9736667"/>
            <a:ext cx="23660100" cy="23207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5950" y="33900542"/>
            <a:ext cx="6172200" cy="1947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94D03-A592-4271-954A-B5384DDB4187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86850" y="33900542"/>
            <a:ext cx="9258300" cy="1947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373850" y="33900542"/>
            <a:ext cx="6172200" cy="1947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905177-DF23-4E5F-B3EB-457ED928B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024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743200" rtl="0" eaLnBrk="1" latinLnBrk="0" hangingPunct="1">
        <a:lnSpc>
          <a:spcPct val="90000"/>
        </a:lnSpc>
        <a:spcBef>
          <a:spcPct val="0"/>
        </a:spcBef>
        <a:buNone/>
        <a:defRPr sz="1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85800" indent="-685800" algn="l" defTabSz="2743200" rtl="0" eaLnBrk="1" latinLnBrk="0" hangingPunct="1">
        <a:lnSpc>
          <a:spcPct val="90000"/>
        </a:lnSpc>
        <a:spcBef>
          <a:spcPts val="3000"/>
        </a:spcBef>
        <a:buFont typeface="Arial" panose="020B0604020202020204" pitchFamily="34" charset="0"/>
        <a:buChar char="•"/>
        <a:defRPr sz="8400" kern="1200">
          <a:solidFill>
            <a:schemeClr val="tx1"/>
          </a:solidFill>
          <a:latin typeface="+mn-lt"/>
          <a:ea typeface="+mn-ea"/>
          <a:cs typeface="+mn-cs"/>
        </a:defRPr>
      </a:lvl1pPr>
      <a:lvl2pPr marL="20574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3pPr>
      <a:lvl4pPr marL="48006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4pPr>
      <a:lvl5pPr marL="61722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5pPr>
      <a:lvl6pPr marL="75438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6pPr>
      <a:lvl7pPr marL="89154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7pPr>
      <a:lvl8pPr marL="102870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8pPr>
      <a:lvl9pPr marL="116586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3pPr>
      <a:lvl4pPr marL="41148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5pPr>
      <a:lvl6pPr marL="68580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6pPr>
      <a:lvl7pPr marL="82296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7pPr>
      <a:lvl8pPr marL="96012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8pPr>
      <a:lvl9pPr marL="109728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g"/><Relationship Id="rId11" Type="http://schemas.openxmlformats.org/officeDocument/2006/relationships/image" Target="../media/image10.jpeg"/><Relationship Id="rId5" Type="http://schemas.openxmlformats.org/officeDocument/2006/relationships/image" Target="../media/image4.jp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43400" y="6869430"/>
            <a:ext cx="57912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The project “Show Clock Timer” was undertaken to help radio show hosts pay attention to time of segments in each hour, with visual warnings, synched w/NIST time, chat tool to send messages to show host, interface to set up show schedules</a:t>
            </a:r>
            <a:endParaRPr lang="en-US" sz="2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25450" y="2401874"/>
            <a:ext cx="26517600" cy="337677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563880" y="2929379"/>
            <a:ext cx="7985760" cy="618495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26083" tIns="13042" rIns="26083" bIns="13042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Introduction</a:t>
            </a:r>
            <a:r>
              <a:rPr lang="en-US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74174" y="3711322"/>
            <a:ext cx="7875466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60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The project “Show Clock Timer” was undertaken to help radio show hosts pay attention to time of segments in each hour, with visual warnings, synched w/NIST </a:t>
            </a:r>
            <a:r>
              <a:rPr lang="en-US" sz="260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time</a:t>
            </a:r>
            <a:r>
              <a:rPr lang="en-US" sz="2600" dirty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.</a:t>
            </a:r>
            <a:endParaRPr lang="en-US" sz="2600" dirty="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8961120" y="2910329"/>
            <a:ext cx="17956530" cy="605095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26083" tIns="13042" rIns="26083" bIns="13042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UI Mockup Diagrams</a:t>
            </a:r>
            <a:endParaRPr lang="en-US" sz="2800" b="1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545026" y="5780534"/>
            <a:ext cx="8004614" cy="601216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26083" tIns="13042" rIns="26083" bIns="13042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Objectives</a:t>
            </a:r>
            <a:r>
              <a:rPr lang="en-US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55320" y="6646168"/>
            <a:ext cx="789432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The </a:t>
            </a:r>
            <a:r>
              <a:rPr lang="en-US" sz="260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user</a:t>
            </a:r>
            <a:r>
              <a:rPr lang="en-US" sz="260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 </a:t>
            </a:r>
            <a:r>
              <a:rPr lang="en-US" sz="260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stories</a:t>
            </a:r>
            <a:r>
              <a:rPr lang="en-US" sz="260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 </a:t>
            </a:r>
            <a:r>
              <a:rPr lang="en-US" sz="260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were deduced as: </a:t>
            </a:r>
            <a:br>
              <a:rPr lang="en-US" sz="260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</a:br>
            <a:r>
              <a:rPr lang="en-US" sz="260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1. On screen display clock in HH:MM:SS format.</a:t>
            </a:r>
          </a:p>
          <a:p>
            <a:r>
              <a:rPr lang="en-US" sz="260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2. Description of current and upcoming </a:t>
            </a:r>
            <a:r>
              <a:rPr lang="en-US" sz="260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event.</a:t>
            </a:r>
            <a:endParaRPr lang="en-US" sz="2600" dirty="0" smtClean="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  <a:p>
            <a:r>
              <a:rPr lang="en-US" sz="260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3. Alert (flash warning) before the upcoming event.</a:t>
            </a:r>
          </a:p>
          <a:p>
            <a:r>
              <a:rPr lang="en-US" sz="260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4. Login capable for authorized access.</a:t>
            </a:r>
          </a:p>
          <a:p>
            <a:r>
              <a:rPr lang="en-US" sz="260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5. Customizable hourly segment / day planner.</a:t>
            </a:r>
          </a:p>
          <a:p>
            <a:r>
              <a:rPr lang="en-US" sz="260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6. Clock timer synced to internet Time server.</a:t>
            </a:r>
          </a:p>
          <a:p>
            <a:r>
              <a:rPr lang="en-US" sz="260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7. Resizable window show for viewing convenience.</a:t>
            </a:r>
          </a:p>
          <a:p>
            <a:r>
              <a:rPr lang="en-US" sz="260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8. Cross platform compatibility.</a:t>
            </a:r>
            <a:endParaRPr lang="en-US" sz="2600" dirty="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044940" y="6548536"/>
            <a:ext cx="587121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600" b="1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User Login </a:t>
            </a:r>
            <a:r>
              <a:rPr lang="en-US" sz="2600" b="1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Display</a:t>
            </a:r>
            <a:r>
              <a:rPr lang="en-US" sz="260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: If user has an account created, he/she enters his/her </a:t>
            </a:r>
            <a:r>
              <a:rPr lang="en-US" sz="260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login credentials and </a:t>
            </a:r>
            <a:r>
              <a:rPr lang="en-US" sz="260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clicks on login button. If the credentials entered are correct, this re-directs the user to show clock timer home page. Else an error message pops up on the same page.</a:t>
            </a:r>
            <a:endParaRPr lang="en-US" sz="2600" dirty="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pic>
        <p:nvPicPr>
          <p:cNvPr id="18" name="Picture 4" descr="C:\Users\Ranbir\Desktop\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44940" y="3673222"/>
            <a:ext cx="5871210" cy="2717517"/>
          </a:xfrm>
          <a:prstGeom prst="rect">
            <a:avLst/>
          </a:prstGeom>
          <a:noFill/>
        </p:spPr>
      </p:pic>
      <p:pic>
        <p:nvPicPr>
          <p:cNvPr id="19" name="Picture 3" descr="C:\Users\Ranbir\Desktop\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67682" y="6682102"/>
            <a:ext cx="5328968" cy="3413870"/>
          </a:xfrm>
          <a:prstGeom prst="rect">
            <a:avLst/>
          </a:prstGeom>
          <a:noFill/>
        </p:spPr>
      </p:pic>
      <p:pic>
        <p:nvPicPr>
          <p:cNvPr id="20" name="Picture 5" descr="C:\Users\Ranbir\Downloads\mock_up_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433516" y="3727799"/>
            <a:ext cx="5288281" cy="3160904"/>
          </a:xfrm>
          <a:prstGeom prst="rect">
            <a:avLst/>
          </a:prstGeom>
          <a:noFill/>
        </p:spPr>
      </p:pic>
      <p:sp>
        <p:nvSpPr>
          <p:cNvPr id="21" name="Rounded Rectangle 20"/>
          <p:cNvSpPr/>
          <p:nvPr/>
        </p:nvSpPr>
        <p:spPr>
          <a:xfrm>
            <a:off x="563880" y="10685432"/>
            <a:ext cx="15400020" cy="687418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26083" tIns="13042" rIns="26083" bIns="13042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Functionalities</a:t>
            </a:r>
            <a:endParaRPr lang="en-US" sz="2800" b="1" dirty="0">
              <a:solidFill>
                <a:schemeClr val="bg1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857250" y="11723298"/>
            <a:ext cx="6261631" cy="3341582"/>
            <a:chOff x="838200" y="5810250"/>
            <a:chExt cx="5029199" cy="2444278"/>
          </a:xfrm>
        </p:grpSpPr>
        <p:sp>
          <p:nvSpPr>
            <p:cNvPr id="24" name="Shape 105"/>
            <p:cNvSpPr/>
            <p:nvPr/>
          </p:nvSpPr>
          <p:spPr>
            <a:xfrm>
              <a:off x="2653552" y="5810250"/>
              <a:ext cx="1398493" cy="685800"/>
            </a:xfrm>
            <a:prstGeom prst="flowChartMagneticDisk">
              <a:avLst/>
            </a:prstGeom>
            <a:gradFill>
              <a:gsLst>
                <a:gs pos="0">
                  <a:srgbClr val="BBBBBB"/>
                </a:gs>
                <a:gs pos="35000">
                  <a:srgbClr val="CFCFCF"/>
                </a:gs>
                <a:gs pos="100000">
                  <a:srgbClr val="EEEEEE"/>
                </a:gs>
              </a:gsLst>
              <a:lin ang="16200000" scaled="0"/>
            </a:gradFill>
            <a:ln w="9525" cap="flat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400" b="1" i="0" u="none" strike="noStrike" cap="none" baseline="0" dirty="0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Administrator</a:t>
              </a:r>
              <a:endParaRPr lang="en-US" sz="1050" b="1" i="0" u="none" strike="noStrike" cap="none" baseline="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5" name="Shape 106"/>
            <p:cNvSpPr/>
            <p:nvPr/>
          </p:nvSpPr>
          <p:spPr>
            <a:xfrm>
              <a:off x="838200" y="6781800"/>
              <a:ext cx="1600199" cy="457200"/>
            </a:xfrm>
            <a:prstGeom prst="rect">
              <a:avLst/>
            </a:prstGeom>
            <a:solidFill>
              <a:srgbClr val="DDD9C3"/>
            </a:solidFill>
            <a:ln w="28575" cap="flat">
              <a:solidFill>
                <a:srgbClr val="E36C0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87275" tIns="43625" rIns="87275" bIns="436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600" b="1" i="0" u="none" strike="noStrike" cap="none" baseline="0" dirty="0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Show existing users</a:t>
              </a:r>
            </a:p>
          </p:txBody>
        </p:sp>
        <p:sp>
          <p:nvSpPr>
            <p:cNvPr id="26" name="Shape 107"/>
            <p:cNvSpPr/>
            <p:nvPr/>
          </p:nvSpPr>
          <p:spPr>
            <a:xfrm>
              <a:off x="2514600" y="6781800"/>
              <a:ext cx="1676399" cy="457200"/>
            </a:xfrm>
            <a:prstGeom prst="rect">
              <a:avLst/>
            </a:prstGeom>
            <a:solidFill>
              <a:srgbClr val="DDD9C3"/>
            </a:solidFill>
            <a:ln w="28575" cap="flat">
              <a:solidFill>
                <a:srgbClr val="E36C0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87275" tIns="43625" rIns="87275" bIns="436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600" b="1" i="0" u="none" strike="noStrike" cap="none" baseline="0" dirty="0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Add a new user</a:t>
              </a:r>
            </a:p>
          </p:txBody>
        </p:sp>
        <p:sp>
          <p:nvSpPr>
            <p:cNvPr id="27" name="Shape 108"/>
            <p:cNvSpPr/>
            <p:nvPr/>
          </p:nvSpPr>
          <p:spPr>
            <a:xfrm>
              <a:off x="4267200" y="6781800"/>
              <a:ext cx="1600199" cy="457200"/>
            </a:xfrm>
            <a:prstGeom prst="rect">
              <a:avLst/>
            </a:prstGeom>
            <a:solidFill>
              <a:srgbClr val="DDD9C3"/>
            </a:solidFill>
            <a:ln w="28575" cap="flat">
              <a:solidFill>
                <a:srgbClr val="E36C0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87275" tIns="43625" rIns="87275" bIns="436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600" b="1" i="0" u="none" strike="noStrike" cap="none" baseline="0" dirty="0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Delete existing users</a:t>
              </a:r>
            </a:p>
          </p:txBody>
        </p:sp>
        <p:sp>
          <p:nvSpPr>
            <p:cNvPr id="28" name="Shape 109"/>
            <p:cNvSpPr txBox="1"/>
            <p:nvPr/>
          </p:nvSpPr>
          <p:spPr>
            <a:xfrm>
              <a:off x="2790195" y="7423532"/>
              <a:ext cx="1219199" cy="830996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600" b="0" i="0" u="none" strike="noStrike" cap="none" baseline="0" dirty="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Admin Page:</a:t>
              </a:r>
            </a:p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600" b="0" i="0" u="none" strike="noStrike" cap="none" baseline="0" dirty="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Show User</a:t>
              </a:r>
              <a:br>
                <a:rPr lang="en-US" sz="1600" b="0" i="0" u="none" strike="noStrike" cap="none" baseline="0" dirty="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</a:br>
              <a:r>
                <a:rPr lang="en-US" sz="1600" b="0" i="0" u="none" strike="noStrike" cap="none" baseline="0" dirty="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Add User</a:t>
              </a:r>
            </a:p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600" b="0" i="0" u="none" strike="noStrike" cap="none" baseline="0" dirty="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Delete User</a:t>
              </a:r>
            </a:p>
          </p:txBody>
        </p:sp>
        <p:cxnSp>
          <p:nvCxnSpPr>
            <p:cNvPr id="29" name="Shape 159"/>
            <p:cNvCxnSpPr>
              <a:stCxn id="28" idx="3"/>
              <a:endCxn id="27" idx="2"/>
            </p:cNvCxnSpPr>
            <p:nvPr/>
          </p:nvCxnSpPr>
          <p:spPr>
            <a:xfrm flipV="1">
              <a:off x="4009394" y="7239000"/>
              <a:ext cx="1057906" cy="600030"/>
            </a:xfrm>
            <a:prstGeom prst="straightConnector1">
              <a:avLst/>
            </a:prstGeom>
            <a:noFill/>
            <a:ln w="19050" cap="flat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cxnSp>
          <p:nvCxnSpPr>
            <p:cNvPr id="30" name="Shape 160"/>
            <p:cNvCxnSpPr>
              <a:stCxn id="28" idx="1"/>
              <a:endCxn id="25" idx="2"/>
            </p:cNvCxnSpPr>
            <p:nvPr/>
          </p:nvCxnSpPr>
          <p:spPr>
            <a:xfrm flipH="1" flipV="1">
              <a:off x="1638300" y="7239000"/>
              <a:ext cx="1151895" cy="600030"/>
            </a:xfrm>
            <a:prstGeom prst="straightConnector1">
              <a:avLst/>
            </a:prstGeom>
            <a:noFill/>
            <a:ln w="19050" cap="flat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cxnSp>
          <p:nvCxnSpPr>
            <p:cNvPr id="31" name="Shape 162"/>
            <p:cNvCxnSpPr/>
            <p:nvPr/>
          </p:nvCxnSpPr>
          <p:spPr>
            <a:xfrm flipH="1">
              <a:off x="1578430" y="6153150"/>
              <a:ext cx="1075122" cy="628650"/>
            </a:xfrm>
            <a:prstGeom prst="straightConnector1">
              <a:avLst/>
            </a:prstGeom>
            <a:noFill/>
            <a:ln w="19050" cap="flat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</p:grpSp>
      <p:grpSp>
        <p:nvGrpSpPr>
          <p:cNvPr id="35" name="Group 34"/>
          <p:cNvGrpSpPr/>
          <p:nvPr/>
        </p:nvGrpSpPr>
        <p:grpSpPr>
          <a:xfrm>
            <a:off x="954308" y="16194942"/>
            <a:ext cx="6234354" cy="3056854"/>
            <a:chOff x="838200" y="8458200"/>
            <a:chExt cx="5105399" cy="2354996"/>
          </a:xfrm>
        </p:grpSpPr>
        <p:grpSp>
          <p:nvGrpSpPr>
            <p:cNvPr id="36" name="Group 35"/>
            <p:cNvGrpSpPr/>
            <p:nvPr/>
          </p:nvGrpSpPr>
          <p:grpSpPr>
            <a:xfrm>
              <a:off x="990600" y="8458200"/>
              <a:ext cx="4751293" cy="838200"/>
              <a:chOff x="990600" y="8458200"/>
              <a:chExt cx="4751293" cy="838200"/>
            </a:xfrm>
          </p:grpSpPr>
          <p:sp>
            <p:nvSpPr>
              <p:cNvPr id="44" name="Shape 110"/>
              <p:cNvSpPr/>
              <p:nvPr/>
            </p:nvSpPr>
            <p:spPr>
              <a:xfrm>
                <a:off x="2667000" y="8458200"/>
                <a:ext cx="1447800" cy="685800"/>
              </a:xfrm>
              <a:prstGeom prst="flowChartMagneticDisk">
                <a:avLst/>
              </a:prstGeom>
              <a:gradFill>
                <a:gsLst>
                  <a:gs pos="0">
                    <a:srgbClr val="BBBBBB"/>
                  </a:gs>
                  <a:gs pos="35000">
                    <a:srgbClr val="CFCFCF"/>
                  </a:gs>
                  <a:gs pos="100000">
                    <a:srgbClr val="EEEEEE"/>
                  </a:gs>
                </a:gsLst>
                <a:lin ang="16200000" scaled="0"/>
              </a:gradFill>
              <a:ln w="9525" cap="flat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SzPct val="25000"/>
                  <a:buNone/>
                </a:pPr>
                <a:r>
                  <a:rPr lang="en-US" sz="1600" b="1" i="0" u="none" strike="noStrike" cap="none" baseline="0" dirty="0">
                    <a:solidFill>
                      <a:srgbClr val="000000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New User</a:t>
                </a:r>
              </a:p>
            </p:txBody>
          </p:sp>
          <p:sp>
            <p:nvSpPr>
              <p:cNvPr id="45" name="Shape 114"/>
              <p:cNvSpPr/>
              <p:nvPr/>
            </p:nvSpPr>
            <p:spPr>
              <a:xfrm>
                <a:off x="4343400" y="8458200"/>
                <a:ext cx="1398493" cy="685800"/>
              </a:xfrm>
              <a:prstGeom prst="flowChartMagneticDisk">
                <a:avLst/>
              </a:prstGeom>
              <a:gradFill>
                <a:gsLst>
                  <a:gs pos="0">
                    <a:srgbClr val="BBBBBB"/>
                  </a:gs>
                  <a:gs pos="35000">
                    <a:srgbClr val="CFCFCF"/>
                  </a:gs>
                  <a:gs pos="100000">
                    <a:srgbClr val="EEEEEE"/>
                  </a:gs>
                </a:gsLst>
                <a:lin ang="16200000" scaled="0"/>
              </a:gradFill>
              <a:ln w="9525" cap="flat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SzPct val="25000"/>
                  <a:buNone/>
                </a:pPr>
                <a:r>
                  <a:rPr lang="en-US" sz="1600" b="1" i="0" u="none" strike="noStrike" cap="none" baseline="0" dirty="0">
                    <a:solidFill>
                      <a:srgbClr val="000000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Administrator</a:t>
                </a:r>
              </a:p>
            </p:txBody>
          </p:sp>
          <p:sp>
            <p:nvSpPr>
              <p:cNvPr id="46" name="Shape 115"/>
              <p:cNvSpPr/>
              <p:nvPr/>
            </p:nvSpPr>
            <p:spPr>
              <a:xfrm>
                <a:off x="990600" y="8458200"/>
                <a:ext cx="1398493" cy="685800"/>
              </a:xfrm>
              <a:prstGeom prst="flowChartMagneticDisk">
                <a:avLst/>
              </a:prstGeom>
              <a:gradFill>
                <a:gsLst>
                  <a:gs pos="0">
                    <a:srgbClr val="BBBBBB"/>
                  </a:gs>
                  <a:gs pos="35000">
                    <a:srgbClr val="CFCFCF"/>
                  </a:gs>
                  <a:gs pos="100000">
                    <a:srgbClr val="EEEEEE"/>
                  </a:gs>
                </a:gsLst>
                <a:lin ang="16200000" scaled="0"/>
              </a:gradFill>
              <a:ln w="9525" cap="flat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SzPct val="25000"/>
                  <a:buNone/>
                </a:pPr>
                <a:r>
                  <a:rPr lang="en-US" sz="1600" b="1" i="0" u="none" strike="noStrike" cap="none" baseline="0" dirty="0">
                    <a:solidFill>
                      <a:srgbClr val="000000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User</a:t>
                </a:r>
              </a:p>
            </p:txBody>
          </p:sp>
          <p:cxnSp>
            <p:nvCxnSpPr>
              <p:cNvPr id="47" name="Shape 164"/>
              <p:cNvCxnSpPr>
                <a:stCxn id="46" idx="3"/>
                <a:endCxn id="38" idx="0"/>
              </p:cNvCxnSpPr>
              <p:nvPr/>
            </p:nvCxnSpPr>
            <p:spPr>
              <a:xfrm flipH="1">
                <a:off x="1638246" y="9144000"/>
                <a:ext cx="51600" cy="152400"/>
              </a:xfrm>
              <a:prstGeom prst="straightConnector1">
                <a:avLst/>
              </a:prstGeom>
              <a:noFill/>
              <a:ln w="19050" cap="flat">
                <a:solidFill>
                  <a:schemeClr val="dk1"/>
                </a:solidFill>
                <a:prstDash val="solid"/>
                <a:round/>
                <a:headEnd type="none" w="med" len="med"/>
                <a:tailEnd type="stealth" w="lg" len="lg"/>
              </a:ln>
            </p:spPr>
          </p:cxnSp>
          <p:cxnSp>
            <p:nvCxnSpPr>
              <p:cNvPr id="48" name="Shape 165"/>
              <p:cNvCxnSpPr>
                <a:stCxn id="44" idx="3"/>
                <a:endCxn id="39" idx="0"/>
              </p:cNvCxnSpPr>
              <p:nvPr/>
            </p:nvCxnSpPr>
            <p:spPr>
              <a:xfrm>
                <a:off x="3390900" y="9144000"/>
                <a:ext cx="0" cy="152400"/>
              </a:xfrm>
              <a:prstGeom prst="straightConnector1">
                <a:avLst/>
              </a:prstGeom>
              <a:noFill/>
              <a:ln w="19050" cap="flat">
                <a:solidFill>
                  <a:schemeClr val="dk1"/>
                </a:solidFill>
                <a:prstDash val="solid"/>
                <a:round/>
                <a:headEnd type="none" w="med" len="med"/>
                <a:tailEnd type="stealth" w="lg" len="lg"/>
              </a:ln>
            </p:spPr>
          </p:cxnSp>
          <p:cxnSp>
            <p:nvCxnSpPr>
              <p:cNvPr id="49" name="Shape 166"/>
              <p:cNvCxnSpPr>
                <a:stCxn id="45" idx="3"/>
                <a:endCxn id="40" idx="0"/>
              </p:cNvCxnSpPr>
              <p:nvPr/>
            </p:nvCxnSpPr>
            <p:spPr>
              <a:xfrm>
                <a:off x="5042646" y="9144000"/>
                <a:ext cx="100800" cy="152400"/>
              </a:xfrm>
              <a:prstGeom prst="straightConnector1">
                <a:avLst/>
              </a:prstGeom>
              <a:noFill/>
              <a:ln w="19050" cap="flat">
                <a:solidFill>
                  <a:schemeClr val="dk1"/>
                </a:solidFill>
                <a:prstDash val="solid"/>
                <a:round/>
                <a:headEnd type="none" w="med" len="med"/>
                <a:tailEnd type="stealth" w="lg" len="lg"/>
              </a:ln>
            </p:spPr>
          </p:cxnSp>
        </p:grpSp>
        <p:grpSp>
          <p:nvGrpSpPr>
            <p:cNvPr id="37" name="Group 36"/>
            <p:cNvGrpSpPr/>
            <p:nvPr/>
          </p:nvGrpSpPr>
          <p:grpSpPr>
            <a:xfrm>
              <a:off x="838200" y="9296400"/>
              <a:ext cx="5105399" cy="1516796"/>
              <a:chOff x="838200" y="9296400"/>
              <a:chExt cx="5105399" cy="1516796"/>
            </a:xfrm>
          </p:grpSpPr>
          <p:sp>
            <p:nvSpPr>
              <p:cNvPr id="38" name="Shape 111"/>
              <p:cNvSpPr/>
              <p:nvPr/>
            </p:nvSpPr>
            <p:spPr>
              <a:xfrm>
                <a:off x="838200" y="9296400"/>
                <a:ext cx="1600199" cy="457200"/>
              </a:xfrm>
              <a:prstGeom prst="rect">
                <a:avLst/>
              </a:prstGeom>
              <a:solidFill>
                <a:srgbClr val="DDD9C3"/>
              </a:solidFill>
              <a:ln w="28575" cap="flat">
                <a:solidFill>
                  <a:srgbClr val="E36C09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87275" tIns="43625" rIns="87275" bIns="436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SzPct val="25000"/>
                  <a:buNone/>
                </a:pPr>
                <a:r>
                  <a:rPr lang="en-US" sz="1600" b="1" i="0" u="none" strike="noStrike" cap="none" baseline="0" dirty="0">
                    <a:solidFill>
                      <a:srgbClr val="000000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Login existing users</a:t>
                </a:r>
              </a:p>
            </p:txBody>
          </p:sp>
          <p:sp>
            <p:nvSpPr>
              <p:cNvPr id="39" name="Shape 112"/>
              <p:cNvSpPr/>
              <p:nvPr/>
            </p:nvSpPr>
            <p:spPr>
              <a:xfrm>
                <a:off x="2514600" y="9296400"/>
                <a:ext cx="1752600" cy="457200"/>
              </a:xfrm>
              <a:prstGeom prst="rect">
                <a:avLst/>
              </a:prstGeom>
              <a:solidFill>
                <a:srgbClr val="DDD9C3"/>
              </a:solidFill>
              <a:ln w="28575" cap="flat">
                <a:solidFill>
                  <a:srgbClr val="E36C09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87275" tIns="43625" rIns="87275" bIns="436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SzPct val="25000"/>
                  <a:buNone/>
                </a:pPr>
                <a:r>
                  <a:rPr lang="en-US" sz="1600" b="1" i="0" u="none" strike="noStrike" cap="none" baseline="0" dirty="0">
                    <a:solidFill>
                      <a:srgbClr val="000000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Create new user</a:t>
                </a:r>
              </a:p>
            </p:txBody>
          </p:sp>
          <p:sp>
            <p:nvSpPr>
              <p:cNvPr id="40" name="Shape 113"/>
              <p:cNvSpPr/>
              <p:nvPr/>
            </p:nvSpPr>
            <p:spPr>
              <a:xfrm>
                <a:off x="4343400" y="9296400"/>
                <a:ext cx="1600199" cy="457200"/>
              </a:xfrm>
              <a:prstGeom prst="rect">
                <a:avLst/>
              </a:prstGeom>
              <a:solidFill>
                <a:srgbClr val="DDD9C3"/>
              </a:solidFill>
              <a:ln w="28575" cap="flat">
                <a:solidFill>
                  <a:srgbClr val="E36C09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87275" tIns="43625" rIns="87275" bIns="436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SzPct val="25000"/>
                  <a:buNone/>
                </a:pPr>
                <a:r>
                  <a:rPr lang="en-US" sz="1600" b="1" i="0" u="none" strike="noStrike" cap="none" baseline="0" dirty="0">
                    <a:solidFill>
                      <a:srgbClr val="000000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Administrator login</a:t>
                </a:r>
              </a:p>
            </p:txBody>
          </p:sp>
          <p:sp>
            <p:nvSpPr>
              <p:cNvPr id="41" name="Shape 116"/>
              <p:cNvSpPr/>
              <p:nvPr/>
            </p:nvSpPr>
            <p:spPr>
              <a:xfrm>
                <a:off x="2743200" y="9982200"/>
                <a:ext cx="1295400" cy="8309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SzPct val="25000"/>
                  <a:buNone/>
                </a:pPr>
                <a:r>
                  <a:rPr lang="en-US" sz="1600" b="0" i="0" u="none" strike="noStrike" cap="none" baseline="0" dirty="0">
                    <a:solidFill>
                      <a:schemeClr val="dk1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Login Page:</a:t>
                </a:r>
              </a:p>
              <a:p>
                <a:pPr marL="0" marR="0" lvl="0" indent="0" algn="ctr" rtl="0">
                  <a:spcBef>
                    <a:spcPts val="0"/>
                  </a:spcBef>
                  <a:buSzPct val="25000"/>
                  <a:buNone/>
                </a:pPr>
                <a:r>
                  <a:rPr lang="en-US" sz="1600" b="0" i="0" u="none" strike="noStrike" cap="none" baseline="0" dirty="0">
                    <a:solidFill>
                      <a:schemeClr val="dk1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User login</a:t>
                </a:r>
                <a:br>
                  <a:rPr lang="en-US" sz="1600" b="0" i="0" u="none" strike="noStrike" cap="none" baseline="0" dirty="0">
                    <a:solidFill>
                      <a:schemeClr val="dk1"/>
                    </a:solidFill>
                    <a:latin typeface="Verdana"/>
                    <a:ea typeface="Verdana"/>
                    <a:cs typeface="Verdana"/>
                    <a:sym typeface="Verdana"/>
                  </a:rPr>
                </a:br>
                <a:r>
                  <a:rPr lang="en-US" sz="1600" b="0" i="0" u="none" strike="noStrike" cap="none" baseline="0" dirty="0">
                    <a:solidFill>
                      <a:schemeClr val="dk1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Admin login</a:t>
                </a:r>
              </a:p>
              <a:p>
                <a:pPr marL="0" marR="0" lvl="0" indent="0" algn="ctr" rtl="0">
                  <a:spcBef>
                    <a:spcPts val="0"/>
                  </a:spcBef>
                  <a:buSzPct val="25000"/>
                  <a:buNone/>
                </a:pPr>
                <a:r>
                  <a:rPr lang="en-US" sz="1600" b="0" i="0" u="none" strike="noStrike" cap="none" baseline="0" dirty="0">
                    <a:solidFill>
                      <a:schemeClr val="dk1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User Signup</a:t>
                </a:r>
              </a:p>
            </p:txBody>
          </p:sp>
          <p:cxnSp>
            <p:nvCxnSpPr>
              <p:cNvPr id="42" name="Shape 168"/>
              <p:cNvCxnSpPr>
                <a:stCxn id="41" idx="3"/>
                <a:endCxn id="40" idx="2"/>
              </p:cNvCxnSpPr>
              <p:nvPr/>
            </p:nvCxnSpPr>
            <p:spPr>
              <a:xfrm rot="10800000" flipH="1">
                <a:off x="4038600" y="9753598"/>
                <a:ext cx="1104900" cy="644100"/>
              </a:xfrm>
              <a:prstGeom prst="straightConnector1">
                <a:avLst/>
              </a:prstGeom>
              <a:noFill/>
              <a:ln w="19050" cap="flat">
                <a:solidFill>
                  <a:schemeClr val="dk1"/>
                </a:solidFill>
                <a:prstDash val="solid"/>
                <a:round/>
                <a:headEnd type="none" w="med" len="med"/>
                <a:tailEnd type="stealth" w="lg" len="lg"/>
              </a:ln>
            </p:spPr>
          </p:cxnSp>
          <p:cxnSp>
            <p:nvCxnSpPr>
              <p:cNvPr id="43" name="Shape 169"/>
              <p:cNvCxnSpPr>
                <a:stCxn id="41" idx="1"/>
                <a:endCxn id="38" idx="2"/>
              </p:cNvCxnSpPr>
              <p:nvPr/>
            </p:nvCxnSpPr>
            <p:spPr>
              <a:xfrm rot="10800000">
                <a:off x="1638300" y="9753598"/>
                <a:ext cx="1104900" cy="644100"/>
              </a:xfrm>
              <a:prstGeom prst="straightConnector1">
                <a:avLst/>
              </a:prstGeom>
              <a:noFill/>
              <a:ln w="19050" cap="flat">
                <a:solidFill>
                  <a:schemeClr val="dk1"/>
                </a:solidFill>
                <a:prstDash val="solid"/>
                <a:round/>
                <a:headEnd type="none" w="med" len="med"/>
                <a:tailEnd type="stealth" w="lg" len="lg"/>
              </a:ln>
            </p:spPr>
          </p:cxnSp>
        </p:grpSp>
      </p:grpSp>
      <p:grpSp>
        <p:nvGrpSpPr>
          <p:cNvPr id="65" name="Group 64"/>
          <p:cNvGrpSpPr/>
          <p:nvPr/>
        </p:nvGrpSpPr>
        <p:grpSpPr>
          <a:xfrm>
            <a:off x="8564665" y="11827236"/>
            <a:ext cx="6521153" cy="6465427"/>
            <a:chOff x="838200" y="14097000"/>
            <a:chExt cx="5029199" cy="4617023"/>
          </a:xfrm>
        </p:grpSpPr>
        <p:sp>
          <p:nvSpPr>
            <p:cNvPr id="66" name="Shape 124"/>
            <p:cNvSpPr/>
            <p:nvPr/>
          </p:nvSpPr>
          <p:spPr>
            <a:xfrm>
              <a:off x="2735181" y="14097000"/>
              <a:ext cx="1398493" cy="685800"/>
            </a:xfrm>
            <a:prstGeom prst="flowChartMagneticDisk">
              <a:avLst/>
            </a:prstGeom>
            <a:gradFill>
              <a:gsLst>
                <a:gs pos="0">
                  <a:srgbClr val="BBBBBB"/>
                </a:gs>
                <a:gs pos="35000">
                  <a:srgbClr val="CFCFCF"/>
                </a:gs>
                <a:gs pos="100000">
                  <a:srgbClr val="EEEEEE"/>
                </a:gs>
              </a:gsLst>
              <a:lin ang="16200000" scaled="0"/>
            </a:gradFill>
            <a:ln w="9525" cap="flat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600" b="1" i="0" u="none" strike="noStrike" cap="none" baseline="0" dirty="0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User</a:t>
              </a:r>
              <a:endParaRPr lang="en-US" sz="1050" b="1" i="0" u="none" strike="noStrike" cap="none" baseline="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67" name="Shape 125"/>
            <p:cNvSpPr/>
            <p:nvPr/>
          </p:nvSpPr>
          <p:spPr>
            <a:xfrm>
              <a:off x="838200" y="15163800"/>
              <a:ext cx="1600199" cy="457200"/>
            </a:xfrm>
            <a:prstGeom prst="rect">
              <a:avLst/>
            </a:prstGeom>
            <a:solidFill>
              <a:srgbClr val="DDD9C3"/>
            </a:solidFill>
            <a:ln w="28575" cap="flat">
              <a:solidFill>
                <a:srgbClr val="E36C0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87275" tIns="43625" rIns="87275" bIns="436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600" b="1" i="0" u="none" strike="noStrike" cap="none" baseline="0" dirty="0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Add show segment info</a:t>
              </a:r>
            </a:p>
          </p:txBody>
        </p:sp>
        <p:sp>
          <p:nvSpPr>
            <p:cNvPr id="68" name="Shape 126"/>
            <p:cNvSpPr/>
            <p:nvPr/>
          </p:nvSpPr>
          <p:spPr>
            <a:xfrm>
              <a:off x="2514600" y="15163800"/>
              <a:ext cx="1676399" cy="457200"/>
            </a:xfrm>
            <a:prstGeom prst="rect">
              <a:avLst/>
            </a:prstGeom>
            <a:solidFill>
              <a:srgbClr val="DDD9C3"/>
            </a:solidFill>
            <a:ln w="28575" cap="flat">
              <a:solidFill>
                <a:srgbClr val="E36C0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87275" tIns="43625" rIns="87275" bIns="436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600" b="1" i="0" u="none" strike="noStrike" cap="none" baseline="0" dirty="0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Destroy segment</a:t>
              </a:r>
            </a:p>
          </p:txBody>
        </p:sp>
        <p:sp>
          <p:nvSpPr>
            <p:cNvPr id="69" name="Shape 127"/>
            <p:cNvSpPr/>
            <p:nvPr/>
          </p:nvSpPr>
          <p:spPr>
            <a:xfrm>
              <a:off x="4267200" y="15163800"/>
              <a:ext cx="1600199" cy="457200"/>
            </a:xfrm>
            <a:prstGeom prst="rect">
              <a:avLst/>
            </a:prstGeom>
            <a:solidFill>
              <a:srgbClr val="DDD9C3"/>
            </a:solidFill>
            <a:ln w="28575" cap="flat">
              <a:solidFill>
                <a:srgbClr val="E36C0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87275" tIns="43625" rIns="87275" bIns="436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600" b="1" i="0" u="none" strike="noStrike" cap="none" baseline="0" dirty="0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Edit segment</a:t>
              </a:r>
            </a:p>
          </p:txBody>
        </p:sp>
        <p:sp>
          <p:nvSpPr>
            <p:cNvPr id="70" name="Shape 128"/>
            <p:cNvSpPr/>
            <p:nvPr/>
          </p:nvSpPr>
          <p:spPr>
            <a:xfrm>
              <a:off x="2438400" y="15773400"/>
              <a:ext cx="1828800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600" b="0" i="0" u="none" strike="noStrike" cap="none" baseline="0" dirty="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New show info:</a:t>
              </a:r>
            </a:p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600" b="0" i="0" u="none" strike="noStrike" cap="none" baseline="0" dirty="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Add show segment</a:t>
              </a:r>
            </a:p>
          </p:txBody>
        </p:sp>
        <p:sp>
          <p:nvSpPr>
            <p:cNvPr id="71" name="Shape 129"/>
            <p:cNvSpPr/>
            <p:nvPr/>
          </p:nvSpPr>
          <p:spPr>
            <a:xfrm>
              <a:off x="2667000" y="16459200"/>
              <a:ext cx="1447800" cy="685800"/>
            </a:xfrm>
            <a:prstGeom prst="flowChartMagneticDisk">
              <a:avLst/>
            </a:prstGeom>
            <a:gradFill>
              <a:gsLst>
                <a:gs pos="0">
                  <a:srgbClr val="BBBBBB"/>
                </a:gs>
                <a:gs pos="35000">
                  <a:srgbClr val="CFCFCF"/>
                </a:gs>
                <a:gs pos="100000">
                  <a:srgbClr val="EEEEEE"/>
                </a:gs>
              </a:gsLst>
              <a:lin ang="16200000" scaled="0"/>
            </a:gradFill>
            <a:ln w="9525" cap="flat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600" b="1" i="0" u="none" strike="noStrike" cap="none" baseline="0" dirty="0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User</a:t>
              </a:r>
              <a:endParaRPr lang="en-US" sz="1050" b="1" i="0" u="none" strike="noStrike" cap="none" baseline="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72" name="Shape 130"/>
            <p:cNvSpPr/>
            <p:nvPr/>
          </p:nvSpPr>
          <p:spPr>
            <a:xfrm>
              <a:off x="2590800" y="17509958"/>
              <a:ext cx="1600199" cy="457200"/>
            </a:xfrm>
            <a:prstGeom prst="rect">
              <a:avLst/>
            </a:prstGeom>
            <a:solidFill>
              <a:srgbClr val="DDD9C3"/>
            </a:solidFill>
            <a:ln w="28575" cap="flat">
              <a:solidFill>
                <a:srgbClr val="E36C0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87275" tIns="43625" rIns="87275" bIns="436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600" b="1" i="0" u="none" strike="noStrike" cap="none" baseline="0" dirty="0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Set User Info</a:t>
              </a:r>
            </a:p>
          </p:txBody>
        </p:sp>
        <p:sp>
          <p:nvSpPr>
            <p:cNvPr id="73" name="Shape 131"/>
            <p:cNvSpPr/>
            <p:nvPr/>
          </p:nvSpPr>
          <p:spPr>
            <a:xfrm>
              <a:off x="2667000" y="18252359"/>
              <a:ext cx="1447800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600" b="0" i="0" u="none" strike="noStrike" cap="none" baseline="0" dirty="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Add new show:</a:t>
              </a:r>
            </a:p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600" b="0" i="0" u="none" strike="noStrike" cap="none" baseline="0" dirty="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Set user info</a:t>
              </a:r>
            </a:p>
          </p:txBody>
        </p:sp>
        <p:cxnSp>
          <p:nvCxnSpPr>
            <p:cNvPr id="74" name="Shape 180"/>
            <p:cNvCxnSpPr>
              <a:stCxn id="66" idx="2"/>
              <a:endCxn id="67" idx="0"/>
            </p:cNvCxnSpPr>
            <p:nvPr/>
          </p:nvCxnSpPr>
          <p:spPr>
            <a:xfrm flipH="1">
              <a:off x="1638300" y="14439900"/>
              <a:ext cx="1096881" cy="723900"/>
            </a:xfrm>
            <a:prstGeom prst="straightConnector1">
              <a:avLst/>
            </a:prstGeom>
            <a:noFill/>
            <a:ln w="19050" cap="flat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cxnSp>
          <p:nvCxnSpPr>
            <p:cNvPr id="75" name="Shape 181"/>
            <p:cNvCxnSpPr>
              <a:stCxn id="66" idx="4"/>
              <a:endCxn id="69" idx="0"/>
            </p:cNvCxnSpPr>
            <p:nvPr/>
          </p:nvCxnSpPr>
          <p:spPr>
            <a:xfrm>
              <a:off x="4133674" y="14439900"/>
              <a:ext cx="933626" cy="723900"/>
            </a:xfrm>
            <a:prstGeom prst="straightConnector1">
              <a:avLst/>
            </a:prstGeom>
            <a:noFill/>
            <a:ln w="19050" cap="flat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cxnSp>
          <p:nvCxnSpPr>
            <p:cNvPr id="76" name="Shape 182"/>
            <p:cNvCxnSpPr>
              <a:stCxn id="66" idx="3"/>
              <a:endCxn id="68" idx="0"/>
            </p:cNvCxnSpPr>
            <p:nvPr/>
          </p:nvCxnSpPr>
          <p:spPr>
            <a:xfrm flipH="1">
              <a:off x="3352800" y="14782800"/>
              <a:ext cx="81628" cy="381000"/>
            </a:xfrm>
            <a:prstGeom prst="straightConnector1">
              <a:avLst/>
            </a:prstGeom>
            <a:noFill/>
            <a:ln w="19050" cap="flat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cxnSp>
          <p:nvCxnSpPr>
            <p:cNvPr id="77" name="Shape 183"/>
            <p:cNvCxnSpPr>
              <a:stCxn id="70" idx="3"/>
              <a:endCxn id="69" idx="2"/>
            </p:cNvCxnSpPr>
            <p:nvPr/>
          </p:nvCxnSpPr>
          <p:spPr>
            <a:xfrm rot="10800000" flipH="1">
              <a:off x="4267200" y="15621132"/>
              <a:ext cx="800100" cy="383100"/>
            </a:xfrm>
            <a:prstGeom prst="straightConnector1">
              <a:avLst/>
            </a:prstGeom>
            <a:noFill/>
            <a:ln w="19050" cap="flat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cxnSp>
          <p:nvCxnSpPr>
            <p:cNvPr id="78" name="Shape 184"/>
            <p:cNvCxnSpPr>
              <a:stCxn id="70" idx="1"/>
              <a:endCxn id="67" idx="2"/>
            </p:cNvCxnSpPr>
            <p:nvPr/>
          </p:nvCxnSpPr>
          <p:spPr>
            <a:xfrm rot="10800000">
              <a:off x="1638300" y="15621132"/>
              <a:ext cx="800100" cy="383100"/>
            </a:xfrm>
            <a:prstGeom prst="straightConnector1">
              <a:avLst/>
            </a:prstGeom>
            <a:noFill/>
            <a:ln w="19050" cap="flat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cxnSp>
          <p:nvCxnSpPr>
            <p:cNvPr id="79" name="Shape 186"/>
            <p:cNvCxnSpPr>
              <a:stCxn id="71" idx="3"/>
              <a:endCxn id="72" idx="0"/>
            </p:cNvCxnSpPr>
            <p:nvPr/>
          </p:nvCxnSpPr>
          <p:spPr>
            <a:xfrm>
              <a:off x="3390900" y="17145000"/>
              <a:ext cx="0" cy="364958"/>
            </a:xfrm>
            <a:prstGeom prst="straightConnector1">
              <a:avLst/>
            </a:prstGeom>
            <a:noFill/>
            <a:ln w="19050" cap="flat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cxnSp>
          <p:nvCxnSpPr>
            <p:cNvPr id="80" name="Shape 187"/>
            <p:cNvCxnSpPr>
              <a:stCxn id="72" idx="2"/>
              <a:endCxn id="73" idx="0"/>
            </p:cNvCxnSpPr>
            <p:nvPr/>
          </p:nvCxnSpPr>
          <p:spPr>
            <a:xfrm>
              <a:off x="3390900" y="17967158"/>
              <a:ext cx="0" cy="285201"/>
            </a:xfrm>
            <a:prstGeom prst="straightConnector1">
              <a:avLst/>
            </a:prstGeom>
            <a:noFill/>
            <a:ln w="19050" cap="flat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</p:grpSp>
      <p:grpSp>
        <p:nvGrpSpPr>
          <p:cNvPr id="81" name="Group 80"/>
          <p:cNvGrpSpPr/>
          <p:nvPr/>
        </p:nvGrpSpPr>
        <p:grpSpPr>
          <a:xfrm>
            <a:off x="8528774" y="19549279"/>
            <a:ext cx="6521153" cy="4534571"/>
            <a:chOff x="6477000" y="13182600"/>
            <a:chExt cx="5105399" cy="3867329"/>
          </a:xfrm>
        </p:grpSpPr>
        <p:sp>
          <p:nvSpPr>
            <p:cNvPr id="82" name="Shape 132"/>
            <p:cNvSpPr/>
            <p:nvPr/>
          </p:nvSpPr>
          <p:spPr>
            <a:xfrm>
              <a:off x="8305800" y="13182600"/>
              <a:ext cx="1524000" cy="685800"/>
            </a:xfrm>
            <a:prstGeom prst="flowChartMagneticDisk">
              <a:avLst/>
            </a:prstGeom>
            <a:gradFill>
              <a:gsLst>
                <a:gs pos="0">
                  <a:srgbClr val="BBBBBB"/>
                </a:gs>
                <a:gs pos="35000">
                  <a:srgbClr val="CFCFCF"/>
                </a:gs>
                <a:gs pos="100000">
                  <a:srgbClr val="EEEEEE"/>
                </a:gs>
              </a:gsLst>
              <a:lin ang="16200000" scaled="0"/>
            </a:gradFill>
            <a:ln w="9525" cap="flat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600" b="1" i="0" u="none" strike="noStrike" cap="none" baseline="0" dirty="0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User</a:t>
              </a:r>
            </a:p>
          </p:txBody>
        </p:sp>
        <p:sp>
          <p:nvSpPr>
            <p:cNvPr id="83" name="Shape 133"/>
            <p:cNvSpPr/>
            <p:nvPr/>
          </p:nvSpPr>
          <p:spPr>
            <a:xfrm>
              <a:off x="6477000" y="14097000"/>
              <a:ext cx="1600199" cy="457200"/>
            </a:xfrm>
            <a:prstGeom prst="rect">
              <a:avLst/>
            </a:prstGeom>
            <a:solidFill>
              <a:srgbClr val="DDD9C3"/>
            </a:solidFill>
            <a:ln w="28575" cap="flat">
              <a:solidFill>
                <a:srgbClr val="E36C0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87275" tIns="43625" rIns="87275" bIns="436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600" b="1" i="0" u="none" strike="noStrike" cap="none" baseline="0" dirty="0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Edit user profile</a:t>
              </a:r>
            </a:p>
          </p:txBody>
        </p:sp>
        <p:sp>
          <p:nvSpPr>
            <p:cNvPr id="84" name="Shape 134"/>
            <p:cNvSpPr/>
            <p:nvPr/>
          </p:nvSpPr>
          <p:spPr>
            <a:xfrm>
              <a:off x="8229600" y="14097000"/>
              <a:ext cx="1676399" cy="457200"/>
            </a:xfrm>
            <a:prstGeom prst="rect">
              <a:avLst/>
            </a:prstGeom>
            <a:solidFill>
              <a:srgbClr val="DDD9C3"/>
            </a:solidFill>
            <a:ln w="28575" cap="flat">
              <a:solidFill>
                <a:srgbClr val="E36C0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87275" tIns="43625" rIns="87275" bIns="436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600" b="1" i="0" u="none" strike="noStrike" cap="none" baseline="0" dirty="0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Add new show</a:t>
              </a:r>
            </a:p>
          </p:txBody>
        </p:sp>
        <p:sp>
          <p:nvSpPr>
            <p:cNvPr id="85" name="Shape 135"/>
            <p:cNvSpPr/>
            <p:nvPr/>
          </p:nvSpPr>
          <p:spPr>
            <a:xfrm>
              <a:off x="6477000" y="14706600"/>
              <a:ext cx="1600199" cy="457200"/>
            </a:xfrm>
            <a:prstGeom prst="rect">
              <a:avLst/>
            </a:prstGeom>
            <a:solidFill>
              <a:srgbClr val="DDD9C3"/>
            </a:solidFill>
            <a:ln w="28575" cap="flat">
              <a:solidFill>
                <a:srgbClr val="E36C0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87275" tIns="43625" rIns="87275" bIns="436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600" b="1" i="0" u="none" strike="noStrike" cap="none" baseline="0" dirty="0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Display timer</a:t>
              </a:r>
            </a:p>
          </p:txBody>
        </p:sp>
        <p:sp>
          <p:nvSpPr>
            <p:cNvPr id="86" name="Shape 136"/>
            <p:cNvSpPr/>
            <p:nvPr/>
          </p:nvSpPr>
          <p:spPr>
            <a:xfrm>
              <a:off x="9982200" y="14097000"/>
              <a:ext cx="1600199" cy="457200"/>
            </a:xfrm>
            <a:prstGeom prst="rect">
              <a:avLst/>
            </a:prstGeom>
            <a:solidFill>
              <a:srgbClr val="DDD9C3"/>
            </a:solidFill>
            <a:ln w="28575" cap="flat">
              <a:solidFill>
                <a:srgbClr val="E36C0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87275" tIns="43625" rIns="87275" bIns="436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600" b="1" i="0" u="none" strike="noStrike" cap="none" baseline="0" dirty="0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Edit selected show</a:t>
              </a:r>
            </a:p>
          </p:txBody>
        </p:sp>
        <p:sp>
          <p:nvSpPr>
            <p:cNvPr id="87" name="Shape 137"/>
            <p:cNvSpPr/>
            <p:nvPr/>
          </p:nvSpPr>
          <p:spPr>
            <a:xfrm>
              <a:off x="8229600" y="14706600"/>
              <a:ext cx="1600199" cy="457200"/>
            </a:xfrm>
            <a:prstGeom prst="rect">
              <a:avLst/>
            </a:prstGeom>
            <a:solidFill>
              <a:srgbClr val="DDD9C3"/>
            </a:solidFill>
            <a:ln w="28575" cap="flat">
              <a:solidFill>
                <a:srgbClr val="E36C0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87275" tIns="43625" rIns="87275" bIns="436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600" b="1" i="0" u="none" strike="noStrike" cap="none" baseline="0" dirty="0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Display flash warning</a:t>
              </a:r>
            </a:p>
          </p:txBody>
        </p:sp>
        <p:sp>
          <p:nvSpPr>
            <p:cNvPr id="88" name="Shape 138"/>
            <p:cNvSpPr/>
            <p:nvPr/>
          </p:nvSpPr>
          <p:spPr>
            <a:xfrm>
              <a:off x="8305800" y="15849600"/>
              <a:ext cx="1981199" cy="120032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600" b="0" i="0" u="none" strike="noStrike" cap="none" baseline="0" dirty="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Add New Show:</a:t>
              </a:r>
            </a:p>
            <a:p>
              <a:pPr marL="0" marR="0" lvl="0" indent="0" algn="just" rtl="0">
                <a:spcBef>
                  <a:spcPts val="0"/>
                </a:spcBef>
                <a:buSzPct val="25000"/>
                <a:buNone/>
              </a:pPr>
              <a:r>
                <a:rPr lang="en-US" sz="1600" b="0" i="0" u="none" strike="noStrike" cap="none" baseline="0" dirty="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Select show by time</a:t>
              </a:r>
            </a:p>
            <a:p>
              <a:pPr marL="0" marR="0" lvl="0" indent="0" algn="just" rtl="0">
                <a:spcBef>
                  <a:spcPts val="0"/>
                </a:spcBef>
                <a:buSzPct val="25000"/>
                <a:buNone/>
              </a:pPr>
              <a:r>
                <a:rPr lang="en-US" sz="1600" b="0" i="0" u="none" strike="noStrike" cap="none" baseline="0" dirty="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Select show by name</a:t>
              </a:r>
              <a:br>
                <a:rPr lang="en-US" sz="1600" b="0" i="0" u="none" strike="noStrike" cap="none" baseline="0" dirty="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</a:br>
              <a:r>
                <a:rPr lang="en-US" sz="1600" b="0" i="0" u="none" strike="noStrike" cap="none" baseline="0" dirty="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Edit selected show</a:t>
              </a:r>
            </a:p>
            <a:p>
              <a:pPr marL="0" marR="0" lvl="0" indent="0" algn="just" rtl="0">
                <a:spcBef>
                  <a:spcPts val="0"/>
                </a:spcBef>
                <a:buSzPct val="25000"/>
                <a:buNone/>
              </a:pPr>
              <a:r>
                <a:rPr lang="en-US" sz="1600" b="0" i="0" u="none" strike="noStrike" cap="none" baseline="0" dirty="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Destroy selected show</a:t>
              </a:r>
            </a:p>
            <a:p>
              <a:pPr marL="0" marR="0" lvl="0" indent="0" algn="just" rtl="0">
                <a:spcBef>
                  <a:spcPts val="0"/>
                </a:spcBef>
                <a:buSzPct val="25000"/>
                <a:buNone/>
              </a:pPr>
              <a:r>
                <a:rPr lang="en-US" sz="1600" b="0" i="0" u="none" strike="noStrike" cap="none" baseline="0" dirty="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Create new show</a:t>
              </a:r>
            </a:p>
          </p:txBody>
        </p:sp>
        <p:sp>
          <p:nvSpPr>
            <p:cNvPr id="89" name="Shape 139"/>
            <p:cNvSpPr/>
            <p:nvPr/>
          </p:nvSpPr>
          <p:spPr>
            <a:xfrm>
              <a:off x="9982200" y="14706600"/>
              <a:ext cx="1600199" cy="457200"/>
            </a:xfrm>
            <a:prstGeom prst="rect">
              <a:avLst/>
            </a:prstGeom>
            <a:solidFill>
              <a:srgbClr val="DDD9C3"/>
            </a:solidFill>
            <a:ln w="28575" cap="flat">
              <a:solidFill>
                <a:srgbClr val="E36C0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87275" tIns="43625" rIns="87275" bIns="436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600" b="1" i="0" u="none" strike="noStrike" cap="none" baseline="0" dirty="0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Manage display of show list</a:t>
              </a:r>
            </a:p>
          </p:txBody>
        </p:sp>
        <p:sp>
          <p:nvSpPr>
            <p:cNvPr id="90" name="Shape 140"/>
            <p:cNvSpPr/>
            <p:nvPr/>
          </p:nvSpPr>
          <p:spPr>
            <a:xfrm>
              <a:off x="8229600" y="15316200"/>
              <a:ext cx="1600199" cy="457200"/>
            </a:xfrm>
            <a:prstGeom prst="rect">
              <a:avLst/>
            </a:prstGeom>
            <a:solidFill>
              <a:srgbClr val="DDD9C3"/>
            </a:solidFill>
            <a:ln w="28575" cap="flat">
              <a:solidFill>
                <a:srgbClr val="E36C0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87275" tIns="43625" rIns="87275" bIns="436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600" b="1" i="0" u="none" strike="noStrike" cap="none" baseline="0" dirty="0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Logout</a:t>
              </a:r>
            </a:p>
          </p:txBody>
        </p:sp>
        <p:cxnSp>
          <p:nvCxnSpPr>
            <p:cNvPr id="91" name="Shape 188"/>
            <p:cNvCxnSpPr>
              <a:stCxn id="82" idx="4"/>
              <a:endCxn id="86" idx="0"/>
            </p:cNvCxnSpPr>
            <p:nvPr/>
          </p:nvCxnSpPr>
          <p:spPr>
            <a:xfrm>
              <a:off x="9829800" y="13525500"/>
              <a:ext cx="952500" cy="571500"/>
            </a:xfrm>
            <a:prstGeom prst="straightConnector1">
              <a:avLst/>
            </a:prstGeom>
            <a:noFill/>
            <a:ln w="19050" cap="flat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cxnSp>
          <p:nvCxnSpPr>
            <p:cNvPr id="92" name="Shape 189"/>
            <p:cNvCxnSpPr>
              <a:stCxn id="82" idx="2"/>
              <a:endCxn id="83" idx="0"/>
            </p:cNvCxnSpPr>
            <p:nvPr/>
          </p:nvCxnSpPr>
          <p:spPr>
            <a:xfrm flipH="1">
              <a:off x="7277100" y="13525500"/>
              <a:ext cx="1028700" cy="571500"/>
            </a:xfrm>
            <a:prstGeom prst="straightConnector1">
              <a:avLst/>
            </a:prstGeom>
            <a:noFill/>
            <a:ln w="19050" cap="flat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cxnSp>
          <p:nvCxnSpPr>
            <p:cNvPr id="93" name="Shape 190"/>
            <p:cNvCxnSpPr>
              <a:stCxn id="82" idx="3"/>
              <a:endCxn id="84" idx="0"/>
            </p:cNvCxnSpPr>
            <p:nvPr/>
          </p:nvCxnSpPr>
          <p:spPr>
            <a:xfrm>
              <a:off x="9067800" y="13868400"/>
              <a:ext cx="0" cy="228600"/>
            </a:xfrm>
            <a:prstGeom prst="straightConnector1">
              <a:avLst/>
            </a:prstGeom>
            <a:noFill/>
            <a:ln w="19050" cap="flat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cxnSp>
          <p:nvCxnSpPr>
            <p:cNvPr id="94" name="Shape 191"/>
            <p:cNvCxnSpPr>
              <a:stCxn id="82" idx="1"/>
              <a:endCxn id="90" idx="1"/>
            </p:cNvCxnSpPr>
            <p:nvPr/>
          </p:nvCxnSpPr>
          <p:spPr>
            <a:xfrm rot="5400000">
              <a:off x="7467600" y="13944600"/>
              <a:ext cx="2362200" cy="838200"/>
            </a:xfrm>
            <a:prstGeom prst="curvedConnector4">
              <a:avLst>
                <a:gd name="adj1" fmla="val 123"/>
                <a:gd name="adj2" fmla="val 110702"/>
              </a:avLst>
            </a:prstGeom>
            <a:noFill/>
            <a:ln w="19050" cap="flat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</p:grpSp>
      <p:sp>
        <p:nvSpPr>
          <p:cNvPr id="109" name="Shape 141"/>
          <p:cNvSpPr/>
          <p:nvPr/>
        </p:nvSpPr>
        <p:spPr>
          <a:xfrm>
            <a:off x="16531590" y="10685433"/>
            <a:ext cx="10119360" cy="687418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5D437D"/>
              </a:gs>
              <a:gs pos="80000">
                <a:srgbClr val="7B58A6"/>
              </a:gs>
              <a:gs pos="100000">
                <a:srgbClr val="7C56A8"/>
              </a:gs>
            </a:gsLst>
            <a:lin ang="16200000" scaled="0"/>
          </a:gradFill>
          <a:ln w="9525" cap="flat">
            <a:solidFill>
              <a:srgbClr val="7C6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6075" tIns="13025" rIns="26075" bIns="130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800" b="1" i="0" u="none" strike="noStrike" cap="none" baseline="0" dirty="0" smtClean="0">
                <a:solidFill>
                  <a:schemeClr val="lt1"/>
                </a:solidFill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MVC </a:t>
            </a:r>
            <a:r>
              <a:rPr lang="en-US" sz="2800" b="1" i="0" u="none" strike="noStrike" cap="none" baseline="0" dirty="0">
                <a:solidFill>
                  <a:schemeClr val="lt1"/>
                </a:solidFill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model</a:t>
            </a:r>
          </a:p>
        </p:txBody>
      </p:sp>
      <p:pic>
        <p:nvPicPr>
          <p:cNvPr id="131" name="Shape 15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6683349" y="11745101"/>
            <a:ext cx="9834251" cy="46656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Shape 15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6867498" y="18213080"/>
            <a:ext cx="9650102" cy="659002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Shape 158"/>
          <p:cNvSpPr/>
          <p:nvPr/>
        </p:nvSpPr>
        <p:spPr>
          <a:xfrm>
            <a:off x="16683349" y="17095060"/>
            <a:ext cx="9834251" cy="636651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5D437D"/>
              </a:gs>
              <a:gs pos="80000">
                <a:srgbClr val="7B58A6"/>
              </a:gs>
              <a:gs pos="100000">
                <a:srgbClr val="7C56A8"/>
              </a:gs>
            </a:gsLst>
            <a:lin ang="16200000" scaled="0"/>
          </a:gradFill>
          <a:ln w="9525" cap="flat">
            <a:solidFill>
              <a:srgbClr val="7C6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6075" tIns="13025" rIns="26075" bIns="130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800" b="1" i="0" u="none" strike="noStrike" cap="none" baseline="0" dirty="0">
                <a:solidFill>
                  <a:schemeClr val="lt1"/>
                </a:solidFill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User Case Example</a:t>
            </a:r>
          </a:p>
        </p:txBody>
      </p:sp>
      <p:sp>
        <p:nvSpPr>
          <p:cNvPr id="136" name="Rounded Rectangle 135"/>
          <p:cNvSpPr/>
          <p:nvPr/>
        </p:nvSpPr>
        <p:spPr>
          <a:xfrm>
            <a:off x="529343" y="25303800"/>
            <a:ext cx="17878878" cy="603724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26083" tIns="13042" rIns="26083" bIns="13042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UI Scenarios</a:t>
            </a:r>
            <a:endParaRPr lang="en-US" sz="2800" b="1" dirty="0">
              <a:solidFill>
                <a:schemeClr val="bg1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pic>
        <p:nvPicPr>
          <p:cNvPr id="137" name="Picture 2" descr="G:\tamu\SE\screenshots\logi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628" y="26312788"/>
            <a:ext cx="7410265" cy="4137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8" name="Picture 4" descr="G:\tamu\SE\screenshots\mainpage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6177" y="26279763"/>
            <a:ext cx="7675989" cy="4170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9" name="Picture 5" descr="G:\tamu\SE\screenshots\showByname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753" y="31159065"/>
            <a:ext cx="7503331" cy="4279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0" name="Picture 6" descr="G:\tamu\SE\screenshots\addShowDetail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5151" y="31168906"/>
            <a:ext cx="7651398" cy="4269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1" name="Rounded Rectangle 140"/>
          <p:cNvSpPr/>
          <p:nvPr/>
        </p:nvSpPr>
        <p:spPr>
          <a:xfrm>
            <a:off x="18939719" y="25303800"/>
            <a:ext cx="7673132" cy="687418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26083" tIns="13042" rIns="26083" bIns="13042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Conclusion</a:t>
            </a:r>
            <a:endParaRPr lang="en-US" sz="2800" b="1" dirty="0">
              <a:solidFill>
                <a:schemeClr val="bg1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19043096" y="26213908"/>
            <a:ext cx="7324045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600" dirty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Successfully created a “Show Clock Timer” with effective visual aids and messages to help radio show hosts keep track of show segments. Server synced with w/NIST time in-order to effectively schedule shows in different time zones across the country.</a:t>
            </a:r>
            <a:endParaRPr lang="en-US" sz="2600" dirty="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143" name="Rounded Rectangle 142"/>
          <p:cNvSpPr/>
          <p:nvPr/>
        </p:nvSpPr>
        <p:spPr>
          <a:xfrm>
            <a:off x="18934627" y="29105853"/>
            <a:ext cx="7678224" cy="687418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26083" tIns="13042" rIns="26083" bIns="13042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References</a:t>
            </a:r>
            <a:endParaRPr lang="en-US" sz="2800" b="1" dirty="0">
              <a:solidFill>
                <a:schemeClr val="bg1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19109449" y="29994396"/>
            <a:ext cx="725769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800" dirty="0"/>
              <a:t>Engineering Software as a Service: An Agile Approach Using Cloud Computing, Armando Fox and David Patterson, Strawberry Canyon LLC, 2013.</a:t>
            </a:r>
            <a:endParaRPr lang="en-US" sz="2600" dirty="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154" name="Rounded Rectangle 153"/>
          <p:cNvSpPr/>
          <p:nvPr/>
        </p:nvSpPr>
        <p:spPr>
          <a:xfrm>
            <a:off x="19043096" y="32322233"/>
            <a:ext cx="7569755" cy="687418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26083" tIns="13042" rIns="26083" bIns="13042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Acknowledgment </a:t>
            </a:r>
            <a:endParaRPr lang="en-US" sz="2800" b="1" dirty="0">
              <a:solidFill>
                <a:schemeClr val="bg1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19193555" y="33320080"/>
            <a:ext cx="717358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800" dirty="0" smtClean="0"/>
              <a:t>We are thankful to Mr. Dennis Mancha and </a:t>
            </a:r>
            <a:r>
              <a:rPr lang="en-IN" sz="2800" dirty="0" err="1" smtClean="0"/>
              <a:t>Dr.</a:t>
            </a:r>
            <a:r>
              <a:rPr lang="en-IN" sz="2800" dirty="0" smtClean="0"/>
              <a:t> </a:t>
            </a:r>
            <a:r>
              <a:rPr lang="en-IN" sz="2800" dirty="0" err="1" smtClean="0"/>
              <a:t>D.H.Walker</a:t>
            </a:r>
            <a:r>
              <a:rPr lang="en-IN" sz="2800" dirty="0" smtClean="0"/>
              <a:t> for giving us this unique opportunity</a:t>
            </a:r>
            <a:r>
              <a:rPr lang="en-US" sz="2800" dirty="0" smtClean="0"/>
              <a:t> to explore the application development using "Ruby on Rails" and experience the "Agile Development Process". </a:t>
            </a:r>
            <a:endParaRPr lang="en-US" sz="2600" dirty="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681597" y="11631401"/>
            <a:ext cx="6747903" cy="34334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TextBox 158"/>
          <p:cNvSpPr txBox="1"/>
          <p:nvPr/>
        </p:nvSpPr>
        <p:spPr>
          <a:xfrm>
            <a:off x="681597" y="15062200"/>
            <a:ext cx="674790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Administrator functionalities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1052800" y="30479893"/>
            <a:ext cx="7410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Radio Jockey Login Page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1135374" y="35420046"/>
            <a:ext cx="7410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Radio Show Segments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10677982" y="30479893"/>
            <a:ext cx="7410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Daily Radio Show List synched with NIST time server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3" name="TextBox 162"/>
          <p:cNvSpPr txBox="1"/>
          <p:nvPr/>
        </p:nvSpPr>
        <p:spPr>
          <a:xfrm>
            <a:off x="10645701" y="35433919"/>
            <a:ext cx="7410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Addition of New Radio Show Segments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4" name="Shape 93"/>
          <p:cNvSpPr txBox="1"/>
          <p:nvPr/>
        </p:nvSpPr>
        <p:spPr>
          <a:xfrm>
            <a:off x="15297149" y="3711322"/>
            <a:ext cx="5638801" cy="293484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just">
              <a:buSzPct val="25000"/>
            </a:pPr>
            <a:r>
              <a:rPr lang="en-US" sz="2600" b="1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Show Clock Timer and Event List</a:t>
            </a:r>
            <a:r>
              <a:rPr lang="en-US" sz="2600" b="1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: </a:t>
            </a:r>
            <a:r>
              <a:rPr lang="en-US" sz="2600" b="0" i="0" u="none" strike="noStrike" cap="none" baseline="0" dirty="0" smtClean="0">
                <a:solidFill>
                  <a:schemeClr val="dk1"/>
                </a:solidFill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On </a:t>
            </a:r>
            <a:r>
              <a:rPr lang="en-US" sz="2600" b="0" i="0" u="none" strike="noStrike" cap="none" baseline="0" dirty="0">
                <a:solidFill>
                  <a:schemeClr val="dk1"/>
                </a:solidFill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the home page, there is ticking clock </a:t>
            </a:r>
            <a:r>
              <a:rPr lang="en-US" sz="2600" b="0" i="0" u="none" strike="noStrike" cap="none" baseline="0" dirty="0" smtClean="0">
                <a:solidFill>
                  <a:schemeClr val="dk1"/>
                </a:solidFill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timer synchronized </a:t>
            </a:r>
            <a:r>
              <a:rPr lang="en-US" sz="2600" b="0" i="0" u="none" strike="noStrike" cap="none" baseline="0" dirty="0">
                <a:solidFill>
                  <a:schemeClr val="dk1"/>
                </a:solidFill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with a standard time </a:t>
            </a:r>
            <a:r>
              <a:rPr lang="en-US" sz="2600" b="0" i="0" u="none" strike="noStrike" cap="none" baseline="0" dirty="0" smtClean="0">
                <a:solidFill>
                  <a:schemeClr val="dk1"/>
                </a:solidFill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server.</a:t>
            </a:r>
            <a:r>
              <a:rPr lang="en-US" sz="2600" b="0" i="0" u="none" strike="noStrike" cap="none" dirty="0" smtClean="0">
                <a:solidFill>
                  <a:schemeClr val="dk1"/>
                </a:solidFill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 The display includes an event list of elapsed, current and upcoming shows for the day.</a:t>
            </a:r>
            <a:endParaRPr sz="2600" b="0" i="0" u="none" strike="noStrike" cap="none" baseline="0" dirty="0">
              <a:solidFill>
                <a:schemeClr val="dk1"/>
              </a:solidFill>
              <a:latin typeface="Arial" panose="020B0604020202020204" pitchFamily="34" charset="0"/>
              <a:ea typeface="Verdana"/>
              <a:cs typeface="Arial" panose="020B0604020202020204" pitchFamily="34" charset="0"/>
              <a:sym typeface="Verdana"/>
            </a:endParaRPr>
          </a:p>
        </p:txBody>
      </p:sp>
      <p:cxnSp>
        <p:nvCxnSpPr>
          <p:cNvPr id="166" name="Straight Connector 165"/>
          <p:cNvCxnSpPr/>
          <p:nvPr/>
        </p:nvCxnSpPr>
        <p:spPr>
          <a:xfrm>
            <a:off x="15125700" y="3743512"/>
            <a:ext cx="19050" cy="5945833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>
            <a:off x="21048707" y="3778015"/>
            <a:ext cx="19050" cy="5945833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Shape 93"/>
          <p:cNvSpPr txBox="1"/>
          <p:nvPr/>
        </p:nvSpPr>
        <p:spPr>
          <a:xfrm>
            <a:off x="21278849" y="7129387"/>
            <a:ext cx="5638801" cy="293484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just">
              <a:buSzPct val="25000"/>
            </a:pPr>
            <a:r>
              <a:rPr lang="en-US" sz="2600" b="1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View/Edit Shows by Day or Name</a:t>
            </a:r>
            <a:r>
              <a:rPr lang="en-US" sz="2600" b="1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: </a:t>
            </a:r>
            <a:r>
              <a:rPr lang="en-US" sz="2600" dirty="0">
                <a:solidFill>
                  <a:schemeClr val="dk1"/>
                </a:solidFill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F</a:t>
            </a:r>
            <a:r>
              <a:rPr lang="en-US" sz="2600" b="0" i="0" u="none" strike="noStrike" cap="none" baseline="0" dirty="0" smtClean="0">
                <a:solidFill>
                  <a:schemeClr val="dk1"/>
                </a:solidFill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orm which allows user to view</a:t>
            </a:r>
            <a:r>
              <a:rPr lang="en-US" sz="2600" b="0" i="0" u="none" strike="noStrike" cap="none" dirty="0" smtClean="0">
                <a:solidFill>
                  <a:schemeClr val="dk1"/>
                </a:solidFill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 and modify shows selected based on the show name or the day of the week. It provides user with capabilities to reorder or delete a show.</a:t>
            </a:r>
            <a:endParaRPr sz="2600" b="0" i="0" u="none" strike="noStrike" cap="none" baseline="0" dirty="0">
              <a:solidFill>
                <a:schemeClr val="dk1"/>
              </a:solidFill>
              <a:latin typeface="Arial" panose="020B0604020202020204" pitchFamily="34" charset="0"/>
              <a:ea typeface="Verdana"/>
              <a:cs typeface="Arial" panose="020B0604020202020204" pitchFamily="34" charset="0"/>
              <a:sym typeface="Verdana"/>
            </a:endParaRPr>
          </a:p>
        </p:txBody>
      </p:sp>
      <p:sp>
        <p:nvSpPr>
          <p:cNvPr id="171" name="Rectangle 170"/>
          <p:cNvSpPr/>
          <p:nvPr/>
        </p:nvSpPr>
        <p:spPr>
          <a:xfrm>
            <a:off x="719136" y="15996611"/>
            <a:ext cx="6747903" cy="34334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TextBox 171"/>
          <p:cNvSpPr txBox="1"/>
          <p:nvPr/>
        </p:nvSpPr>
        <p:spPr>
          <a:xfrm>
            <a:off x="707623" y="19431369"/>
            <a:ext cx="674790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Login functionalities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73" name="Rectangle 172"/>
          <p:cNvSpPr/>
          <p:nvPr/>
        </p:nvSpPr>
        <p:spPr>
          <a:xfrm>
            <a:off x="8133303" y="11653318"/>
            <a:ext cx="7389869" cy="69116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TextBox 173"/>
          <p:cNvSpPr txBox="1"/>
          <p:nvPr/>
        </p:nvSpPr>
        <p:spPr>
          <a:xfrm>
            <a:off x="8133303" y="18565826"/>
            <a:ext cx="7389869" cy="538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Radio Segment functionalities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75" name="Rectangle 174"/>
          <p:cNvSpPr/>
          <p:nvPr/>
        </p:nvSpPr>
        <p:spPr>
          <a:xfrm>
            <a:off x="749289" y="20313724"/>
            <a:ext cx="6718312" cy="39198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/>
          <p:cNvSpPr/>
          <p:nvPr/>
        </p:nvSpPr>
        <p:spPr>
          <a:xfrm>
            <a:off x="8165810" y="19403821"/>
            <a:ext cx="7301872" cy="48461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TextBox 177"/>
          <p:cNvSpPr txBox="1"/>
          <p:nvPr/>
        </p:nvSpPr>
        <p:spPr>
          <a:xfrm>
            <a:off x="8165811" y="24233594"/>
            <a:ext cx="730187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User functionalities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179" name="Group 178"/>
          <p:cNvGrpSpPr/>
          <p:nvPr/>
        </p:nvGrpSpPr>
        <p:grpSpPr>
          <a:xfrm>
            <a:off x="774253" y="20414091"/>
            <a:ext cx="6747904" cy="3501377"/>
            <a:chOff x="838201" y="10780686"/>
            <a:chExt cx="5105399" cy="3449843"/>
          </a:xfrm>
        </p:grpSpPr>
        <p:sp>
          <p:nvSpPr>
            <p:cNvPr id="180" name="Shape 123"/>
            <p:cNvSpPr/>
            <p:nvPr/>
          </p:nvSpPr>
          <p:spPr>
            <a:xfrm>
              <a:off x="2438400" y="13030200"/>
              <a:ext cx="1981199" cy="120032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600" b="0" i="0" u="none" strike="noStrike" cap="none" baseline="0" dirty="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Add New Show:</a:t>
              </a:r>
            </a:p>
            <a:p>
              <a:pPr marL="0" marR="0" lvl="0" indent="0" algn="just" rtl="0">
                <a:spcBef>
                  <a:spcPts val="0"/>
                </a:spcBef>
                <a:buSzPct val="25000"/>
                <a:buNone/>
              </a:pPr>
              <a:r>
                <a:rPr lang="en-US" sz="1600" b="0" i="0" u="none" strike="noStrike" cap="none" baseline="0" dirty="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Select show by time</a:t>
              </a:r>
            </a:p>
            <a:p>
              <a:pPr marL="0" marR="0" lvl="0" indent="0" algn="just" rtl="0">
                <a:spcBef>
                  <a:spcPts val="0"/>
                </a:spcBef>
                <a:buSzPct val="25000"/>
                <a:buNone/>
              </a:pPr>
              <a:r>
                <a:rPr lang="en-US" sz="1600" b="0" i="0" u="none" strike="noStrike" cap="none" baseline="0" dirty="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Select show by name</a:t>
              </a:r>
              <a:br>
                <a:rPr lang="en-US" sz="1600" b="0" i="0" u="none" strike="noStrike" cap="none" baseline="0" dirty="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</a:br>
              <a:r>
                <a:rPr lang="en-US" sz="1600" b="0" i="0" u="none" strike="noStrike" cap="none" baseline="0" dirty="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Edit selected show</a:t>
              </a:r>
            </a:p>
            <a:p>
              <a:pPr marL="0" marR="0" lvl="0" indent="0" algn="just" rtl="0">
                <a:spcBef>
                  <a:spcPts val="0"/>
                </a:spcBef>
                <a:buSzPct val="25000"/>
                <a:buNone/>
              </a:pPr>
              <a:r>
                <a:rPr lang="en-US" sz="1600" b="0" i="0" u="none" strike="noStrike" cap="none" baseline="0" dirty="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Destroy selected show</a:t>
              </a:r>
            </a:p>
            <a:p>
              <a:pPr marL="0" marR="0" lvl="0" indent="0" algn="just" rtl="0">
                <a:spcBef>
                  <a:spcPts val="0"/>
                </a:spcBef>
                <a:buSzPct val="25000"/>
                <a:buNone/>
              </a:pPr>
              <a:r>
                <a:rPr lang="en-US" sz="1600" b="0" i="0" u="none" strike="noStrike" cap="none" baseline="0" dirty="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Create new show</a:t>
              </a:r>
            </a:p>
          </p:txBody>
        </p:sp>
        <p:grpSp>
          <p:nvGrpSpPr>
            <p:cNvPr id="181" name="Group 180"/>
            <p:cNvGrpSpPr/>
            <p:nvPr/>
          </p:nvGrpSpPr>
          <p:grpSpPr>
            <a:xfrm>
              <a:off x="838201" y="10780686"/>
              <a:ext cx="5105399" cy="2809965"/>
              <a:chOff x="889746" y="10848864"/>
              <a:chExt cx="5105399" cy="2809965"/>
            </a:xfrm>
          </p:grpSpPr>
          <p:grpSp>
            <p:nvGrpSpPr>
              <p:cNvPr id="182" name="Group 181"/>
              <p:cNvGrpSpPr/>
              <p:nvPr/>
            </p:nvGrpSpPr>
            <p:grpSpPr>
              <a:xfrm>
                <a:off x="889746" y="10848864"/>
                <a:ext cx="5105399" cy="2809965"/>
                <a:chOff x="838200" y="10820399"/>
                <a:chExt cx="5105399" cy="2809965"/>
              </a:xfrm>
            </p:grpSpPr>
            <p:sp>
              <p:nvSpPr>
                <p:cNvPr id="184" name="Shape 117"/>
                <p:cNvSpPr/>
                <p:nvPr/>
              </p:nvSpPr>
              <p:spPr>
                <a:xfrm>
                  <a:off x="2743200" y="10820399"/>
                  <a:ext cx="1398493" cy="685800"/>
                </a:xfrm>
                <a:prstGeom prst="flowChartMagneticDisk">
                  <a:avLst/>
                </a:prstGeom>
                <a:gradFill>
                  <a:gsLst>
                    <a:gs pos="0">
                      <a:srgbClr val="BBBBBB"/>
                    </a:gs>
                    <a:gs pos="35000">
                      <a:srgbClr val="CFCFCF"/>
                    </a:gs>
                    <a:gs pos="100000">
                      <a:srgbClr val="EEEEEE"/>
                    </a:gs>
                  </a:gsLst>
                  <a:lin ang="16200000" scaled="0"/>
                </a:gradFill>
                <a:ln w="9525" cap="flat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0" tIns="0" rIns="0" bIns="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SzPct val="25000"/>
                    <a:buNone/>
                  </a:pPr>
                  <a:r>
                    <a:rPr lang="en-US" sz="1600" b="1" i="0" u="none" strike="noStrike" cap="none" baseline="0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Verdana"/>
                      <a:cs typeface="Arial" panose="020B0604020202020204" pitchFamily="34" charset="0"/>
                      <a:sym typeface="Verdana"/>
                    </a:rPr>
                    <a:t>User</a:t>
                  </a:r>
                  <a:endParaRPr lang="en-US" sz="1050" b="1" i="0" u="none" strike="noStrike" cap="none" baseline="0" dirty="0">
                    <a:solidFill>
                      <a:srgbClr val="000000"/>
                    </a:solidFill>
                    <a:latin typeface="Arial" panose="020B0604020202020204" pitchFamily="34" charset="0"/>
                    <a:ea typeface="Verdana"/>
                    <a:cs typeface="Arial" panose="020B0604020202020204" pitchFamily="34" charset="0"/>
                    <a:sym typeface="Verdana"/>
                  </a:endParaRPr>
                </a:p>
              </p:txBody>
            </p:sp>
            <p:sp>
              <p:nvSpPr>
                <p:cNvPr id="185" name="Shape 118"/>
                <p:cNvSpPr/>
                <p:nvPr/>
              </p:nvSpPr>
              <p:spPr>
                <a:xfrm>
                  <a:off x="838200" y="11811000"/>
                  <a:ext cx="1600199" cy="457200"/>
                </a:xfrm>
                <a:prstGeom prst="rect">
                  <a:avLst/>
                </a:prstGeom>
                <a:solidFill>
                  <a:srgbClr val="DDD9C3"/>
                </a:solidFill>
                <a:ln w="28575" cap="flat">
                  <a:solidFill>
                    <a:srgbClr val="E36C09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87275" tIns="43625" rIns="87275" bIns="4362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SzPct val="25000"/>
                    <a:buNone/>
                  </a:pPr>
                  <a:r>
                    <a:rPr lang="en-US" sz="1600" b="1" i="0" u="none" strike="noStrike" cap="none" baseline="0" dirty="0">
                      <a:solidFill>
                        <a:srgbClr val="000000"/>
                      </a:solidFill>
                      <a:latin typeface="Verdana"/>
                      <a:ea typeface="Verdana"/>
                      <a:cs typeface="Verdana"/>
                      <a:sym typeface="Verdana"/>
                    </a:rPr>
                    <a:t>Select show by day</a:t>
                  </a:r>
                </a:p>
              </p:txBody>
            </p:sp>
            <p:sp>
              <p:nvSpPr>
                <p:cNvPr id="186" name="Shape 120"/>
                <p:cNvSpPr/>
                <p:nvPr/>
              </p:nvSpPr>
              <p:spPr>
                <a:xfrm>
                  <a:off x="1676400" y="12420600"/>
                  <a:ext cx="1600199" cy="457200"/>
                </a:xfrm>
                <a:prstGeom prst="rect">
                  <a:avLst/>
                </a:prstGeom>
                <a:solidFill>
                  <a:srgbClr val="DDD9C3"/>
                </a:solidFill>
                <a:ln w="28575" cap="flat">
                  <a:solidFill>
                    <a:srgbClr val="E36C09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87275" tIns="43625" rIns="87275" bIns="4362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SzPct val="25000"/>
                    <a:buNone/>
                  </a:pPr>
                  <a:r>
                    <a:rPr lang="en-US" sz="1600" b="1" i="0" u="none" strike="noStrike" cap="none" baseline="0" dirty="0">
                      <a:solidFill>
                        <a:srgbClr val="000000"/>
                      </a:solidFill>
                      <a:latin typeface="Verdana"/>
                      <a:ea typeface="Verdana"/>
                      <a:cs typeface="Verdana"/>
                      <a:sym typeface="Verdana"/>
                    </a:rPr>
                    <a:t>Add new show</a:t>
                  </a:r>
                </a:p>
              </p:txBody>
            </p:sp>
            <p:sp>
              <p:nvSpPr>
                <p:cNvPr id="187" name="Shape 121"/>
                <p:cNvSpPr/>
                <p:nvPr/>
              </p:nvSpPr>
              <p:spPr>
                <a:xfrm>
                  <a:off x="4343400" y="11811000"/>
                  <a:ext cx="1600199" cy="457200"/>
                </a:xfrm>
                <a:prstGeom prst="rect">
                  <a:avLst/>
                </a:prstGeom>
                <a:solidFill>
                  <a:srgbClr val="DDD9C3"/>
                </a:solidFill>
                <a:ln w="28575" cap="flat">
                  <a:solidFill>
                    <a:srgbClr val="E36C09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87275" tIns="43625" rIns="87275" bIns="4362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SzPct val="25000"/>
                    <a:buNone/>
                  </a:pPr>
                  <a:r>
                    <a:rPr lang="en-US" sz="1600" b="1" i="0" u="none" strike="noStrike" cap="none" baseline="0" dirty="0">
                      <a:solidFill>
                        <a:srgbClr val="000000"/>
                      </a:solidFill>
                      <a:latin typeface="Verdana"/>
                      <a:ea typeface="Verdana"/>
                      <a:cs typeface="Verdana"/>
                      <a:sym typeface="Verdana"/>
                    </a:rPr>
                    <a:t>Edit selected show</a:t>
                  </a:r>
                </a:p>
              </p:txBody>
            </p:sp>
            <p:sp>
              <p:nvSpPr>
                <p:cNvPr id="188" name="Shape 122"/>
                <p:cNvSpPr/>
                <p:nvPr/>
              </p:nvSpPr>
              <p:spPr>
                <a:xfrm>
                  <a:off x="3505200" y="12420600"/>
                  <a:ext cx="1600199" cy="457200"/>
                </a:xfrm>
                <a:prstGeom prst="rect">
                  <a:avLst/>
                </a:prstGeom>
                <a:solidFill>
                  <a:srgbClr val="DDD9C3"/>
                </a:solidFill>
                <a:ln w="28575" cap="flat">
                  <a:solidFill>
                    <a:srgbClr val="E36C09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87275" tIns="43625" rIns="87275" bIns="4362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SzPct val="25000"/>
                    <a:buNone/>
                  </a:pPr>
                  <a:r>
                    <a:rPr lang="en-US" sz="1600" b="1" i="0" u="none" strike="noStrike" cap="none" baseline="0" dirty="0">
                      <a:solidFill>
                        <a:srgbClr val="000000"/>
                      </a:solidFill>
                      <a:latin typeface="Verdana"/>
                      <a:ea typeface="Verdana"/>
                      <a:cs typeface="Verdana"/>
                      <a:sym typeface="Verdana"/>
                    </a:rPr>
                    <a:t>Destroy selected show</a:t>
                  </a:r>
                </a:p>
              </p:txBody>
            </p:sp>
            <p:cxnSp>
              <p:nvCxnSpPr>
                <p:cNvPr id="189" name="Shape 171"/>
                <p:cNvCxnSpPr>
                  <a:stCxn id="184" idx="4"/>
                  <a:endCxn id="187" idx="0"/>
                </p:cNvCxnSpPr>
                <p:nvPr/>
              </p:nvCxnSpPr>
              <p:spPr>
                <a:xfrm>
                  <a:off x="4167439" y="11107151"/>
                  <a:ext cx="1001807" cy="647701"/>
                </a:xfrm>
                <a:prstGeom prst="straightConnector1">
                  <a:avLst/>
                </a:prstGeom>
                <a:noFill/>
                <a:ln w="19050" cap="flat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stealth" w="lg" len="lg"/>
                </a:ln>
              </p:spPr>
            </p:cxnSp>
            <p:cxnSp>
              <p:nvCxnSpPr>
                <p:cNvPr id="190" name="Shape 172"/>
                <p:cNvCxnSpPr>
                  <a:stCxn id="184" idx="3"/>
                </p:cNvCxnSpPr>
                <p:nvPr/>
              </p:nvCxnSpPr>
              <p:spPr>
                <a:xfrm flipH="1">
                  <a:off x="3454746" y="11450051"/>
                  <a:ext cx="13447" cy="304801"/>
                </a:xfrm>
                <a:prstGeom prst="straightConnector1">
                  <a:avLst/>
                </a:prstGeom>
                <a:noFill/>
                <a:ln w="19050" cap="flat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stealth" w="lg" len="lg"/>
                </a:ln>
              </p:spPr>
            </p:cxnSp>
            <p:cxnSp>
              <p:nvCxnSpPr>
                <p:cNvPr id="191" name="Shape 173"/>
                <p:cNvCxnSpPr>
                  <a:stCxn id="184" idx="2"/>
                  <a:endCxn id="185" idx="0"/>
                </p:cNvCxnSpPr>
                <p:nvPr/>
              </p:nvCxnSpPr>
              <p:spPr>
                <a:xfrm flipH="1">
                  <a:off x="1664046" y="11107151"/>
                  <a:ext cx="1104900" cy="647701"/>
                </a:xfrm>
                <a:prstGeom prst="straightConnector1">
                  <a:avLst/>
                </a:prstGeom>
                <a:noFill/>
                <a:ln w="19050" cap="flat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stealth" w="lg" len="lg"/>
                </a:ln>
              </p:spPr>
            </p:cxnSp>
            <p:cxnSp>
              <p:nvCxnSpPr>
                <p:cNvPr id="192" name="Shape 174"/>
                <p:cNvCxnSpPr>
                  <a:endCxn id="188" idx="0"/>
                </p:cNvCxnSpPr>
                <p:nvPr/>
              </p:nvCxnSpPr>
              <p:spPr>
                <a:xfrm rot="16200000" flipH="1">
                  <a:off x="3194795" y="11228202"/>
                  <a:ext cx="1371600" cy="900900"/>
                </a:xfrm>
                <a:prstGeom prst="curvedConnector3">
                  <a:avLst>
                    <a:gd name="adj1" fmla="val -1477"/>
                  </a:avLst>
                </a:prstGeom>
                <a:noFill/>
                <a:ln w="19050" cap="flat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stealth" w="lg" len="lg"/>
                </a:ln>
              </p:spPr>
            </p:cxnSp>
            <p:cxnSp>
              <p:nvCxnSpPr>
                <p:cNvPr id="193" name="Shape 175"/>
                <p:cNvCxnSpPr>
                  <a:stCxn id="180" idx="1"/>
                  <a:endCxn id="185" idx="2"/>
                </p:cNvCxnSpPr>
                <p:nvPr/>
              </p:nvCxnSpPr>
              <p:spPr>
                <a:xfrm rot="10800000">
                  <a:off x="1638300" y="12268064"/>
                  <a:ext cx="800100" cy="1362300"/>
                </a:xfrm>
                <a:prstGeom prst="curvedConnector2">
                  <a:avLst/>
                </a:prstGeom>
                <a:noFill/>
                <a:ln w="19050" cap="flat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stealth" w="lg" len="lg"/>
                </a:ln>
              </p:spPr>
            </p:cxnSp>
            <p:cxnSp>
              <p:nvCxnSpPr>
                <p:cNvPr id="194" name="Shape 176"/>
                <p:cNvCxnSpPr>
                  <a:stCxn id="180" idx="3"/>
                  <a:endCxn id="188" idx="2"/>
                </p:cNvCxnSpPr>
                <p:nvPr/>
              </p:nvCxnSpPr>
              <p:spPr>
                <a:xfrm rot="10800000">
                  <a:off x="4305299" y="12877664"/>
                  <a:ext cx="114300" cy="752700"/>
                </a:xfrm>
                <a:prstGeom prst="straightConnector1">
                  <a:avLst/>
                </a:prstGeom>
                <a:noFill/>
                <a:ln w="19050" cap="flat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stealth" w="lg" len="lg"/>
                </a:ln>
              </p:spPr>
            </p:cxnSp>
            <p:cxnSp>
              <p:nvCxnSpPr>
                <p:cNvPr id="195" name="Shape 177"/>
                <p:cNvCxnSpPr>
                  <a:stCxn id="180" idx="1"/>
                  <a:endCxn id="186" idx="2"/>
                </p:cNvCxnSpPr>
                <p:nvPr/>
              </p:nvCxnSpPr>
              <p:spPr>
                <a:xfrm rot="10800000" flipH="1">
                  <a:off x="2438400" y="12877664"/>
                  <a:ext cx="38100" cy="752700"/>
                </a:xfrm>
                <a:prstGeom prst="straightConnector1">
                  <a:avLst/>
                </a:prstGeom>
                <a:noFill/>
                <a:ln w="19050" cap="flat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stealth" w="lg" len="lg"/>
                </a:ln>
              </p:spPr>
            </p:cxnSp>
            <p:cxnSp>
              <p:nvCxnSpPr>
                <p:cNvPr id="196" name="Shape 178"/>
                <p:cNvCxnSpPr>
                  <a:stCxn id="180" idx="3"/>
                  <a:endCxn id="187" idx="2"/>
                </p:cNvCxnSpPr>
                <p:nvPr/>
              </p:nvCxnSpPr>
              <p:spPr>
                <a:xfrm rot="10800000" flipH="1">
                  <a:off x="4419599" y="12268064"/>
                  <a:ext cx="723900" cy="1362300"/>
                </a:xfrm>
                <a:prstGeom prst="curvedConnector2">
                  <a:avLst/>
                </a:prstGeom>
                <a:noFill/>
                <a:ln w="19050" cap="flat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stealth" w="lg" len="lg"/>
                </a:ln>
              </p:spPr>
            </p:cxnSp>
          </p:grpSp>
          <p:cxnSp>
            <p:nvCxnSpPr>
              <p:cNvPr id="183" name="Shape 179"/>
              <p:cNvCxnSpPr>
                <a:stCxn id="180" idx="0"/>
              </p:cNvCxnSpPr>
              <p:nvPr/>
            </p:nvCxnSpPr>
            <p:spPr>
              <a:xfrm rot="10800000">
                <a:off x="3428999" y="12268200"/>
                <a:ext cx="0" cy="762000"/>
              </a:xfrm>
              <a:prstGeom prst="straightConnector1">
                <a:avLst/>
              </a:prstGeom>
              <a:noFill/>
              <a:ln w="19050" cap="flat">
                <a:solidFill>
                  <a:schemeClr val="dk1"/>
                </a:solidFill>
                <a:prstDash val="solid"/>
                <a:round/>
                <a:headEnd type="none" w="med" len="med"/>
                <a:tailEnd type="stealth" w="lg" len="lg"/>
              </a:ln>
            </p:spPr>
          </p:cxnSp>
        </p:grpSp>
      </p:grpSp>
      <p:sp>
        <p:nvSpPr>
          <p:cNvPr id="198" name="TextBox 197"/>
          <p:cNvSpPr txBox="1"/>
          <p:nvPr/>
        </p:nvSpPr>
        <p:spPr>
          <a:xfrm>
            <a:off x="734493" y="24232424"/>
            <a:ext cx="674790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Radio Show functionalities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00" name="Rectangle 199"/>
          <p:cNvSpPr/>
          <p:nvPr/>
        </p:nvSpPr>
        <p:spPr bwMode="auto">
          <a:xfrm>
            <a:off x="0" y="2"/>
            <a:ext cx="27353427" cy="2538304"/>
          </a:xfrm>
          <a:prstGeom prst="rect">
            <a:avLst/>
          </a:prstGeom>
          <a:solidFill>
            <a:srgbClr val="5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274320" rIns="91440" bIns="2743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3657600" eaLnBrk="1" fontAlgn="auto" latinLnBrk="0" hangingPunct="1">
              <a:lnSpc>
                <a:spcPct val="100000"/>
              </a:lnSpc>
              <a:spcBef>
                <a:spcPts val="24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5400" b="1" kern="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Clock Timer for scheduling and synchronizing Radio Shows</a:t>
            </a:r>
            <a:r>
              <a:rPr kumimoji="0" lang="en-US" sz="5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kumimoji="0" lang="en-US" sz="5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ctr" defTabSz="3657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Naveen Thomas, </a:t>
            </a:r>
            <a:r>
              <a:rPr kumimoji="0" lang="en-US" sz="32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Sanghita</a:t>
            </a:r>
            <a:r>
              <a:rPr kumimoji="0" lang="en-US" sz="3200" b="0" i="0" u="none" strike="noStrike" kern="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  <a:r>
              <a:rPr kumimoji="0" lang="en-US" sz="3200" b="0" i="0" u="none" strike="noStrike" kern="0" cap="none" spc="0" normalizeH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Bandyopadhyay</a:t>
            </a:r>
            <a:r>
              <a:rPr kumimoji="0" lang="en-US" sz="3200" b="0" i="0" u="none" strike="noStrike" kern="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, Manisha </a:t>
            </a:r>
            <a:r>
              <a:rPr kumimoji="0" lang="en-US" sz="3200" b="0" i="0" u="none" strike="noStrike" kern="0" cap="none" spc="0" normalizeH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Tripathy</a:t>
            </a:r>
            <a:r>
              <a:rPr kumimoji="0" lang="en-US" sz="3200" b="0" i="0" u="none" strike="noStrike" kern="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, </a:t>
            </a:r>
            <a:r>
              <a:rPr kumimoji="0" lang="en-US" sz="3200" b="0" i="0" u="none" strike="noStrike" kern="0" cap="none" spc="0" normalizeH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Ranbir</a:t>
            </a:r>
            <a:r>
              <a:rPr kumimoji="0" lang="en-US" sz="3200" b="0" i="0" u="none" strike="noStrike" kern="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  <a:r>
              <a:rPr lang="en-US" sz="3200" kern="0" dirty="0" smtClean="0">
                <a:solidFill>
                  <a:prstClr val="white"/>
                </a:solidFill>
              </a:rPr>
              <a:t>Das, </a:t>
            </a:r>
            <a:r>
              <a:rPr lang="en-US" sz="3200" kern="0" dirty="0" err="1" smtClean="0">
                <a:solidFill>
                  <a:prstClr val="white"/>
                </a:solidFill>
              </a:rPr>
              <a:t>Sangeeta</a:t>
            </a:r>
            <a:r>
              <a:rPr lang="en-US" sz="3200" kern="0" dirty="0" smtClean="0">
                <a:solidFill>
                  <a:prstClr val="white"/>
                </a:solidFill>
              </a:rPr>
              <a:t> </a:t>
            </a:r>
            <a:r>
              <a:rPr lang="en-US" sz="3200" kern="0" dirty="0" err="1" smtClean="0">
                <a:solidFill>
                  <a:prstClr val="white"/>
                </a:solidFill>
              </a:rPr>
              <a:t>Panigrahy</a:t>
            </a:r>
            <a:r>
              <a:rPr lang="en-US" sz="3200" kern="0" dirty="0" smtClean="0">
                <a:solidFill>
                  <a:prstClr val="white"/>
                </a:solidFill>
              </a:rPr>
              <a:t> and Atin Ruia</a:t>
            </a:r>
            <a:endParaRPr kumimoji="0" lang="en-US" sz="3200" b="0" i="0" u="none" strike="noStrike" kern="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algn="ctr" defTabSz="3657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Dept. of Computer Science and Engineering, Texas A&amp;M University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3135313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</a:endParaRPr>
          </a:p>
        </p:txBody>
      </p:sp>
      <p:pic>
        <p:nvPicPr>
          <p:cNvPr id="201" name="Picture 3" descr="CSEN-logo-maroon.jp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99189" y="1499705"/>
            <a:ext cx="4043861" cy="75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8605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171</TotalTime>
  <Words>529</Words>
  <Application>Microsoft Office PowerPoint</Application>
  <PresentationFormat>Custom</PresentationFormat>
  <Paragraphs>87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Verdana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Atin Ruia</dc:creator>
  <cp:lastModifiedBy>Atin Ruia</cp:lastModifiedBy>
  <cp:revision>22</cp:revision>
  <dcterms:created xsi:type="dcterms:W3CDTF">2014-12-11T22:40:45Z</dcterms:created>
  <dcterms:modified xsi:type="dcterms:W3CDTF">2014-12-12T01:32:13Z</dcterms:modified>
</cp:coreProperties>
</file>