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4" r:id="rId6"/>
    <p:sldId id="261" r:id="rId7"/>
    <p:sldId id="265" r:id="rId8"/>
    <p:sldId id="262" r:id="rId9"/>
    <p:sldId id="266" r:id="rId10"/>
    <p:sldId id="263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470" autoAdjust="0"/>
  </p:normalViewPr>
  <p:slideViewPr>
    <p:cSldViewPr showGuides="1">
      <p:cViewPr varScale="1">
        <p:scale>
          <a:sx n="85" d="100"/>
          <a:sy n="85" d="100"/>
        </p:scale>
        <p:origin x="234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6/23/2024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6/23/2024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Mini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638800" cy="1397000"/>
          </a:xfrm>
        </p:spPr>
        <p:txBody>
          <a:bodyPr/>
          <a:lstStyle/>
          <a:p>
            <a:pPr algn="ctr"/>
            <a:r>
              <a:rPr lang="en-US" sz="3200" b="0" i="0" dirty="0" err="1">
                <a:solidFill>
                  <a:srgbClr val="0D0D0D"/>
                </a:solidFill>
                <a:effectLst/>
                <a:latin typeface="IBM Plex Sans" panose="020B0503050203000203" pitchFamily="34" charset="0"/>
              </a:rPr>
              <a:t>ClusterQuest</a:t>
            </a:r>
            <a:endParaRPr lang="en-US" sz="3200" b="0" i="0" dirty="0">
              <a:solidFill>
                <a:srgbClr val="001737"/>
              </a:solidFill>
              <a:effectLst/>
              <a:latin typeface="IBM Plex Sans" panose="020B0503050203000203" pitchFamily="34" charset="0"/>
            </a:endParaRPr>
          </a:p>
          <a:p>
            <a:pPr algn="ctr"/>
            <a:r>
              <a:rPr lang="en-US" b="0" i="0" dirty="0">
                <a:solidFill>
                  <a:srgbClr val="666666"/>
                </a:solidFill>
                <a:effectLst/>
                <a:latin typeface="IBM Plex Sans" panose="020B0503050203000203" pitchFamily="34" charset="0"/>
              </a:rPr>
              <a:t>Unveiling Cohorts in Social Networks</a:t>
            </a:r>
            <a:endParaRPr lang="en-US" b="0" i="0" dirty="0">
              <a:solidFill>
                <a:srgbClr val="001737"/>
              </a:solidFill>
              <a:effectLst/>
              <a:latin typeface="IBM Plex Sans" panose="020B050305020300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K means clustering algorithm which is based on centroids to identify number of clusters.</a:t>
            </a:r>
          </a:p>
          <a:p>
            <a:r>
              <a:rPr lang="en-US" dirty="0"/>
              <a:t>We started with number of initial clusters as 3 with 5000 iteration.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elbow curve analysis/SSD analysis and </a:t>
            </a:r>
            <a:r>
              <a:rPr lang="en-US" dirty="0" err="1"/>
              <a:t>Silhoutte</a:t>
            </a:r>
            <a:r>
              <a:rPr lang="en-US" dirty="0"/>
              <a:t> analysis, it appears that 6 is the optimum number of clusters for this problem.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666B7-3BCA-913B-195D-D27CF1CF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2438400"/>
            <a:ext cx="6191250" cy="402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07A6A-07DE-D99D-746D-8878221E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2534645"/>
            <a:ext cx="5334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appears to be a weak cluster based on the data we have.</a:t>
            </a:r>
          </a:p>
          <a:p>
            <a:r>
              <a:rPr lang="en-US" dirty="0"/>
              <a:t>After performing all EDA, Feature Engineering and ML clustering algorithm, it appears to have 6 clusters with ) 0.34 as score, which suggest that there is scope of model improvement.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IBM Plex Sans" panose="020B0503050203000203" pitchFamily="34" charset="0"/>
              </a:rPr>
              <a:t>In the realm of social media, understanding the </a:t>
            </a:r>
            <a:r>
              <a:rPr lang="en-US" b="1" i="0" dirty="0">
                <a:solidFill>
                  <a:srgbClr val="0D0D0D"/>
                </a:solidFill>
                <a:effectLst/>
                <a:latin typeface="IBM Plex Sans" panose="020B0503050203000203" pitchFamily="34" charset="0"/>
              </a:rPr>
              <a:t>intricate dynamics of user interactions and community structures</a:t>
            </a:r>
            <a:r>
              <a:rPr lang="en-US" b="0" i="0" dirty="0">
                <a:solidFill>
                  <a:srgbClr val="0D0D0D"/>
                </a:solidFill>
                <a:effectLst/>
                <a:latin typeface="IBM Plex Sans" panose="020B0503050203000203" pitchFamily="34" charset="0"/>
              </a:rPr>
              <a:t> is important for businesses aiming to effectively engage with their target audience and capitalize on digital marketing opportunities.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IBM Plex Sans" panose="020B0503050203000203" pitchFamily="34" charset="0"/>
              </a:rPr>
              <a:t>In this project, </a:t>
            </a:r>
            <a:r>
              <a:rPr lang="en-US" b="1" i="0" dirty="0">
                <a:solidFill>
                  <a:srgbClr val="0D0D0D"/>
                </a:solidFill>
                <a:effectLst/>
                <a:latin typeface="IBM Plex Sans" panose="020B0503050203000203" pitchFamily="34" charset="0"/>
              </a:rPr>
              <a:t>we aim to build a system capable of automatically analyzing social media networks and identifying and clustering communities</a:t>
            </a:r>
            <a:r>
              <a:rPr lang="en-US" b="0" i="0" dirty="0">
                <a:solidFill>
                  <a:srgbClr val="0D0D0D"/>
                </a:solidFill>
                <a:effectLst/>
                <a:latin typeface="IBM Plex Sans" panose="020B0503050203000203" pitchFamily="34" charset="0"/>
              </a:rPr>
              <a:t> that can significantly benefit businesses operating in this space. We can use the machine learning algorithm to perform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IBM Plex Sans" panose="020B0503050203000203" pitchFamily="34" charset="0"/>
              </a:rPr>
              <a:t>Audience Segmentation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IBM Plex Sans" panose="020B0503050203000203" pitchFamily="34" charset="0"/>
              </a:rPr>
              <a:t>Influencer Identification 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IBM Plex Sans" panose="020B0503050203000203" pitchFamily="34" charset="0"/>
              </a:rPr>
              <a:t>Customer Engagements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graph dataset as input. We will solve this problem by performing below steps.</a:t>
            </a:r>
          </a:p>
          <a:p>
            <a:pPr lvl="2"/>
            <a:r>
              <a:rPr lang="en-US" dirty="0"/>
              <a:t>Data Collection</a:t>
            </a:r>
          </a:p>
          <a:p>
            <a:pPr lvl="2"/>
            <a:r>
              <a:rPr lang="en-US" dirty="0"/>
              <a:t>Graph Data Analysis</a:t>
            </a:r>
          </a:p>
          <a:p>
            <a:pPr lvl="2"/>
            <a:r>
              <a:rPr lang="en-US" dirty="0"/>
              <a:t>Feature Engineering</a:t>
            </a:r>
          </a:p>
          <a:p>
            <a:pPr lvl="2"/>
            <a:r>
              <a:rPr lang="en-US" dirty="0"/>
              <a:t>Exploratory Data Analysis</a:t>
            </a:r>
          </a:p>
          <a:p>
            <a:pPr lvl="2"/>
            <a:r>
              <a:rPr lang="en-US" dirty="0"/>
              <a:t>Clustering</a:t>
            </a:r>
          </a:p>
          <a:p>
            <a:pPr lvl="2"/>
            <a:r>
              <a:rPr lang="en-US" dirty="0"/>
              <a:t>Evaluation</a:t>
            </a:r>
          </a:p>
          <a:p>
            <a:pPr lvl="2"/>
            <a:r>
              <a:rPr lang="en-US" dirty="0"/>
              <a:t>Conclusion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initial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provided a compressed dataset in </a:t>
            </a:r>
            <a:r>
              <a:rPr lang="en-US" dirty="0" err="1"/>
              <a:t>gz</a:t>
            </a:r>
            <a:r>
              <a:rPr lang="en-US" dirty="0"/>
              <a:t> format.</a:t>
            </a:r>
          </a:p>
          <a:p>
            <a:r>
              <a:rPr lang="en-US" dirty="0"/>
              <a:t>We used </a:t>
            </a:r>
            <a:r>
              <a:rPr lang="en-US" dirty="0" err="1"/>
              <a:t>gzip</a:t>
            </a:r>
            <a:r>
              <a:rPr lang="en-US" dirty="0"/>
              <a:t> and </a:t>
            </a:r>
            <a:r>
              <a:rPr lang="en-US" dirty="0" err="1"/>
              <a:t>shutil</a:t>
            </a:r>
            <a:r>
              <a:rPr lang="en-US" dirty="0"/>
              <a:t> python library to convert it into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facebook_combined.txt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/>
              <a:t>format for analysis.</a:t>
            </a:r>
          </a:p>
          <a:p>
            <a:r>
              <a:rPr lang="en-US" dirty="0"/>
              <a:t>On further analysis, we came to know that we have unstructured node data with just two columns representing nodes in a graph. This is undirected graph.</a:t>
            </a:r>
          </a:p>
          <a:p>
            <a:r>
              <a:rPr lang="en-US" dirty="0"/>
              <a:t>There are 88233 non null values in first and second column.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First column has 3663 unique values and second has 4036 unique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representation for further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dirty="0" err="1"/>
              <a:t>igraph</a:t>
            </a:r>
            <a:r>
              <a:rPr lang="en-US" dirty="0"/>
              <a:t> library to do further analysis of undirected graph. Initial plotting of graph looked like below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0D425-FE4A-28E2-DD77-A1851A42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814851"/>
            <a:ext cx="6248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4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identified several features that we can use to identify clusters/groups.</a:t>
            </a:r>
          </a:p>
          <a:p>
            <a:pPr lvl="1"/>
            <a:r>
              <a:rPr lang="en-US" b="1" dirty="0"/>
              <a:t>Node Degree</a:t>
            </a:r>
            <a:r>
              <a:rPr lang="en-US" dirty="0"/>
              <a:t>. It is number of edges connected to the node. This information is very useful as in marketing if we want to propagate information quickly. High Node degree is desirable.</a:t>
            </a:r>
          </a:p>
          <a:p>
            <a:pPr lvl="1"/>
            <a:r>
              <a:rPr lang="en-US" b="1" dirty="0"/>
              <a:t>Closeness Centrality</a:t>
            </a:r>
            <a:r>
              <a:rPr lang="en-US" dirty="0"/>
              <a:t>: It determines how close a particular node is with all other nodes. Lower Closeness is desired.</a:t>
            </a:r>
          </a:p>
          <a:p>
            <a:pPr lvl="1"/>
            <a:r>
              <a:rPr lang="en-US" b="1" dirty="0"/>
              <a:t>Betweenness Centrality</a:t>
            </a:r>
            <a:r>
              <a:rPr lang="en-US" dirty="0"/>
              <a:t>: </a:t>
            </a:r>
            <a:r>
              <a:rPr lang="en-US" sz="1600" dirty="0"/>
              <a:t>This metric defines and measures the importance of a node in a network based upon how many times it occurs in the shortest path between all pairs of nodes in a graph. High value is desired.</a:t>
            </a:r>
          </a:p>
          <a:p>
            <a:pPr lvl="1"/>
            <a:r>
              <a:rPr lang="en-US" sz="1600" b="1" dirty="0"/>
              <a:t>Eigenvector Centrality</a:t>
            </a:r>
            <a:r>
              <a:rPr lang="en-US" sz="1600" dirty="0"/>
              <a:t>: In general, vertices with high eigenvector centralities are those which are connected to many other vertices which are, in turn, connected to many others (and so on)</a:t>
            </a:r>
          </a:p>
          <a:p>
            <a:pPr lvl="1"/>
            <a:r>
              <a:rPr lang="en-US" sz="1600" b="1" dirty="0" err="1"/>
              <a:t>Eccentricity</a:t>
            </a:r>
            <a:r>
              <a:rPr lang="en-US" sz="1600" dirty="0" err="1"/>
              <a:t>:The</a:t>
            </a:r>
            <a:r>
              <a:rPr lang="en-US" sz="1600" dirty="0"/>
              <a:t> eccentricity of a vertex is calculated by measuring the shortest distance from (or to) the vertex, to (or from) all vertices in the graph, and taking the maximum.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Cluster Coefficient</a:t>
            </a:r>
            <a:r>
              <a:rPr lang="en-US" dirty="0"/>
              <a:t>. </a:t>
            </a:r>
            <a:r>
              <a:rPr lang="en-US" sz="1600" dirty="0"/>
              <a:t>The local clustering coefficient of a vertex (node) in a graph quantifies how close its </a:t>
            </a:r>
            <a:r>
              <a:rPr lang="en-US" sz="1600" dirty="0" err="1"/>
              <a:t>neighbours</a:t>
            </a:r>
            <a:r>
              <a:rPr lang="en-US" sz="1600" dirty="0"/>
              <a:t> are to being a clique (complete graph).</a:t>
            </a:r>
          </a:p>
          <a:p>
            <a:pPr lvl="1"/>
            <a:r>
              <a:rPr lang="en-US" b="1" dirty="0"/>
              <a:t>Page Rank</a:t>
            </a:r>
            <a:r>
              <a:rPr lang="en-US" dirty="0"/>
              <a:t>: </a:t>
            </a:r>
            <a:r>
              <a:rPr lang="en-US" sz="1600" dirty="0"/>
              <a:t>PageRank works by counting the number and quality of links to a page to determine a rough estimate of how important the website is.</a:t>
            </a:r>
          </a:p>
          <a:p>
            <a:pPr lvl="1"/>
            <a:r>
              <a:rPr lang="en-US" sz="1600" b="1" dirty="0"/>
              <a:t>Mean neighbor degree</a:t>
            </a:r>
            <a:r>
              <a:rPr lang="en-US" sz="1600" dirty="0"/>
              <a:t>: This metrics can be calculated by using subgraphs with 2 hops for a given vertex.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0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further analysis, we found that cluster coefficient has 75 null values.</a:t>
            </a:r>
          </a:p>
          <a:p>
            <a:r>
              <a:rPr lang="en-US" dirty="0"/>
              <a:t>We decided to fill it with mean value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048A7A-6BAD-DEB5-C994-49C9E3BC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20" y="2590800"/>
            <a:ext cx="4114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6" y="-38100"/>
            <a:ext cx="8686801" cy="1066800"/>
          </a:xfrm>
        </p:spPr>
        <p:txBody>
          <a:bodyPr/>
          <a:lstStyle/>
          <a:p>
            <a:r>
              <a:rPr lang="en-US" dirty="0"/>
              <a:t>Exploratory Data Analysis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735" y="1143000"/>
            <a:ext cx="8686801" cy="4191000"/>
          </a:xfrm>
        </p:spPr>
        <p:txBody>
          <a:bodyPr/>
          <a:lstStyle/>
          <a:p>
            <a:r>
              <a:rPr lang="en-US" sz="1200" dirty="0"/>
              <a:t>Next we worked on identifying outliers based on Z score and removed outliers with Z score &gt;2</a:t>
            </a:r>
          </a:p>
          <a:p>
            <a:r>
              <a:rPr lang="en-US" sz="1200" dirty="0"/>
              <a:t>We are left with 3410 rows out of 4039</a:t>
            </a:r>
          </a:p>
          <a:p>
            <a:r>
              <a:rPr lang="en-US" sz="1200" dirty="0"/>
              <a:t>We also analyzed box plot to identify further outliers and removed betweenness centrality.</a:t>
            </a:r>
          </a:p>
          <a:p>
            <a:r>
              <a:rPr lang="en-US" sz="1200" dirty="0"/>
              <a:t>On further analysis, we identified that node degree and page rank are highly correlated, hence dropped node degree.</a:t>
            </a:r>
          </a:p>
          <a:p>
            <a:endParaRPr lang="en-US" sz="1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D1C6D-480E-A1AE-A2C0-058DE63D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2777624"/>
            <a:ext cx="5692423" cy="369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A5DE5-4B85-8E72-2D63-D8F6FD71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2590800"/>
            <a:ext cx="441960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0</TotalTime>
  <Words>708</Words>
  <Application>Microsoft Office PowerPoint</Application>
  <PresentationFormat>Custom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Courier New</vt:lpstr>
      <vt:lpstr>IBM Plex Sans</vt:lpstr>
      <vt:lpstr>Palatino Linotype</vt:lpstr>
      <vt:lpstr>Roboto</vt:lpstr>
      <vt:lpstr>Business strategy presentation</vt:lpstr>
      <vt:lpstr>ML Mini Project</vt:lpstr>
      <vt:lpstr>Business Problem</vt:lpstr>
      <vt:lpstr>Approach</vt:lpstr>
      <vt:lpstr>Data Collection and initial insights</vt:lpstr>
      <vt:lpstr>Graph Data representation for further analysis</vt:lpstr>
      <vt:lpstr>Feature Engineering</vt:lpstr>
      <vt:lpstr>Feature Engineering Contd..</vt:lpstr>
      <vt:lpstr>Exploratory Data Analysis</vt:lpstr>
      <vt:lpstr>Exploratory Data Analysis Contd.</vt:lpstr>
      <vt:lpstr>Clustering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Mini Project</dc:title>
  <dc:creator>Jha, Naveen</dc:creator>
  <cp:lastModifiedBy>Jha, Naveen</cp:lastModifiedBy>
  <cp:revision>5</cp:revision>
  <dcterms:created xsi:type="dcterms:W3CDTF">2024-06-23T20:15:42Z</dcterms:created>
  <dcterms:modified xsi:type="dcterms:W3CDTF">2024-06-23T21:27:53Z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