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09168B-7D00-4B6A-AA2B-3C2742A28E99}">
  <a:tblStyle styleId="{6709168B-7D00-4B6A-AA2B-3C2742A28E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www.icd-code.org/codes/f17-9-mental-and-behavioural-disorders-due-to-use-of-tobacco-unspecified-mental-and-behavioural-disorder" TargetMode="External"/><Relationship Id="rId4" Type="http://schemas.openxmlformats.org/officeDocument/2006/relationships/hyperlink" Target="http://www.icd-code.org/codes/j44-9-chronic-obstructive-pulmonary-disease-unspecifi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d-code.org/codes/i21-9-acute-myocardial-infarction-unspecifi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://www.icd-code.org/codes/i25-1-atherosclerotic-heart-disea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d-code.org/codes/i25-1-atherosclerotic-heart-disea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World_Health_Organization" TargetMode="External"/><Relationship Id="rId5" Type="http://schemas.openxmlformats.org/officeDocument/2006/relationships/hyperlink" Target="https://en.wikipedia.org/wiki/Medical_classification" TargetMode="External"/><Relationship Id="rId4" Type="http://schemas.openxmlformats.org/officeDocument/2006/relationships/hyperlink" Target="https://en.wikipedia.org/wiki/International_Statistical_Classification_of_Diseases_and_Related_Health_Proble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Fatality and Disease Analyzation and Statistics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028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co-occurring code pairs </a:t>
            </a:r>
            <a:endParaRPr sz="3000"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t="12049" b="4156"/>
          <a:stretch/>
        </p:blipFill>
        <p:spPr>
          <a:xfrm>
            <a:off x="311700" y="935525"/>
            <a:ext cx="8520599" cy="401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83285" t="3115" b="86226"/>
          <a:stretch/>
        </p:blipFill>
        <p:spPr>
          <a:xfrm>
            <a:off x="7127875" y="4060550"/>
            <a:ext cx="1302976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Trends in (selected) co-occurring code pairs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2504406"/>
            <a:ext cx="7683499" cy="53089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9850" y="3250950"/>
            <a:ext cx="7683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Highest increase (~62k to ~95k):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J449 - </a:t>
            </a: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Chronic obstructive pulmonary disease, unspecified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  <a:hlinkClick r:id="rId4"/>
            </a:endParaRPr>
          </a:p>
          <a:p>
            <a:pPr marL="0" lvl="0" indent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F179 -</a:t>
            </a: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 Mental and behavioural disorders due to use of tobacco:   Unspecified mental and behavioural disorder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  <a:hlinkClick r:id="rId5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 t="-2431" b="10688"/>
          <a:stretch/>
        </p:blipFill>
        <p:spPr>
          <a:xfrm>
            <a:off x="469900" y="1034200"/>
            <a:ext cx="7683501" cy="2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Trends in (selected) co-occurring code pairs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93925" y="3312150"/>
            <a:ext cx="85206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545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Highest decrease (~62k to ~48k):</a:t>
            </a:r>
            <a:endParaRPr sz="1800">
              <a:solidFill>
                <a:srgbClr val="454545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I219 - </a:t>
            </a: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Acute Myocardial Infarction, Unspecified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  <a:hlinkClick r:id="rId3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I251 - </a:t>
            </a: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Atherosclerotic Heart Disease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  <a:hlinkClick r:id="rId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25" y="1105050"/>
            <a:ext cx="7697576" cy="2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Trends in (selected) co-occurring code pairs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82525" y="3333375"/>
            <a:ext cx="8520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Most interesting (increasing till 2012 and then decreasing):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F03 - Unspecified dementia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I10 - Essential (primary) hypertension</a:t>
            </a:r>
            <a:endParaRPr sz="18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54545"/>
              </a:solidFill>
              <a:highlight>
                <a:srgbClr val="FFFFFF"/>
              </a:highlight>
              <a:hlinkClick r:id="rId3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25" y="1172250"/>
            <a:ext cx="7670875" cy="2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Other Findings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887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‘underlying causes of death’</a:t>
            </a:r>
            <a:endParaRPr sz="3000"/>
          </a:p>
        </p:txBody>
      </p:sp>
      <p:graphicFrame>
        <p:nvGraphicFramePr>
          <p:cNvPr id="149" name="Shape 149"/>
          <p:cNvGraphicFramePr/>
          <p:nvPr/>
        </p:nvGraphicFramePr>
        <p:xfrm>
          <a:off x="1169250" y="1048013"/>
          <a:ext cx="5824800" cy="3916350"/>
        </p:xfrm>
        <a:graphic>
          <a:graphicData uri="http://schemas.openxmlformats.org/drawingml/2006/table">
            <a:tbl>
              <a:tblPr>
                <a:noFill/>
                <a:tableStyleId>{6709168B-7D00-4B6A-AA2B-3C2742A28E99}</a:tableStyleId>
              </a:tblPr>
              <a:tblGrid>
                <a:gridCol w="53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UCOD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heart disease of native coronary artery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1,936,376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C349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Malignant neoplasm: Bronchus or lung, unspecified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1,723,585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97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I219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Acute myocardial infarction, unspecified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1,388,327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A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J449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Chronic obstructive pulmonary disease, unspecified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1,136,896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F03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Unspecified dementia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1,049,358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BC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G309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Alzheimer's disease, unspecified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896,200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Stroke, not specified as haemorrhage or infarction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755,369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cardiovascular disease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657,654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I500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Congestive heart failure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607,764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J189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Pneumonia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512,409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2887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‘underlying causes of death’</a:t>
            </a:r>
            <a:endParaRPr sz="3000"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l="23442"/>
          <a:stretch/>
        </p:blipFill>
        <p:spPr>
          <a:xfrm rot="5400000">
            <a:off x="5510825" y="1081375"/>
            <a:ext cx="2401650" cy="40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67225"/>
            <a:ext cx="4081946" cy="39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616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Trends in (selected) codes</a:t>
            </a:r>
            <a:endParaRPr sz="3000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950"/>
          <a:stretch/>
        </p:blipFill>
        <p:spPr>
          <a:xfrm>
            <a:off x="647550" y="2803750"/>
            <a:ext cx="7543950" cy="2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r="1545" b="54810"/>
          <a:stretch/>
        </p:blipFill>
        <p:spPr>
          <a:xfrm>
            <a:off x="647550" y="1138400"/>
            <a:ext cx="7543949" cy="172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occurring codes where injury was involved</a:t>
            </a:r>
            <a:endParaRPr sz="3000"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987" t="5533" r="15330" b="4933"/>
          <a:stretch/>
        </p:blipFill>
        <p:spPr>
          <a:xfrm>
            <a:off x="874525" y="1017450"/>
            <a:ext cx="6398026" cy="38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clients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938500"/>
            <a:ext cx="8520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CDC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The Centers for Disease Control and Prevention is the nation’s health protection agency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They conduct science and provides health information that protects our nation against health threats</a:t>
            </a:r>
            <a:endParaRPr sz="900">
              <a:solidFill>
                <a:srgbClr val="45454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The CDC saves lives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Elder Research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 data science and predictive analytics company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Develops analytic solutions and provides analytics consulting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objective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solidFill>
                  <a:srgbClr val="45454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US mortality data to find trends in fatal diseases and injuries that co-occur (meaning two or more conditions that are commonly listed together on death certificates as factors that contributed to or caused death). </a:t>
            </a:r>
            <a:endParaRPr>
              <a:solidFill>
                <a:srgbClr val="45454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54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Understanding the data</a:t>
            </a:r>
            <a:endParaRPr sz="3000"/>
          </a:p>
        </p:txBody>
      </p:sp>
      <p:pic>
        <p:nvPicPr>
          <p:cNvPr id="78" name="Shape 78" descr="Screen Shot 2017-08-05 at 2.35.3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9400"/>
            <a:ext cx="6508201" cy="40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 (cont.)</a:t>
            </a:r>
            <a:endParaRPr/>
          </a:p>
        </p:txBody>
      </p:sp>
      <p:pic>
        <p:nvPicPr>
          <p:cNvPr id="84" name="Shape 84" descr="Screen Shot 2017-08-05 at 2.40.28 PM.png"/>
          <p:cNvPicPr preferRelativeResize="0"/>
          <p:nvPr/>
        </p:nvPicPr>
        <p:blipFill rotWithShape="1">
          <a:blip r:embed="rId3">
            <a:alphaModFix/>
          </a:blip>
          <a:srcRect r="39715"/>
          <a:stretch/>
        </p:blipFill>
        <p:spPr>
          <a:xfrm>
            <a:off x="520700" y="1017450"/>
            <a:ext cx="4927601" cy="39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753100" y="1054100"/>
            <a:ext cx="3136800" cy="3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159500" y="1083450"/>
            <a:ext cx="27930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ICD 10</a:t>
            </a:r>
            <a:endParaRPr b="1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10th revision of the 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International Statistical Classification of Diseases and Related Health Problems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 (ICD), a 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medical classification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 list by the 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World Health Organization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(WHO). 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It contains codes for diseases, signs and symptoms, abnormal findings, complaints, social circumstances, and external causes of injury or diseases.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The code set allows more than </a:t>
            </a:r>
            <a:r>
              <a:rPr lang="en" sz="1200" b="1">
                <a:latin typeface="Playfair Display"/>
                <a:ea typeface="Playfair Display"/>
                <a:cs typeface="Playfair Display"/>
                <a:sym typeface="Playfair Display"/>
              </a:rPr>
              <a:t>14,400 different codes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 and permits the tracking of many new diagnoses.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 (cont.)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Used mortality data of 10 years (2006-2015)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Approx 25 million records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Approx 10 GB data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 record can contain up to 20 causes of death (specified as 4-char ‘ICD’ codes)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To find patterns of co-occurring codes, ‘association rules’ to be used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 for data cleaning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Python with Spark on AWS - for scalable analysis (as data increases YoY)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1 master, 10 worker nodes setup on AWS (each 16CPU, 30GB memory)</a:t>
            </a:r>
            <a:endParaRPr sz="900">
              <a:solidFill>
                <a:srgbClr val="45454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FPGrowth (Frequent Pattern Growth) algorithm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○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‘Support’ parameter (used 0.0001)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○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‘Partitions’ parameter (used 480)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Tableau for visualizations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Key Findings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2028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co-occurring code pairs </a:t>
            </a:r>
            <a:endParaRPr sz="3000"/>
          </a:p>
        </p:txBody>
      </p:sp>
      <p:graphicFrame>
        <p:nvGraphicFramePr>
          <p:cNvPr id="109" name="Shape 109"/>
          <p:cNvGraphicFramePr/>
          <p:nvPr/>
        </p:nvGraphicFramePr>
        <p:xfrm>
          <a:off x="211238" y="837075"/>
          <a:ext cx="8721525" cy="4099500"/>
        </p:xfrm>
        <a:graphic>
          <a:graphicData uri="http://schemas.openxmlformats.org/drawingml/2006/table">
            <a:tbl>
              <a:tblPr>
                <a:noFill/>
                <a:tableStyleId>{6709168B-7D00-4B6A-AA2B-3C2742A28E99}</a:tableStyleId>
              </a:tblPr>
              <a:tblGrid>
                <a:gridCol w="51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6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</a:t>
                      </a:r>
                      <a:endParaRPr sz="10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Combination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Code1 Desc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Code2 Desc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Frequency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I500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Congestive heart disease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heart disease, Coronary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667,039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Essential (primary) hypertension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heart disease, Coronary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648,739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97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J449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F179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Chronic obstructive pulmonary disease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Mental/behavioural disorders due to use of tobacco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619,174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98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C349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F179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Malignant neoplasm: Bronchus or lung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Mental/behavioural disorders due to use of tobacco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584,057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A9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I219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Acute myocardial infarction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heart disease, Coronary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535,480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A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E149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I10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Diabetes mellitus without complications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Essential (primary) hypertension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501,615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B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I500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I10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Congestive heart disease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Essential (primary) hypertension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477,711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B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I469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Cardiac arrest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heart disease, Coronary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461,224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B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I469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Essential (primary) hypertension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Cardiac arrest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401,446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F179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I251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Mental/behavioural disorders due to use of tobacco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Atherosclerotic heart disease, Coronary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390,096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678</Words>
  <Application>Microsoft Macintosh PowerPoint</Application>
  <PresentationFormat>On-screen Show (16:9)</PresentationFormat>
  <Paragraphs>164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Playfair Display</vt:lpstr>
      <vt:lpstr>Lato</vt:lpstr>
      <vt:lpstr>Coral</vt:lpstr>
      <vt:lpstr>Fatality and Disease Analyzation and Statistics</vt:lpstr>
      <vt:lpstr>About the clients</vt:lpstr>
      <vt:lpstr>Client objective</vt:lpstr>
      <vt:lpstr>Understanding the data</vt:lpstr>
      <vt:lpstr>Understanding the data (cont.)</vt:lpstr>
      <vt:lpstr>Understanding the data (cont.)</vt:lpstr>
      <vt:lpstr>Technical setup</vt:lpstr>
      <vt:lpstr>Key Findings</vt:lpstr>
      <vt:lpstr>Top co-occurring code pairs </vt:lpstr>
      <vt:lpstr>Top co-occurring code pairs </vt:lpstr>
      <vt:lpstr>Trends in (selected) co-occurring code pairs</vt:lpstr>
      <vt:lpstr>Trends in (selected) co-occurring code pairs</vt:lpstr>
      <vt:lpstr>Trends in (selected) co-occurring code pairs</vt:lpstr>
      <vt:lpstr>Other Findings</vt:lpstr>
      <vt:lpstr>Top ‘underlying causes of death’</vt:lpstr>
      <vt:lpstr>Top ‘underlying causes of death’</vt:lpstr>
      <vt:lpstr>Trends in (selected) codes</vt:lpstr>
      <vt:lpstr>Top occurring codes where injury was involved</vt:lpstr>
      <vt:lpstr>Thank You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Fatality and Disease Analyzation and Statistics</dc:title>
  <cp:lastModifiedBy>Microsoft Office User</cp:lastModifiedBy>
  <cp:revision>2</cp:revision>
  <dcterms:modified xsi:type="dcterms:W3CDTF">2018-02-16T23:34:13Z</dcterms:modified>
</cp:coreProperties>
</file>