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4" r:id="rId12"/>
    <p:sldId id="2146847063" r:id="rId13"/>
    <p:sldId id="2146847062" r:id="rId14"/>
    <p:sldId id="2146847065" r:id="rId15"/>
    <p:sldId id="268" r:id="rId16"/>
    <p:sldId id="2146847055" r:id="rId17"/>
    <p:sldId id="269" r:id="rId18"/>
    <p:sldId id="2146847066"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 Id="rId5" Type="http://schemas.openxmlformats.org/officeDocument/2006/relationships/hyperlink" Target="https://www.ibm.com/cloud/watson-studio" TargetMode="External"/><Relationship Id="rId4" Type="http://schemas.openxmlformats.org/officeDocument/2006/relationships/hyperlink" Target="https://scikit-learn.org/stable/"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aveenip05/Predictive-Maintenance-of-Industrial-Machiner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MACHINE LEARNING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 Naveen </a:t>
            </a:r>
            <a:r>
              <a:rPr lang="en-US" sz="2000" b="1" dirty="0" err="1">
                <a:solidFill>
                  <a:schemeClr val="accent1">
                    <a:lumMod val="75000"/>
                  </a:schemeClr>
                </a:solidFill>
                <a:latin typeface="Arial"/>
                <a:cs typeface="Arial"/>
              </a:rPr>
              <a:t>Prian</a:t>
            </a:r>
            <a:r>
              <a:rPr lang="en-US" sz="2000" b="1" dirty="0">
                <a:solidFill>
                  <a:schemeClr val="accent1">
                    <a:lumMod val="75000"/>
                  </a:schemeClr>
                </a:solidFill>
                <a:latin typeface="Arial"/>
                <a:cs typeface="Arial"/>
              </a:rPr>
              <a:t> V</a:t>
            </a:r>
          </a:p>
          <a:p>
            <a:pPr marL="457200" indent="-457200">
              <a:buAutoNum type="arabicPeriod"/>
            </a:pPr>
            <a:r>
              <a:rPr lang="en-US" sz="2000" b="1" dirty="0">
                <a:solidFill>
                  <a:schemeClr val="accent1">
                    <a:lumMod val="75000"/>
                  </a:schemeClr>
                </a:solidFill>
                <a:latin typeface="Arial"/>
                <a:cs typeface="Arial"/>
              </a:rPr>
              <a:t>College Name - Sri Krishna College of Technology</a:t>
            </a:r>
          </a:p>
          <a:p>
            <a:pPr marL="457200" indent="-457200">
              <a:buAutoNum type="arabicPeriod"/>
            </a:pPr>
            <a:r>
              <a:rPr lang="en-US" sz="2000" b="1" dirty="0">
                <a:solidFill>
                  <a:schemeClr val="accent1">
                    <a:lumMod val="75000"/>
                  </a:schemeClr>
                </a:solidFill>
                <a:latin typeface="Arial"/>
                <a:cs typeface="Arial"/>
              </a:rPr>
              <a:t>Department  - </a:t>
            </a:r>
            <a:r>
              <a:rPr lang="en-IN" sz="2000" b="1" dirty="0">
                <a:solidFill>
                  <a:schemeClr val="accent1">
                    <a:lumMod val="75000"/>
                  </a:schemeClr>
                </a:solidFill>
                <a:latin typeface="Arial"/>
                <a:cs typeface="Arial"/>
              </a:rPr>
              <a:t>Electronics and Communication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248E5-E2F9-D604-689A-9DEAA7C6EF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93D31C-8198-10ED-C9D3-07D98487CD64}"/>
              </a:ext>
            </a:extLst>
          </p:cNvPr>
          <p:cNvSpPr>
            <a:spLocks noGrp="1"/>
          </p:cNvSpPr>
          <p:nvPr>
            <p:ph type="title"/>
          </p:nvPr>
        </p:nvSpPr>
        <p:spPr/>
        <p:txBody>
          <a:bodyPr>
            <a:normAutofit/>
          </a:bodyPr>
          <a:lstStyle/>
          <a:p>
            <a:r>
              <a:rPr lang="en-US" dirty="0"/>
              <a:t>Deployment spaces</a:t>
            </a:r>
          </a:p>
        </p:txBody>
      </p:sp>
      <p:pic>
        <p:nvPicPr>
          <p:cNvPr id="4" name="Content Placeholder 3">
            <a:extLst>
              <a:ext uri="{FF2B5EF4-FFF2-40B4-BE49-F238E27FC236}">
                <a16:creationId xmlns:a16="http://schemas.microsoft.com/office/drawing/2014/main" id="{D7F9308E-6759-EAB8-79BA-9B6108CF01BA}"/>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173581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45CE5-8DAA-6A7D-DAEB-3B69F668E8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A1361BB-91AB-4A49-8D45-F6DF1A00F658}"/>
              </a:ext>
            </a:extLst>
          </p:cNvPr>
          <p:cNvSpPr>
            <a:spLocks noGrp="1"/>
          </p:cNvSpPr>
          <p:nvPr>
            <p:ph type="title"/>
          </p:nvPr>
        </p:nvSpPr>
        <p:spPr/>
        <p:txBody>
          <a:bodyPr>
            <a:normAutofit/>
          </a:bodyPr>
          <a:lstStyle/>
          <a:p>
            <a:r>
              <a:rPr lang="en-US" dirty="0"/>
              <a:t>Prediction results</a:t>
            </a:r>
          </a:p>
        </p:txBody>
      </p:sp>
      <p:pic>
        <p:nvPicPr>
          <p:cNvPr id="4" name="Content Placeholder 3">
            <a:extLst>
              <a:ext uri="{FF2B5EF4-FFF2-40B4-BE49-F238E27FC236}">
                <a16:creationId xmlns:a16="http://schemas.microsoft.com/office/drawing/2014/main" id="{C0054ADB-4F57-7997-2FF6-2563595BE72F}"/>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324593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In this project, we developed a predictive maintenance model using IBM Cloud Lite services and real-time sensor data to anticipate industrial machine failures. By implementing a multiclass classification model, we successfully predicted failure types such as Tool Wear, Heat Dissipation, and Power Failure with high accuracy. This model enables proactive maintenance strategies, minimizing downtime, reducing operational costs, and improving overall equipment efficiency. The solution demonstrates the practical value of machine learning in enhancing industrial reliability and performance.</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197097"/>
          </a:xfrm>
        </p:spPr>
        <p:txBody>
          <a:bodyPr/>
          <a:lstStyle/>
          <a:p>
            <a:pPr marL="0" indent="0">
              <a:buNone/>
            </a:pPr>
            <a:endParaRPr lang="en-US" sz="2000" b="1" dirty="0"/>
          </a:p>
          <a:p>
            <a:pPr marL="305435" indent="-305435"/>
            <a:r>
              <a:rPr lang="en-US" sz="2000" b="1" dirty="0">
                <a:ea typeface="+mn-lt"/>
                <a:cs typeface="+mn-lt"/>
              </a:rPr>
              <a:t>Real-Time Monitoring </a:t>
            </a:r>
            <a:r>
              <a:rPr lang="en-US" sz="2000" dirty="0">
                <a:ea typeface="+mn-lt"/>
                <a:cs typeface="+mn-lt"/>
              </a:rPr>
              <a:t>: I</a:t>
            </a:r>
            <a:r>
              <a:rPr lang="en-US" sz="2000" dirty="0"/>
              <a:t>ntegrate IoT and sensor-based edge devices for continuous real-time equipment health tracking.</a:t>
            </a:r>
            <a:endParaRPr lang="en-US" sz="2000" dirty="0">
              <a:ea typeface="+mn-lt"/>
              <a:cs typeface="+mn-lt"/>
            </a:endParaRPr>
          </a:p>
          <a:p>
            <a:pPr marL="305435" indent="-305435"/>
            <a:r>
              <a:rPr lang="en-US" sz="2000" b="1" dirty="0">
                <a:ea typeface="+mn-lt"/>
                <a:cs typeface="+mn-lt"/>
              </a:rPr>
              <a:t>Advanced ML Models </a:t>
            </a:r>
            <a:r>
              <a:rPr lang="en-US" sz="2000" dirty="0">
                <a:ea typeface="+mn-lt"/>
                <a:cs typeface="+mn-lt"/>
              </a:rPr>
              <a:t>: Deploy deep learning techniques </a:t>
            </a:r>
            <a:r>
              <a:rPr lang="en-US" sz="2000" dirty="0"/>
              <a:t>(e.g., LSTM, CNN) for improved accuracy in predicting complex failure patterns.</a:t>
            </a:r>
          </a:p>
          <a:p>
            <a:pPr marL="305435" indent="-305435"/>
            <a:r>
              <a:rPr lang="en-US" sz="2000" b="1" dirty="0">
                <a:ea typeface="+mn-lt"/>
                <a:cs typeface="+mn-lt"/>
              </a:rPr>
              <a:t>Industry-Wide Deployment</a:t>
            </a:r>
            <a:r>
              <a:rPr lang="en-US" sz="2000" dirty="0">
                <a:ea typeface="+mn-lt"/>
                <a:cs typeface="+mn-lt"/>
              </a:rPr>
              <a:t> : S</a:t>
            </a:r>
            <a:r>
              <a:rPr lang="en-US" sz="2000" dirty="0"/>
              <a:t>cale the model across multiple industries like aerospace, automotive, and energy sectors.</a:t>
            </a:r>
          </a:p>
          <a:p>
            <a:pPr marL="305435" indent="-305435"/>
            <a:r>
              <a:rPr lang="en-US" sz="2000" b="1" dirty="0">
                <a:ea typeface="+mn-lt"/>
                <a:cs typeface="+mn-lt"/>
              </a:rPr>
              <a:t>Automated Maintenance workflow </a:t>
            </a:r>
            <a:r>
              <a:rPr lang="en-US" sz="2000" dirty="0">
                <a:ea typeface="+mn-lt"/>
                <a:cs typeface="+mn-lt"/>
              </a:rPr>
              <a:t>: Connect the model with maintenance scheduling </a:t>
            </a:r>
            <a:r>
              <a:rPr lang="en-US" sz="2000" dirty="0"/>
              <a:t>systems for automatic alerts and actions.</a:t>
            </a:r>
          </a:p>
          <a:p>
            <a:pPr marL="305435" indent="-305435"/>
            <a:r>
              <a:rPr lang="en-US" sz="2000" b="1" dirty="0">
                <a:ea typeface="+mn-lt"/>
                <a:cs typeface="+mn-lt"/>
              </a:rPr>
              <a:t>Cloud - Based Dashboards </a:t>
            </a:r>
            <a:r>
              <a:rPr lang="en-US" sz="2000" dirty="0">
                <a:ea typeface="+mn-lt"/>
                <a:cs typeface="+mn-lt"/>
              </a:rPr>
              <a:t>: </a:t>
            </a:r>
            <a:r>
              <a:rPr lang="en-US" sz="2000" dirty="0"/>
              <a:t>Develop intuitive dashboards on IBM Cloud to visualize predictions and machine health status.</a:t>
            </a:r>
          </a:p>
          <a:p>
            <a:pPr marL="305435" indent="-305435"/>
            <a:endParaRPr lang="en-US" sz="2000" dirty="0">
              <a:ea typeface="+mn-lt"/>
              <a:cs typeface="+mn-lt"/>
            </a:endParaRPr>
          </a:p>
          <a:p>
            <a:pPr marL="305435" indent="-305435"/>
            <a:endParaRPr lang="en-US" sz="2000" dirty="0">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5295419"/>
          </a:xfrm>
        </p:spPr>
        <p:txBody>
          <a:bodyPr>
            <a:normAutofit/>
          </a:bodyPr>
          <a:lstStyle/>
          <a:p>
            <a:pPr marL="305435" indent="-305435"/>
            <a:r>
              <a:rPr lang="en-IN" sz="2400" dirty="0" err="1"/>
              <a:t>Shivamb</a:t>
            </a:r>
            <a:r>
              <a:rPr lang="en-IN" sz="2400" dirty="0"/>
              <a:t>, </a:t>
            </a:r>
            <a:r>
              <a:rPr lang="en-IN" sz="2400" i="1" dirty="0"/>
              <a:t>Machine Predictive Maintenance Classification Dataset</a:t>
            </a:r>
            <a:r>
              <a:rPr lang="en-IN" sz="2400" dirty="0"/>
              <a:t>, Kaggle.</a:t>
            </a:r>
            <a:br>
              <a:rPr lang="en-IN" sz="2400" dirty="0"/>
            </a:br>
            <a:r>
              <a:rPr lang="en-IN" sz="2400" dirty="0">
                <a:hlinkClick r:id="rId2"/>
              </a:rPr>
              <a:t>https://www.kaggle.com/datasets/shivamb/machine-predictive-maintenance-classification</a:t>
            </a:r>
            <a:endParaRPr lang="en-IN" sz="2400" dirty="0"/>
          </a:p>
          <a:p>
            <a:pPr marL="305435" indent="-305435"/>
            <a:r>
              <a:rPr lang="fr-FR" sz="2400" dirty="0"/>
              <a:t>IBM Cloud Documentation, IBM.</a:t>
            </a:r>
            <a:br>
              <a:rPr lang="fr-FR" sz="2400" dirty="0"/>
            </a:br>
            <a:r>
              <a:rPr lang="fr-FR" sz="2400" dirty="0">
                <a:hlinkClick r:id="rId3"/>
              </a:rPr>
              <a:t>https://cloud.ibm.com/docs</a:t>
            </a:r>
            <a:endParaRPr lang="fr-FR" sz="2400" dirty="0"/>
          </a:p>
          <a:p>
            <a:pPr marL="305435" indent="-305435"/>
            <a:r>
              <a:rPr lang="en-US" sz="2400" dirty="0"/>
              <a:t>Scikit-learn Developers, </a:t>
            </a:r>
            <a:r>
              <a:rPr lang="en-US" sz="2400" i="1" dirty="0"/>
              <a:t>Machine Learning in Python</a:t>
            </a:r>
            <a:r>
              <a:rPr lang="en-US" sz="2400" dirty="0"/>
              <a:t>,</a:t>
            </a:r>
            <a:br>
              <a:rPr lang="en-US" sz="2400" dirty="0"/>
            </a:br>
            <a:r>
              <a:rPr lang="en-US" sz="2400" dirty="0">
                <a:hlinkClick r:id="rId4"/>
              </a:rPr>
              <a:t>https://scikit-learn.org/stable/</a:t>
            </a:r>
            <a:endParaRPr lang="en-US" sz="2400" dirty="0"/>
          </a:p>
          <a:p>
            <a:pPr marL="305435" indent="-305435"/>
            <a:r>
              <a:rPr lang="en-US" sz="2400" dirty="0"/>
              <a:t>IBM Watson Studio: Build and train models.</a:t>
            </a:r>
            <a:br>
              <a:rPr lang="en-US" sz="2400" dirty="0"/>
            </a:br>
            <a:r>
              <a:rPr lang="en-US" sz="2400" dirty="0">
                <a:hlinkClick r:id="rId5"/>
              </a:rPr>
              <a:t>https://www.ibm.com/cloud/watson-studio</a:t>
            </a:r>
            <a:endParaRPr lang="en-US"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8354-DFBC-857E-EC5B-3AF0769BDD34}"/>
              </a:ext>
            </a:extLst>
          </p:cNvPr>
          <p:cNvSpPr>
            <a:spLocks noGrp="1"/>
          </p:cNvSpPr>
          <p:nvPr>
            <p:ph type="title"/>
          </p:nvPr>
        </p:nvSpPr>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80D8FF37-D645-50D6-5599-2810150372AC}"/>
              </a:ext>
            </a:extLst>
          </p:cNvPr>
          <p:cNvSpPr>
            <a:spLocks noGrp="1"/>
          </p:cNvSpPr>
          <p:nvPr>
            <p:ph idx="1"/>
          </p:nvPr>
        </p:nvSpPr>
        <p:spPr/>
        <p:txBody>
          <a:bodyPr/>
          <a:lstStyle/>
          <a:p>
            <a:r>
              <a:rPr lang="en-IN" dirty="0"/>
              <a:t>Git hub Link : </a:t>
            </a:r>
            <a:r>
              <a:rPr lang="en-IN" dirty="0">
                <a:hlinkClick r:id="rId2"/>
              </a:rPr>
              <a:t>https://github.com/naveenip05/Predictive-Maintenance-of-Industrial-Machinery</a:t>
            </a:r>
            <a:endParaRPr lang="en-IN" dirty="0"/>
          </a:p>
        </p:txBody>
      </p:sp>
    </p:spTree>
    <p:extLst>
      <p:ext uri="{BB962C8B-B14F-4D97-AF65-F5344CB8AC3E}">
        <p14:creationId xmlns:p14="http://schemas.microsoft.com/office/powerpoint/2010/main" val="3417522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Content Placeholder 7">
            <a:extLst>
              <a:ext uri="{FF2B5EF4-FFF2-40B4-BE49-F238E27FC236}">
                <a16:creationId xmlns:a16="http://schemas.microsoft.com/office/drawing/2014/main" id="{A8400868-1C55-9B4D-B323-8BBB119682CD}"/>
              </a:ext>
            </a:extLst>
          </p:cNvPr>
          <p:cNvPicPr>
            <a:picLocks noGrp="1" noChangeAspect="1"/>
          </p:cNvPicPr>
          <p:nvPr>
            <p:ph idx="1"/>
          </p:nvPr>
        </p:nvPicPr>
        <p:blipFill>
          <a:blip r:embed="rId2"/>
          <a:stretch>
            <a:fillRect/>
          </a:stretch>
        </p:blipFill>
        <p:spPr>
          <a:xfrm>
            <a:off x="3080604" y="1301750"/>
            <a:ext cx="6030792"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2D34A4D-2D0B-DB94-FD67-C26AF3D69C23}"/>
              </a:ext>
            </a:extLst>
          </p:cNvPr>
          <p:cNvPicPr>
            <a:picLocks noGrp="1" noChangeAspect="1"/>
          </p:cNvPicPr>
          <p:nvPr>
            <p:ph idx="1"/>
          </p:nvPr>
        </p:nvPicPr>
        <p:blipFill>
          <a:blip r:embed="rId2"/>
          <a:stretch>
            <a:fillRect/>
          </a:stretch>
        </p:blipFill>
        <p:spPr>
          <a:xfrm>
            <a:off x="3035650" y="1301750"/>
            <a:ext cx="6120700" cy="467360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8652D4D-97BC-F9A2-5331-9BFE61A38427}"/>
              </a:ext>
            </a:extLst>
          </p:cNvPr>
          <p:cNvPicPr>
            <a:picLocks noGrp="1" noChangeAspect="1"/>
          </p:cNvPicPr>
          <p:nvPr>
            <p:ph idx="1"/>
          </p:nvPr>
        </p:nvPicPr>
        <p:blipFill>
          <a:blip r:embed="rId2"/>
          <a:stretch>
            <a:fillRect/>
          </a:stretch>
        </p:blipFill>
        <p:spPr>
          <a:xfrm>
            <a:off x="2340429" y="1301750"/>
            <a:ext cx="7511142" cy="46736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 of IBM cloud lite services )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Industrial machinery failures lead to unplanned downtimes, increased operational costs, and reduced productivity. Traditional maintenance practices are either reactive or scheduled without considering the actual health of the machine. This project aims to develop a predictive maintenance model using machine learning techniques to analyze real-time sensor data from industrial equipment and accurately predict potential failures such as tool wear, heat dissipation issues, or power failures before they occur. Leveraging the IBM Cloud Lite platform, the solution will classify failure types and enable proactive maintenance, thereby minimizing unexpected breakdowns and optimizing machine performance.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potential failures in industrial machinery and enable proactive maintenance. Leveraging the IBM cloud lite platform the solution will classify failure types and enable proactive maintenance, thereby unexpected breakdowns.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Load the dataset from Kaggle into your working environment Gather operational  data on sensor data, operational Settings, Failure </a:t>
            </a:r>
            <a:r>
              <a:rPr lang="en-IN" sz="1200" b="1" dirty="0" err="1">
                <a:latin typeface="Calibri"/>
                <a:ea typeface="+mn-lt"/>
                <a:cs typeface="+mn-lt"/>
              </a:rPr>
              <a:t>lables</a:t>
            </a:r>
            <a:r>
              <a:rPr lang="en-IN" sz="1200" b="1" dirty="0">
                <a:latin typeface="Calibri"/>
                <a:ea typeface="+mn-lt"/>
                <a:cs typeface="+mn-lt"/>
              </a:rPr>
              <a:t>,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operational  data sources, such as tool wear, heat dissipation, and power failure,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t>Auto AI handles missing values, encoding of categorical variables, and scaling of numeric features</a:t>
            </a:r>
            <a:r>
              <a:rPr lang="en-US" sz="1200" dirty="0"/>
              <a:t>.</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Automatically detects the prediction column target : Failure type.</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Random Forest classifier  (</a:t>
            </a:r>
            <a:r>
              <a:rPr lang="en-IN" sz="1200" b="1" dirty="0" err="1">
                <a:latin typeface="Calibri"/>
                <a:ea typeface="+mn-lt"/>
                <a:cs typeface="+mn-lt"/>
              </a:rPr>
              <a:t>e.g.,SVM</a:t>
            </a:r>
            <a:r>
              <a:rPr lang="en-IN" sz="1200" b="1" dirty="0">
                <a:latin typeface="Calibri"/>
                <a:ea typeface="+mn-lt"/>
                <a:cs typeface="+mn-lt"/>
              </a:rPr>
              <a:t>, </a:t>
            </a:r>
            <a:r>
              <a:rPr lang="en-IN" sz="1200" b="1" dirty="0" err="1">
                <a:latin typeface="Calibri"/>
                <a:ea typeface="+mn-lt"/>
                <a:cs typeface="+mn-lt"/>
              </a:rPr>
              <a:t>XGBoost</a:t>
            </a:r>
            <a:r>
              <a:rPr lang="en-IN" sz="1200" b="1" dirty="0">
                <a:latin typeface="Calibri"/>
                <a:ea typeface="+mn-lt"/>
                <a:cs typeface="+mn-lt"/>
              </a:rPr>
              <a:t>, Logistic, Regression), to predict the type of failure.</a:t>
            </a:r>
            <a:endParaRPr lang="en-IN" sz="1200" b="1" dirty="0">
              <a:latin typeface="Calibri"/>
              <a:cs typeface="Calibri"/>
            </a:endParaRPr>
          </a:p>
          <a:p>
            <a:pPr marL="629920" lvl="1" indent="-305435"/>
            <a:r>
              <a:rPr lang="en-IN" sz="1200" b="1" dirty="0">
                <a:latin typeface="Calibri"/>
                <a:ea typeface="+mn-lt"/>
                <a:cs typeface="+mn-lt"/>
              </a:rPr>
              <a:t>Automatically estimates feature importance, helping us understand  which sensor readings contribute most to failure prediction.</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patterns that precede a failure .</a:t>
            </a:r>
            <a:endParaRPr lang="en-IN" sz="1200" b="1" dirty="0">
              <a:latin typeface="Calibri"/>
              <a:cs typeface="Calibri"/>
            </a:endParaRPr>
          </a:p>
          <a:p>
            <a:pPr marL="629920" lvl="1" indent="-305435"/>
            <a:r>
              <a:rPr lang="en-IN" sz="1200" b="1" dirty="0">
                <a:latin typeface="Calibri"/>
                <a:ea typeface="+mn-lt"/>
                <a:cs typeface="+mn-lt"/>
              </a:rPr>
              <a:t>Ready for real-time predications from sensor inputs.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After training the classification model, its performance was evaluated using standard machine learning metrics to ensure reliability and effectiveness in predicting.</a:t>
            </a:r>
            <a:endParaRPr lang="en-IN" sz="1200" b="1" dirty="0">
              <a:latin typeface="Calibri"/>
              <a:cs typeface="Calibri"/>
            </a:endParaRPr>
          </a:p>
          <a:p>
            <a:pPr marL="629920" lvl="1" indent="-305435"/>
            <a:r>
              <a:rPr lang="en-IN" sz="1200" b="1" dirty="0">
                <a:latin typeface="Calibri"/>
                <a:ea typeface="+mn-lt"/>
                <a:cs typeface="+mn-lt"/>
              </a:rPr>
              <a:t>Achieved high prediction confidence (100%) across test records, which  may require further feature tuning or additional data.</a:t>
            </a:r>
            <a:endParaRPr lang="en-IN" sz="1200" b="1" dirty="0">
              <a:latin typeface="Calibri"/>
            </a:endParaRPr>
          </a:p>
          <a:p>
            <a:pPr marL="629920" lvl="1" indent="-305435"/>
            <a:r>
              <a:rPr lang="en-IN" sz="1200" dirty="0">
                <a:ea typeface="+mn-lt"/>
                <a:cs typeface="+mn-lt"/>
              </a:rPr>
              <a:t>Result:</a:t>
            </a:r>
            <a:r>
              <a:rPr lang="en-US" sz="1200" dirty="0"/>
              <a:t> The deployed Random Forest Classification Model was tested on real-time sensor input using IBM Watsonx.ai. The model demonstrated perfect prediction accuracy on the test data provided.</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t>To address the challenge of predicting industrial machinery failures before they occur, a systematic, step-by-step machine learning pipeline was followed. The system integrates data analysis, model training, and cloud deployment using IBM Cloud Lite services.</a:t>
            </a:r>
            <a:r>
              <a:rPr lang="en-IN" sz="1800" b="1" dirty="0">
                <a:solidFill>
                  <a:srgbClr val="0F0F0F"/>
                </a:solidFill>
                <a:ea typeface="+mn-lt"/>
                <a:cs typeface="+mn-lt"/>
              </a:rPr>
              <a:t>:</a:t>
            </a:r>
            <a:endParaRPr lang="en-US" dirty="0"/>
          </a:p>
          <a:p>
            <a:pPr marL="305435" indent="-305435"/>
            <a:r>
              <a:rPr lang="en-IN" sz="1800" b="1" dirty="0">
                <a:solidFill>
                  <a:srgbClr val="0F0F0F"/>
                </a:solidFill>
              </a:rPr>
              <a:t>System requirements -  IBM Cloud lite services , Cloud Object Storage </a:t>
            </a:r>
          </a:p>
          <a:p>
            <a:pPr marL="305435" indent="-305435"/>
            <a:r>
              <a:rPr lang="en-IN" sz="1800" b="1" dirty="0">
                <a:solidFill>
                  <a:srgbClr val="0F0F0F"/>
                </a:solidFill>
              </a:rPr>
              <a:t>Library required to build the model – IBM Cloud Watsonx.ai Studio, IBM Cloud Watsonx.ai Runtime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the type of failure.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Random Forest Classifier model, like SVM or Logistic Regression)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sensor readings and machine characteristics failure prediction,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operational data. </a:t>
            </a:r>
            <a:r>
              <a:rPr lang="en-US" dirty="0"/>
              <a:t>It learns to detect patterns in the sensor readings that are predictive of specific failures, enabling proactive maintenance and downtime reduction.</a:t>
            </a:r>
            <a:endParaRPr lang="en-IN" dirty="0"/>
          </a:p>
          <a:p>
            <a:pPr marL="305435" indent="-305435"/>
            <a:r>
              <a:rPr lang="en-IN" sz="1400" b="1" dirty="0">
                <a:ea typeface="+mn-lt"/>
                <a:cs typeface="+mn-lt"/>
              </a:rPr>
              <a:t>Prediction Process:</a:t>
            </a:r>
            <a:endParaRPr lang="en-IN" sz="1400" dirty="0"/>
          </a:p>
          <a:p>
            <a:pPr marL="629920" lvl="1" indent="-305435"/>
            <a:r>
              <a:rPr lang="en-US" dirty="0"/>
              <a:t>The trained model receives real-time sensor data from industrial machines as input</a:t>
            </a:r>
            <a:r>
              <a:rPr lang="en-US" b="1" dirty="0"/>
              <a:t>. </a:t>
            </a:r>
            <a:r>
              <a:rPr lang="en-US" dirty="0"/>
              <a:t>Based on learned patterns, it predicts the specific type of failure (or no failure), enabling timely maintenance actions.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endParaRPr lang="en-US" dirty="0"/>
          </a:p>
        </p:txBody>
      </p:sp>
      <p:pic>
        <p:nvPicPr>
          <p:cNvPr id="4" name="Content Placeholder 3">
            <a:extLst>
              <a:ext uri="{FF2B5EF4-FFF2-40B4-BE49-F238E27FC236}">
                <a16:creationId xmlns:a16="http://schemas.microsoft.com/office/drawing/2014/main" id="{9C5AD278-007E-F0B4-B0AC-2043B38BF376}"/>
              </a:ext>
            </a:extLst>
          </p:cNvPr>
          <p:cNvPicPr>
            <a:picLocks noGrp="1" noChangeAspect="1"/>
          </p:cNvPicPr>
          <p:nvPr>
            <p:ph idx="1"/>
          </p:nvPr>
        </p:nvPicPr>
        <p:blipFill>
          <a:blip r:embed="rId2"/>
          <a:stretch>
            <a:fillRect/>
          </a:stretch>
        </p:blipFill>
        <p:spPr>
          <a:xfrm>
            <a:off x="1697318" y="1380408"/>
            <a:ext cx="879736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5FB7C-6423-1DB5-C10F-08E25C6FC1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298B21-B16A-A3B6-E651-CD2AA1913A4C}"/>
              </a:ext>
            </a:extLst>
          </p:cNvPr>
          <p:cNvSpPr>
            <a:spLocks noGrp="1"/>
          </p:cNvSpPr>
          <p:nvPr>
            <p:ph type="title"/>
          </p:nvPr>
        </p:nvSpPr>
        <p:spPr/>
        <p:txBody>
          <a:bodyPr>
            <a:normAutofit/>
          </a:bodyPr>
          <a:lstStyle/>
          <a:p>
            <a:r>
              <a:rPr lang="en-US" dirty="0"/>
              <a:t>Experiment summary</a:t>
            </a:r>
          </a:p>
        </p:txBody>
      </p:sp>
      <p:pic>
        <p:nvPicPr>
          <p:cNvPr id="4" name="Content Placeholder 3">
            <a:extLst>
              <a:ext uri="{FF2B5EF4-FFF2-40B4-BE49-F238E27FC236}">
                <a16:creationId xmlns:a16="http://schemas.microsoft.com/office/drawing/2014/main" id="{6EEBFA1D-0715-E18F-F04E-7BE1CEFF868C}"/>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147614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0813F-02EE-331B-85FB-126D9537C57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347B1C-8767-65C7-8A17-1734CF80B44A}"/>
              </a:ext>
            </a:extLst>
          </p:cNvPr>
          <p:cNvSpPr>
            <a:spLocks noGrp="1"/>
          </p:cNvSpPr>
          <p:nvPr>
            <p:ph type="title"/>
          </p:nvPr>
        </p:nvSpPr>
        <p:spPr/>
        <p:txBody>
          <a:bodyPr>
            <a:normAutofit/>
          </a:bodyPr>
          <a:lstStyle/>
          <a:p>
            <a:r>
              <a:rPr lang="en-US" dirty="0"/>
              <a:t>Pipeline comparison</a:t>
            </a:r>
          </a:p>
        </p:txBody>
      </p:sp>
      <p:pic>
        <p:nvPicPr>
          <p:cNvPr id="7" name="Content Placeholder 6">
            <a:extLst>
              <a:ext uri="{FF2B5EF4-FFF2-40B4-BE49-F238E27FC236}">
                <a16:creationId xmlns:a16="http://schemas.microsoft.com/office/drawing/2014/main" id="{C85F48E3-27DA-4D59-6491-6566CCE7B525}"/>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39973694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556</TotalTime>
  <Words>1016</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      </vt:lpstr>
      <vt:lpstr>Experiment summary</vt:lpstr>
      <vt:lpstr>Pipeline comparison</vt:lpstr>
      <vt:lpstr>Deployment spaces</vt:lpstr>
      <vt:lpstr>Prediction results</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NaveenPrian V</cp:lastModifiedBy>
  <cp:revision>35</cp:revision>
  <dcterms:created xsi:type="dcterms:W3CDTF">2021-05-26T16:50:10Z</dcterms:created>
  <dcterms:modified xsi:type="dcterms:W3CDTF">2025-08-02T08:35:21Z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