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1"/>
  </p:notesMasterIdLst>
  <p:sldIdLst>
    <p:sldId id="256" r:id="rId2"/>
    <p:sldId id="257" r:id="rId3"/>
    <p:sldId id="258" r:id="rId4"/>
    <p:sldId id="265" r:id="rId5"/>
    <p:sldId id="266" r:id="rId6"/>
    <p:sldId id="259" r:id="rId7"/>
    <p:sldId id="260" r:id="rId8"/>
    <p:sldId id="261" r:id="rId9"/>
    <p:sldId id="262" r:id="rId10"/>
    <p:sldId id="268" r:id="rId11"/>
    <p:sldId id="269" r:id="rId12"/>
    <p:sldId id="270" r:id="rId13"/>
    <p:sldId id="275" r:id="rId14"/>
    <p:sldId id="263" r:id="rId15"/>
    <p:sldId id="274" r:id="rId16"/>
    <p:sldId id="276" r:id="rId17"/>
    <p:sldId id="264" r:id="rId18"/>
    <p:sldId id="272" r:id="rId19"/>
    <p:sldId id="267"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65"/>
            <p14:sldId id="266"/>
            <p14:sldId id="259"/>
            <p14:sldId id="260"/>
            <p14:sldId id="261"/>
            <p14:sldId id="262"/>
            <p14:sldId id="268"/>
            <p14:sldId id="269"/>
            <p14:sldId id="270"/>
            <p14:sldId id="275"/>
            <p14:sldId id="263"/>
            <p14:sldId id="274"/>
            <p14:sldId id="276"/>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250" autoAdjust="0"/>
  </p:normalViewPr>
  <p:slideViewPr>
    <p:cSldViewPr>
      <p:cViewPr varScale="1">
        <p:scale>
          <a:sx n="49" d="100"/>
          <a:sy n="49" d="100"/>
        </p:scale>
        <p:origin x="60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13-02-2024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2/13/2024</a:t>
            </a:fld>
            <a:endParaRPr lang="en-US"/>
          </a:p>
        </p:txBody>
      </p:sp>
      <p:sp>
        <p:nvSpPr>
          <p:cNvPr id="5" name="Footer Placeholder 4"/>
          <p:cNvSpPr>
            <a:spLocks noGrp="1"/>
          </p:cNvSpPr>
          <p:nvPr>
            <p:ph type="ftr" sz="quarter" idx="11"/>
          </p:nvPr>
        </p:nvSpPr>
        <p:spPr>
          <a:xfrm>
            <a:off x="7998618" y="8824913"/>
            <a:ext cx="6486066" cy="547688"/>
          </a:xfrm>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82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77973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CA1F8-C941-4CD8-A3E7-C6EC10BDE052}"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07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049AF-6C24-434A-B92B-FA20011DB310}"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27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3A5F-FDD9-42EF-B484-1BA0D3341CF9}"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085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796A3-4501-40CC-8A25-7FBB21BD6ABB}"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484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5A04-23D9-42CE-A881-89B4001E3EA7}"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050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3DC37-307D-4540-A2E7-4DEBAA0CAC56}"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7449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4CB3B5-F846-46EE-8E5E-8702EF5782CC}"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612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86D5C60-8720-4F68-A0D4-DD04151987F6}" type="datetime1">
              <a:rPr lang="en-US" smtClean="0"/>
              <a:t>2/13/2024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072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5EE3-63E6-4D72-903C-B93D798CF0DF}"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128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2/13/2024</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87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FF1E2-79D5-484A-A43C-F532D37978BA}"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6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2138F-CEB2-40CC-BB4D-FE9486829651}" type="datetime1">
              <a:rPr lang="en-US" smtClean="0"/>
              <a:t>2/13/2024</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091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2/13/2024</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04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8CAC5-7C0D-4FE4-8DBB-1B5C3F23AA9B}" type="datetime1">
              <a:rPr lang="en-US" smtClean="0"/>
              <a:t>2/13/2024</a:t>
            </a:fld>
            <a:endParaRPr lang="en-US"/>
          </a:p>
        </p:txBody>
      </p:sp>
      <p:sp>
        <p:nvSpPr>
          <p:cNvPr id="3" name="Footer Placeholder 2"/>
          <p:cNvSpPr>
            <a:spLocks noGrp="1"/>
          </p:cNvSpPr>
          <p:nvPr>
            <p:ph type="ftr" sz="quarter" idx="11"/>
          </p:nvPr>
        </p:nvSpPr>
        <p:spPr/>
        <p:txBody>
          <a:bodyPr/>
          <a:lstStyle/>
          <a:p>
            <a:r>
              <a:rPr lang="en-IN"/>
              <a:t>BY PRAVEEN N. SHARMA &amp; SANJUKTA SENGUPTA</a:t>
            </a:r>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82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06622CA-2B87-40EE-BA2A-390F673302C6}"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0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2/13/2024</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22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32C04344-CE1A-494E-8E59-DF4A634CF1F6}" type="datetime1">
              <a:rPr lang="en-US" smtClean="0"/>
              <a:t>2/13/2024</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r>
              <a:rPr lang="en-IN"/>
              <a:t>BY PRAVEEN N. SHARMA &amp; SANJUKTA SENGUPTA</a:t>
            </a:r>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000546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hdr="0" ftr="0" dt="0"/>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954107"/>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Presented By</a:t>
            </a:r>
          </a:p>
          <a:p>
            <a:pPr marL="1254125" indent="-457200">
              <a:buFont typeface="Wingdings" panose="05000000000000000000" pitchFamily="2" charset="2"/>
              <a:buChar char="ü"/>
            </a:pPr>
            <a:r>
              <a:rPr lang="en-GB" sz="2800" dirty="0" smtClean="0">
                <a:latin typeface="Times New Roman" panose="02020603050405020304" pitchFamily="18" charset="0"/>
                <a:cs typeface="Times New Roman" panose="02020603050405020304" pitchFamily="18" charset="0"/>
              </a:rPr>
              <a:t>Naveen J</a:t>
            </a:r>
            <a:endParaRPr lang="en-GB"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33663" y="4586836"/>
            <a:ext cx="10820400" cy="230832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Finance and Risk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744200" y="2325186"/>
            <a:ext cx="7277214" cy="5509200"/>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98992-9FD7-418F-8C92-A5DE53162374}"/>
              </a:ext>
            </a:extLst>
          </p:cNvPr>
          <p:cNvPicPr>
            <a:picLocks noChangeAspect="1"/>
          </p:cNvPicPr>
          <p:nvPr/>
        </p:nvPicPr>
        <p:blipFill>
          <a:blip r:embed="rId2"/>
          <a:stretch>
            <a:fillRect/>
          </a:stretch>
        </p:blipFill>
        <p:spPr>
          <a:xfrm>
            <a:off x="453710" y="2679319"/>
            <a:ext cx="9345329"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0" name="Straight Connector 9">
            <a:extLst>
              <a:ext uri="{FF2B5EF4-FFF2-40B4-BE49-F238E27FC236}">
                <a16:creationId xmlns:a16="http://schemas.microsoft.com/office/drawing/2014/main" id="{6226F5E1-C5AC-4315-94CE-0F72BA64FD3D}"/>
              </a:ext>
            </a:extLst>
          </p:cNvPr>
          <p:cNvCxnSpPr/>
          <p:nvPr/>
        </p:nvCxnSpPr>
        <p:spPr>
          <a:xfrm>
            <a:off x="10439400" y="21717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708F44C3-128F-4790-8E1A-F8385FDA87D2}"/>
              </a:ext>
            </a:extLst>
          </p:cNvPr>
          <p:cNvSpPr txBox="1"/>
          <p:nvPr/>
        </p:nvSpPr>
        <p:spPr>
          <a:xfrm>
            <a:off x="12424875" y="1463814"/>
            <a:ext cx="391586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Finance Sector</a:t>
            </a:r>
          </a:p>
        </p:txBody>
      </p:sp>
      <p:sp>
        <p:nvSpPr>
          <p:cNvPr id="16" name="object 7">
            <a:extLst>
              <a:ext uri="{FF2B5EF4-FFF2-40B4-BE49-F238E27FC236}">
                <a16:creationId xmlns:a16="http://schemas.microsoft.com/office/drawing/2014/main" id="{2BDFEAA2-CEFC-4B8C-8032-39D4B75D7196}"/>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24931" y="2727454"/>
            <a:ext cx="7247086" cy="483209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From past 5 years we can see that Bausch Health Companies </a:t>
            </a:r>
            <a:r>
              <a:rPr lang="en-US" sz="2800" dirty="0" err="1">
                <a:latin typeface="Times New Roman" panose="02020603050405020304" pitchFamily="18" charset="0"/>
                <a:cs typeface="Times New Roman" panose="02020603050405020304" pitchFamily="18" charset="0"/>
              </a:rPr>
              <a:t>inc</a:t>
            </a:r>
            <a:r>
              <a:rPr lang="en-US" sz="2800"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Overall the health and pharma sector is strong compared to S&amp;P500.</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9760C3-3830-4E47-B1FF-B8C5FDF8BA46}"/>
              </a:ext>
            </a:extLst>
          </p:cNvPr>
          <p:cNvPicPr>
            <a:picLocks noChangeAspect="1"/>
          </p:cNvPicPr>
          <p:nvPr/>
        </p:nvPicPr>
        <p:blipFill>
          <a:blip r:embed="rId2"/>
          <a:stretch>
            <a:fillRect/>
          </a:stretch>
        </p:blipFill>
        <p:spPr>
          <a:xfrm>
            <a:off x="609600" y="2514233"/>
            <a:ext cx="9383434" cy="5258534"/>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88E108D0-1D5F-4220-A2DE-89BDB919D13E}"/>
              </a:ext>
            </a:extLst>
          </p:cNvPr>
          <p:cNvSpPr txBox="1"/>
          <p:nvPr/>
        </p:nvSpPr>
        <p:spPr>
          <a:xfrm>
            <a:off x="11201400" y="1653040"/>
            <a:ext cx="6847433"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Pharma and Healthcare Sector</a:t>
            </a:r>
          </a:p>
        </p:txBody>
      </p:sp>
      <p:cxnSp>
        <p:nvCxnSpPr>
          <p:cNvPr id="13" name="Straight Connector 12">
            <a:extLst>
              <a:ext uri="{FF2B5EF4-FFF2-40B4-BE49-F238E27FC236}">
                <a16:creationId xmlns:a16="http://schemas.microsoft.com/office/drawing/2014/main" id="{BA7A61D3-E7EF-405D-B522-8FA28F6E4A4C}"/>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676FF7DF-F942-4058-B0A4-044B8B1956BE}"/>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581529" y="3103549"/>
            <a:ext cx="7254381" cy="440120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strongly co-related with Technology Sector(AMZN, FB, MSFT, GOOG, AAPL).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Also all the stocks except for IBM are strongly co-related with each other.</a:t>
            </a:r>
            <a:endParaRPr lang="en-GB"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B6BA1B-7966-437D-B381-B992C4CF0C6B}"/>
              </a:ext>
            </a:extLst>
          </p:cNvPr>
          <p:cNvPicPr>
            <a:picLocks noChangeAspect="1"/>
          </p:cNvPicPr>
          <p:nvPr/>
        </p:nvPicPr>
        <p:blipFill>
          <a:blip r:embed="rId2"/>
          <a:stretch>
            <a:fillRect/>
          </a:stretch>
        </p:blipFill>
        <p:spPr>
          <a:xfrm>
            <a:off x="414073" y="2689175"/>
            <a:ext cx="9392961" cy="5229955"/>
          </a:xfrm>
          <a:prstGeom prst="rect">
            <a:avLst/>
          </a:prstGeom>
          <a:ln w="2286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26777192-F2F9-4AA0-A034-D5F9C465FBDA}"/>
              </a:ext>
            </a:extLst>
          </p:cNvPr>
          <p:cNvSpPr txBox="1"/>
          <p:nvPr/>
        </p:nvSpPr>
        <p:spPr>
          <a:xfrm>
            <a:off x="12088274" y="1828800"/>
            <a:ext cx="424088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Technology Sector</a:t>
            </a:r>
          </a:p>
        </p:txBody>
      </p: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6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09882" y="4451002"/>
            <a:ext cx="7254381"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As we had to perform analysis on past 5 years stocks data we have also created a dashboard with the stock of past 5 years. </a:t>
            </a: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2263457"/>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1155"/>
            <a:ext cx="8458200" cy="1726691"/>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Visualization of stocks (Past 5 Years)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DDF19E-1E91-4345-BD69-70D03E216FAB}"/>
              </a:ext>
            </a:extLst>
          </p:cNvPr>
          <p:cNvPicPr>
            <a:picLocks noChangeAspect="1"/>
          </p:cNvPicPr>
          <p:nvPr/>
        </p:nvPicPr>
        <p:blipFill>
          <a:blip r:embed="rId2"/>
          <a:stretch>
            <a:fillRect/>
          </a:stretch>
        </p:blipFill>
        <p:spPr>
          <a:xfrm>
            <a:off x="423737" y="3206730"/>
            <a:ext cx="9412013" cy="5258534"/>
          </a:xfrm>
          <a:prstGeom prst="rect">
            <a:avLst/>
          </a:prstGeom>
        </p:spPr>
      </p:pic>
    </p:spTree>
    <p:extLst>
      <p:ext uri="{BB962C8B-B14F-4D97-AF65-F5344CB8AC3E}">
        <p14:creationId xmlns:p14="http://schemas.microsoft.com/office/powerpoint/2010/main" val="15283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76700"/>
            <a:ext cx="6096000" cy="3449021"/>
          </a:xfrm>
          <a:prstGeom prst="rect">
            <a:avLst/>
          </a:prstGeom>
        </p:spPr>
        <p:txBody>
          <a:bodyPr vert="horz" wrap="square" lIns="0" tIns="1905" rIns="0" bIns="0" rtlCol="0">
            <a:spAutoFit/>
          </a:bodyPr>
          <a:lstStyle/>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S&amp;P500 gives 13.04% annual returns.</a:t>
            </a:r>
          </a:p>
        </p:txBody>
      </p:sp>
      <p:sp>
        <p:nvSpPr>
          <p:cNvPr id="6" name="TextBox 5"/>
          <p:cNvSpPr txBox="1"/>
          <p:nvPr/>
        </p:nvSpPr>
        <p:spPr>
          <a:xfrm>
            <a:off x="228600" y="1638300"/>
            <a:ext cx="6248400"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At the end of 5 years we can see that top 7 stocks having returns greater than S&amp;P500:</a:t>
            </a:r>
          </a:p>
        </p:txBody>
      </p:sp>
      <p:pic>
        <p:nvPicPr>
          <p:cNvPr id="5" name="Picture 4">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57" y="246392"/>
            <a:ext cx="11209531" cy="9794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3A3F046-53A7-48E7-99F4-9058AF1CF14A}"/>
              </a:ext>
            </a:extLst>
          </p:cNvPr>
          <p:cNvSpPr txBox="1"/>
          <p:nvPr/>
        </p:nvSpPr>
        <p:spPr>
          <a:xfrm>
            <a:off x="-457199" y="145920"/>
            <a:ext cx="8686800" cy="9233297"/>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	</a:t>
            </a:r>
          </a:p>
          <a:p>
            <a:r>
              <a:rPr lang="en-GB" sz="3600" dirty="0">
                <a:latin typeface="Times New Roman" panose="02020603050405020304" pitchFamily="18" charset="0"/>
                <a:cs typeface="Times New Roman" panose="02020603050405020304" pitchFamily="18" charset="0"/>
              </a:rPr>
              <a:t>	</a:t>
            </a:r>
            <a:r>
              <a:rPr lang="en-GB" sz="3800" b="1" dirty="0">
                <a:latin typeface="Times New Roman" panose="02020603050405020304" pitchFamily="18" charset="0"/>
                <a:cs typeface="Times New Roman" panose="02020603050405020304" pitchFamily="18" charset="0"/>
              </a:rPr>
              <a:t>Annualized Return &amp; Annualized Risk</a:t>
            </a:r>
          </a:p>
          <a:p>
            <a:endParaRPr lang="en-GB" sz="36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JNJ, RHHBY, and MRK stocks offer a good return with minimal risk.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8FD50ED-948F-4583-936E-81E743BF4E61}"/>
              </a:ext>
            </a:extLst>
          </p:cNvPr>
          <p:cNvPicPr>
            <a:picLocks noChangeAspect="1"/>
          </p:cNvPicPr>
          <p:nvPr/>
        </p:nvPicPr>
        <p:blipFill>
          <a:blip r:embed="rId2"/>
          <a:stretch>
            <a:fillRect/>
          </a:stretch>
        </p:blipFill>
        <p:spPr>
          <a:xfrm>
            <a:off x="8991600" y="463094"/>
            <a:ext cx="9296400" cy="8598950"/>
          </a:xfrm>
          <a:prstGeom prst="rect">
            <a:avLst/>
          </a:prstGeom>
        </p:spPr>
      </p:pic>
      <p:cxnSp>
        <p:nvCxnSpPr>
          <p:cNvPr id="19" name="Straight Connector 18">
            <a:extLst>
              <a:ext uri="{FF2B5EF4-FFF2-40B4-BE49-F238E27FC236}">
                <a16:creationId xmlns:a16="http://schemas.microsoft.com/office/drawing/2014/main" id="{72FD4A01-B71D-4D91-83E1-24004013C11E}"/>
              </a:ext>
            </a:extLst>
          </p:cNvPr>
          <p:cNvCxnSpPr>
            <a:cxnSpLocks/>
          </p:cNvCxnSpPr>
          <p:nvPr/>
        </p:nvCxnSpPr>
        <p:spPr>
          <a:xfrm>
            <a:off x="8458200" y="2514600"/>
            <a:ext cx="0" cy="525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76BAB4B4-EEAB-41BF-ABA4-8C64CB27B62E}"/>
              </a:ext>
            </a:extLst>
          </p:cNvPr>
          <p:cNvCxnSpPr/>
          <p:nvPr/>
        </p:nvCxnSpPr>
        <p:spPr>
          <a:xfrm>
            <a:off x="762000" y="1409700"/>
            <a:ext cx="662940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4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572386" y="3989338"/>
            <a:ext cx="8382000" cy="2308324"/>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PORTFOLIO</a:t>
            </a:r>
          </a:p>
          <a:p>
            <a:pPr algn="ctr"/>
            <a:r>
              <a:rPr lang="en-GB" sz="7200" b="1" dirty="0">
                <a:latin typeface="Times New Roman" panose="02020603050405020304" pitchFamily="18" charset="0"/>
                <a:cs typeface="Times New Roman" panose="02020603050405020304" pitchFamily="18" charset="0"/>
              </a:rPr>
              <a:t>ANALYSIS</a:t>
            </a:r>
            <a:endParaRPr lang="en-IN" sz="7200" b="1" dirty="0">
              <a:latin typeface="Times New Roman" panose="02020603050405020304" pitchFamily="18" charset="0"/>
              <a:cs typeface="Times New Roman" panose="02020603050405020304" pitchFamily="18" charset="0"/>
            </a:endParaRPr>
          </a:p>
        </p:txBody>
      </p:sp>
      <p:pic>
        <p:nvPicPr>
          <p:cNvPr id="1026" name="Picture 2" descr="Portfolio Analysis Explained: Investment Analysis &amp; Portfolio Management">
            <a:extLst>
              <a:ext uri="{FF2B5EF4-FFF2-40B4-BE49-F238E27FC236}">
                <a16:creationId xmlns:a16="http://schemas.microsoft.com/office/drawing/2014/main" id="{FB4DC128-A0FF-473D-839B-836114F5E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14" y="259318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448736" y="1843816"/>
            <a:ext cx="6714064" cy="8279190"/>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Low risk equities like </a:t>
            </a:r>
            <a:r>
              <a:rPr lang="en-US" sz="2800" b="1" dirty="0">
                <a:latin typeface="Times New Roman" panose="02020603050405020304" pitchFamily="18" charset="0"/>
                <a:cs typeface="Times New Roman" panose="02020603050405020304" pitchFamily="18" charset="0"/>
              </a:rPr>
              <a:t>JNJ, RHHBY, and GOOG</a:t>
            </a:r>
            <a:r>
              <a:rPr lang="en-US" sz="2800" dirty="0">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p:txBody>
      </p:sp>
      <p:sp>
        <p:nvSpPr>
          <p:cNvPr id="2" name="TextBox 1"/>
          <p:cNvSpPr txBox="1"/>
          <p:nvPr/>
        </p:nvSpPr>
        <p:spPr>
          <a:xfrm>
            <a:off x="6629400" y="150703"/>
            <a:ext cx="6409264"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982136" y="858589"/>
            <a:ext cx="640926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Patrick Jyengar Portfolio</a:t>
            </a:r>
          </a:p>
        </p:txBody>
      </p:sp>
      <p:pic>
        <p:nvPicPr>
          <p:cNvPr id="5" name="Picture 4">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8153400" y="1115105"/>
            <a:ext cx="9961382" cy="8279188"/>
          </a:xfrm>
          <a:prstGeom prst="rect">
            <a:avLst/>
          </a:prstGeom>
        </p:spPr>
      </p:pic>
      <p:cxnSp>
        <p:nvCxnSpPr>
          <p:cNvPr id="11" name="Straight Connector 10">
            <a:extLst>
              <a:ext uri="{FF2B5EF4-FFF2-40B4-BE49-F238E27FC236}">
                <a16:creationId xmlns:a16="http://schemas.microsoft.com/office/drawing/2014/main" id="{476A689D-9D6F-4987-A9A9-2F284FA65865}"/>
              </a:ext>
            </a:extLst>
          </p:cNvPr>
          <p:cNvCxnSpPr>
            <a:cxnSpLocks/>
          </p:cNvCxnSpPr>
          <p:nvPr/>
        </p:nvCxnSpPr>
        <p:spPr>
          <a:xfrm>
            <a:off x="78486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4951A17E-69AD-4B53-96A2-ADABEC5384A3}"/>
              </a:ext>
            </a:extLst>
          </p:cNvPr>
          <p:cNvCxnSpPr/>
          <p:nvPr/>
        </p:nvCxnSpPr>
        <p:spPr>
          <a:xfrm>
            <a:off x="1524000" y="1504920"/>
            <a:ext cx="5257800" cy="0"/>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208796" y="1426220"/>
            <a:ext cx="7106404" cy="8710077"/>
          </a:xfrm>
          <a:prstGeom prst="rect">
            <a:avLst/>
          </a:prstGeom>
          <a:noFill/>
        </p:spPr>
        <p:txBody>
          <a:bodyPr wrap="square" rtlCol="0">
            <a:spAutoFit/>
          </a:bodyPr>
          <a:lstStyle/>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29400" y="150703"/>
            <a:ext cx="4114798"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1186016" y="581588"/>
            <a:ext cx="51519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Peter Jyengar Portfolio</a:t>
            </a:r>
          </a:p>
        </p:txBody>
      </p:sp>
      <p:pic>
        <p:nvPicPr>
          <p:cNvPr id="5" name="Picture 4">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8001000" y="1198727"/>
            <a:ext cx="10078204" cy="8440573"/>
          </a:xfrm>
          <a:prstGeom prst="rect">
            <a:avLst/>
          </a:prstGeom>
        </p:spPr>
      </p:pic>
      <p:cxnSp>
        <p:nvCxnSpPr>
          <p:cNvPr id="11" name="Straight Connector 10">
            <a:extLst>
              <a:ext uri="{FF2B5EF4-FFF2-40B4-BE49-F238E27FC236}">
                <a16:creationId xmlns:a16="http://schemas.microsoft.com/office/drawing/2014/main" id="{9353AD44-F41E-4C9E-A212-DCE2DE1ABE9C}"/>
              </a:ext>
            </a:extLst>
          </p:cNvPr>
          <p:cNvCxnSpPr>
            <a:cxnSpLocks/>
          </p:cNvCxnSpPr>
          <p:nvPr/>
        </p:nvCxnSpPr>
        <p:spPr>
          <a:xfrm>
            <a:off x="76200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F8AD784A-C00F-427B-9495-EC43B83F752E}"/>
              </a:ext>
            </a:extLst>
          </p:cNvPr>
          <p:cNvCxnSpPr/>
          <p:nvPr/>
        </p:nvCxnSpPr>
        <p:spPr>
          <a:xfrm>
            <a:off x="980698" y="1255847"/>
            <a:ext cx="5257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196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62400" y="5532253"/>
            <a:ext cx="9230116" cy="1977464"/>
          </a:xfrm>
        </p:spPr>
        <p:txBody>
          <a:bodyPr>
            <a:noAutofit/>
          </a:bodyPr>
          <a:lstStyle/>
          <a:p>
            <a:pPr algn="ctr"/>
            <a:r>
              <a:rPr lang="en-IN" sz="9600" b="1" dirty="0">
                <a:solidFill>
                  <a:schemeClr val="tx2"/>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524000" y="2247900"/>
            <a:ext cx="10134600" cy="8217634"/>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AGENDA</a:t>
            </a:r>
          </a:p>
          <a:p>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Objective</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IN" sz="4000" b="1" dirty="0">
                <a:latin typeface="Times New Roman" panose="02020603050405020304" pitchFamily="18" charset="0"/>
                <a:cs typeface="Times New Roman" panose="02020603050405020304" pitchFamily="18" charset="0"/>
              </a:rPr>
              <a:t>Methodology</a:t>
            </a: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Insights and Visualization</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Portfolio Analysis</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512386" y="4420225"/>
            <a:ext cx="7633386"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OBJECTIVE</a:t>
            </a:r>
            <a:endParaRPr lang="en-IN" sz="8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75386" y="723900"/>
            <a:ext cx="7010400" cy="9325630"/>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a:p>
            <a:pPr algn="just"/>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2E6FE3E-DB2F-4D83-B364-CE1C226713F5}"/>
              </a:ext>
            </a:extLst>
          </p:cNvPr>
          <p:cNvCxnSpPr/>
          <p:nvPr/>
        </p:nvCxnSpPr>
        <p:spPr>
          <a:xfrm>
            <a:off x="9448800" y="1866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9D2953-2465-41DD-A926-FCB5A7E5E7BE}"/>
              </a:ext>
            </a:extLst>
          </p:cNvPr>
          <p:cNvSpPr txBox="1"/>
          <p:nvPr/>
        </p:nvSpPr>
        <p:spPr>
          <a:xfrm>
            <a:off x="304800" y="4762500"/>
            <a:ext cx="9643730"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METHODOLOGY</a:t>
            </a:r>
            <a:endParaRPr lang="en-IN" sz="1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662529" y="2351722"/>
            <a:ext cx="8625471" cy="558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457200" y="279109"/>
            <a:ext cx="17056996" cy="10019410"/>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Imputed “0” for FB data as it was listed in NYSE on 18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IN" sz="24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ANALYSIS: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Power BI for better visualizations.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24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INFERENCES AFTER ANALYSING THE DATA:</a:t>
            </a:r>
            <a:endParaRPr lang="en-IN"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As we found out that there are 7 stocks which gives more than 80% in last five years of stock market.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stocks that gives best return among all stocks are </a:t>
            </a:r>
            <a:r>
              <a:rPr lang="en-GB" sz="2800" b="1" dirty="0">
                <a:latin typeface="Times New Roman" panose="02020603050405020304" pitchFamily="18" charset="0"/>
                <a:cs typeface="Times New Roman" panose="02020603050405020304" pitchFamily="18" charset="0"/>
              </a:rPr>
              <a:t>AMZN, MSFT, AAPL, FB, UNH, GOOG and MS</a:t>
            </a:r>
            <a:r>
              <a:rPr lang="en-GB"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found out that </a:t>
            </a:r>
            <a:r>
              <a:rPr lang="en-IN" sz="2800" b="1" dirty="0">
                <a:latin typeface="Times New Roman" panose="02020603050405020304" pitchFamily="18" charset="0"/>
                <a:cs typeface="Times New Roman" panose="02020603050405020304" pitchFamily="18" charset="0"/>
              </a:rPr>
              <a:t>AMZN</a:t>
            </a:r>
            <a:r>
              <a:rPr lang="en-IN" sz="2800" dirty="0">
                <a:latin typeface="Times New Roman" panose="02020603050405020304" pitchFamily="18" charset="0"/>
                <a:cs typeface="Times New Roman" panose="02020603050405020304" pitchFamily="18" charset="0"/>
              </a:rPr>
              <a:t> gives highest return among all stock but has high risk as compared to other stocks.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also found that stocks like </a:t>
            </a:r>
            <a:r>
              <a:rPr lang="en-IN" sz="2800" b="1" dirty="0">
                <a:latin typeface="Times New Roman" panose="02020603050405020304" pitchFamily="18" charset="0"/>
                <a:cs typeface="Times New Roman" panose="02020603050405020304" pitchFamily="18" charset="0"/>
              </a:rPr>
              <a:t>JNJ, RHHBY, MRK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MSFT</a:t>
            </a:r>
            <a:r>
              <a:rPr lang="en-IN" sz="2800" dirty="0">
                <a:latin typeface="Times New Roman" panose="02020603050405020304" pitchFamily="18" charset="0"/>
                <a:cs typeface="Times New Roman" panose="02020603050405020304" pitchFamily="18" charset="0"/>
              </a:rPr>
              <a:t> have good returns with less risk.</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By observing the sectors we understand that the best performing sector is </a:t>
            </a:r>
            <a:r>
              <a:rPr lang="en-IN" sz="2800" b="1" dirty="0">
                <a:latin typeface="Times New Roman" panose="02020603050405020304" pitchFamily="18" charset="0"/>
                <a:cs typeface="Times New Roman" panose="02020603050405020304" pitchFamily="18" charset="0"/>
              </a:rPr>
              <a:t>Technology</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Finance</a:t>
            </a:r>
            <a:r>
              <a:rPr lang="en-IN" sz="2800" dirty="0">
                <a:latin typeface="Times New Roman" panose="02020603050405020304" pitchFamily="18" charset="0"/>
                <a:cs typeface="Times New Roman" panose="02020603050405020304" pitchFamily="18" charset="0"/>
              </a:rPr>
              <a:t> and the worst is </a:t>
            </a:r>
            <a:r>
              <a:rPr lang="en-IN" sz="2800" b="1" dirty="0">
                <a:latin typeface="Times New Roman" panose="02020603050405020304" pitchFamily="18" charset="0"/>
                <a:cs typeface="Times New Roman" panose="02020603050405020304" pitchFamily="18" charset="0"/>
              </a:rPr>
              <a:t>Aviation</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Health and Pharma</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457200" y="3435340"/>
            <a:ext cx="8382000" cy="3416320"/>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INSIGHTS</a:t>
            </a:r>
          </a:p>
          <a:p>
            <a:pPr algn="ctr"/>
            <a:r>
              <a:rPr lang="en-GB" sz="7200" b="1" dirty="0">
                <a:latin typeface="Times New Roman" panose="02020603050405020304" pitchFamily="18" charset="0"/>
                <a:cs typeface="Times New Roman" panose="02020603050405020304" pitchFamily="18" charset="0"/>
              </a:rPr>
              <a:t> AND VISUALIZATION</a:t>
            </a:r>
            <a:endParaRPr lang="en-IN" sz="7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914397" y="2288723"/>
            <a:ext cx="670560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STOCKS DATA AVAILABLE</a:t>
            </a:r>
          </a:p>
        </p:txBody>
      </p:sp>
      <p:sp>
        <p:nvSpPr>
          <p:cNvPr id="9" name="TextBox 8"/>
          <p:cNvSpPr txBox="1"/>
          <p:nvPr/>
        </p:nvSpPr>
        <p:spPr>
          <a:xfrm>
            <a:off x="585855" y="3009900"/>
            <a:ext cx="7362687"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This is the list of stocks with there abbreviation and Industry and company name.</a:t>
            </a:r>
          </a:p>
        </p:txBody>
      </p:sp>
      <p:graphicFrame>
        <p:nvGraphicFramePr>
          <p:cNvPr id="2" name="Table 1">
            <a:extLst>
              <a:ext uri="{FF2B5EF4-FFF2-40B4-BE49-F238E27FC236}">
                <a16:creationId xmlns:a16="http://schemas.microsoft.com/office/drawing/2014/main" id="{DEABEE61-6405-483C-8508-80970525D06E}"/>
              </a:ext>
            </a:extLst>
          </p:cNvPr>
          <p:cNvGraphicFramePr>
            <a:graphicFrameLocks noGrp="1"/>
          </p:cNvGraphicFramePr>
          <p:nvPr>
            <p:extLst>
              <p:ext uri="{D42A27DB-BD31-4B8C-83A1-F6EECF244321}">
                <p14:modId xmlns:p14="http://schemas.microsoft.com/office/powerpoint/2010/main" val="2940778151"/>
              </p:ext>
            </p:extLst>
          </p:nvPr>
        </p:nvGraphicFramePr>
        <p:xfrm>
          <a:off x="8481944" y="261937"/>
          <a:ext cx="9571905" cy="9763125"/>
        </p:xfrm>
        <a:graphic>
          <a:graphicData uri="http://schemas.openxmlformats.org/drawingml/2006/table">
            <a:tbl>
              <a:tblPr/>
              <a:tblGrid>
                <a:gridCol w="1830501">
                  <a:extLst>
                    <a:ext uri="{9D8B030D-6E8A-4147-A177-3AD203B41FA5}">
                      <a16:colId xmlns:a16="http://schemas.microsoft.com/office/drawing/2014/main" val="36481541"/>
                    </a:ext>
                  </a:extLst>
                </a:gridCol>
                <a:gridCol w="2977642">
                  <a:extLst>
                    <a:ext uri="{9D8B030D-6E8A-4147-A177-3AD203B41FA5}">
                      <a16:colId xmlns:a16="http://schemas.microsoft.com/office/drawing/2014/main" val="4013728038"/>
                    </a:ext>
                  </a:extLst>
                </a:gridCol>
                <a:gridCol w="4763762">
                  <a:extLst>
                    <a:ext uri="{9D8B030D-6E8A-4147-A177-3AD203B41FA5}">
                      <a16:colId xmlns:a16="http://schemas.microsoft.com/office/drawing/2014/main" val="68760895"/>
                    </a:ext>
                  </a:extLst>
                </a:gridCol>
              </a:tblGrid>
              <a:tr h="389001">
                <a:tc>
                  <a:txBody>
                    <a:bodyPr/>
                    <a:lstStyle/>
                    <a:p>
                      <a:pPr algn="ctr" fontAlgn="ctr"/>
                      <a:r>
                        <a:rPr lang="en-IN" sz="2500" b="0" i="0" u="none" strike="noStrike">
                          <a:solidFill>
                            <a:srgbClr val="000000"/>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7945999"/>
                  </a:ext>
                </a:extLst>
              </a:tr>
              <a:tr h="389001">
                <a:tc>
                  <a:txBody>
                    <a:bodyPr/>
                    <a:lstStyle/>
                    <a:p>
                      <a:pPr lvl="1" algn="l" fontAlgn="t"/>
                      <a:r>
                        <a:rPr lang="en-IN" sz="25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662727"/>
                  </a:ext>
                </a:extLst>
              </a:tr>
              <a:tr h="389001">
                <a:tc>
                  <a:txBody>
                    <a:bodyPr/>
                    <a:lstStyle/>
                    <a:p>
                      <a:pPr lvl="1" algn="l" fontAlgn="t"/>
                      <a:r>
                        <a:rPr lang="en-IN" sz="25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96661"/>
                  </a:ext>
                </a:extLst>
              </a:tr>
              <a:tr h="389001">
                <a:tc>
                  <a:txBody>
                    <a:bodyPr/>
                    <a:lstStyle/>
                    <a:p>
                      <a:pPr lvl="1" algn="l" fontAlgn="t"/>
                      <a:r>
                        <a:rPr lang="en-IN" sz="25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69914"/>
                  </a:ext>
                </a:extLst>
              </a:tr>
              <a:tr h="389001">
                <a:tc>
                  <a:txBody>
                    <a:bodyPr/>
                    <a:lstStyle/>
                    <a:p>
                      <a:pPr lvl="1" algn="l" fontAlgn="t"/>
                      <a:r>
                        <a:rPr lang="en-IN" sz="25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750390"/>
                  </a:ext>
                </a:extLst>
              </a:tr>
              <a:tr h="389001">
                <a:tc>
                  <a:txBody>
                    <a:bodyPr/>
                    <a:lstStyle/>
                    <a:p>
                      <a:pPr lvl="1" algn="l" fontAlgn="t"/>
                      <a:r>
                        <a:rPr lang="en-IN" sz="25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999999"/>
                  </a:ext>
                </a:extLst>
              </a:tr>
              <a:tr h="389001">
                <a:tc>
                  <a:txBody>
                    <a:bodyPr/>
                    <a:lstStyle/>
                    <a:p>
                      <a:pPr lvl="1" algn="l" fontAlgn="t"/>
                      <a:r>
                        <a:rPr lang="en-IN" sz="25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66445"/>
                  </a:ext>
                </a:extLst>
              </a:tr>
              <a:tr h="389001">
                <a:tc>
                  <a:txBody>
                    <a:bodyPr/>
                    <a:lstStyle/>
                    <a:p>
                      <a:pPr lvl="1" algn="l" fontAlgn="t"/>
                      <a:r>
                        <a:rPr lang="en-IN" sz="25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05943"/>
                  </a:ext>
                </a:extLst>
              </a:tr>
              <a:tr h="389001">
                <a:tc>
                  <a:txBody>
                    <a:bodyPr/>
                    <a:lstStyle/>
                    <a:p>
                      <a:pPr lvl="1" algn="l" fontAlgn="t"/>
                      <a:r>
                        <a:rPr lang="en-IN" sz="25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046377"/>
                  </a:ext>
                </a:extLst>
              </a:tr>
              <a:tr h="389001">
                <a:tc>
                  <a:txBody>
                    <a:bodyPr/>
                    <a:lstStyle/>
                    <a:p>
                      <a:pPr lvl="1" algn="l" fontAlgn="t"/>
                      <a:r>
                        <a:rPr lang="en-IN" sz="25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03525"/>
                  </a:ext>
                </a:extLst>
              </a:tr>
              <a:tr h="389001">
                <a:tc>
                  <a:txBody>
                    <a:bodyPr/>
                    <a:lstStyle/>
                    <a:p>
                      <a:pPr lvl="1" algn="l" fontAlgn="t"/>
                      <a:r>
                        <a:rPr lang="en-IN" sz="25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62947"/>
                  </a:ext>
                </a:extLst>
              </a:tr>
              <a:tr h="389001">
                <a:tc>
                  <a:txBody>
                    <a:bodyPr/>
                    <a:lstStyle/>
                    <a:p>
                      <a:pPr lvl="1" algn="l" fontAlgn="t"/>
                      <a:r>
                        <a:rPr lang="en-IN" sz="25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97450"/>
                  </a:ext>
                </a:extLst>
              </a:tr>
              <a:tr h="389001">
                <a:tc>
                  <a:txBody>
                    <a:bodyPr/>
                    <a:lstStyle/>
                    <a:p>
                      <a:pPr lvl="1" algn="l" fontAlgn="t"/>
                      <a:r>
                        <a:rPr lang="en-IN" sz="2500" b="0" i="0" u="none" strike="noStrike">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563518"/>
                  </a:ext>
                </a:extLst>
              </a:tr>
              <a:tr h="389001">
                <a:tc>
                  <a:txBody>
                    <a:bodyPr/>
                    <a:lstStyle/>
                    <a:p>
                      <a:pPr lvl="1" algn="l" fontAlgn="t"/>
                      <a:r>
                        <a:rPr lang="en-IN" sz="25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62995"/>
                  </a:ext>
                </a:extLst>
              </a:tr>
              <a:tr h="389001">
                <a:tc>
                  <a:txBody>
                    <a:bodyPr/>
                    <a:lstStyle/>
                    <a:p>
                      <a:pPr lvl="1" algn="l" fontAlgn="t"/>
                      <a:r>
                        <a:rPr lang="en-IN" sz="25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85035"/>
                  </a:ext>
                </a:extLst>
              </a:tr>
              <a:tr h="389001">
                <a:tc>
                  <a:txBody>
                    <a:bodyPr/>
                    <a:lstStyle/>
                    <a:p>
                      <a:pPr lvl="1" algn="l" fontAlgn="t"/>
                      <a:r>
                        <a:rPr lang="en-IN" sz="25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Pfizer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44074"/>
                  </a:ext>
                </a:extLst>
              </a:tr>
              <a:tr h="389001">
                <a:tc>
                  <a:txBody>
                    <a:bodyPr/>
                    <a:lstStyle/>
                    <a:p>
                      <a:pPr lvl="1" algn="l" fontAlgn="t"/>
                      <a:r>
                        <a:rPr lang="en-IN" sz="25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err="1">
                          <a:solidFill>
                            <a:srgbClr val="000000"/>
                          </a:solidFill>
                          <a:effectLst/>
                          <a:latin typeface="Calibri" panose="020F0502020204030204" pitchFamily="34" charset="0"/>
                        </a:rPr>
                        <a:t>UnitedHealthGroup</a:t>
                      </a:r>
                      <a:r>
                        <a:rPr lang="en-IN" sz="25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707097"/>
                  </a:ext>
                </a:extLst>
              </a:tr>
              <a:tr h="389001">
                <a:tc>
                  <a:txBody>
                    <a:bodyPr/>
                    <a:lstStyle/>
                    <a:p>
                      <a:pPr lvl="1" algn="l" fontAlgn="t"/>
                      <a:r>
                        <a:rPr lang="en-IN" sz="25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Bausch Health Companies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31337"/>
                  </a:ext>
                </a:extLst>
              </a:tr>
              <a:tr h="389001">
                <a:tc>
                  <a:txBody>
                    <a:bodyPr/>
                    <a:lstStyle/>
                    <a:p>
                      <a:pPr lvl="1" algn="l" fontAlgn="t"/>
                      <a:r>
                        <a:rPr lang="en-IN" sz="25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218092"/>
                  </a:ext>
                </a:extLst>
              </a:tr>
              <a:tr h="389001">
                <a:tc>
                  <a:txBody>
                    <a:bodyPr/>
                    <a:lstStyle/>
                    <a:p>
                      <a:pPr lvl="1" algn="l" fontAlgn="t"/>
                      <a:r>
                        <a:rPr lang="en-IN" sz="25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45309"/>
                  </a:ext>
                </a:extLst>
              </a:tr>
              <a:tr h="389001">
                <a:tc>
                  <a:txBody>
                    <a:bodyPr/>
                    <a:lstStyle/>
                    <a:p>
                      <a:pPr lvl="1" algn="l" fontAlgn="t"/>
                      <a:r>
                        <a:rPr lang="en-IN" sz="25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0007"/>
                  </a:ext>
                </a:extLst>
              </a:tr>
              <a:tr h="389001">
                <a:tc>
                  <a:txBody>
                    <a:bodyPr/>
                    <a:lstStyle/>
                    <a:p>
                      <a:pPr lvl="1" algn="l" fontAlgn="t"/>
                      <a:r>
                        <a:rPr lang="en-IN" sz="25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96623"/>
                  </a:ext>
                </a:extLst>
              </a:tr>
              <a:tr h="389001">
                <a:tc>
                  <a:txBody>
                    <a:bodyPr/>
                    <a:lstStyle/>
                    <a:p>
                      <a:pPr lvl="1" algn="l" fontAlgn="t"/>
                      <a:r>
                        <a:rPr lang="en-IN" sz="25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796335"/>
                  </a:ext>
                </a:extLst>
              </a:tr>
              <a:tr h="389001">
                <a:tc>
                  <a:txBody>
                    <a:bodyPr/>
                    <a:lstStyle/>
                    <a:p>
                      <a:pPr lvl="1" algn="l" fontAlgn="t"/>
                      <a:r>
                        <a:rPr lang="en-IN" sz="25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99109"/>
                  </a:ext>
                </a:extLst>
              </a:tr>
              <a:tr h="389001">
                <a:tc>
                  <a:txBody>
                    <a:bodyPr/>
                    <a:lstStyle/>
                    <a:p>
                      <a:pPr lvl="1" algn="l" fontAlgn="t"/>
                      <a:r>
                        <a:rPr lang="en-IN" sz="25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532367"/>
                  </a:ext>
                </a:extLst>
              </a:tr>
            </a:tbl>
          </a:graphicData>
        </a:graphic>
      </p:graphicFrame>
      <p:cxnSp>
        <p:nvCxnSpPr>
          <p:cNvPr id="7" name="Straight Connector 6">
            <a:extLst>
              <a:ext uri="{FF2B5EF4-FFF2-40B4-BE49-F238E27FC236}">
                <a16:creationId xmlns:a16="http://schemas.microsoft.com/office/drawing/2014/main" id="{A2C68038-25E8-4205-8809-CE1987DD1AB5}"/>
              </a:ext>
            </a:extLst>
          </p:cNvPr>
          <p:cNvCxnSpPr/>
          <p:nvPr/>
        </p:nvCxnSpPr>
        <p:spPr>
          <a:xfrm>
            <a:off x="8153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0668001" y="3040039"/>
            <a:ext cx="7279753" cy="4206921"/>
          </a:xfrm>
          <a:prstGeom prst="rect">
            <a:avLst/>
          </a:prstGeom>
        </p:spPr>
        <p:txBody>
          <a:bodyPr vert="horz" wrap="square" lIns="0" tIns="12065" rIns="0" bIns="0" rtlCol="0">
            <a:spAutoFit/>
          </a:bodyPr>
          <a:lstStyle/>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Additionally, we added buttons to our dashboard to enable sector-specific analysis.</a:t>
            </a:r>
            <a:endParaRPr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EBD78B-DCDD-44F3-894C-8FA178F66101}"/>
              </a:ext>
            </a:extLst>
          </p:cNvPr>
          <p:cNvSpPr txBox="1"/>
          <p:nvPr/>
        </p:nvSpPr>
        <p:spPr>
          <a:xfrm>
            <a:off x="2209800" y="323325"/>
            <a:ext cx="138684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Visualization of Stocks after normalizing the values</a:t>
            </a:r>
          </a:p>
        </p:txBody>
      </p:sp>
      <p:pic>
        <p:nvPicPr>
          <p:cNvPr id="3" name="Picture 2">
            <a:extLst>
              <a:ext uri="{FF2B5EF4-FFF2-40B4-BE49-F238E27FC236}">
                <a16:creationId xmlns:a16="http://schemas.microsoft.com/office/drawing/2014/main" id="{FFDFB948-3587-4DB3-80EE-2B950F29FF53}"/>
              </a:ext>
            </a:extLst>
          </p:cNvPr>
          <p:cNvPicPr>
            <a:picLocks noChangeAspect="1"/>
          </p:cNvPicPr>
          <p:nvPr/>
        </p:nvPicPr>
        <p:blipFill>
          <a:blip r:embed="rId2"/>
          <a:stretch>
            <a:fillRect/>
          </a:stretch>
        </p:blipFill>
        <p:spPr>
          <a:xfrm>
            <a:off x="376496" y="2398346"/>
            <a:ext cx="9377104" cy="54903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Rectangle 3">
            <a:extLst>
              <a:ext uri="{FF2B5EF4-FFF2-40B4-BE49-F238E27FC236}">
                <a16:creationId xmlns:a16="http://schemas.microsoft.com/office/drawing/2014/main" id="{4761B3AA-3997-42A3-86CA-E9C476973E53}"/>
              </a:ext>
            </a:extLst>
          </p:cNvPr>
          <p:cNvSpPr/>
          <p:nvPr/>
        </p:nvSpPr>
        <p:spPr>
          <a:xfrm>
            <a:off x="3276600" y="323325"/>
            <a:ext cx="11582400" cy="7078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1EC68F5-81CA-48F6-B8F3-245A0519716E}"/>
              </a:ext>
            </a:extLst>
          </p:cNvPr>
          <p:cNvCxnSpPr/>
          <p:nvPr/>
        </p:nvCxnSpPr>
        <p:spPr>
          <a:xfrm>
            <a:off x="102108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049000" y="3034769"/>
            <a:ext cx="7057094" cy="4751942"/>
          </a:xfrm>
          <a:prstGeom prst="rect">
            <a:avLst/>
          </a:prstGeom>
        </p:spPr>
        <p:txBody>
          <a:bodyPr vert="horz" wrap="square" lIns="0" tIns="12065" rIns="0" bIns="0" rtlCol="0">
            <a:spAutoFit/>
          </a:bodyPr>
          <a:lstStyle/>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1049000" y="18800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tx1"/>
                </a:solidFill>
                <a:latin typeface="Times New Roman" panose="02020603050405020304" pitchFamily="18" charset="0"/>
                <a:cs typeface="Times New Roman" panose="02020603050405020304" pitchFamily="18" charset="0"/>
              </a:rPr>
              <a:t>Aviation Sector</a:t>
            </a:r>
            <a:endParaRPr lang="en-IN" sz="3600" b="1" kern="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09631FE-C67A-485A-B4AD-EAFD1119CD39}"/>
              </a:ext>
            </a:extLst>
          </p:cNvPr>
          <p:cNvPicPr>
            <a:picLocks noChangeAspect="1"/>
          </p:cNvPicPr>
          <p:nvPr/>
        </p:nvPicPr>
        <p:blipFill>
          <a:blip r:embed="rId2"/>
          <a:stretch>
            <a:fillRect/>
          </a:stretch>
        </p:blipFill>
        <p:spPr>
          <a:xfrm>
            <a:off x="570847" y="2905174"/>
            <a:ext cx="9373908"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3" name="Straight Connector 12">
            <a:extLst>
              <a:ext uri="{FF2B5EF4-FFF2-40B4-BE49-F238E27FC236}">
                <a16:creationId xmlns:a16="http://schemas.microsoft.com/office/drawing/2014/main" id="{F2AFDD1C-425D-4442-8328-7DBC77D635ED}"/>
              </a:ext>
            </a:extLst>
          </p:cNvPr>
          <p:cNvCxnSpPr/>
          <p:nvPr/>
        </p:nvCxnSpPr>
        <p:spPr>
          <a:xfrm>
            <a:off x="10820400" y="2247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772</TotalTime>
  <Words>1328</Words>
  <Application>Microsoft Office PowerPoint</Application>
  <PresentationFormat>Custom</PresentationFormat>
  <Paragraphs>187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Times New Roman</vt:lpstr>
      <vt:lpstr>Trebuchet MS</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Wise Analysis</vt:lpstr>
      <vt:lpstr>Sector Wise Analysis</vt:lpstr>
      <vt:lpstr>Sector Wise Analysis</vt:lpstr>
      <vt:lpstr>Sector Wise Analysis</vt:lpstr>
      <vt:lpstr>Visualization of stocks (Past 5 Years)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Ramya</cp:lastModifiedBy>
  <cp:revision>46</cp:revision>
  <dcterms:created xsi:type="dcterms:W3CDTF">2022-05-04T02:01:36Z</dcterms:created>
  <dcterms:modified xsi:type="dcterms:W3CDTF">2024-02-13T17:16:45Z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MSIP_Label_2ae551e3-0043-40f0-9a67-12d995049d50_Enabled">
    <vt:lpwstr>True</vt:lpwstr>
  </property>
  <property fmtid="{D5CDD505-2E9C-101B-9397-08002B2CF9AE}" pid="3" name="MSIP_Label_2ae551e3-0043-40f0-9a67-12d995049d50_SiteId">
    <vt:lpwstr>97984c2b-a229-4609-8185-ae84947bc3fc</vt:lpwstr>
  </property>
  <property fmtid="{D5CDD505-2E9C-101B-9397-08002B2CF9AE}" pid="4" name="MSIP_Label_2ae551e3-0043-40f0-9a67-12d995049d50_SetDate">
    <vt:lpwstr>2024-04-08T13:22:37Z</vt:lpwstr>
  </property>
  <property fmtid="{D5CDD505-2E9C-101B-9397-08002B2CF9AE}" pid="5" name="MSIP_Label_2ae551e3-0043-40f0-9a67-12d995049d50_Name">
    <vt:lpwstr>Brillio Confidential</vt:lpwstr>
  </property>
  <property fmtid="{D5CDD505-2E9C-101B-9397-08002B2CF9AE}" pid="6" name="MSIP_Label_2ae551e3-0043-40f0-9a67-12d995049d50_ActionId">
    <vt:lpwstr>ed56b913-130e-4ef6-9709-f086321d78f8</vt:lpwstr>
  </property>
  <property fmtid="{D5CDD505-2E9C-101B-9397-08002B2CF9AE}" pid="7" name="MSIP_Label_2ae551e3-0043-40f0-9a67-12d995049d50_Removed">
    <vt:lpwstr>False</vt:lpwstr>
  </property>
  <property fmtid="{D5CDD505-2E9C-101B-9397-08002B2CF9AE}" pid="8" name="MSIP_Label_2ae551e3-0043-40f0-9a67-12d995049d50_Extended_MSFT_Method">
    <vt:lpwstr>Standard</vt:lpwstr>
  </property>
  <property fmtid="{D5CDD505-2E9C-101B-9397-08002B2CF9AE}" pid="9" name="Sensitivity">
    <vt:lpwstr>Brillio Confidential</vt:lpwstr>
  </property>
</Properties>
</file>