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708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4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2765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45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01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7912" y="1449069"/>
            <a:ext cx="10336174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131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3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8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9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6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0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2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4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8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object 2"/>
          <p:cNvSpPr/>
          <p:nvPr/>
        </p:nvSpPr>
        <p:spPr>
          <a:xfrm>
            <a:off x="4147867" y="1066377"/>
            <a:ext cx="2600425" cy="1732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8490" y="3720616"/>
            <a:ext cx="7298581" cy="19505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4826" defTabSz="434340">
              <a:spcBef>
                <a:spcPts val="95"/>
              </a:spcBef>
            </a:pPr>
            <a:r>
              <a:rPr lang="en-US" sz="5130" kern="1200" spc="-5" dirty="0">
                <a:solidFill>
                  <a:schemeClr val="accent1"/>
                </a:solidFill>
                <a:latin typeface="URW Gothic"/>
                <a:ea typeface="+mj-ea"/>
                <a:cs typeface="+mj-cs"/>
              </a:rPr>
              <a:t>Uber Supply </a:t>
            </a:r>
            <a:r>
              <a:rPr lang="en-US" sz="5130" kern="1200" dirty="0">
                <a:solidFill>
                  <a:schemeClr val="accent1"/>
                </a:solidFill>
                <a:latin typeface="URW Gothic"/>
                <a:ea typeface="+mj-ea"/>
                <a:cs typeface="+mj-cs"/>
              </a:rPr>
              <a:t>– </a:t>
            </a:r>
            <a:r>
              <a:rPr lang="en-US" sz="5130" kern="1200" spc="-5" dirty="0">
                <a:solidFill>
                  <a:schemeClr val="accent1"/>
                </a:solidFill>
                <a:latin typeface="URW Gothic"/>
                <a:ea typeface="+mj-ea"/>
                <a:cs typeface="+mj-cs"/>
              </a:rPr>
              <a:t>Demand  Gap</a:t>
            </a:r>
            <a:endParaRPr lang="en-US" sz="5130" kern="1200" dirty="0">
              <a:solidFill>
                <a:schemeClr val="accent1"/>
              </a:solidFill>
              <a:latin typeface="URW Gothic"/>
              <a:ea typeface="+mj-ea"/>
              <a:cs typeface="+mj-cs"/>
            </a:endParaRPr>
          </a:p>
          <a:p>
            <a:pPr marL="12065" defTabSz="434340">
              <a:spcBef>
                <a:spcPts val="765"/>
              </a:spcBef>
            </a:pPr>
            <a:r>
              <a:rPr lang="en-US" sz="1710" kern="1200" spc="-5" dirty="0">
                <a:solidFill>
                  <a:srgbClr val="EE52A4"/>
                </a:solidFill>
                <a:latin typeface="URW Gothic"/>
                <a:ea typeface="+mj-ea"/>
                <a:cs typeface="+mj-cs"/>
              </a:rPr>
              <a:t>BY : </a:t>
            </a:r>
            <a:r>
              <a:rPr lang="en-US" sz="1710" kern="1200" dirty="0">
                <a:solidFill>
                  <a:srgbClr val="EE52A4"/>
                </a:solidFill>
                <a:latin typeface="URW Gothic"/>
                <a:ea typeface="+mj-ea"/>
                <a:cs typeface="+mj-cs"/>
              </a:rPr>
              <a:t>- NAVEEN JUJARAY( </a:t>
            </a:r>
            <a:r>
              <a:rPr lang="en-US" sz="1710" kern="1200" spc="5" dirty="0">
                <a:solidFill>
                  <a:srgbClr val="EE52A4"/>
                </a:solidFill>
                <a:latin typeface="URW Gothic"/>
                <a:ea typeface="+mj-ea"/>
                <a:cs typeface="+mj-cs"/>
              </a:rPr>
              <a:t>MACHINE </a:t>
            </a:r>
            <a:r>
              <a:rPr lang="en-US" sz="1710" kern="1200" dirty="0">
                <a:solidFill>
                  <a:srgbClr val="EE52A4"/>
                </a:solidFill>
                <a:latin typeface="URW Gothic"/>
                <a:ea typeface="+mj-ea"/>
                <a:cs typeface="+mj-cs"/>
              </a:rPr>
              <a:t>LEARNING</a:t>
            </a:r>
            <a:r>
              <a:rPr lang="en-US" sz="1710" kern="1200" spc="-114" dirty="0">
                <a:solidFill>
                  <a:srgbClr val="EE52A4"/>
                </a:solidFill>
                <a:latin typeface="URW Gothic"/>
                <a:ea typeface="+mj-ea"/>
                <a:cs typeface="+mj-cs"/>
              </a:rPr>
              <a:t> </a:t>
            </a:r>
            <a:r>
              <a:rPr lang="en-US" sz="1710" kern="1200" dirty="0">
                <a:solidFill>
                  <a:srgbClr val="EE52A4"/>
                </a:solidFill>
                <a:latin typeface="URW Gothic"/>
                <a:ea typeface="+mj-ea"/>
                <a:cs typeface="+mj-cs"/>
              </a:rPr>
              <a:t>)</a:t>
            </a:r>
            <a:endParaRPr lang="en-US" sz="1800" dirty="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667000"/>
            <a:ext cx="41910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09076" y="5867400"/>
            <a:ext cx="9906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995289" y="9144"/>
            <a:ext cx="5773420" cy="6446520"/>
            <a:chOff x="5995289" y="9144"/>
            <a:chExt cx="5773420" cy="6446520"/>
          </a:xfrm>
        </p:grpSpPr>
        <p:sp>
          <p:nvSpPr>
            <p:cNvPr id="7" name="object 7"/>
            <p:cNvSpPr/>
            <p:nvPr/>
          </p:nvSpPr>
          <p:spPr>
            <a:xfrm>
              <a:off x="7999476" y="9144"/>
              <a:ext cx="1600200" cy="1600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87440" y="402335"/>
              <a:ext cx="5581015" cy="6053455"/>
            </a:xfrm>
            <a:custGeom>
              <a:avLst/>
              <a:gdLst/>
              <a:ahLst/>
              <a:cxnLst/>
              <a:rect l="l" t="t" r="r" b="b"/>
              <a:pathLst>
                <a:path w="5581015" h="6053455">
                  <a:moveTo>
                    <a:pt x="5580888" y="0"/>
                  </a:moveTo>
                  <a:lnTo>
                    <a:pt x="1254252" y="0"/>
                  </a:lnTo>
                  <a:lnTo>
                    <a:pt x="1101852" y="0"/>
                  </a:lnTo>
                  <a:lnTo>
                    <a:pt x="1143" y="0"/>
                  </a:lnTo>
                  <a:lnTo>
                    <a:pt x="24511" y="137414"/>
                  </a:lnTo>
                  <a:lnTo>
                    <a:pt x="46736" y="274193"/>
                  </a:lnTo>
                  <a:lnTo>
                    <a:pt x="68453" y="411607"/>
                  </a:lnTo>
                  <a:lnTo>
                    <a:pt x="87122" y="549656"/>
                  </a:lnTo>
                  <a:lnTo>
                    <a:pt x="106045" y="687070"/>
                  </a:lnTo>
                  <a:lnTo>
                    <a:pt x="123571" y="825119"/>
                  </a:lnTo>
                  <a:lnTo>
                    <a:pt x="138557" y="961263"/>
                  </a:lnTo>
                  <a:lnTo>
                    <a:pt x="152908" y="1099312"/>
                  </a:lnTo>
                  <a:lnTo>
                    <a:pt x="165862" y="1236726"/>
                  </a:lnTo>
                  <a:lnTo>
                    <a:pt x="177165" y="1371727"/>
                  </a:lnTo>
                  <a:lnTo>
                    <a:pt x="188468" y="1508506"/>
                  </a:lnTo>
                  <a:lnTo>
                    <a:pt x="197866" y="1643507"/>
                  </a:lnTo>
                  <a:lnTo>
                    <a:pt x="205232" y="1778508"/>
                  </a:lnTo>
                  <a:lnTo>
                    <a:pt x="212852" y="1912874"/>
                  </a:lnTo>
                  <a:lnTo>
                    <a:pt x="219329" y="2045970"/>
                  </a:lnTo>
                  <a:lnTo>
                    <a:pt x="223901" y="2178050"/>
                  </a:lnTo>
                  <a:lnTo>
                    <a:pt x="227838" y="2310003"/>
                  </a:lnTo>
                  <a:lnTo>
                    <a:pt x="231521" y="2440686"/>
                  </a:lnTo>
                  <a:lnTo>
                    <a:pt x="233299" y="2569591"/>
                  </a:lnTo>
                  <a:lnTo>
                    <a:pt x="235204" y="2698623"/>
                  </a:lnTo>
                  <a:lnTo>
                    <a:pt x="236093" y="2825750"/>
                  </a:lnTo>
                  <a:lnTo>
                    <a:pt x="235204" y="2951607"/>
                  </a:lnTo>
                  <a:lnTo>
                    <a:pt x="235204" y="3076321"/>
                  </a:lnTo>
                  <a:lnTo>
                    <a:pt x="233299" y="3199765"/>
                  </a:lnTo>
                  <a:lnTo>
                    <a:pt x="230505" y="3320796"/>
                  </a:lnTo>
                  <a:lnTo>
                    <a:pt x="227838" y="3440684"/>
                  </a:lnTo>
                  <a:lnTo>
                    <a:pt x="224790" y="3558159"/>
                  </a:lnTo>
                  <a:lnTo>
                    <a:pt x="220218" y="3674999"/>
                  </a:lnTo>
                  <a:lnTo>
                    <a:pt x="215392" y="3789934"/>
                  </a:lnTo>
                  <a:lnTo>
                    <a:pt x="211074" y="3902583"/>
                  </a:lnTo>
                  <a:lnTo>
                    <a:pt x="198628" y="4122293"/>
                  </a:lnTo>
                  <a:lnTo>
                    <a:pt x="185420" y="4332986"/>
                  </a:lnTo>
                  <a:lnTo>
                    <a:pt x="171704" y="4535170"/>
                  </a:lnTo>
                  <a:lnTo>
                    <a:pt x="156464" y="4726432"/>
                  </a:lnTo>
                  <a:lnTo>
                    <a:pt x="140589" y="4909312"/>
                  </a:lnTo>
                  <a:lnTo>
                    <a:pt x="123571" y="5078730"/>
                  </a:lnTo>
                  <a:lnTo>
                    <a:pt x="106807" y="5237950"/>
                  </a:lnTo>
                  <a:lnTo>
                    <a:pt x="90043" y="5384431"/>
                  </a:lnTo>
                  <a:lnTo>
                    <a:pt x="74168" y="5518823"/>
                  </a:lnTo>
                  <a:lnTo>
                    <a:pt x="59055" y="5638063"/>
                  </a:lnTo>
                  <a:lnTo>
                    <a:pt x="44831" y="5745823"/>
                  </a:lnTo>
                  <a:lnTo>
                    <a:pt x="32893" y="5836615"/>
                  </a:lnTo>
                  <a:lnTo>
                    <a:pt x="21590" y="5912891"/>
                  </a:lnTo>
                  <a:lnTo>
                    <a:pt x="5461" y="6017615"/>
                  </a:lnTo>
                  <a:lnTo>
                    <a:pt x="0" y="6053328"/>
                  </a:lnTo>
                  <a:lnTo>
                    <a:pt x="1101852" y="6053328"/>
                  </a:lnTo>
                  <a:lnTo>
                    <a:pt x="1249553" y="6053328"/>
                  </a:lnTo>
                  <a:lnTo>
                    <a:pt x="5580888" y="6053328"/>
                  </a:lnTo>
                  <a:lnTo>
                    <a:pt x="5580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95289" y="398271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09" h="3298825">
                  <a:moveTo>
                    <a:pt x="440563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6" y="237998"/>
                  </a:lnTo>
                  <a:lnTo>
                    <a:pt x="75564" y="346328"/>
                  </a:lnTo>
                  <a:lnTo>
                    <a:pt x="120523" y="563752"/>
                  </a:lnTo>
                  <a:lnTo>
                    <a:pt x="142239" y="672591"/>
                  </a:lnTo>
                  <a:lnTo>
                    <a:pt x="161798" y="780161"/>
                  </a:lnTo>
                  <a:lnTo>
                    <a:pt x="180975" y="889888"/>
                  </a:lnTo>
                  <a:lnTo>
                    <a:pt x="199389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793" y="1321307"/>
                  </a:lnTo>
                  <a:lnTo>
                    <a:pt x="263016" y="1428495"/>
                  </a:lnTo>
                  <a:lnTo>
                    <a:pt x="277113" y="1535556"/>
                  </a:lnTo>
                  <a:lnTo>
                    <a:pt x="290322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8" y="1955418"/>
                  </a:lnTo>
                  <a:lnTo>
                    <a:pt x="334390" y="2058289"/>
                  </a:lnTo>
                  <a:lnTo>
                    <a:pt x="344043" y="2160778"/>
                  </a:lnTo>
                  <a:lnTo>
                    <a:pt x="352933" y="2262251"/>
                  </a:lnTo>
                  <a:lnTo>
                    <a:pt x="360425" y="2362962"/>
                  </a:lnTo>
                  <a:lnTo>
                    <a:pt x="368553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39" y="2940685"/>
                  </a:lnTo>
                  <a:lnTo>
                    <a:pt x="400176" y="3032760"/>
                  </a:lnTo>
                  <a:lnTo>
                    <a:pt x="404113" y="3122803"/>
                  </a:lnTo>
                  <a:lnTo>
                    <a:pt x="409448" y="3298825"/>
                  </a:lnTo>
                  <a:lnTo>
                    <a:pt x="474090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6" y="2916357"/>
                  </a:lnTo>
                  <a:lnTo>
                    <a:pt x="501229" y="2872667"/>
                  </a:lnTo>
                  <a:lnTo>
                    <a:pt x="502822" y="2827607"/>
                  </a:lnTo>
                  <a:lnTo>
                    <a:pt x="504278" y="2781233"/>
                  </a:lnTo>
                  <a:lnTo>
                    <a:pt x="505598" y="2733601"/>
                  </a:lnTo>
                  <a:lnTo>
                    <a:pt x="506784" y="2684769"/>
                  </a:lnTo>
                  <a:lnTo>
                    <a:pt x="507839" y="2634793"/>
                  </a:lnTo>
                  <a:lnTo>
                    <a:pt x="508763" y="2583729"/>
                  </a:lnTo>
                  <a:lnTo>
                    <a:pt x="509560" y="2531635"/>
                  </a:lnTo>
                  <a:lnTo>
                    <a:pt x="510231" y="2478566"/>
                  </a:lnTo>
                  <a:lnTo>
                    <a:pt x="510777" y="2424580"/>
                  </a:lnTo>
                  <a:lnTo>
                    <a:pt x="511201" y="2369732"/>
                  </a:lnTo>
                  <a:lnTo>
                    <a:pt x="511505" y="2314080"/>
                  </a:lnTo>
                  <a:lnTo>
                    <a:pt x="511675" y="2262251"/>
                  </a:lnTo>
                  <a:lnTo>
                    <a:pt x="511712" y="2142864"/>
                  </a:lnTo>
                  <a:lnTo>
                    <a:pt x="511553" y="2084560"/>
                  </a:lnTo>
                  <a:lnTo>
                    <a:pt x="511282" y="2025735"/>
                  </a:lnTo>
                  <a:lnTo>
                    <a:pt x="510903" y="1966446"/>
                  </a:lnTo>
                  <a:lnTo>
                    <a:pt x="510417" y="1906748"/>
                  </a:lnTo>
                  <a:lnTo>
                    <a:pt x="509825" y="1846698"/>
                  </a:lnTo>
                  <a:lnTo>
                    <a:pt x="509130" y="1786354"/>
                  </a:lnTo>
                  <a:lnTo>
                    <a:pt x="508333" y="1725771"/>
                  </a:lnTo>
                  <a:lnTo>
                    <a:pt x="507437" y="1665006"/>
                  </a:lnTo>
                  <a:lnTo>
                    <a:pt x="506442" y="1604116"/>
                  </a:lnTo>
                  <a:lnTo>
                    <a:pt x="505353" y="1543158"/>
                  </a:lnTo>
                  <a:lnTo>
                    <a:pt x="504169" y="1482188"/>
                  </a:lnTo>
                  <a:lnTo>
                    <a:pt x="502893" y="1421262"/>
                  </a:lnTo>
                  <a:lnTo>
                    <a:pt x="501527" y="1360438"/>
                  </a:lnTo>
                  <a:lnTo>
                    <a:pt x="500072" y="1299771"/>
                  </a:lnTo>
                  <a:lnTo>
                    <a:pt x="498532" y="1239320"/>
                  </a:lnTo>
                  <a:lnTo>
                    <a:pt x="496907" y="1179139"/>
                  </a:lnTo>
                  <a:lnTo>
                    <a:pt x="495199" y="1119286"/>
                  </a:lnTo>
                  <a:lnTo>
                    <a:pt x="493410" y="1059817"/>
                  </a:lnTo>
                  <a:lnTo>
                    <a:pt x="491470" y="998601"/>
                  </a:lnTo>
                  <a:lnTo>
                    <a:pt x="489599" y="942259"/>
                  </a:lnTo>
                  <a:lnTo>
                    <a:pt x="487580" y="884282"/>
                  </a:lnTo>
                  <a:lnTo>
                    <a:pt x="485487" y="826917"/>
                  </a:lnTo>
                  <a:lnTo>
                    <a:pt x="483324" y="770219"/>
                  </a:lnTo>
                  <a:lnTo>
                    <a:pt x="481091" y="714245"/>
                  </a:lnTo>
                  <a:lnTo>
                    <a:pt x="478791" y="659051"/>
                  </a:lnTo>
                  <a:lnTo>
                    <a:pt x="476425" y="604695"/>
                  </a:lnTo>
                  <a:lnTo>
                    <a:pt x="473995" y="551232"/>
                  </a:lnTo>
                  <a:lnTo>
                    <a:pt x="471504" y="498720"/>
                  </a:lnTo>
                  <a:lnTo>
                    <a:pt x="468952" y="447214"/>
                  </a:lnTo>
                  <a:lnTo>
                    <a:pt x="466343" y="396773"/>
                  </a:lnTo>
                  <a:lnTo>
                    <a:pt x="463614" y="346328"/>
                  </a:lnTo>
                  <a:lnTo>
                    <a:pt x="460958" y="299306"/>
                  </a:lnTo>
                  <a:lnTo>
                    <a:pt x="458186" y="252395"/>
                  </a:lnTo>
                  <a:lnTo>
                    <a:pt x="455364" y="206774"/>
                  </a:lnTo>
                  <a:lnTo>
                    <a:pt x="452493" y="162499"/>
                  </a:lnTo>
                  <a:lnTo>
                    <a:pt x="449576" y="119628"/>
                  </a:lnTo>
                  <a:lnTo>
                    <a:pt x="446614" y="78217"/>
                  </a:lnTo>
                  <a:lnTo>
                    <a:pt x="443609" y="38321"/>
                  </a:lnTo>
                  <a:lnTo>
                    <a:pt x="44056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12" name="object 12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35752" y="493776"/>
              <a:ext cx="6556248" cy="3733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7616" y="4059935"/>
              <a:ext cx="7101840" cy="22219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16051" y="1118057"/>
            <a:ext cx="4417695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EBEBEB"/>
                </a:solidFill>
                <a:latin typeface="URW Gothic"/>
                <a:cs typeface="URW Gothic"/>
              </a:rPr>
              <a:t>Let Us see </a:t>
            </a:r>
            <a:r>
              <a:rPr sz="4000" b="0" spc="-10" dirty="0">
                <a:solidFill>
                  <a:srgbClr val="EBEBEB"/>
                </a:solidFill>
                <a:latin typeface="URW Gothic"/>
                <a:cs typeface="URW Gothic"/>
              </a:rPr>
              <a:t>Supply  </a:t>
            </a:r>
            <a:r>
              <a:rPr sz="4000" b="0" spc="-5" dirty="0">
                <a:solidFill>
                  <a:srgbClr val="EBEBEB"/>
                </a:solidFill>
                <a:latin typeface="URW Gothic"/>
                <a:cs typeface="URW Gothic"/>
              </a:rPr>
              <a:t>And </a:t>
            </a:r>
            <a:r>
              <a:rPr sz="4000" b="0" spc="-10" dirty="0">
                <a:solidFill>
                  <a:srgbClr val="EBEBEB"/>
                </a:solidFill>
                <a:latin typeface="URW Gothic"/>
                <a:cs typeface="URW Gothic"/>
              </a:rPr>
              <a:t>Supply  Demand </a:t>
            </a:r>
            <a:r>
              <a:rPr sz="4000" b="0" spc="-5" dirty="0">
                <a:solidFill>
                  <a:srgbClr val="EBEBEB"/>
                </a:solidFill>
                <a:latin typeface="URW Gothic"/>
                <a:cs typeface="URW Gothic"/>
              </a:rPr>
              <a:t>gap </a:t>
            </a:r>
            <a:r>
              <a:rPr sz="4000" b="0" spc="-15" dirty="0">
                <a:solidFill>
                  <a:srgbClr val="EBEBEB"/>
                </a:solidFill>
                <a:latin typeface="URW Gothic"/>
                <a:cs typeface="URW Gothic"/>
              </a:rPr>
              <a:t>at  </a:t>
            </a:r>
            <a:r>
              <a:rPr sz="4000" b="0" spc="-10" dirty="0">
                <a:solidFill>
                  <a:srgbClr val="EBEBEB"/>
                </a:solidFill>
                <a:latin typeface="URW Gothic"/>
                <a:cs typeface="URW Gothic"/>
              </a:rPr>
              <a:t>both pickup</a:t>
            </a:r>
            <a:r>
              <a:rPr sz="4000" b="0" spc="-5" dirty="0">
                <a:solidFill>
                  <a:srgbClr val="EBEBEB"/>
                </a:solidFill>
                <a:latin typeface="URW Gothic"/>
                <a:cs typeface="URW Gothic"/>
              </a:rPr>
              <a:t> </a:t>
            </a:r>
            <a:r>
              <a:rPr sz="4000" b="0" spc="-10" dirty="0">
                <a:solidFill>
                  <a:srgbClr val="EBEBEB"/>
                </a:solidFill>
                <a:latin typeface="URW Gothic"/>
                <a:cs typeface="URW Gothic"/>
              </a:rPr>
              <a:t>point</a:t>
            </a:r>
            <a:endParaRPr sz="40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8560" y="1781048"/>
            <a:ext cx="3067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URW Gothic"/>
                <a:cs typeface="URW Gothic"/>
              </a:rPr>
              <a:t>Conclusion</a:t>
            </a:r>
            <a:r>
              <a:rPr sz="4000" spc="-15" dirty="0">
                <a:latin typeface="URW Gothic"/>
                <a:cs typeface="URW Gothic"/>
              </a:rPr>
              <a:t>:</a:t>
            </a:r>
            <a:r>
              <a:rPr sz="4000" spc="-5" dirty="0">
                <a:latin typeface="URW Gothic"/>
                <a:cs typeface="URW Gothic"/>
              </a:rPr>
              <a:t>-</a:t>
            </a:r>
            <a:endParaRPr sz="4000" dirty="0">
              <a:latin typeface="URW Gothic"/>
              <a:cs typeface="URW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8411" y="1342389"/>
            <a:ext cx="5056505" cy="5187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b="1" spc="-225" dirty="0">
                <a:solidFill>
                  <a:srgbClr val="252525"/>
                </a:solidFill>
                <a:latin typeface="Verdana"/>
                <a:cs typeface="Verdana"/>
              </a:rPr>
              <a:t>THERE </a:t>
            </a:r>
            <a:r>
              <a:rPr sz="1700" b="1" spc="-315" dirty="0">
                <a:solidFill>
                  <a:srgbClr val="252525"/>
                </a:solidFill>
                <a:latin typeface="Verdana"/>
                <a:cs typeface="Verdana"/>
              </a:rPr>
              <a:t>IS </a:t>
            </a:r>
            <a:r>
              <a:rPr sz="1700" b="1" spc="-220" dirty="0">
                <a:solidFill>
                  <a:srgbClr val="252525"/>
                </a:solidFill>
                <a:latin typeface="Verdana"/>
                <a:cs typeface="Verdana"/>
              </a:rPr>
              <a:t>A </a:t>
            </a:r>
            <a:r>
              <a:rPr sz="1700" b="1" spc="-240" dirty="0">
                <a:solidFill>
                  <a:srgbClr val="252525"/>
                </a:solidFill>
                <a:latin typeface="Verdana"/>
                <a:cs typeface="Verdana"/>
              </a:rPr>
              <a:t>HUGE </a:t>
            </a:r>
            <a:r>
              <a:rPr sz="1700" b="1" spc="-229" dirty="0">
                <a:solidFill>
                  <a:srgbClr val="252525"/>
                </a:solidFill>
                <a:latin typeface="Verdana"/>
                <a:cs typeface="Verdana"/>
              </a:rPr>
              <a:t>GAP </a:t>
            </a:r>
            <a:r>
              <a:rPr sz="1700" b="1" spc="-355" dirty="0">
                <a:solidFill>
                  <a:srgbClr val="252525"/>
                </a:solidFill>
                <a:latin typeface="Verdana"/>
                <a:cs typeface="Verdana"/>
              </a:rPr>
              <a:t>IN </a:t>
            </a:r>
            <a:r>
              <a:rPr sz="1700" b="1" spc="-220" dirty="0">
                <a:solidFill>
                  <a:srgbClr val="252525"/>
                </a:solidFill>
                <a:latin typeface="Verdana"/>
                <a:cs typeface="Verdana"/>
              </a:rPr>
              <a:t>SUPPLY </a:t>
            </a:r>
            <a:r>
              <a:rPr sz="1700" b="1" spc="-260" dirty="0">
                <a:solidFill>
                  <a:srgbClr val="252525"/>
                </a:solidFill>
                <a:latin typeface="Verdana"/>
                <a:cs typeface="Verdana"/>
              </a:rPr>
              <a:t>AND </a:t>
            </a:r>
            <a:r>
              <a:rPr sz="1700" b="1" spc="-250" dirty="0">
                <a:solidFill>
                  <a:srgbClr val="252525"/>
                </a:solidFill>
                <a:latin typeface="Verdana"/>
                <a:cs typeface="Verdana"/>
              </a:rPr>
              <a:t>DEMAND. </a:t>
            </a:r>
            <a:r>
              <a:rPr sz="1700" b="1" spc="-360" dirty="0">
                <a:solidFill>
                  <a:srgbClr val="252525"/>
                </a:solidFill>
                <a:latin typeface="Verdana"/>
                <a:cs typeface="Verdana"/>
              </a:rPr>
              <a:t>IN  </a:t>
            </a:r>
            <a:r>
              <a:rPr sz="1700" b="1" spc="-200" dirty="0">
                <a:solidFill>
                  <a:srgbClr val="252525"/>
                </a:solidFill>
                <a:latin typeface="Verdana"/>
                <a:cs typeface="Verdana"/>
              </a:rPr>
              <a:t>GENERAL, </a:t>
            </a:r>
            <a:r>
              <a:rPr sz="1700" b="1" spc="-254" dirty="0">
                <a:solidFill>
                  <a:srgbClr val="252525"/>
                </a:solidFill>
                <a:latin typeface="Verdana"/>
                <a:cs typeface="Verdana"/>
              </a:rPr>
              <a:t>THE </a:t>
            </a:r>
            <a:r>
              <a:rPr sz="1700" b="1" spc="-220" dirty="0">
                <a:solidFill>
                  <a:srgbClr val="252525"/>
                </a:solidFill>
                <a:latin typeface="Verdana"/>
                <a:cs typeface="Verdana"/>
              </a:rPr>
              <a:t>SUPPLY </a:t>
            </a:r>
            <a:r>
              <a:rPr sz="1700" b="1" spc="-260" dirty="0">
                <a:solidFill>
                  <a:srgbClr val="252525"/>
                </a:solidFill>
                <a:latin typeface="Verdana"/>
                <a:cs typeface="Verdana"/>
              </a:rPr>
              <a:t>AND </a:t>
            </a:r>
            <a:r>
              <a:rPr sz="1700" b="1" spc="-250" dirty="0">
                <a:solidFill>
                  <a:srgbClr val="252525"/>
                </a:solidFill>
                <a:latin typeface="Verdana"/>
                <a:cs typeface="Verdana"/>
              </a:rPr>
              <a:t>DEMAND</a:t>
            </a:r>
            <a:r>
              <a:rPr sz="1700" b="1" spc="-3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700" b="1" spc="-235" dirty="0">
                <a:solidFill>
                  <a:srgbClr val="252525"/>
                </a:solidFill>
                <a:latin typeface="Verdana"/>
                <a:cs typeface="Verdana"/>
              </a:rPr>
              <a:t>HAVE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8411" y="1935226"/>
            <a:ext cx="453707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220" dirty="0">
                <a:solidFill>
                  <a:srgbClr val="252525"/>
                </a:solidFill>
                <a:latin typeface="Verdana"/>
                <a:cs typeface="Verdana"/>
              </a:rPr>
              <a:t>A </a:t>
            </a:r>
            <a:r>
              <a:rPr sz="1700" b="1" spc="-229" dirty="0">
                <a:solidFill>
                  <a:srgbClr val="252525"/>
                </a:solidFill>
                <a:latin typeface="Verdana"/>
                <a:cs typeface="Verdana"/>
              </a:rPr>
              <a:t>GAP. </a:t>
            </a:r>
            <a:r>
              <a:rPr sz="1700" b="1" spc="-225" dirty="0">
                <a:solidFill>
                  <a:srgbClr val="252525"/>
                </a:solidFill>
                <a:latin typeface="Verdana"/>
                <a:cs typeface="Verdana"/>
              </a:rPr>
              <a:t>THERE </a:t>
            </a:r>
            <a:r>
              <a:rPr sz="1700" b="1" spc="-195" dirty="0">
                <a:solidFill>
                  <a:srgbClr val="252525"/>
                </a:solidFill>
                <a:latin typeface="Verdana"/>
                <a:cs typeface="Verdana"/>
              </a:rPr>
              <a:t>ARE </a:t>
            </a:r>
            <a:r>
              <a:rPr sz="1700" b="1" spc="-220" dirty="0">
                <a:solidFill>
                  <a:srgbClr val="252525"/>
                </a:solidFill>
                <a:latin typeface="Verdana"/>
                <a:cs typeface="Verdana"/>
              </a:rPr>
              <a:t>A </a:t>
            </a:r>
            <a:r>
              <a:rPr sz="1700" b="1" spc="-265" dirty="0">
                <a:solidFill>
                  <a:srgbClr val="252525"/>
                </a:solidFill>
                <a:latin typeface="Verdana"/>
                <a:cs typeface="Verdana"/>
              </a:rPr>
              <a:t>LOT </a:t>
            </a:r>
            <a:r>
              <a:rPr sz="1700" b="1" spc="-250" dirty="0">
                <a:solidFill>
                  <a:srgbClr val="252525"/>
                </a:solidFill>
                <a:latin typeface="Verdana"/>
                <a:cs typeface="Verdana"/>
              </a:rPr>
              <a:t>OF </a:t>
            </a:r>
            <a:r>
              <a:rPr sz="1700" b="1" spc="-260" dirty="0">
                <a:solidFill>
                  <a:srgbClr val="252525"/>
                </a:solidFill>
                <a:latin typeface="Verdana"/>
                <a:cs typeface="Verdana"/>
              </a:rPr>
              <a:t>RIDES </a:t>
            </a:r>
            <a:r>
              <a:rPr sz="1700" b="1" spc="-330" dirty="0">
                <a:solidFill>
                  <a:srgbClr val="252525"/>
                </a:solidFill>
                <a:latin typeface="Verdana"/>
                <a:cs typeface="Verdana"/>
              </a:rPr>
              <a:t>WHICH</a:t>
            </a:r>
            <a:r>
              <a:rPr sz="1700" b="1" spc="-315" dirty="0">
                <a:solidFill>
                  <a:srgbClr val="252525"/>
                </a:solidFill>
                <a:latin typeface="Verdana"/>
                <a:cs typeface="Verdana"/>
              </a:rPr>
              <a:t> GO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8411" y="2168093"/>
            <a:ext cx="479234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245" dirty="0">
                <a:solidFill>
                  <a:srgbClr val="252525"/>
                </a:solidFill>
                <a:latin typeface="Verdana"/>
                <a:cs typeface="Verdana"/>
              </a:rPr>
              <a:t>INCOMPLETE </a:t>
            </a:r>
            <a:r>
              <a:rPr sz="1700" b="1" spc="-240" dirty="0">
                <a:solidFill>
                  <a:srgbClr val="252525"/>
                </a:solidFill>
                <a:latin typeface="Verdana"/>
                <a:cs typeface="Verdana"/>
              </a:rPr>
              <a:t>(UNAVAILABLE </a:t>
            </a:r>
            <a:r>
              <a:rPr sz="1700" b="1" spc="-285" dirty="0">
                <a:solidFill>
                  <a:srgbClr val="252525"/>
                </a:solidFill>
                <a:latin typeface="Verdana"/>
                <a:cs typeface="Verdana"/>
              </a:rPr>
              <a:t>OR </a:t>
            </a:r>
            <a:r>
              <a:rPr sz="1700" b="1" spc="-195" dirty="0">
                <a:solidFill>
                  <a:srgbClr val="252525"/>
                </a:solidFill>
                <a:latin typeface="Verdana"/>
                <a:cs typeface="Verdana"/>
              </a:rPr>
              <a:t>CANCELLED)</a:t>
            </a:r>
            <a:r>
              <a:rPr sz="1700" b="1" spc="-1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700" b="1" spc="-360" dirty="0">
                <a:solidFill>
                  <a:srgbClr val="252525"/>
                </a:solidFill>
                <a:latin typeface="Verdana"/>
                <a:cs typeface="Verdana"/>
              </a:rPr>
              <a:t>IN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8411" y="2426944"/>
            <a:ext cx="5399405" cy="34810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700" b="1" spc="-265" dirty="0">
                <a:solidFill>
                  <a:srgbClr val="252525"/>
                </a:solidFill>
                <a:latin typeface="Verdana"/>
                <a:cs typeface="Verdana"/>
              </a:rPr>
              <a:t>COMPARISON </a:t>
            </a:r>
            <a:r>
              <a:rPr sz="1700" b="1" spc="-345" dirty="0">
                <a:solidFill>
                  <a:srgbClr val="252525"/>
                </a:solidFill>
                <a:latin typeface="Verdana"/>
                <a:cs typeface="Verdana"/>
              </a:rPr>
              <a:t>TO </a:t>
            </a:r>
            <a:r>
              <a:rPr sz="1700" b="1" spc="-265" dirty="0">
                <a:solidFill>
                  <a:srgbClr val="252525"/>
                </a:solidFill>
                <a:latin typeface="Verdana"/>
                <a:cs typeface="Verdana"/>
              </a:rPr>
              <a:t>BEING</a:t>
            </a:r>
            <a:r>
              <a:rPr sz="1700" b="1" spc="-3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700" b="1" spc="-229" dirty="0">
                <a:solidFill>
                  <a:srgbClr val="252525"/>
                </a:solidFill>
                <a:latin typeface="Verdana"/>
                <a:cs typeface="Verdana"/>
              </a:rPr>
              <a:t>COMPLETED.</a:t>
            </a:r>
            <a:endParaRPr sz="1700">
              <a:latin typeface="Verdana"/>
              <a:cs typeface="Verdana"/>
            </a:endParaRPr>
          </a:p>
          <a:p>
            <a:pPr marL="12700" marR="144145">
              <a:lnSpc>
                <a:spcPts val="1839"/>
              </a:lnSpc>
              <a:spcBef>
                <a:spcPts val="1035"/>
              </a:spcBef>
            </a:pPr>
            <a:r>
              <a:rPr sz="1700" b="1" spc="-245" dirty="0">
                <a:solidFill>
                  <a:srgbClr val="252525"/>
                </a:solidFill>
                <a:latin typeface="Verdana"/>
                <a:cs typeface="Verdana"/>
              </a:rPr>
              <a:t>IRRESPECTIVE </a:t>
            </a:r>
            <a:r>
              <a:rPr sz="1700" b="1" spc="-250" dirty="0">
                <a:solidFill>
                  <a:srgbClr val="252525"/>
                </a:solidFill>
                <a:latin typeface="Verdana"/>
                <a:cs typeface="Verdana"/>
              </a:rPr>
              <a:t>OF </a:t>
            </a:r>
            <a:r>
              <a:rPr sz="1700" b="1" spc="-370" dirty="0">
                <a:solidFill>
                  <a:srgbClr val="252525"/>
                </a:solidFill>
                <a:latin typeface="Verdana"/>
                <a:cs typeface="Verdana"/>
              </a:rPr>
              <a:t>HOW </a:t>
            </a:r>
            <a:r>
              <a:rPr sz="1700" b="1" spc="-310" dirty="0">
                <a:solidFill>
                  <a:srgbClr val="252525"/>
                </a:solidFill>
                <a:latin typeface="Verdana"/>
                <a:cs typeface="Verdana"/>
              </a:rPr>
              <a:t>WE </a:t>
            </a:r>
            <a:r>
              <a:rPr sz="1700" b="1" spc="-260" dirty="0">
                <a:solidFill>
                  <a:srgbClr val="252525"/>
                </a:solidFill>
                <a:latin typeface="Verdana"/>
                <a:cs typeface="Verdana"/>
              </a:rPr>
              <a:t>CONSIDER </a:t>
            </a:r>
            <a:r>
              <a:rPr sz="1700" b="1" spc="-254" dirty="0">
                <a:solidFill>
                  <a:srgbClr val="252525"/>
                </a:solidFill>
                <a:latin typeface="Verdana"/>
                <a:cs typeface="Verdana"/>
              </a:rPr>
              <a:t>THE </a:t>
            </a:r>
            <a:r>
              <a:rPr sz="1700" b="1" spc="-265" dirty="0">
                <a:solidFill>
                  <a:srgbClr val="252525"/>
                </a:solidFill>
                <a:latin typeface="Verdana"/>
                <a:cs typeface="Verdana"/>
              </a:rPr>
              <a:t>DATA, </a:t>
            </a:r>
            <a:r>
              <a:rPr sz="1700" b="1" spc="-254" dirty="0">
                <a:solidFill>
                  <a:srgbClr val="252525"/>
                </a:solidFill>
                <a:latin typeface="Verdana"/>
                <a:cs typeface="Verdana"/>
              </a:rPr>
              <a:t>THE  </a:t>
            </a:r>
            <a:r>
              <a:rPr sz="1700" b="1" spc="-204" dirty="0">
                <a:solidFill>
                  <a:srgbClr val="252525"/>
                </a:solidFill>
                <a:latin typeface="Verdana"/>
                <a:cs typeface="Verdana"/>
              </a:rPr>
              <a:t>LAG </a:t>
            </a:r>
            <a:r>
              <a:rPr sz="1700" b="1" spc="-315" dirty="0">
                <a:solidFill>
                  <a:srgbClr val="252525"/>
                </a:solidFill>
                <a:latin typeface="Verdana"/>
                <a:cs typeface="Verdana"/>
              </a:rPr>
              <a:t>IS </a:t>
            </a:r>
            <a:r>
              <a:rPr sz="1700" b="1" spc="-225" dirty="0">
                <a:solidFill>
                  <a:srgbClr val="252525"/>
                </a:solidFill>
                <a:latin typeface="Verdana"/>
                <a:cs typeface="Verdana"/>
              </a:rPr>
              <a:t>GREATER </a:t>
            </a:r>
            <a:r>
              <a:rPr sz="1700" b="1" spc="-275" dirty="0">
                <a:solidFill>
                  <a:srgbClr val="252525"/>
                </a:solidFill>
                <a:latin typeface="Verdana"/>
                <a:cs typeface="Verdana"/>
              </a:rPr>
              <a:t>THAN </a:t>
            </a:r>
            <a:r>
              <a:rPr sz="1700" b="1" spc="-254" dirty="0">
                <a:solidFill>
                  <a:srgbClr val="252525"/>
                </a:solidFill>
                <a:latin typeface="Verdana"/>
                <a:cs typeface="Verdana"/>
              </a:rPr>
              <a:t>THE </a:t>
            </a:r>
            <a:r>
              <a:rPr sz="1700" b="1" spc="-220" dirty="0">
                <a:solidFill>
                  <a:srgbClr val="252525"/>
                </a:solidFill>
                <a:latin typeface="Verdana"/>
                <a:cs typeface="Verdana"/>
              </a:rPr>
              <a:t>SUPPLY.</a:t>
            </a:r>
            <a:r>
              <a:rPr sz="1700" b="1" spc="-3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700" b="1" spc="-360" dirty="0">
                <a:solidFill>
                  <a:srgbClr val="252525"/>
                </a:solidFill>
                <a:latin typeface="Verdana"/>
                <a:cs typeface="Verdana"/>
              </a:rPr>
              <a:t>IN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ts val="1939"/>
              </a:lnSpc>
              <a:spcBef>
                <a:spcPts val="760"/>
              </a:spcBef>
            </a:pPr>
            <a:r>
              <a:rPr sz="1700" b="1" spc="-229" dirty="0">
                <a:solidFill>
                  <a:srgbClr val="252525"/>
                </a:solidFill>
                <a:latin typeface="Verdana"/>
                <a:cs typeface="Verdana"/>
              </a:rPr>
              <a:t>FACT, </a:t>
            </a:r>
            <a:r>
              <a:rPr sz="1700" b="1" spc="-254" dirty="0">
                <a:solidFill>
                  <a:srgbClr val="252525"/>
                </a:solidFill>
                <a:latin typeface="Verdana"/>
                <a:cs typeface="Verdana"/>
              </a:rPr>
              <a:t>THE </a:t>
            </a:r>
            <a:r>
              <a:rPr sz="1700" b="1" spc="-204" dirty="0">
                <a:solidFill>
                  <a:srgbClr val="252525"/>
                </a:solidFill>
                <a:latin typeface="Verdana"/>
                <a:cs typeface="Verdana"/>
              </a:rPr>
              <a:t>LAG </a:t>
            </a:r>
            <a:r>
              <a:rPr sz="1700" b="1" spc="-229" dirty="0">
                <a:solidFill>
                  <a:srgbClr val="252525"/>
                </a:solidFill>
                <a:latin typeface="Verdana"/>
                <a:cs typeface="Verdana"/>
              </a:rPr>
              <a:t>GOES </a:t>
            </a:r>
            <a:r>
              <a:rPr sz="1700" b="1" spc="-235" dirty="0">
                <a:solidFill>
                  <a:srgbClr val="252525"/>
                </a:solidFill>
                <a:latin typeface="Verdana"/>
                <a:cs typeface="Verdana"/>
              </a:rPr>
              <a:t>FURTHER </a:t>
            </a:r>
            <a:r>
              <a:rPr sz="1700" b="1" spc="-345" dirty="0">
                <a:solidFill>
                  <a:srgbClr val="252525"/>
                </a:solidFill>
                <a:latin typeface="Verdana"/>
                <a:cs typeface="Verdana"/>
              </a:rPr>
              <a:t>DOWN </a:t>
            </a:r>
            <a:r>
              <a:rPr sz="1700" b="1" spc="-300" dirty="0">
                <a:solidFill>
                  <a:srgbClr val="252525"/>
                </a:solidFill>
                <a:latin typeface="Verdana"/>
                <a:cs typeface="Verdana"/>
              </a:rPr>
              <a:t>DURING</a:t>
            </a:r>
            <a:r>
              <a:rPr sz="1700" b="1" spc="-2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700" b="1" spc="-190" dirty="0">
                <a:solidFill>
                  <a:srgbClr val="252525"/>
                </a:solidFill>
                <a:latin typeface="Verdana"/>
                <a:cs typeface="Verdana"/>
              </a:rPr>
              <a:t>PEAK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ts val="1939"/>
              </a:lnSpc>
            </a:pPr>
            <a:r>
              <a:rPr sz="1700" b="1" spc="-250" dirty="0">
                <a:solidFill>
                  <a:srgbClr val="252525"/>
                </a:solidFill>
                <a:latin typeface="Verdana"/>
                <a:cs typeface="Verdana"/>
              </a:rPr>
              <a:t>HOURS </a:t>
            </a:r>
            <a:r>
              <a:rPr sz="1700" b="1" spc="-270" dirty="0">
                <a:solidFill>
                  <a:srgbClr val="252525"/>
                </a:solidFill>
                <a:latin typeface="Verdana"/>
                <a:cs typeface="Verdana"/>
              </a:rPr>
              <a:t>BUT </a:t>
            </a:r>
            <a:r>
              <a:rPr sz="1700" b="1" spc="-315" dirty="0">
                <a:solidFill>
                  <a:srgbClr val="252525"/>
                </a:solidFill>
                <a:latin typeface="Verdana"/>
                <a:cs typeface="Verdana"/>
              </a:rPr>
              <a:t>IS </a:t>
            </a:r>
            <a:r>
              <a:rPr sz="1700" b="1" spc="-240" dirty="0">
                <a:solidFill>
                  <a:srgbClr val="252525"/>
                </a:solidFill>
                <a:latin typeface="Verdana"/>
                <a:cs typeface="Verdana"/>
              </a:rPr>
              <a:t>STILL </a:t>
            </a:r>
            <a:r>
              <a:rPr sz="1700" b="1" spc="-150" dirty="0">
                <a:solidFill>
                  <a:srgbClr val="252525"/>
                </a:solidFill>
                <a:latin typeface="Verdana"/>
                <a:cs typeface="Verdana"/>
              </a:rPr>
              <a:t>LESS </a:t>
            </a:r>
            <a:r>
              <a:rPr sz="1700" b="1" spc="-275" dirty="0">
                <a:solidFill>
                  <a:srgbClr val="252525"/>
                </a:solidFill>
                <a:latin typeface="Verdana"/>
                <a:cs typeface="Verdana"/>
              </a:rPr>
              <a:t>THAN</a:t>
            </a:r>
            <a:r>
              <a:rPr sz="1700" b="1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700" b="1" spc="-254" dirty="0">
                <a:solidFill>
                  <a:srgbClr val="252525"/>
                </a:solidFill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700" b="1" spc="-245" dirty="0">
                <a:solidFill>
                  <a:srgbClr val="252525"/>
                </a:solidFill>
                <a:latin typeface="Verdana"/>
                <a:cs typeface="Verdana"/>
              </a:rPr>
              <a:t>COMPLETED/SUPPLIED</a:t>
            </a:r>
            <a:r>
              <a:rPr sz="1700" b="1" spc="-1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700" b="1" spc="-270" dirty="0">
                <a:solidFill>
                  <a:srgbClr val="252525"/>
                </a:solidFill>
                <a:latin typeface="Verdana"/>
                <a:cs typeface="Verdana"/>
              </a:rPr>
              <a:t>TRIPS.</a:t>
            </a:r>
            <a:endParaRPr sz="1700">
              <a:latin typeface="Verdana"/>
              <a:cs typeface="Verdana"/>
            </a:endParaRPr>
          </a:p>
          <a:p>
            <a:pPr marL="12700" marR="636270">
              <a:lnSpc>
                <a:spcPts val="1839"/>
              </a:lnSpc>
              <a:spcBef>
                <a:spcPts val="1035"/>
              </a:spcBef>
            </a:pPr>
            <a:r>
              <a:rPr sz="1700" b="1" spc="-355" dirty="0">
                <a:solidFill>
                  <a:srgbClr val="252525"/>
                </a:solidFill>
                <a:latin typeface="Verdana"/>
                <a:cs typeface="Verdana"/>
              </a:rPr>
              <a:t>IN </a:t>
            </a:r>
            <a:r>
              <a:rPr sz="1700" b="1" spc="-270" dirty="0">
                <a:solidFill>
                  <a:srgbClr val="252525"/>
                </a:solidFill>
                <a:latin typeface="Verdana"/>
                <a:cs typeface="Verdana"/>
              </a:rPr>
              <a:t>OTHER </a:t>
            </a:r>
            <a:r>
              <a:rPr sz="1700" b="1" spc="-290" dirty="0">
                <a:solidFill>
                  <a:srgbClr val="252525"/>
                </a:solidFill>
                <a:latin typeface="Verdana"/>
                <a:cs typeface="Verdana"/>
              </a:rPr>
              <a:t>WORDS, </a:t>
            </a:r>
            <a:r>
              <a:rPr sz="1700" b="1" spc="-254" dirty="0">
                <a:solidFill>
                  <a:srgbClr val="252525"/>
                </a:solidFill>
                <a:latin typeface="Verdana"/>
                <a:cs typeface="Verdana"/>
              </a:rPr>
              <a:t>THE </a:t>
            </a:r>
            <a:r>
              <a:rPr sz="1700" b="1" spc="-220" dirty="0">
                <a:solidFill>
                  <a:srgbClr val="252525"/>
                </a:solidFill>
                <a:latin typeface="Verdana"/>
                <a:cs typeface="Verdana"/>
              </a:rPr>
              <a:t>SUPPLY-DEMAND </a:t>
            </a:r>
            <a:r>
              <a:rPr sz="1700" b="1" spc="-229" dirty="0">
                <a:solidFill>
                  <a:srgbClr val="252525"/>
                </a:solidFill>
                <a:latin typeface="Verdana"/>
                <a:cs typeface="Verdana"/>
              </a:rPr>
              <a:t>GAP </a:t>
            </a:r>
            <a:r>
              <a:rPr sz="1700" b="1" spc="-315" dirty="0">
                <a:solidFill>
                  <a:srgbClr val="252525"/>
                </a:solidFill>
                <a:latin typeface="Verdana"/>
                <a:cs typeface="Verdana"/>
              </a:rPr>
              <a:t>IS  </a:t>
            </a:r>
            <a:r>
              <a:rPr sz="1700" b="1" spc="-180" dirty="0">
                <a:solidFill>
                  <a:srgbClr val="252525"/>
                </a:solidFill>
                <a:latin typeface="Verdana"/>
                <a:cs typeface="Verdana"/>
              </a:rPr>
              <a:t>CLEAR. </a:t>
            </a:r>
            <a:r>
              <a:rPr sz="1700" b="1" spc="-405" dirty="0">
                <a:solidFill>
                  <a:srgbClr val="252525"/>
                </a:solidFill>
                <a:latin typeface="Verdana"/>
                <a:cs typeface="Verdana"/>
              </a:rPr>
              <a:t>IT </a:t>
            </a:r>
            <a:r>
              <a:rPr sz="1700" b="1" spc="-215" dirty="0">
                <a:solidFill>
                  <a:srgbClr val="252525"/>
                </a:solidFill>
                <a:latin typeface="Verdana"/>
                <a:cs typeface="Verdana"/>
              </a:rPr>
              <a:t>CAN </a:t>
            </a:r>
            <a:r>
              <a:rPr sz="1700" b="1" spc="-170" dirty="0">
                <a:solidFill>
                  <a:srgbClr val="252525"/>
                </a:solidFill>
                <a:latin typeface="Verdana"/>
                <a:cs typeface="Verdana"/>
              </a:rPr>
              <a:t>BE </a:t>
            </a:r>
            <a:r>
              <a:rPr sz="1700" b="1" spc="-280" dirty="0">
                <a:solidFill>
                  <a:srgbClr val="252525"/>
                </a:solidFill>
                <a:latin typeface="Verdana"/>
                <a:cs typeface="Verdana"/>
              </a:rPr>
              <a:t>FIXED </a:t>
            </a:r>
            <a:r>
              <a:rPr sz="1700" b="1" spc="-204" dirty="0">
                <a:solidFill>
                  <a:srgbClr val="252525"/>
                </a:solidFill>
                <a:latin typeface="Verdana"/>
                <a:cs typeface="Verdana"/>
              </a:rPr>
              <a:t>PERHAPS,</a:t>
            </a:r>
            <a:r>
              <a:rPr sz="1700" b="1" spc="-1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700" b="1" spc="-300" dirty="0">
                <a:solidFill>
                  <a:srgbClr val="252525"/>
                </a:solidFill>
                <a:latin typeface="Verdana"/>
                <a:cs typeface="Verdana"/>
              </a:rPr>
              <a:t>BY</a:t>
            </a:r>
            <a:endParaRPr sz="1700">
              <a:latin typeface="Verdana"/>
              <a:cs typeface="Verdana"/>
            </a:endParaRPr>
          </a:p>
          <a:p>
            <a:pPr marL="12700" marR="75565">
              <a:lnSpc>
                <a:spcPts val="1839"/>
              </a:lnSpc>
              <a:spcBef>
                <a:spcPts val="990"/>
              </a:spcBef>
            </a:pPr>
            <a:r>
              <a:rPr sz="1700" b="1" spc="-265" dirty="0">
                <a:solidFill>
                  <a:srgbClr val="252525"/>
                </a:solidFill>
                <a:latin typeface="Verdana"/>
                <a:cs typeface="Verdana"/>
              </a:rPr>
              <a:t>FOCUSING </a:t>
            </a:r>
            <a:r>
              <a:rPr sz="1700" b="1" spc="-250" dirty="0">
                <a:solidFill>
                  <a:srgbClr val="252525"/>
                </a:solidFill>
                <a:latin typeface="Verdana"/>
                <a:cs typeface="Verdana"/>
              </a:rPr>
              <a:t>MORE </a:t>
            </a:r>
            <a:r>
              <a:rPr sz="1700" b="1" spc="-300" dirty="0">
                <a:solidFill>
                  <a:srgbClr val="252525"/>
                </a:solidFill>
                <a:latin typeface="Verdana"/>
                <a:cs typeface="Verdana"/>
              </a:rPr>
              <a:t>ON </a:t>
            </a:r>
            <a:r>
              <a:rPr sz="1700" b="1" spc="-254" dirty="0">
                <a:solidFill>
                  <a:srgbClr val="252525"/>
                </a:solidFill>
                <a:latin typeface="Verdana"/>
                <a:cs typeface="Verdana"/>
              </a:rPr>
              <a:t>THE </a:t>
            </a:r>
            <a:r>
              <a:rPr sz="1700" b="1" spc="-195" dirty="0">
                <a:solidFill>
                  <a:srgbClr val="252525"/>
                </a:solidFill>
                <a:latin typeface="Verdana"/>
                <a:cs typeface="Verdana"/>
              </a:rPr>
              <a:t>PEAK </a:t>
            </a:r>
            <a:r>
              <a:rPr sz="1700" b="1" spc="-250" dirty="0">
                <a:solidFill>
                  <a:srgbClr val="252525"/>
                </a:solidFill>
                <a:latin typeface="Verdana"/>
                <a:cs typeface="Verdana"/>
              </a:rPr>
              <a:t>HOURS </a:t>
            </a:r>
            <a:r>
              <a:rPr sz="1700" b="1" spc="-270" dirty="0">
                <a:solidFill>
                  <a:srgbClr val="252525"/>
                </a:solidFill>
                <a:latin typeface="Verdana"/>
                <a:cs typeface="Verdana"/>
              </a:rPr>
              <a:t>FIRST </a:t>
            </a:r>
            <a:r>
              <a:rPr sz="1700" b="1" spc="-195" dirty="0">
                <a:solidFill>
                  <a:srgbClr val="252525"/>
                </a:solidFill>
                <a:latin typeface="Verdana"/>
                <a:cs typeface="Verdana"/>
              </a:rPr>
              <a:t>AS </a:t>
            </a:r>
            <a:r>
              <a:rPr sz="1700" b="1" spc="-295" dirty="0">
                <a:solidFill>
                  <a:srgbClr val="252525"/>
                </a:solidFill>
                <a:latin typeface="Verdana"/>
                <a:cs typeface="Verdana"/>
              </a:rPr>
              <a:t>THEY  </a:t>
            </a:r>
            <a:r>
              <a:rPr sz="1700" b="1" spc="-275" dirty="0">
                <a:solidFill>
                  <a:srgbClr val="252525"/>
                </a:solidFill>
                <a:latin typeface="Verdana"/>
                <a:cs typeface="Verdana"/>
              </a:rPr>
              <a:t>CONTRIBUTE </a:t>
            </a:r>
            <a:r>
              <a:rPr sz="1700" b="1" spc="-355" dirty="0">
                <a:solidFill>
                  <a:srgbClr val="252525"/>
                </a:solidFill>
                <a:latin typeface="Verdana"/>
                <a:cs typeface="Verdana"/>
              </a:rPr>
              <a:t>IN </a:t>
            </a:r>
            <a:r>
              <a:rPr sz="1700" b="1" spc="-250" dirty="0">
                <a:solidFill>
                  <a:srgbClr val="252525"/>
                </a:solidFill>
                <a:latin typeface="Verdana"/>
                <a:cs typeface="Verdana"/>
              </a:rPr>
              <a:t>EXTRA </a:t>
            </a:r>
            <a:r>
              <a:rPr sz="1700" b="1" spc="-345" dirty="0">
                <a:solidFill>
                  <a:srgbClr val="252525"/>
                </a:solidFill>
                <a:latin typeface="Verdana"/>
                <a:cs typeface="Verdana"/>
              </a:rPr>
              <a:t>TO </a:t>
            </a:r>
            <a:r>
              <a:rPr sz="1700" b="1" spc="-254" dirty="0">
                <a:solidFill>
                  <a:srgbClr val="252525"/>
                </a:solidFill>
                <a:latin typeface="Verdana"/>
                <a:cs typeface="Verdana"/>
              </a:rPr>
              <a:t>THE</a:t>
            </a:r>
            <a:r>
              <a:rPr sz="1700" b="1" spc="-2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700" b="1" spc="-229" dirty="0">
                <a:solidFill>
                  <a:srgbClr val="252525"/>
                </a:solidFill>
                <a:latin typeface="Verdana"/>
                <a:cs typeface="Verdana"/>
              </a:rPr>
              <a:t>ALREADY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700" b="1" spc="-305" dirty="0">
                <a:solidFill>
                  <a:srgbClr val="252525"/>
                </a:solidFill>
                <a:latin typeface="Verdana"/>
                <a:cs typeface="Verdana"/>
              </a:rPr>
              <a:t>EXISTING </a:t>
            </a:r>
            <a:r>
              <a:rPr sz="1700" b="1" spc="-229" dirty="0">
                <a:solidFill>
                  <a:srgbClr val="252525"/>
                </a:solidFill>
                <a:latin typeface="Verdana"/>
                <a:cs typeface="Verdana"/>
              </a:rPr>
              <a:t>GAP. </a:t>
            </a:r>
            <a:r>
              <a:rPr sz="1700" b="1" spc="-295" dirty="0">
                <a:solidFill>
                  <a:srgbClr val="252525"/>
                </a:solidFill>
                <a:latin typeface="Verdana"/>
                <a:cs typeface="Verdana"/>
              </a:rPr>
              <a:t>THAT </a:t>
            </a:r>
            <a:r>
              <a:rPr sz="1700" b="1" spc="-245" dirty="0">
                <a:solidFill>
                  <a:srgbClr val="252525"/>
                </a:solidFill>
                <a:latin typeface="Verdana"/>
                <a:cs typeface="Verdana"/>
              </a:rPr>
              <a:t>SHOULD </a:t>
            </a:r>
            <a:r>
              <a:rPr sz="1700" b="1" spc="-170" dirty="0">
                <a:solidFill>
                  <a:srgbClr val="252525"/>
                </a:solidFill>
                <a:latin typeface="Verdana"/>
                <a:cs typeface="Verdana"/>
              </a:rPr>
              <a:t>BE </a:t>
            </a:r>
            <a:r>
              <a:rPr sz="1700" b="1" spc="-254" dirty="0">
                <a:solidFill>
                  <a:srgbClr val="252525"/>
                </a:solidFill>
                <a:latin typeface="Verdana"/>
                <a:cs typeface="Verdana"/>
              </a:rPr>
              <a:t>THE </a:t>
            </a:r>
            <a:r>
              <a:rPr sz="1700" b="1" spc="-170" dirty="0">
                <a:solidFill>
                  <a:srgbClr val="252525"/>
                </a:solidFill>
                <a:latin typeface="Verdana"/>
                <a:cs typeface="Verdana"/>
              </a:rPr>
              <a:t>PLACE </a:t>
            </a:r>
            <a:r>
              <a:rPr sz="1700" b="1" spc="-345" dirty="0">
                <a:solidFill>
                  <a:srgbClr val="252525"/>
                </a:solidFill>
                <a:latin typeface="Verdana"/>
                <a:cs typeface="Verdana"/>
              </a:rPr>
              <a:t>TO</a:t>
            </a:r>
            <a:r>
              <a:rPr sz="1700" b="1" spc="-2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700" b="1" spc="-254" dirty="0">
                <a:solidFill>
                  <a:srgbClr val="252525"/>
                </a:solidFill>
                <a:latin typeface="Verdana"/>
                <a:cs typeface="Verdana"/>
              </a:rPr>
              <a:t>START.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842311"/>
            <a:ext cx="4548010" cy="489108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60"/>
              </a:spcBef>
            </a:pPr>
            <a:r>
              <a:rPr sz="3200" b="1" spc="-5" dirty="0">
                <a:latin typeface="Calibri" panose="020F0502020204030204" pitchFamily="34" charset="0"/>
                <a:cs typeface="Carlito"/>
              </a:rPr>
              <a:t>Analysis  </a:t>
            </a:r>
            <a:r>
              <a:rPr sz="3200" b="1" spc="-10" dirty="0">
                <a:latin typeface="Calibri" panose="020F0502020204030204" pitchFamily="34" charset="0"/>
                <a:cs typeface="Carlito"/>
              </a:rPr>
              <a:t>Conclusion:</a:t>
            </a:r>
            <a:endParaRPr sz="3200" dirty="0">
              <a:latin typeface="Calibri" panose="020F0502020204030204" pitchFamily="34" charset="0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235" y="1828800"/>
            <a:ext cx="4382770" cy="1872692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100" b="1" spc="-10" dirty="0">
                <a:latin typeface="Calibri" panose="020F0502020204030204" pitchFamily="34" charset="0"/>
                <a:cs typeface="Carlito"/>
              </a:rPr>
              <a:t>PICKUP </a:t>
            </a:r>
            <a:r>
              <a:rPr sz="1100" b="1" spc="-15" dirty="0">
                <a:latin typeface="Calibri" panose="020F0502020204030204" pitchFamily="34" charset="0"/>
                <a:cs typeface="Carlito"/>
              </a:rPr>
              <a:t>POINT:</a:t>
            </a:r>
            <a:r>
              <a:rPr sz="1100" b="1" spc="-10" dirty="0">
                <a:latin typeface="Calibri" panose="020F0502020204030204" pitchFamily="34" charset="0"/>
                <a:cs typeface="Carlito"/>
              </a:rPr>
              <a:t> CITY</a:t>
            </a:r>
            <a:endParaRPr sz="1100" dirty="0">
              <a:latin typeface="Calibri" panose="020F0502020204030204" pitchFamily="34" charset="0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994"/>
              </a:spcBef>
            </a:pPr>
            <a:r>
              <a:rPr sz="1100" spc="-5" dirty="0">
                <a:latin typeface="Calibri" panose="020F0502020204030204" pitchFamily="34" charset="0"/>
                <a:cs typeface="Carlito"/>
              </a:rPr>
              <a:t>AS PER </a:t>
            </a:r>
            <a:r>
              <a:rPr sz="1100" spc="-10" dirty="0">
                <a:latin typeface="Calibri" panose="020F0502020204030204" pitchFamily="34" charset="0"/>
                <a:cs typeface="Carlito"/>
              </a:rPr>
              <a:t>ABOVE </a:t>
            </a:r>
            <a:r>
              <a:rPr sz="1100" spc="-15" dirty="0">
                <a:latin typeface="Calibri" panose="020F0502020204030204" pitchFamily="34" charset="0"/>
                <a:cs typeface="Carlito"/>
              </a:rPr>
              <a:t>PLOTS,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THE </a:t>
            </a:r>
            <a:r>
              <a:rPr sz="1100" dirty="0">
                <a:latin typeface="Calibri" panose="020F0502020204030204" pitchFamily="34" charset="0"/>
                <a:cs typeface="Carlito"/>
              </a:rPr>
              <a:t>MORNING TIME </a:t>
            </a:r>
            <a:r>
              <a:rPr sz="1100" spc="-20" dirty="0">
                <a:latin typeface="Calibri" panose="020F0502020204030204" pitchFamily="34" charset="0"/>
                <a:cs typeface="Carlito"/>
              </a:rPr>
              <a:t>SLOT </a:t>
            </a:r>
            <a:r>
              <a:rPr sz="1100" spc="-10" dirty="0">
                <a:latin typeface="Calibri" panose="020F0502020204030204" pitchFamily="34" charset="0"/>
                <a:cs typeface="Carlito"/>
              </a:rPr>
              <a:t>SHOW 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THE </a:t>
            </a:r>
            <a:r>
              <a:rPr sz="1100" spc="-25" dirty="0">
                <a:latin typeface="Calibri" panose="020F0502020204030204" pitchFamily="34" charset="0"/>
                <a:cs typeface="Carlito"/>
              </a:rPr>
              <a:t>GREATEST </a:t>
            </a:r>
            <a:r>
              <a:rPr sz="1100" spc="-20" dirty="0">
                <a:latin typeface="Calibri" panose="020F0502020204030204" pitchFamily="34" charset="0"/>
                <a:cs typeface="Carlito"/>
              </a:rPr>
              <a:t>NEGATIVE </a:t>
            </a:r>
            <a:r>
              <a:rPr sz="1100" dirty="0">
                <a:latin typeface="Calibri" panose="020F0502020204030204" pitchFamily="34" charset="0"/>
                <a:cs typeface="Carlito"/>
              </a:rPr>
              <a:t>GAP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AND </a:t>
            </a:r>
            <a:r>
              <a:rPr sz="1100" dirty="0">
                <a:latin typeface="Calibri" panose="020F0502020204030204" pitchFamily="34" charset="0"/>
                <a:cs typeface="Carlito"/>
              </a:rPr>
              <a:t>IT IS </a:t>
            </a:r>
            <a:r>
              <a:rPr sz="1100" spc="-15" dirty="0">
                <a:latin typeface="Calibri" panose="020F0502020204030204" pitchFamily="34" charset="0"/>
                <a:cs typeface="Carlito"/>
              </a:rPr>
              <a:t>PROBLEMATIC 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DUE </a:t>
            </a:r>
            <a:r>
              <a:rPr sz="1100" spc="-25" dirty="0">
                <a:latin typeface="Calibri" panose="020F0502020204030204" pitchFamily="34" charset="0"/>
                <a:cs typeface="Carlito"/>
              </a:rPr>
              <a:t>TO </a:t>
            </a:r>
            <a:r>
              <a:rPr sz="1100" spc="-10" dirty="0">
                <a:latin typeface="Calibri" panose="020F0502020204030204" pitchFamily="34" charset="0"/>
                <a:cs typeface="Carlito"/>
              </a:rPr>
              <a:t>REQUESTS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ARE </a:t>
            </a:r>
            <a:r>
              <a:rPr sz="1100" dirty="0">
                <a:latin typeface="Calibri" panose="020F0502020204030204" pitchFamily="34" charset="0"/>
                <a:cs typeface="Carlito"/>
              </a:rPr>
              <a:t>BEING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CANCELLED. </a:t>
            </a:r>
            <a:r>
              <a:rPr sz="1100" spc="-10" dirty="0">
                <a:latin typeface="Calibri" panose="020F0502020204030204" pitchFamily="34" charset="0"/>
                <a:cs typeface="Carlito"/>
              </a:rPr>
              <a:t>REASON  </a:t>
            </a:r>
            <a:r>
              <a:rPr sz="1100" dirty="0">
                <a:latin typeface="Calibri" panose="020F0502020204030204" pitchFamily="34" charset="0"/>
                <a:cs typeface="Carlito"/>
              </a:rPr>
              <a:t>BEHIND </a:t>
            </a:r>
            <a:r>
              <a:rPr sz="1100" spc="-10" dirty="0">
                <a:latin typeface="Calibri" panose="020F0502020204030204" pitchFamily="34" charset="0"/>
                <a:cs typeface="Carlito"/>
              </a:rPr>
              <a:t>REQUEST </a:t>
            </a:r>
            <a:r>
              <a:rPr sz="1100" spc="-15" dirty="0">
                <a:latin typeface="Calibri" panose="020F0502020204030204" pitchFamily="34" charset="0"/>
                <a:cs typeface="Carlito"/>
              </a:rPr>
              <a:t>CANCELLATION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COULD </a:t>
            </a:r>
            <a:r>
              <a:rPr sz="1100" dirty="0">
                <a:latin typeface="Calibri" panose="020F0502020204030204" pitchFamily="34" charset="0"/>
                <a:cs typeface="Carlito"/>
              </a:rPr>
              <a:t>BE MORNING 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RUSH. </a:t>
            </a:r>
            <a:r>
              <a:rPr sz="1100" dirty="0">
                <a:latin typeface="Calibri" panose="020F0502020204030204" pitchFamily="34" charset="0"/>
                <a:cs typeface="Carlito"/>
              </a:rPr>
              <a:t>IT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CAN </a:t>
            </a:r>
            <a:r>
              <a:rPr sz="1100" dirty="0">
                <a:latin typeface="Calibri" panose="020F0502020204030204" pitchFamily="34" charset="0"/>
                <a:cs typeface="Carlito"/>
              </a:rPr>
              <a:t>BE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CONSIDERED </a:t>
            </a:r>
            <a:r>
              <a:rPr sz="1100" spc="-35" dirty="0">
                <a:latin typeface="Calibri" panose="020F0502020204030204" pitchFamily="34" charset="0"/>
                <a:cs typeface="Carlito"/>
              </a:rPr>
              <a:t>THAT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MOST </a:t>
            </a:r>
            <a:r>
              <a:rPr sz="1100" spc="-25" dirty="0">
                <a:latin typeface="Calibri" panose="020F0502020204030204" pitchFamily="34" charset="0"/>
                <a:cs typeface="Carlito"/>
              </a:rPr>
              <a:t>PROBABLY 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DRIVES CANCELLED THE </a:t>
            </a:r>
            <a:r>
              <a:rPr sz="1100" spc="-10" dirty="0">
                <a:latin typeface="Calibri" panose="020F0502020204030204" pitchFamily="34" charset="0"/>
                <a:cs typeface="Carlito"/>
              </a:rPr>
              <a:t>REQUEST FOR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AIRPORT AS THEY  CAN </a:t>
            </a:r>
            <a:r>
              <a:rPr sz="1100" dirty="0">
                <a:latin typeface="Calibri" panose="020F0502020204030204" pitchFamily="34" charset="0"/>
                <a:cs typeface="Carlito"/>
              </a:rPr>
              <a:t>GET MANY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RIDES </a:t>
            </a:r>
            <a:r>
              <a:rPr sz="1100" dirty="0">
                <a:latin typeface="Calibri" panose="020F0502020204030204" pitchFamily="34" charset="0"/>
                <a:cs typeface="Carlito"/>
              </a:rPr>
              <a:t>WITHIN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THE CITY </a:t>
            </a:r>
            <a:r>
              <a:rPr sz="1100" spc="-10" dirty="0">
                <a:latin typeface="Calibri" panose="020F0502020204030204" pitchFamily="34" charset="0"/>
                <a:cs typeface="Carlito"/>
              </a:rPr>
              <a:t>INSTEAD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OF  SINGLE AIRPORT</a:t>
            </a:r>
            <a:r>
              <a:rPr sz="1100" spc="-75" dirty="0">
                <a:latin typeface="Calibri" panose="020F0502020204030204" pitchFamily="34" charset="0"/>
                <a:cs typeface="Carlito"/>
              </a:rPr>
              <a:t> </a:t>
            </a:r>
            <a:r>
              <a:rPr sz="1100" spc="-5" dirty="0">
                <a:latin typeface="Calibri" panose="020F0502020204030204" pitchFamily="34" charset="0"/>
                <a:cs typeface="Carlito"/>
              </a:rPr>
              <a:t>RIDE.</a:t>
            </a:r>
            <a:endParaRPr sz="1100" dirty="0">
              <a:latin typeface="Calibri" panose="020F0502020204030204" pitchFamily="34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00" b="1" spc="-10" dirty="0">
                <a:latin typeface="Calibri" panose="020F0502020204030204" pitchFamily="34" charset="0"/>
                <a:cs typeface="Carlito"/>
              </a:rPr>
              <a:t>PICKUP </a:t>
            </a:r>
            <a:r>
              <a:rPr sz="1100" b="1" spc="-15" dirty="0">
                <a:latin typeface="Calibri" panose="020F0502020204030204" pitchFamily="34" charset="0"/>
                <a:cs typeface="Carlito"/>
              </a:rPr>
              <a:t>POINT:</a:t>
            </a:r>
            <a:r>
              <a:rPr sz="1100" b="1" spc="-10" dirty="0">
                <a:latin typeface="Calibri" panose="020F0502020204030204" pitchFamily="34" charset="0"/>
                <a:cs typeface="Carlito"/>
              </a:rPr>
              <a:t> </a:t>
            </a:r>
            <a:r>
              <a:rPr sz="1100" b="1" spc="-5" dirty="0">
                <a:latin typeface="Calibri" panose="020F0502020204030204" pitchFamily="34" charset="0"/>
                <a:cs typeface="Carlito"/>
              </a:rPr>
              <a:t>AIRPORT</a:t>
            </a:r>
            <a:endParaRPr lang="en-US" sz="1100" b="1" spc="-5" dirty="0">
              <a:latin typeface="Calibri" panose="020F0502020204030204" pitchFamily="34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endParaRPr sz="1100" dirty="0">
              <a:latin typeface="Calibri" panose="020F0502020204030204" pitchFamily="34" charset="0"/>
              <a:cs typeface="Carlito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91CFDF-B99C-1948-F692-CAF9C3A7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995" y="3456362"/>
            <a:ext cx="4548010" cy="15607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304800"/>
            <a:ext cx="5867400" cy="72846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50"/>
              </a:spcBef>
            </a:pPr>
            <a:r>
              <a:rPr sz="4800" b="1" spc="-80" dirty="0">
                <a:latin typeface="Carlito"/>
                <a:cs typeface="Carlito"/>
              </a:rPr>
              <a:t>R</a:t>
            </a:r>
            <a:r>
              <a:rPr sz="4800" b="1" spc="-5" dirty="0">
                <a:latin typeface="Carlito"/>
                <a:cs typeface="Carlito"/>
              </a:rPr>
              <a:t>e</a:t>
            </a:r>
            <a:r>
              <a:rPr sz="4800" b="1" spc="-35" dirty="0">
                <a:latin typeface="Carlito"/>
                <a:cs typeface="Carlito"/>
              </a:rPr>
              <a:t>c</a:t>
            </a:r>
            <a:r>
              <a:rPr sz="4800" b="1" dirty="0">
                <a:latin typeface="Carlito"/>
                <a:cs typeface="Carlito"/>
              </a:rPr>
              <a:t>omm</a:t>
            </a:r>
            <a:r>
              <a:rPr sz="4800" b="1" spc="-15" dirty="0">
                <a:latin typeface="Carlito"/>
                <a:cs typeface="Carlito"/>
              </a:rPr>
              <a:t>e</a:t>
            </a:r>
            <a:r>
              <a:rPr sz="4800" b="1" dirty="0">
                <a:latin typeface="Carlito"/>
                <a:cs typeface="Carlito"/>
              </a:rPr>
              <a:t>nd</a:t>
            </a:r>
            <a:r>
              <a:rPr sz="4800" b="1" spc="-55" dirty="0">
                <a:latin typeface="Carlito"/>
                <a:cs typeface="Carlito"/>
              </a:rPr>
              <a:t>a</a:t>
            </a:r>
            <a:r>
              <a:rPr sz="4800" b="1" dirty="0">
                <a:latin typeface="Carlito"/>
                <a:cs typeface="Carlito"/>
              </a:rPr>
              <a:t>tions:</a:t>
            </a:r>
            <a:endParaRPr sz="4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1676400"/>
            <a:ext cx="4505960" cy="12198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430"/>
              </a:spcBef>
            </a:pPr>
            <a:r>
              <a:rPr sz="1400" dirty="0">
                <a:latin typeface="Calibri" panose="020F0502020204030204" pitchFamily="34" charset="0"/>
                <a:cs typeface="Carlito"/>
              </a:rPr>
              <a:t>BASED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ON THE PERFORMED </a:t>
            </a:r>
            <a:r>
              <a:rPr sz="1400" spc="-15" dirty="0">
                <a:latin typeface="Calibri" panose="020F0502020204030204" pitchFamily="34" charset="0"/>
                <a:cs typeface="Carlito"/>
              </a:rPr>
              <a:t>ANALYSIS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OF </a:t>
            </a:r>
            <a:r>
              <a:rPr sz="1400" spc="-45" dirty="0">
                <a:latin typeface="Calibri" panose="020F0502020204030204" pitchFamily="34" charset="0"/>
                <a:cs typeface="Carlito"/>
              </a:rPr>
              <a:t>DATA,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THERE </a:t>
            </a:r>
            <a:r>
              <a:rPr sz="1400" dirty="0">
                <a:latin typeface="Calibri" panose="020F0502020204030204" pitchFamily="34" charset="0"/>
                <a:cs typeface="Carlito"/>
              </a:rPr>
              <a:t>ARE 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SOME </a:t>
            </a:r>
            <a:r>
              <a:rPr sz="1400" spc="-15" dirty="0">
                <a:latin typeface="Calibri" panose="020F0502020204030204" pitchFamily="34" charset="0"/>
                <a:cs typeface="Carlito"/>
              </a:rPr>
              <a:t>RECOMMENDATIONS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WHICH </a:t>
            </a:r>
            <a:r>
              <a:rPr sz="1400" dirty="0">
                <a:latin typeface="Calibri" panose="020F0502020204030204" pitchFamily="34" charset="0"/>
                <a:cs typeface="Carlito"/>
              </a:rPr>
              <a:t>CAN BE USED </a:t>
            </a:r>
            <a:r>
              <a:rPr sz="1400" spc="-20" dirty="0">
                <a:latin typeface="Calibri" panose="020F0502020204030204" pitchFamily="34" charset="0"/>
                <a:cs typeface="Carlito"/>
              </a:rPr>
              <a:t>BY </a:t>
            </a:r>
            <a:r>
              <a:rPr sz="1400" dirty="0">
                <a:latin typeface="Calibri" panose="020F0502020204030204" pitchFamily="34" charset="0"/>
                <a:cs typeface="Carlito"/>
              </a:rPr>
              <a:t>UBER </a:t>
            </a:r>
            <a:r>
              <a:rPr sz="1400" spc="-20" dirty="0">
                <a:latin typeface="Calibri" panose="020F0502020204030204" pitchFamily="34" charset="0"/>
                <a:cs typeface="Carlito"/>
              </a:rPr>
              <a:t>TO  </a:t>
            </a:r>
            <a:r>
              <a:rPr sz="1400" dirty="0">
                <a:latin typeface="Calibri" panose="020F0502020204030204" pitchFamily="34" charset="0"/>
                <a:cs typeface="Carlito"/>
              </a:rPr>
              <a:t>BRIDGE THE GAP BETWEEN </a:t>
            </a:r>
            <a:r>
              <a:rPr sz="1400" spc="-25" dirty="0">
                <a:latin typeface="Calibri" panose="020F0502020204030204" pitchFamily="34" charset="0"/>
                <a:cs typeface="Carlito"/>
              </a:rPr>
              <a:t>SUPPLY </a:t>
            </a:r>
            <a:r>
              <a:rPr sz="1400" dirty="0">
                <a:latin typeface="Calibri" panose="020F0502020204030204" pitchFamily="34" charset="0"/>
                <a:cs typeface="Carlito"/>
              </a:rPr>
              <a:t>AND</a:t>
            </a:r>
            <a:r>
              <a:rPr sz="1400" spc="-70" dirty="0">
                <a:latin typeface="Calibri" panose="020F0502020204030204" pitchFamily="34" charset="0"/>
                <a:cs typeface="Carlito"/>
              </a:rPr>
              <a:t>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DEMAND:</a:t>
            </a:r>
            <a:endParaRPr sz="1400" dirty="0">
              <a:latin typeface="Calibri" panose="020F0502020204030204" pitchFamily="34" charset="0"/>
              <a:cs typeface="Carlito"/>
            </a:endParaRPr>
          </a:p>
          <a:p>
            <a:pPr marL="12700" marR="58419">
              <a:lnSpc>
                <a:spcPts val="1340"/>
              </a:lnSpc>
              <a:spcBef>
                <a:spcPts val="1010"/>
              </a:spcBef>
              <a:buChar char="•"/>
              <a:tabLst>
                <a:tab pos="140970" algn="l"/>
              </a:tabLst>
            </a:pPr>
            <a:r>
              <a:rPr sz="1400" spc="-5" dirty="0">
                <a:latin typeface="Calibri" panose="020F0502020204030204" pitchFamily="34" charset="0"/>
                <a:cs typeface="Carlito"/>
              </a:rPr>
              <a:t>FOR AIRPORT </a:t>
            </a:r>
            <a:r>
              <a:rPr sz="1400" spc="-20" dirty="0">
                <a:latin typeface="Calibri" panose="020F0502020204030204" pitchFamily="34" charset="0"/>
                <a:cs typeface="Carlito"/>
              </a:rPr>
              <a:t>TO </a:t>
            </a:r>
            <a:r>
              <a:rPr sz="1400" spc="-40" dirty="0">
                <a:latin typeface="Calibri" panose="020F0502020204030204" pitchFamily="34" charset="0"/>
                <a:cs typeface="Carlito"/>
              </a:rPr>
              <a:t>CITY, </a:t>
            </a:r>
            <a:r>
              <a:rPr sz="1400" spc="5" dirty="0">
                <a:latin typeface="Calibri" panose="020F0502020204030204" pitchFamily="34" charset="0"/>
                <a:cs typeface="Carlito"/>
              </a:rPr>
              <a:t>AN </a:t>
            </a:r>
            <a:r>
              <a:rPr sz="1400" dirty="0">
                <a:latin typeface="Calibri" panose="020F0502020204030204" pitchFamily="34" charset="0"/>
                <a:cs typeface="Carlito"/>
              </a:rPr>
              <a:t>UBER </a:t>
            </a:r>
            <a:r>
              <a:rPr sz="1400" spc="-25" dirty="0">
                <a:latin typeface="Calibri" panose="020F0502020204030204" pitchFamily="34" charset="0"/>
                <a:cs typeface="Carlito"/>
              </a:rPr>
              <a:t>STAND </a:t>
            </a:r>
            <a:r>
              <a:rPr sz="1400" dirty="0">
                <a:latin typeface="Calibri" panose="020F0502020204030204" pitchFamily="34" charset="0"/>
                <a:cs typeface="Carlito"/>
              </a:rPr>
              <a:t>CAN BE </a:t>
            </a:r>
            <a:r>
              <a:rPr sz="1400" spc="-20" dirty="0">
                <a:latin typeface="Calibri" panose="020F0502020204030204" pitchFamily="34" charset="0"/>
                <a:cs typeface="Carlito"/>
              </a:rPr>
              <a:t>CREATED </a:t>
            </a:r>
            <a:r>
              <a:rPr sz="1400" spc="-55" dirty="0">
                <a:latin typeface="Calibri" panose="020F0502020204030204" pitchFamily="34" charset="0"/>
                <a:cs typeface="Carlito"/>
              </a:rPr>
              <a:t>AT 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AIRPORT </a:t>
            </a:r>
            <a:r>
              <a:rPr sz="1400" dirty="0">
                <a:latin typeface="Calibri" panose="020F0502020204030204" pitchFamily="34" charset="0"/>
                <a:cs typeface="Carlito"/>
              </a:rPr>
              <a:t>WHERE CABS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WILL </a:t>
            </a:r>
            <a:r>
              <a:rPr sz="1400" spc="-15" dirty="0">
                <a:latin typeface="Calibri" panose="020F0502020204030204" pitchFamily="34" charset="0"/>
                <a:cs typeface="Carlito"/>
              </a:rPr>
              <a:t>AVAILABLE </a:t>
            </a:r>
            <a:r>
              <a:rPr sz="1400" dirty="0">
                <a:latin typeface="Calibri" panose="020F0502020204030204" pitchFamily="34" charset="0"/>
                <a:cs typeface="Carlito"/>
              </a:rPr>
              <a:t>ALL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THE TIME, THIS  WILL ITSELF </a:t>
            </a:r>
            <a:r>
              <a:rPr sz="1400" spc="-10" dirty="0">
                <a:latin typeface="Calibri" panose="020F0502020204030204" pitchFamily="34" charset="0"/>
                <a:cs typeface="Carlito"/>
              </a:rPr>
              <a:t>LOWER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DOWN THE </a:t>
            </a:r>
            <a:r>
              <a:rPr sz="1400" b="1" dirty="0">
                <a:latin typeface="Calibri" panose="020F0502020204030204" pitchFamily="34" charset="0"/>
                <a:cs typeface="Carlito"/>
              </a:rPr>
              <a:t>NO </a:t>
            </a:r>
            <a:r>
              <a:rPr sz="1400" b="1" spc="-5" dirty="0">
                <a:latin typeface="Calibri" panose="020F0502020204030204" pitchFamily="34" charset="0"/>
                <a:cs typeface="Carlito"/>
              </a:rPr>
              <a:t>CARS </a:t>
            </a:r>
            <a:r>
              <a:rPr sz="1400" b="1" spc="-20" dirty="0">
                <a:latin typeface="Calibri" panose="020F0502020204030204" pitchFamily="34" charset="0"/>
                <a:cs typeface="Carlito"/>
              </a:rPr>
              <a:t>AVAILABLE</a:t>
            </a:r>
            <a:r>
              <a:rPr sz="1400" b="1" spc="-50" dirty="0">
                <a:latin typeface="Calibri" panose="020F0502020204030204" pitchFamily="34" charset="0"/>
                <a:cs typeface="Carlito"/>
              </a:rPr>
              <a:t> </a:t>
            </a:r>
            <a:r>
              <a:rPr sz="1400" spc="-35" dirty="0">
                <a:latin typeface="Calibri" panose="020F0502020204030204" pitchFamily="34" charset="0"/>
                <a:cs typeface="Carlito"/>
              </a:rPr>
              <a:t>STATUS.</a:t>
            </a:r>
            <a:endParaRPr sz="1400" dirty="0">
              <a:latin typeface="Calibri" panose="020F0502020204030204" pitchFamily="34" charset="0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2955289"/>
            <a:ext cx="46050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105"/>
              </a:spcBef>
              <a:buChar char="•"/>
              <a:tabLst>
                <a:tab pos="140970" algn="l"/>
              </a:tabLst>
            </a:pPr>
            <a:r>
              <a:rPr sz="1400" spc="-5" dirty="0">
                <a:latin typeface="Calibri" panose="020F0502020204030204" pitchFamily="34" charset="0"/>
                <a:cs typeface="Carlito"/>
              </a:rPr>
              <a:t>FOR CITY </a:t>
            </a:r>
            <a:r>
              <a:rPr sz="1400" spc="-20" dirty="0">
                <a:latin typeface="Calibri" panose="020F0502020204030204" pitchFamily="34" charset="0"/>
                <a:cs typeface="Carlito"/>
              </a:rPr>
              <a:t>TO AIRPORT, </a:t>
            </a:r>
            <a:r>
              <a:rPr sz="1400" dirty="0">
                <a:latin typeface="Calibri" panose="020F0502020204030204" pitchFamily="34" charset="0"/>
                <a:cs typeface="Carlito"/>
              </a:rPr>
              <a:t>UBER CAN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GIVE SOME SMALL</a:t>
            </a:r>
            <a:r>
              <a:rPr sz="1400" spc="-20" dirty="0">
                <a:latin typeface="Calibri" panose="020F0502020204030204" pitchFamily="34" charset="0"/>
                <a:cs typeface="Carlito"/>
              </a:rPr>
              <a:t> </a:t>
            </a:r>
            <a:r>
              <a:rPr sz="1400" spc="-10" dirty="0">
                <a:latin typeface="Calibri" panose="020F0502020204030204" pitchFamily="34" charset="0"/>
                <a:cs typeface="Carlito"/>
              </a:rPr>
              <a:t>REWARD</a:t>
            </a:r>
            <a:endParaRPr sz="1400">
              <a:latin typeface="Calibri" panose="020F0502020204030204" pitchFamily="34" charset="0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3125977"/>
            <a:ext cx="458025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 panose="020F0502020204030204" pitchFamily="34" charset="0"/>
                <a:cs typeface="Carlito"/>
              </a:rPr>
              <a:t>OR SOMETHING </a:t>
            </a:r>
            <a:r>
              <a:rPr sz="1400" spc="-20" dirty="0">
                <a:latin typeface="Calibri" panose="020F0502020204030204" pitchFamily="34" charset="0"/>
                <a:cs typeface="Carlito"/>
              </a:rPr>
              <a:t>TO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THE DRIVES IN THE MORNING. THIS</a:t>
            </a:r>
            <a:r>
              <a:rPr sz="1400" spc="-40" dirty="0">
                <a:latin typeface="Calibri" panose="020F0502020204030204" pitchFamily="34" charset="0"/>
                <a:cs typeface="Carlito"/>
              </a:rPr>
              <a:t> </a:t>
            </a:r>
            <a:r>
              <a:rPr sz="1400" dirty="0">
                <a:latin typeface="Calibri" panose="020F0502020204030204" pitchFamily="34" charset="0"/>
                <a:cs typeface="Carlito"/>
              </a:rPr>
              <a:t>MIGHT</a:t>
            </a:r>
            <a:endParaRPr sz="1400">
              <a:latin typeface="Calibri" panose="020F0502020204030204" pitchFamily="34" charset="0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3296361"/>
            <a:ext cx="41986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latin typeface="Calibri" panose="020F0502020204030204" pitchFamily="34" charset="0"/>
                <a:cs typeface="Carlito"/>
              </a:rPr>
              <a:t>ATTRACT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DRIVERS </a:t>
            </a:r>
            <a:r>
              <a:rPr sz="1400" spc="-20" dirty="0">
                <a:latin typeface="Calibri" panose="020F0502020204030204" pitchFamily="34" charset="0"/>
                <a:cs typeface="Carlito"/>
              </a:rPr>
              <a:t>TO </a:t>
            </a:r>
            <a:r>
              <a:rPr sz="1400" dirty="0">
                <a:latin typeface="Calibri" panose="020F0502020204030204" pitchFamily="34" charset="0"/>
                <a:cs typeface="Carlito"/>
              </a:rPr>
              <a:t>GO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FOR </a:t>
            </a:r>
            <a:r>
              <a:rPr sz="1400" spc="-25" dirty="0">
                <a:latin typeface="Calibri" panose="020F0502020204030204" pitchFamily="34" charset="0"/>
                <a:cs typeface="Carlito"/>
              </a:rPr>
              <a:t>AIRPORT,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THIS STEP </a:t>
            </a:r>
            <a:r>
              <a:rPr sz="1400" dirty="0">
                <a:latin typeface="Calibri" panose="020F0502020204030204" pitchFamily="34" charset="0"/>
                <a:cs typeface="Carlito"/>
              </a:rPr>
              <a:t>CAN</a:t>
            </a:r>
            <a:r>
              <a:rPr sz="1400" spc="-30" dirty="0">
                <a:latin typeface="Calibri" panose="020F0502020204030204" pitchFamily="34" charset="0"/>
                <a:cs typeface="Carlito"/>
              </a:rPr>
              <a:t> </a:t>
            </a:r>
            <a:r>
              <a:rPr sz="1400" dirty="0">
                <a:latin typeface="Calibri" panose="020F0502020204030204" pitchFamily="34" charset="0"/>
                <a:cs typeface="Carlito"/>
              </a:rPr>
              <a:t>BE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6800" y="3467734"/>
            <a:ext cx="40760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 panose="020F0502020204030204" pitchFamily="34" charset="0"/>
                <a:cs typeface="Carlito"/>
              </a:rPr>
              <a:t>HELPFUL IN REDUCING THE </a:t>
            </a:r>
            <a:r>
              <a:rPr sz="1400" dirty="0">
                <a:latin typeface="Calibri" panose="020F0502020204030204" pitchFamily="34" charset="0"/>
                <a:cs typeface="Carlito"/>
              </a:rPr>
              <a:t>NUMBER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OF</a:t>
            </a:r>
            <a:r>
              <a:rPr sz="1400" spc="-25" dirty="0">
                <a:latin typeface="Calibri" panose="020F0502020204030204" pitchFamily="34" charset="0"/>
                <a:cs typeface="Carlito"/>
              </a:rPr>
              <a:t> </a:t>
            </a:r>
            <a:r>
              <a:rPr sz="1400" spc="-15" dirty="0">
                <a:latin typeface="Calibri" panose="020F0502020204030204" pitchFamily="34" charset="0"/>
                <a:cs typeface="Carlito"/>
              </a:rPr>
              <a:t>CANCELLATION</a:t>
            </a:r>
            <a:endParaRPr sz="1400">
              <a:latin typeface="Calibri" panose="020F0502020204030204" pitchFamily="34" charset="0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3638422"/>
            <a:ext cx="28575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 pitchFamily="34" charset="0"/>
                <a:cs typeface="Carlito"/>
              </a:rPr>
              <a:t>DURING MORNING TIME FOR</a:t>
            </a:r>
            <a:r>
              <a:rPr sz="1400" spc="-70" dirty="0">
                <a:latin typeface="Calibri" panose="020F0502020204030204" pitchFamily="34" charset="0"/>
                <a:cs typeface="Carlito"/>
              </a:rPr>
              <a:t> </a:t>
            </a:r>
            <a:r>
              <a:rPr sz="1400" spc="-20" dirty="0">
                <a:latin typeface="Calibri" panose="020F0502020204030204" pitchFamily="34" charset="0"/>
                <a:cs typeface="Carlito"/>
              </a:rPr>
              <a:t>AIRPORT.</a:t>
            </a:r>
            <a:endParaRPr sz="1400">
              <a:latin typeface="Calibri" panose="020F0502020204030204" pitchFamily="34" charset="0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6800" y="3935603"/>
            <a:ext cx="4560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100"/>
              </a:spcBef>
              <a:buChar char="•"/>
              <a:tabLst>
                <a:tab pos="140970" algn="l"/>
              </a:tabLst>
            </a:pPr>
            <a:r>
              <a:rPr sz="1400" spc="-5" dirty="0">
                <a:latin typeface="Calibri" panose="020F0502020204030204" pitchFamily="34" charset="0"/>
                <a:cs typeface="Carlito"/>
              </a:rPr>
              <a:t>THERE SHOULD </a:t>
            </a:r>
            <a:r>
              <a:rPr sz="1400" dirty="0">
                <a:latin typeface="Calibri" panose="020F0502020204030204" pitchFamily="34" charset="0"/>
                <a:cs typeface="Carlito"/>
              </a:rPr>
              <a:t>BE A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THRESHOLD FOR CANCELLING </a:t>
            </a:r>
            <a:r>
              <a:rPr sz="1400" dirty="0">
                <a:latin typeface="Calibri" panose="020F0502020204030204" pitchFamily="34" charset="0"/>
                <a:cs typeface="Carlito"/>
              </a:rPr>
              <a:t>A RIDE</a:t>
            </a:r>
            <a:r>
              <a:rPr sz="1400" spc="-50" dirty="0">
                <a:latin typeface="Calibri" panose="020F0502020204030204" pitchFamily="34" charset="0"/>
                <a:cs typeface="Carlito"/>
              </a:rPr>
              <a:t>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IN</a:t>
            </a:r>
            <a:endParaRPr sz="1400">
              <a:latin typeface="Calibri" panose="020F0502020204030204" pitchFamily="34" charset="0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6800" y="4106290"/>
            <a:ext cx="4149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 pitchFamily="34" charset="0"/>
                <a:cs typeface="Carlito"/>
              </a:rPr>
              <a:t>A </a:t>
            </a:r>
            <a:r>
              <a:rPr sz="1400" spc="-45" dirty="0">
                <a:latin typeface="Calibri" panose="020F0502020204030204" pitchFamily="34" charset="0"/>
                <a:cs typeface="Carlito"/>
              </a:rPr>
              <a:t>DAY </a:t>
            </a:r>
            <a:r>
              <a:rPr sz="1400" dirty="0">
                <a:latin typeface="Calibri" panose="020F0502020204030204" pitchFamily="34" charset="0"/>
                <a:cs typeface="Carlito"/>
              </a:rPr>
              <a:t>AD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SOME SORT OF </a:t>
            </a:r>
            <a:r>
              <a:rPr sz="1400" spc="-20" dirty="0">
                <a:latin typeface="Calibri" panose="020F0502020204030204" pitchFamily="34" charset="0"/>
                <a:cs typeface="Carlito"/>
              </a:rPr>
              <a:t>PENALTY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SHOULD </a:t>
            </a:r>
            <a:r>
              <a:rPr sz="1400" dirty="0">
                <a:latin typeface="Calibri" panose="020F0502020204030204" pitchFamily="34" charset="0"/>
                <a:cs typeface="Carlito"/>
              </a:rPr>
              <a:t>BE </a:t>
            </a:r>
            <a:r>
              <a:rPr sz="1400" spc="-10" dirty="0">
                <a:latin typeface="Calibri" panose="020F0502020204030204" pitchFamily="34" charset="0"/>
                <a:cs typeface="Carlito"/>
              </a:rPr>
              <a:t>IMPOSED.</a:t>
            </a:r>
            <a:endParaRPr sz="1400">
              <a:latin typeface="Calibri" panose="020F0502020204030204" pitchFamily="34" charset="0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6800" y="4403471"/>
            <a:ext cx="44570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100"/>
              </a:spcBef>
              <a:buChar char="•"/>
              <a:tabLst>
                <a:tab pos="140970" algn="l"/>
              </a:tabLst>
            </a:pPr>
            <a:r>
              <a:rPr sz="1400" spc="-5" dirty="0">
                <a:latin typeface="Calibri" panose="020F0502020204030204" pitchFamily="34" charset="0"/>
                <a:cs typeface="Carlito"/>
              </a:rPr>
              <a:t>THERE IS </a:t>
            </a:r>
            <a:r>
              <a:rPr sz="1400" spc="-15" dirty="0">
                <a:latin typeface="Calibri" panose="020F0502020204030204" pitchFamily="34" charset="0"/>
                <a:cs typeface="Carlito"/>
              </a:rPr>
              <a:t>DEFINITELY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NEED OF </a:t>
            </a:r>
            <a:r>
              <a:rPr sz="1400" dirty="0">
                <a:latin typeface="Calibri" panose="020F0502020204030204" pitchFamily="34" charset="0"/>
                <a:cs typeface="Carlito"/>
              </a:rPr>
              <a:t>MORE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CARS FOR FILLING</a:t>
            </a:r>
            <a:r>
              <a:rPr sz="1400" spc="-95" dirty="0">
                <a:latin typeface="Calibri" panose="020F0502020204030204" pitchFamily="34" charset="0"/>
                <a:cs typeface="Carlito"/>
              </a:rPr>
              <a:t> 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THE</a:t>
            </a:r>
            <a:endParaRPr sz="1400">
              <a:latin typeface="Calibri" panose="020F0502020204030204" pitchFamily="34" charset="0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6800" y="4573854"/>
            <a:ext cx="3829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 panose="020F0502020204030204" pitchFamily="34" charset="0"/>
                <a:cs typeface="Carlito"/>
              </a:rPr>
              <a:t>GA</a:t>
            </a:r>
            <a:r>
              <a:rPr sz="1400" spc="-5" dirty="0">
                <a:latin typeface="Calibri" panose="020F0502020204030204" pitchFamily="34" charset="0"/>
                <a:cs typeface="Carlito"/>
              </a:rPr>
              <a:t>P</a:t>
            </a:r>
            <a:r>
              <a:rPr sz="1400" dirty="0">
                <a:latin typeface="Calibri" panose="020F0502020204030204" pitchFamily="34" charset="0"/>
                <a:cs typeface="Arial"/>
              </a:rPr>
              <a:t>.</a:t>
            </a:r>
            <a:endParaRPr sz="1400">
              <a:latin typeface="Calibri" panose="020F050202020403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sz="5400" b="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US" sz="5400" b="0" kern="1200" spc="-9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YOU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295EDF9-0F0F-9072-8856-962A19754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30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/>
            <a:r>
              <a:rPr lang="en-US" b="0"/>
              <a:t>BUSSINESS  OBJECTIVE</a:t>
            </a:r>
            <a:r>
              <a:rPr lang="en-US" b="0" spc="-100"/>
              <a:t> </a:t>
            </a:r>
            <a:r>
              <a:rPr lang="en-US" b="0" spc="-5"/>
              <a:t>:-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1579245" algn="l"/>
                <a:tab pos="4965700" algn="l"/>
              </a:tabLs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objective is to determine the underlying reasons behind the issues of request cancellations and unavailability of cabs and propose suggestions to effectively tackle the problem.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/>
            <a:r>
              <a:rPr lang="en-US" b="0" spc="-5">
                <a:solidFill>
                  <a:srgbClr val="FFFFFF"/>
                </a:solidFill>
              </a:rPr>
              <a:t>Data used</a:t>
            </a:r>
            <a:r>
              <a:rPr lang="en-US" b="0" spc="-50">
                <a:solidFill>
                  <a:srgbClr val="FFFFFF"/>
                </a:solidFill>
              </a:rPr>
              <a:t> </a:t>
            </a:r>
            <a:r>
              <a:rPr lang="en-US" b="0" spc="-5">
                <a:solidFill>
                  <a:srgbClr val="FFFFFF"/>
                </a:solidFill>
              </a:rPr>
              <a:t>for  analysis: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" name="Graphic 29" descr="Statistics">
            <a:extLst>
              <a:ext uri="{FF2B5EF4-FFF2-40B4-BE49-F238E27FC236}">
                <a16:creationId xmlns:a16="http://schemas.microsoft.com/office/drawing/2014/main" id="{35C6AB25-75DF-3B0D-71F7-84C4D6A3E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</a:rPr>
              <a:t>There is a noticeable gap between the supply and demand of uber services. This discrepancy is resulting in longer wait times for passengers and a limited availability of cabs during peak hours. </a:t>
            </a:r>
          </a:p>
          <a:p>
            <a:pPr marL="12700" marR="508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</a:rPr>
              <a:t>It is important to analyze the factors contributing to this supply-demand gap, such as fluctuations in customer demand, driver availability, and geographical distribution of rides. </a:t>
            </a:r>
          </a:p>
          <a:p>
            <a:pPr marL="12700" marR="508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</a:rPr>
              <a:t>By understanding these factors, we can develop strategies to bridge the gap and improve the overall efficiency and reliability of uber services.</a:t>
            </a:r>
          </a:p>
          <a:p>
            <a:pPr marL="12700" marR="508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</a:rPr>
              <a:t>The data utilized exclusively pertains to transportation to and from the airport. The data covers a period of five days.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/>
            <a:r>
              <a:rPr lang="en-US" spc="-30">
                <a:solidFill>
                  <a:srgbClr val="FFFFFF"/>
                </a:solidFill>
              </a:rPr>
              <a:t>Data</a:t>
            </a:r>
            <a:r>
              <a:rPr lang="en-US" spc="-90">
                <a:solidFill>
                  <a:srgbClr val="FFFFFF"/>
                </a:solidFill>
              </a:rPr>
              <a:t> </a:t>
            </a:r>
            <a:r>
              <a:rPr lang="en-US" spc="-5">
                <a:solidFill>
                  <a:srgbClr val="FFFFFF"/>
                </a:solidFill>
              </a:rPr>
              <a:t>Collection  </a:t>
            </a:r>
            <a:r>
              <a:rPr lang="en-US">
                <a:solidFill>
                  <a:srgbClr val="FFFFFF"/>
                </a:solidFill>
              </a:rPr>
              <a:t>and</a:t>
            </a:r>
            <a:r>
              <a:rPr lang="en-US" spc="-25">
                <a:solidFill>
                  <a:srgbClr val="FFFFFF"/>
                </a:solidFill>
              </a:rPr>
              <a:t> </a:t>
            </a:r>
            <a:r>
              <a:rPr lang="en-US" spc="-5">
                <a:solidFill>
                  <a:srgbClr val="FFFFFF"/>
                </a:solidFill>
              </a:rPr>
              <a:t>cleaning</a:t>
            </a:r>
            <a:r>
              <a:rPr lang="en-US" b="0" spc="-5">
                <a:solidFill>
                  <a:srgbClr val="FFFFFF"/>
                </a:solidFill>
              </a:rPr>
              <a:t>:-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D5B8AD2B-1A00-4253-6411-368D96159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88265" indent="-76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88900" algn="l"/>
              </a:tabLst>
            </a:pPr>
            <a:r>
              <a:rPr lang="en-US" spc="-5" dirty="0">
                <a:solidFill>
                  <a:srgbClr val="FFFFFF"/>
                </a:solidFill>
              </a:rPr>
              <a:t>The main objectives are to identify any data quality issues and perform data cleansing procedures. </a:t>
            </a:r>
          </a:p>
          <a:p>
            <a:pPr marL="88265" indent="-76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88900" algn="l"/>
              </a:tabLst>
            </a:pPr>
            <a:r>
              <a:rPr lang="en-US" spc="-5" dirty="0">
                <a:solidFill>
                  <a:srgbClr val="FFFFFF"/>
                </a:solidFill>
              </a:rPr>
              <a:t>Additionally, it involves formatting date and time variables to ensure consistency and accuracy. </a:t>
            </a:r>
          </a:p>
          <a:p>
            <a:pPr marL="88265" indent="-76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88900" algn="l"/>
              </a:tabLst>
            </a:pPr>
            <a:r>
              <a:rPr lang="en-US" spc="-5" dirty="0">
                <a:solidFill>
                  <a:srgbClr val="FFFFFF"/>
                </a:solidFill>
              </a:rPr>
              <a:t>Furthermore, there is a need to extract new variables that are essential for the analysis process. </a:t>
            </a:r>
          </a:p>
          <a:p>
            <a:pPr marL="88265" indent="-76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88900" algn="l"/>
              </a:tabLst>
            </a:pPr>
            <a:r>
              <a:rPr lang="en-US" spc="-5" dirty="0">
                <a:solidFill>
                  <a:srgbClr val="FFFFFF"/>
                </a:solidFill>
              </a:rPr>
              <a:t>By addressing these tasks, we aim to improve the overall quality and integrity of the data, enhance analytical capabilities, and derive valuable insights for decision-making purposes.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21">
            <a:extLst>
              <a:ext uri="{FF2B5EF4-FFF2-40B4-BE49-F238E27FC236}">
                <a16:creationId xmlns:a16="http://schemas.microsoft.com/office/drawing/2014/main" id="{F4A841ED-1F2E-FCC0-EF4B-BDCE5385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/>
              <a:t>6 </a:t>
            </a:r>
            <a:r>
              <a:rPr lang="en-US" spc="-270"/>
              <a:t>ATTRIBUTES </a:t>
            </a:r>
            <a:r>
              <a:rPr lang="en-US" spc="-280"/>
              <a:t>PROVIDED </a:t>
            </a:r>
            <a:r>
              <a:rPr lang="en-US" spc="-245"/>
              <a:t>FOR </a:t>
            </a:r>
            <a:r>
              <a:rPr lang="en-US" spc="-355"/>
              <a:t>IN </a:t>
            </a:r>
            <a:r>
              <a:rPr lang="en-US" spc="-254"/>
              <a:t>THE </a:t>
            </a:r>
            <a:r>
              <a:rPr lang="en-US" spc="-215"/>
              <a:t>CSV</a:t>
            </a:r>
            <a:r>
              <a:rPr lang="en-US" spc="25"/>
              <a:t> </a:t>
            </a:r>
            <a:r>
              <a:rPr lang="en-US" spc="-200"/>
              <a:t>FILE:-</a:t>
            </a:r>
            <a:endParaRPr lang="en-US" dirty="0"/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2D71ACC1-A0CD-76F7-4199-A9A07F8A5A17}"/>
              </a:ext>
            </a:extLst>
          </p:cNvPr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 ID: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exclusive identifier assigned to each individual request made.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Pickup Point: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particular location from where the cab request originates.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Driver ID: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distinct identification number given to each driver in the system.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Status: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current state of the request, indicating if it has been completed, cancelled, or if a cab is unavailable.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 Timestamp: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date and time when the cab request was made.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 Timestamp: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date and time when the requested ride was finalized or concluded.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/>
          <p:nvPr/>
        </p:nvSpPr>
        <p:spPr>
          <a:xfrm>
            <a:off x="6415201" y="1363554"/>
            <a:ext cx="5133332" cy="4268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3467" y="1225503"/>
            <a:ext cx="4512773" cy="12025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92" marR="4877" defTabSz="438912">
              <a:spcBef>
                <a:spcPts val="91"/>
              </a:spcBef>
            </a:pPr>
            <a:r>
              <a:rPr lang="en-US" sz="3840" kern="1200" spc="-5">
                <a:solidFill>
                  <a:schemeClr val="accent1"/>
                </a:solidFill>
                <a:latin typeface="Tahoma"/>
                <a:ea typeface="+mj-ea"/>
                <a:cs typeface="Tahoma"/>
              </a:rPr>
              <a:t>Analysing </a:t>
            </a:r>
            <a:r>
              <a:rPr lang="en-US" sz="3840" kern="1200" spc="-72">
                <a:solidFill>
                  <a:schemeClr val="accent1"/>
                </a:solidFill>
                <a:latin typeface="Tahoma"/>
                <a:ea typeface="+mj-ea"/>
                <a:cs typeface="Tahoma"/>
              </a:rPr>
              <a:t>Trends </a:t>
            </a:r>
            <a:r>
              <a:rPr lang="en-US" sz="3840" kern="1200" spc="-34">
                <a:solidFill>
                  <a:schemeClr val="accent1"/>
                </a:solidFill>
                <a:latin typeface="Tahoma"/>
                <a:ea typeface="+mj-ea"/>
                <a:cs typeface="Tahoma"/>
              </a:rPr>
              <a:t>For  </a:t>
            </a:r>
            <a:r>
              <a:rPr lang="en-US" sz="3840" kern="1200" spc="-5">
                <a:solidFill>
                  <a:schemeClr val="accent1"/>
                </a:solidFill>
                <a:latin typeface="Tahoma"/>
                <a:ea typeface="+mj-ea"/>
                <a:cs typeface="Tahoma"/>
              </a:rPr>
              <a:t>Completion of</a:t>
            </a:r>
            <a:r>
              <a:rPr lang="en-US" sz="3840" kern="1200" spc="-10">
                <a:solidFill>
                  <a:schemeClr val="accent1"/>
                </a:solidFill>
                <a:latin typeface="Tahoma"/>
                <a:ea typeface="+mj-ea"/>
                <a:cs typeface="Tahoma"/>
              </a:rPr>
              <a:t> </a:t>
            </a:r>
            <a:r>
              <a:rPr lang="en-US" sz="3840" kern="1200" spc="-82">
                <a:solidFill>
                  <a:schemeClr val="accent1"/>
                </a:solidFill>
                <a:latin typeface="Tahoma"/>
                <a:ea typeface="+mj-ea"/>
                <a:cs typeface="Tahoma"/>
              </a:rPr>
              <a:t>Trips</a:t>
            </a:r>
            <a:endParaRPr lang="en-US"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0682" y="2868016"/>
            <a:ext cx="4347724" cy="243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512" marR="45110" indent="-274320" defTabSz="438912">
              <a:spcBef>
                <a:spcPts val="96"/>
              </a:spcBef>
              <a:buFont typeface="Arial" panose="020B0604020202020204" pitchFamily="34" charset="0"/>
              <a:buChar char="•"/>
            </a:pPr>
            <a:r>
              <a:rPr lang="en-US" sz="1728" kern="1200" spc="-43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We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can clearly </a:t>
            </a:r>
            <a:r>
              <a:rPr lang="en-US" sz="1728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see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from this plot that Uber  is losing quite </a:t>
            </a:r>
            <a:r>
              <a:rPr lang="en-US" sz="1728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a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lot of business due to  shortage of available Cabs.</a:t>
            </a:r>
            <a:endParaRPr lang="en-US" sz="1728" kern="120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286512" marR="45110" indent="-274320" defTabSz="438912">
              <a:spcBef>
                <a:spcPts val="96"/>
              </a:spcBef>
              <a:buFont typeface="Arial" panose="020B0604020202020204" pitchFamily="34" charset="0"/>
              <a:buChar char="•"/>
            </a:pPr>
            <a:r>
              <a:rPr lang="en-US" sz="1728" kern="1200" spc="-1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Viewing </a:t>
            </a:r>
            <a:r>
              <a:rPr lang="en-US" sz="1728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the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frequency of </a:t>
            </a:r>
            <a:r>
              <a:rPr lang="en-US" sz="1728" kern="1200" spc="-1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request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with their  </a:t>
            </a:r>
            <a:r>
              <a:rPr lang="en-US" sz="1728" kern="1200" spc="-14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status </a:t>
            </a:r>
            <a:r>
              <a:rPr lang="en-US" sz="1728" kern="1200" spc="-1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shows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us </a:t>
            </a:r>
            <a:r>
              <a:rPr lang="en-US" sz="1728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the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above </a:t>
            </a:r>
            <a:r>
              <a:rPr lang="en-US" sz="1728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the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figure. </a:t>
            </a:r>
          </a:p>
          <a:p>
            <a:pPr marL="286512" marR="45110" indent="-274320" defTabSz="438912">
              <a:spcBef>
                <a:spcPts val="96"/>
              </a:spcBef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It is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clear  that most of </a:t>
            </a:r>
            <a:r>
              <a:rPr lang="en-US" sz="1728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the </a:t>
            </a:r>
            <a:r>
              <a:rPr lang="en-US" sz="1728" kern="1200" spc="-1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failed request are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due </a:t>
            </a:r>
            <a:r>
              <a:rPr lang="en-US" sz="1728" kern="1200" spc="-1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to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  </a:t>
            </a:r>
            <a:r>
              <a:rPr lang="en-US" sz="1728" kern="1200" spc="-14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cars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being </a:t>
            </a:r>
            <a:r>
              <a:rPr lang="en-US" sz="1728" kern="1200" spc="-1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available at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that moment. Still  further analysis is need </a:t>
            </a:r>
            <a:r>
              <a:rPr lang="en-US" sz="1728" kern="1200" spc="-1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to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give </a:t>
            </a:r>
            <a:r>
              <a:rPr lang="en-US" sz="1728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a </a:t>
            </a:r>
            <a:r>
              <a:rPr lang="en-US" sz="1728" kern="1200" spc="-14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concrete  </a:t>
            </a:r>
            <a:r>
              <a:rPr lang="en-US" sz="1728" kern="1200" spc="-1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conclusion </a:t>
            </a:r>
            <a:r>
              <a:rPr lang="en-US" sz="1728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and the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cause </a:t>
            </a:r>
            <a:r>
              <a:rPr lang="en-US" sz="1728" kern="1200" spc="-14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for</a:t>
            </a:r>
            <a:r>
              <a:rPr lang="en-US" sz="1728" kern="1200" spc="38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1728" kern="1200" spc="-5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this</a:t>
            </a:r>
            <a:endParaRPr lang="en-US" sz="1800">
              <a:latin typeface="Calibri" panose="020F050202020403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5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/>
            <a:r>
              <a:rPr lang="en-US" b="0" spc="-5"/>
              <a:t>Request at</a:t>
            </a:r>
            <a:r>
              <a:rPr lang="en-US" b="0" spc="-60"/>
              <a:t> </a:t>
            </a:r>
            <a:r>
              <a:rPr lang="en-US" b="0" spc="-5"/>
              <a:t>Each  </a:t>
            </a:r>
            <a:r>
              <a:rPr lang="en-US" b="0"/>
              <a:t>Pickup</a:t>
            </a:r>
            <a:r>
              <a:rPr lang="en-US" b="0" spc="-35"/>
              <a:t> </a:t>
            </a:r>
            <a:r>
              <a:rPr lang="en-US" b="0"/>
              <a:t>Point.</a:t>
            </a:r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5209563" y="2160589"/>
            <a:ext cx="40644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508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above plot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can be  seen that there are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two 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pickup points </a:t>
            </a:r>
            <a:r>
              <a:rPr lang="en-US" b="1" spc="-10">
                <a:solidFill>
                  <a:schemeClr val="tx1">
                    <a:lumMod val="75000"/>
                    <a:lumOff val="25000"/>
                  </a:schemeClr>
                </a:solidFill>
              </a:rPr>
              <a:t>Airport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and  </a:t>
            </a:r>
            <a:r>
              <a:rPr lang="en-US" b="1" spc="-5">
                <a:solidFill>
                  <a:schemeClr val="tx1">
                    <a:lumMod val="75000"/>
                    <a:lumOff val="25000"/>
                  </a:schemeClr>
                </a:solidFill>
              </a:rPr>
              <a:t>City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18351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They have almost</a:t>
            </a:r>
            <a:r>
              <a:rPr lang="en-US" spc="-4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equal  request 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however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city 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have slightly more  requests than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airport.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0B25384-C67B-2F34-B52A-0555F1253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24" r="1402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bject 12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/>
          <p:nvPr/>
        </p:nvSpPr>
        <p:spPr>
          <a:xfrm>
            <a:off x="6708749" y="1594354"/>
            <a:ext cx="4839784" cy="3513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3467" y="1395780"/>
            <a:ext cx="4954910" cy="122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446" marR="4978" defTabSz="448056">
              <a:spcBef>
                <a:spcPts val="93"/>
              </a:spcBef>
            </a:pPr>
            <a:r>
              <a:rPr lang="en-US" sz="3920" kern="1200" spc="-10">
                <a:solidFill>
                  <a:schemeClr val="accent1"/>
                </a:solidFill>
                <a:latin typeface="Trebuchet MS"/>
                <a:ea typeface="+mj-ea"/>
                <a:cs typeface="+mj-cs"/>
              </a:rPr>
              <a:t>Combining </a:t>
            </a:r>
            <a:r>
              <a:rPr lang="en-US" sz="3920" kern="1200" spc="-5">
                <a:solidFill>
                  <a:schemeClr val="accent1"/>
                </a:solidFill>
                <a:latin typeface="Trebuchet MS"/>
                <a:ea typeface="+mj-ea"/>
                <a:cs typeface="+mj-cs"/>
              </a:rPr>
              <a:t>Data For  </a:t>
            </a:r>
            <a:r>
              <a:rPr lang="en-US" sz="3920" kern="1200" spc="-10">
                <a:solidFill>
                  <a:schemeClr val="accent1"/>
                </a:solidFill>
                <a:latin typeface="Trebuchet MS"/>
                <a:ea typeface="+mj-ea"/>
                <a:cs typeface="+mj-cs"/>
              </a:rPr>
              <a:t>Hour Demand</a:t>
            </a:r>
            <a:r>
              <a:rPr lang="en-US" sz="3920" kern="1200" spc="-235">
                <a:solidFill>
                  <a:schemeClr val="accent1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en-US" sz="3920" kern="1200" spc="-5">
                <a:solidFill>
                  <a:schemeClr val="accent1"/>
                </a:solidFill>
                <a:latin typeface="Trebuchet MS"/>
                <a:ea typeface="+mj-ea"/>
                <a:cs typeface="+mj-cs"/>
              </a:rPr>
              <a:t>Analysis</a:t>
            </a:r>
            <a:endParaRPr lang="en-US"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756" y="3463752"/>
            <a:ext cx="532908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46" marR="4978" defTabSz="448056">
              <a:spcBef>
                <a:spcPts val="98"/>
              </a:spcBef>
            </a:pPr>
            <a:r>
              <a:rPr lang="en-US" kern="1200" spc="-147" dirty="0">
                <a:solidFill>
                  <a:schemeClr val="tx1"/>
                </a:solidFill>
                <a:latin typeface="Calibri" panose="020F0502020204030204" pitchFamily="34" charset="0"/>
              </a:rPr>
              <a:t>THE </a:t>
            </a:r>
            <a:r>
              <a:rPr lang="en-US" kern="1200" spc="-112" dirty="0">
                <a:solidFill>
                  <a:schemeClr val="tx1"/>
                </a:solidFill>
                <a:latin typeface="Calibri" panose="020F0502020204030204" pitchFamily="34" charset="0"/>
              </a:rPr>
              <a:t>PLOTS </a:t>
            </a:r>
            <a:r>
              <a:rPr lang="en-US" kern="1200" spc="-123" dirty="0">
                <a:solidFill>
                  <a:schemeClr val="tx1"/>
                </a:solidFill>
                <a:latin typeface="Calibri" panose="020F0502020204030204" pitchFamily="34" charset="0"/>
              </a:rPr>
              <a:t>BETWEEN </a:t>
            </a:r>
            <a:r>
              <a:rPr lang="en-US" kern="1200" spc="-118" dirty="0">
                <a:solidFill>
                  <a:schemeClr val="tx1"/>
                </a:solidFill>
                <a:latin typeface="Calibri" panose="020F0502020204030204" pitchFamily="34" charset="0"/>
              </a:rPr>
              <a:t>FREQUENCY </a:t>
            </a:r>
            <a:r>
              <a:rPr lang="en-US" kern="1200" spc="-142" dirty="0">
                <a:solidFill>
                  <a:schemeClr val="tx1"/>
                </a:solidFill>
                <a:latin typeface="Calibri" panose="020F0502020204030204" pitchFamily="34" charset="0"/>
              </a:rPr>
              <a:t>OF  </a:t>
            </a:r>
            <a:r>
              <a:rPr lang="en-US" kern="1200" spc="-132" dirty="0">
                <a:solidFill>
                  <a:schemeClr val="tx1"/>
                </a:solidFill>
                <a:latin typeface="Calibri" panose="020F0502020204030204" pitchFamily="34" charset="0"/>
              </a:rPr>
              <a:t>REQUESTS </a:t>
            </a:r>
            <a:r>
              <a:rPr lang="en-US" kern="1200" spc="-123" dirty="0">
                <a:solidFill>
                  <a:schemeClr val="tx1"/>
                </a:solidFill>
                <a:latin typeface="Calibri" panose="020F0502020204030204" pitchFamily="34" charset="0"/>
              </a:rPr>
              <a:t>AND </a:t>
            </a:r>
            <a:r>
              <a:rPr lang="en-US" kern="1200" spc="-147" dirty="0">
                <a:solidFill>
                  <a:schemeClr val="tx1"/>
                </a:solidFill>
                <a:latin typeface="Calibri" panose="020F0502020204030204" pitchFamily="34" charset="0"/>
              </a:rPr>
              <a:t>HOUR </a:t>
            </a:r>
            <a:r>
              <a:rPr lang="en-US" kern="1200" spc="-78" dirty="0">
                <a:solidFill>
                  <a:schemeClr val="tx1"/>
                </a:solidFill>
                <a:latin typeface="Calibri" panose="020F0502020204030204" pitchFamily="34" charset="0"/>
              </a:rPr>
              <a:t>TELLS </a:t>
            </a:r>
            <a:r>
              <a:rPr lang="en-US" kern="1200" spc="-132" dirty="0">
                <a:solidFill>
                  <a:schemeClr val="tx1"/>
                </a:solidFill>
                <a:latin typeface="Calibri" panose="020F0502020204030204" pitchFamily="34" charset="0"/>
              </a:rPr>
              <a:t>US </a:t>
            </a:r>
            <a:r>
              <a:rPr lang="en-US" kern="1200" spc="-172" dirty="0">
                <a:solidFill>
                  <a:schemeClr val="tx1"/>
                </a:solidFill>
                <a:latin typeface="Calibri" panose="020F0502020204030204" pitchFamily="34" charset="0"/>
              </a:rPr>
              <a:t>THAT  </a:t>
            </a:r>
            <a:r>
              <a:rPr lang="en-US" kern="1200" spc="-147" dirty="0">
                <a:solidFill>
                  <a:schemeClr val="tx1"/>
                </a:solidFill>
                <a:latin typeface="Calibri" panose="020F0502020204030204" pitchFamily="34" charset="0"/>
              </a:rPr>
              <a:t>MAXIMUM </a:t>
            </a:r>
            <a:r>
              <a:rPr lang="en-US" kern="1200" spc="-137" dirty="0">
                <a:solidFill>
                  <a:schemeClr val="tx1"/>
                </a:solidFill>
                <a:latin typeface="Calibri" panose="020F0502020204030204" pitchFamily="34" charset="0"/>
              </a:rPr>
              <a:t>REQUEST </a:t>
            </a:r>
            <a:r>
              <a:rPr lang="en-US" kern="1200" spc="-74" dirty="0">
                <a:solidFill>
                  <a:schemeClr val="tx1"/>
                </a:solidFill>
                <a:latin typeface="Calibri" panose="020F0502020204030204" pitchFamily="34" charset="0"/>
              </a:rPr>
              <a:t>ARE BEEN </a:t>
            </a:r>
            <a:r>
              <a:rPr lang="en-US" kern="1200" spc="-118" dirty="0">
                <a:solidFill>
                  <a:schemeClr val="tx1"/>
                </a:solidFill>
                <a:latin typeface="Calibri" panose="020F0502020204030204" pitchFamily="34" charset="0"/>
              </a:rPr>
              <a:t>MADE </a:t>
            </a:r>
            <a:r>
              <a:rPr lang="en-US" kern="1200" spc="-176" dirty="0">
                <a:solidFill>
                  <a:schemeClr val="tx1"/>
                </a:solidFill>
                <a:latin typeface="Calibri" panose="020F0502020204030204" pitchFamily="34" charset="0"/>
              </a:rPr>
              <a:t>IN  </a:t>
            </a:r>
            <a:r>
              <a:rPr lang="en-US" kern="1200" spc="-162" dirty="0">
                <a:solidFill>
                  <a:schemeClr val="tx1"/>
                </a:solidFill>
                <a:latin typeface="Calibri" panose="020F0502020204030204" pitchFamily="34" charset="0"/>
              </a:rPr>
              <a:t>MORNING </a:t>
            </a:r>
            <a:r>
              <a:rPr lang="en-US" kern="1200" spc="-123" dirty="0">
                <a:solidFill>
                  <a:schemeClr val="tx1"/>
                </a:solidFill>
                <a:latin typeface="Calibri" panose="020F0502020204030204" pitchFamily="34" charset="0"/>
              </a:rPr>
              <a:t>AND </a:t>
            </a:r>
            <a:r>
              <a:rPr lang="en-US" kern="1200" spc="-137" dirty="0">
                <a:solidFill>
                  <a:schemeClr val="tx1"/>
                </a:solidFill>
                <a:latin typeface="Calibri" panose="020F0502020204030204" pitchFamily="34" charset="0"/>
              </a:rPr>
              <a:t>EVENING </a:t>
            </a:r>
            <a:r>
              <a:rPr lang="en-US" kern="1200" spc="-123" dirty="0">
                <a:solidFill>
                  <a:schemeClr val="tx1"/>
                </a:solidFill>
                <a:latin typeface="Calibri" panose="020F0502020204030204" pitchFamily="34" charset="0"/>
              </a:rPr>
              <a:t>FROM </a:t>
            </a:r>
            <a:r>
              <a:rPr lang="en-US" kern="1200" spc="-162" dirty="0">
                <a:solidFill>
                  <a:schemeClr val="tx1"/>
                </a:solidFill>
                <a:latin typeface="Calibri" panose="020F0502020204030204" pitchFamily="34" charset="0"/>
              </a:rPr>
              <a:t>5 AM-10 </a:t>
            </a:r>
            <a:r>
              <a:rPr lang="en-US" kern="1200" spc="-93" dirty="0">
                <a:solidFill>
                  <a:schemeClr val="tx1"/>
                </a:solidFill>
                <a:latin typeface="Calibri" panose="020F0502020204030204" pitchFamily="34" charset="0"/>
              </a:rPr>
              <a:t>AM  </a:t>
            </a:r>
            <a:r>
              <a:rPr lang="en-US" kern="1200" spc="-123" dirty="0">
                <a:solidFill>
                  <a:schemeClr val="tx1"/>
                </a:solidFill>
                <a:latin typeface="Calibri" panose="020F0502020204030204" pitchFamily="34" charset="0"/>
              </a:rPr>
              <a:t>AND FROM </a:t>
            </a:r>
            <a:r>
              <a:rPr lang="en-US" kern="1200" spc="-162" dirty="0">
                <a:solidFill>
                  <a:schemeClr val="tx1"/>
                </a:solidFill>
                <a:latin typeface="Calibri" panose="020F0502020204030204" pitchFamily="34" charset="0"/>
              </a:rPr>
              <a:t>5 </a:t>
            </a:r>
            <a:r>
              <a:rPr lang="en-US" kern="1200" spc="-44" dirty="0">
                <a:solidFill>
                  <a:schemeClr val="tx1"/>
                </a:solidFill>
                <a:latin typeface="Calibri" panose="020F0502020204030204" pitchFamily="34" charset="0"/>
              </a:rPr>
              <a:t>PM </a:t>
            </a:r>
            <a:r>
              <a:rPr lang="en-US" kern="1200" spc="-216" dirty="0">
                <a:solidFill>
                  <a:schemeClr val="tx1"/>
                </a:solidFill>
                <a:latin typeface="Calibri" panose="020F0502020204030204" pitchFamily="34" charset="0"/>
              </a:rPr>
              <a:t>-10</a:t>
            </a:r>
            <a:r>
              <a:rPr lang="en-US" kern="1200" spc="-274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kern="1200" spc="-44" dirty="0">
                <a:solidFill>
                  <a:schemeClr val="tx1"/>
                </a:solidFill>
                <a:latin typeface="Calibri" panose="020F0502020204030204" pitchFamily="34" charset="0"/>
              </a:rPr>
              <a:t>PM</a:t>
            </a:r>
            <a:endParaRPr lang="en-US" sz="2000" dirty="0">
              <a:latin typeface="Calibri" panose="020F0502020204030204" pitchFamily="34" charset="0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object 2"/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>
              <a:spcBef>
                <a:spcPct val="0"/>
              </a:spcBef>
              <a:spcAft>
                <a:spcPts val="600"/>
              </a:spcAft>
            </a:pPr>
            <a:r>
              <a:rPr lang="en-US" sz="3600" spc="-1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Number </a:t>
            </a:r>
            <a:r>
              <a:rPr lang="en-US" sz="3600" spc="-5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of  Request</a:t>
            </a:r>
            <a:r>
              <a:rPr lang="en-US" sz="3600" spc="-65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spc="-1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with  </a:t>
            </a:r>
            <a:r>
              <a:rPr lang="en-US" sz="3600" spc="-5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Timeslot</a:t>
            </a:r>
            <a:endParaRPr lang="en-US" sz="36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508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5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seen </a:t>
            </a:r>
            <a:r>
              <a:rPr lang="en-US" spc="10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graph 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that the  no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of request </a:t>
            </a:r>
            <a:r>
              <a:rPr lang="en-US" spc="1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high 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at  early morning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-US" spc="-6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Evening.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873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Carlito</vt:lpstr>
      <vt:lpstr>Tahoma</vt:lpstr>
      <vt:lpstr>Trebuchet MS</vt:lpstr>
      <vt:lpstr>URW Gothic</vt:lpstr>
      <vt:lpstr>Verdana</vt:lpstr>
      <vt:lpstr>Wingdings 3</vt:lpstr>
      <vt:lpstr>Facet</vt:lpstr>
      <vt:lpstr>Uber Supply – Demand  Gap BY : - NAVEEN JUJARAY( MACHINE LEARNING )</vt:lpstr>
      <vt:lpstr>BUSSINESS  OBJECTIVE :-</vt:lpstr>
      <vt:lpstr>Data used for  analysis:</vt:lpstr>
      <vt:lpstr>Data Collection  and cleaning:-</vt:lpstr>
      <vt:lpstr>6 ATTRIBUTES PROVIDED FOR IN THE CSV FILE:-</vt:lpstr>
      <vt:lpstr>Analysing Trends For  Completion of Trips</vt:lpstr>
      <vt:lpstr>Request at Each  Pickup Point.</vt:lpstr>
      <vt:lpstr>Combining Data For  Hour Demand Analysis</vt:lpstr>
      <vt:lpstr>PowerPoint Presentation</vt:lpstr>
      <vt:lpstr>Let Us see Supply  And Supply  Demand gap at  both pickup point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Anupam Mishra</dc:creator>
  <cp:lastModifiedBy>Naveen Jujaray</cp:lastModifiedBy>
  <cp:revision>1</cp:revision>
  <dcterms:created xsi:type="dcterms:W3CDTF">2023-07-06T21:06:43Z</dcterms:created>
  <dcterms:modified xsi:type="dcterms:W3CDTF">2023-07-06T21:35:40Z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2020-11-29T00:00:00Z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2023-07-06T00:00:00Z</vt:filetime>
  </property>
  <property fmtid="{D5CDD505-2E9C-101B-9397-08002B2CF9AE}" pid="5" name="MSIP_Label_2ae551e3-0043-40f0-9a67-12d995049d50_Enabled">
    <vt:lpwstr>True</vt:lpwstr>
  </property>
  <property fmtid="{D5CDD505-2E9C-101B-9397-08002B2CF9AE}" pid="6" name="MSIP_Label_2ae551e3-0043-40f0-9a67-12d995049d50_SiteId">
    <vt:lpwstr>97984c2b-a229-4609-8185-ae84947bc3fc</vt:lpwstr>
  </property>
  <property fmtid="{D5CDD505-2E9C-101B-9397-08002B2CF9AE}" pid="7" name="MSIP_Label_2ae551e3-0043-40f0-9a67-12d995049d50_SetDate">
    <vt:lpwstr>2024-04-08T10:14:30Z</vt:lpwstr>
  </property>
  <property fmtid="{D5CDD505-2E9C-101B-9397-08002B2CF9AE}" pid="8" name="MSIP_Label_2ae551e3-0043-40f0-9a67-12d995049d50_Name">
    <vt:lpwstr>Brillio Confidential</vt:lpwstr>
  </property>
  <property fmtid="{D5CDD505-2E9C-101B-9397-08002B2CF9AE}" pid="9" name="MSIP_Label_2ae551e3-0043-40f0-9a67-12d995049d50_ActionId">
    <vt:lpwstr>9c696ae2-07a6-459c-a088-15d4d5d8af9f</vt:lpwstr>
  </property>
  <property fmtid="{D5CDD505-2E9C-101B-9397-08002B2CF9AE}" pid="10" name="MSIP_Label_2ae551e3-0043-40f0-9a67-12d995049d50_Removed">
    <vt:lpwstr>False</vt:lpwstr>
  </property>
  <property fmtid="{D5CDD505-2E9C-101B-9397-08002B2CF9AE}" pid="11" name="MSIP_Label_2ae551e3-0043-40f0-9a67-12d995049d50_Extended_MSFT_Method">
    <vt:lpwstr>Standard</vt:lpwstr>
  </property>
  <property fmtid="{D5CDD505-2E9C-101B-9397-08002B2CF9AE}" pid="12" name="Sensitivity">
    <vt:lpwstr>Brillio Confidential</vt:lpwstr>
  </property>
</Properties>
</file>